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26" r:id="rId4"/>
    <p:sldId id="331" r:id="rId5"/>
    <p:sldId id="334" r:id="rId6"/>
    <p:sldId id="316" r:id="rId7"/>
    <p:sldId id="319" r:id="rId8"/>
    <p:sldId id="338" r:id="rId9"/>
    <p:sldId id="327" r:id="rId10"/>
    <p:sldId id="312" r:id="rId11"/>
    <p:sldId id="321" r:id="rId12"/>
    <p:sldId id="322" r:id="rId13"/>
    <p:sldId id="336" r:id="rId14"/>
    <p:sldId id="328" r:id="rId15"/>
    <p:sldId id="314" r:id="rId16"/>
    <p:sldId id="324" r:id="rId17"/>
    <p:sldId id="329" r:id="rId18"/>
    <p:sldId id="325" r:id="rId19"/>
    <p:sldId id="260" r:id="rId20"/>
    <p:sldId id="33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0641B-D0C9-C248-904A-0183EFF6FEE7}">
          <p14:sldIdLst>
            <p14:sldId id="256"/>
            <p14:sldId id="291"/>
            <p14:sldId id="326"/>
          </p14:sldIdLst>
        </p14:section>
        <p14:section name="无标题节" id="{7FA6A07E-8DA9-2A41-A3BE-E120271DF9BE}">
          <p14:sldIdLst>
            <p14:sldId id="331"/>
            <p14:sldId id="334"/>
            <p14:sldId id="316"/>
            <p14:sldId id="319"/>
            <p14:sldId id="338"/>
            <p14:sldId id="327"/>
            <p14:sldId id="312"/>
            <p14:sldId id="321"/>
            <p14:sldId id="322"/>
            <p14:sldId id="336"/>
            <p14:sldId id="328"/>
            <p14:sldId id="314"/>
            <p14:sldId id="324"/>
            <p14:sldId id="329"/>
            <p14:sldId id="325"/>
            <p14:sldId id="260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yushi" initials="gaoyushi" lastIdx="7" clrIdx="0"/>
  <p:cmAuthor id="1" name="liangdong03" initials="l" lastIdx="2" clrIdx="1"/>
  <p:cmAuthor id="2" name="Chen,Xiaolong(BNRD-C)" initials="C" lastIdx="9" clrIdx="2">
    <p:extLst>
      <p:ext uri="{19B8F6BF-5375-455C-9EA6-DF929625EA0E}">
        <p15:presenceInfo xmlns:p15="http://schemas.microsoft.com/office/powerpoint/2012/main" userId="S-1-5-21-3689171631-189274284-2341753515-35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EC"/>
    <a:srgbClr val="152BF7"/>
    <a:srgbClr val="512FE3"/>
    <a:srgbClr val="F4BA18"/>
    <a:srgbClr val="FF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424" autoAdjust="0"/>
  </p:normalViewPr>
  <p:slideViewPr>
    <p:cSldViewPr>
      <p:cViewPr varScale="1">
        <p:scale>
          <a:sx n="121" d="100"/>
          <a:sy n="121" d="100"/>
        </p:scale>
        <p:origin x="106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5B5E-CB90-40E5-819A-CD463F939DE1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75DB-1047-4FC3-9D82-B7A0B9D0F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6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7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6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0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8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7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2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0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3"/>
          <p:cNvSpPr>
            <a:spLocks/>
          </p:cNvSpPr>
          <p:nvPr userDrawn="1"/>
        </p:nvSpPr>
        <p:spPr bwMode="auto">
          <a:xfrm>
            <a:off x="3689301" y="4104928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/>
          </p:cNvSpPr>
          <p:nvPr userDrawn="1"/>
        </p:nvSpPr>
        <p:spPr bwMode="auto">
          <a:xfrm>
            <a:off x="4516388" y="4104928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720" y="6199089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/>
          </p:cNvSpPr>
          <p:nvPr userDrawn="1"/>
        </p:nvSpPr>
        <p:spPr bwMode="auto">
          <a:xfrm>
            <a:off x="495598" y="126876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1403648" y="126876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aobaofed.org/blog/2015/11/04/mobile-rem-proble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.webkit.org/wiki/LayoutUn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3568" y="2708920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24944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小数像素的渲染问题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小数像素渲染的两种方法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5" y="2564904"/>
            <a:ext cx="748030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方式一：</a:t>
            </a:r>
            <a:r>
              <a:rPr lang="en-US" altLang="zh-CN" dirty="0" err="1" smtClean="0"/>
              <a:t>enclosingIntRect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5" y="2564904"/>
            <a:ext cx="7480309" cy="302433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0" y="2348880"/>
            <a:ext cx="4230115" cy="43819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2000" dirty="0" smtClean="0"/>
              <a:t>完全包含原始矩形的最小矩形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zh-CN" altLang="en-US" sz="2000" dirty="0" smtClean="0"/>
              <a:t>最终矩形 </a:t>
            </a:r>
            <a:r>
              <a:rPr lang="en-US" altLang="zh-CN" sz="2000" dirty="0" smtClean="0"/>
              <a:t>&gt;= </a:t>
            </a:r>
            <a:r>
              <a:rPr lang="zh-CN" altLang="en-US" sz="2000" dirty="0" smtClean="0"/>
              <a:t>原始矩形</a:t>
            </a:r>
            <a:endParaRPr lang="en-US" altLang="zh-CN" sz="2000" dirty="0" smtClean="0"/>
          </a:p>
          <a:p>
            <a:pPr marL="57150" indent="0">
              <a:buNone/>
            </a:pPr>
            <a:endParaRPr lang="en-US" altLang="zh-CN" sz="2000" dirty="0"/>
          </a:p>
          <a:p>
            <a:pPr marL="57150" indent="0">
              <a:buNone/>
            </a:pPr>
            <a:r>
              <a:rPr lang="en-US" altLang="zh-CN" sz="2000" dirty="0"/>
              <a:t>x: floor(x)</a:t>
            </a:r>
            <a:br>
              <a:rPr lang="en-US" altLang="zh-CN" sz="2000" dirty="0"/>
            </a:br>
            <a:r>
              <a:rPr lang="en-US" altLang="zh-CN" sz="2000" dirty="0"/>
              <a:t>y: floor(y)</a:t>
            </a:r>
            <a:br>
              <a:rPr lang="en-US" altLang="zh-CN" sz="2000" dirty="0"/>
            </a:br>
            <a:r>
              <a:rPr lang="en-US" altLang="zh-CN" sz="2000" dirty="0" err="1"/>
              <a:t>maxX</a:t>
            </a:r>
            <a:r>
              <a:rPr lang="en-US" altLang="zh-CN" sz="2000" dirty="0"/>
              <a:t>: ceil(x + width)</a:t>
            </a:r>
            <a:br>
              <a:rPr lang="en-US" altLang="zh-CN" sz="2000" dirty="0"/>
            </a:br>
            <a:r>
              <a:rPr lang="en-US" altLang="zh-CN" sz="2000" dirty="0" err="1"/>
              <a:t>maxY</a:t>
            </a:r>
            <a:r>
              <a:rPr lang="en-US" altLang="zh-CN" sz="2000" dirty="0"/>
              <a:t>: ceil(y + height)</a:t>
            </a:r>
            <a:br>
              <a:rPr lang="en-US" altLang="zh-CN" sz="2000" dirty="0"/>
            </a:br>
            <a:r>
              <a:rPr lang="en-US" altLang="zh-CN" sz="2000" dirty="0"/>
              <a:t>width: </a:t>
            </a:r>
            <a:r>
              <a:rPr lang="en-US" altLang="zh-CN" sz="2000" dirty="0" err="1" smtClean="0"/>
              <a:t>maxX</a:t>
            </a:r>
            <a:r>
              <a:rPr lang="en-US" altLang="zh-CN" sz="2000" dirty="0" smtClean="0"/>
              <a:t> - x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height: </a:t>
            </a:r>
            <a:r>
              <a:rPr lang="en-US" altLang="zh-CN" sz="2000" dirty="0" err="1"/>
              <a:t>maxY</a:t>
            </a:r>
            <a:r>
              <a:rPr lang="en-US" altLang="zh-CN" sz="2000" dirty="0"/>
              <a:t> - </a:t>
            </a:r>
            <a:r>
              <a:rPr lang="en-US" altLang="zh-CN" sz="2000" dirty="0" smtClean="0"/>
              <a:t>y</a:t>
            </a:r>
            <a:endParaRPr lang="zh-CN" altLang="en-US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763688" y="5872138"/>
            <a:ext cx="1942162" cy="7252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1400" dirty="0" smtClean="0"/>
              <a:t>原始的矩形框</a:t>
            </a:r>
            <a:endParaRPr lang="en-US" altLang="zh-CN" sz="1400" dirty="0" smtClean="0"/>
          </a:p>
          <a:p>
            <a:pPr marL="57150" indent="0">
              <a:buNone/>
            </a:pPr>
            <a:r>
              <a:rPr lang="zh-CN" altLang="en-US" sz="1400" dirty="0" smtClean="0"/>
              <a:t>渲染后的矩形框轮廓</a:t>
            </a:r>
          </a:p>
        </p:txBody>
      </p:sp>
      <p:sp>
        <p:nvSpPr>
          <p:cNvPr id="6" name="矩形 5"/>
          <p:cNvSpPr/>
          <p:nvPr/>
        </p:nvSpPr>
        <p:spPr>
          <a:xfrm>
            <a:off x="1547664" y="5974879"/>
            <a:ext cx="216024" cy="194692"/>
          </a:xfrm>
          <a:prstGeom prst="rect">
            <a:avLst/>
          </a:prstGeom>
          <a:solidFill>
            <a:srgbClr val="205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47664" y="6304508"/>
            <a:ext cx="215948" cy="1579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方式二：</a:t>
            </a:r>
            <a:r>
              <a:rPr lang="en-US" altLang="zh-CN" dirty="0" err="1" smtClean="0"/>
              <a:t>pixelSnappedIntRect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4904"/>
            <a:ext cx="7480309" cy="302433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66432" y="2359421"/>
            <a:ext cx="4653640" cy="43819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2000" dirty="0" smtClean="0"/>
              <a:t>边界四舍五入到最近的设备像素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zh-CN" altLang="en-US" sz="2000" dirty="0" smtClean="0"/>
              <a:t>总长度误差不超过</a:t>
            </a:r>
            <a:r>
              <a:rPr lang="en-US" altLang="zh-CN" sz="2000" dirty="0" smtClean="0"/>
              <a:t>1px </a:t>
            </a:r>
            <a:endParaRPr lang="en-US" altLang="zh-CN" sz="2000" dirty="0"/>
          </a:p>
          <a:p>
            <a:pPr marL="57150" indent="0">
              <a:buNone/>
            </a:pPr>
            <a:r>
              <a:rPr lang="en-US" altLang="zh-CN" sz="2000" dirty="0"/>
              <a:t>x: round(x)</a:t>
            </a:r>
            <a:br>
              <a:rPr lang="en-US" altLang="zh-CN" sz="2000" dirty="0"/>
            </a:br>
            <a:r>
              <a:rPr lang="en-US" altLang="zh-CN" sz="2000" dirty="0"/>
              <a:t>y: round(y)</a:t>
            </a:r>
            <a:br>
              <a:rPr lang="en-US" altLang="zh-CN" sz="2000" dirty="0"/>
            </a:br>
            <a:r>
              <a:rPr lang="en-US" altLang="zh-CN" sz="2000" dirty="0" err="1"/>
              <a:t>maxX</a:t>
            </a:r>
            <a:r>
              <a:rPr lang="en-US" altLang="zh-CN" sz="2000" dirty="0"/>
              <a:t>: round(x + width)</a:t>
            </a:r>
            <a:br>
              <a:rPr lang="en-US" altLang="zh-CN" sz="2000" dirty="0"/>
            </a:br>
            <a:r>
              <a:rPr lang="en-US" altLang="zh-CN" sz="2000" dirty="0" err="1"/>
              <a:t>maxY</a:t>
            </a:r>
            <a:r>
              <a:rPr lang="en-US" altLang="zh-CN" sz="2000" dirty="0"/>
              <a:t>: round(y + height)</a:t>
            </a:r>
            <a:br>
              <a:rPr lang="en-US" altLang="zh-CN" sz="2000" dirty="0"/>
            </a:br>
            <a:r>
              <a:rPr lang="en-US" altLang="zh-CN" sz="2000" dirty="0"/>
              <a:t>width: </a:t>
            </a:r>
            <a:r>
              <a:rPr lang="en-US" altLang="zh-CN" sz="2000" dirty="0" err="1"/>
              <a:t>maxX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– x</a:t>
            </a:r>
          </a:p>
          <a:p>
            <a:pPr marL="57150" indent="0">
              <a:buNone/>
            </a:pPr>
            <a:r>
              <a:rPr lang="en-US" altLang="zh-CN" sz="2000" dirty="0" smtClean="0"/>
              <a:t>height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maxY</a:t>
            </a:r>
            <a:r>
              <a:rPr lang="en-US" altLang="zh-CN" sz="2000" dirty="0"/>
              <a:t> - y</a:t>
            </a:r>
            <a:endParaRPr lang="zh-CN" altLang="en-US" sz="2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041995" y="5776665"/>
            <a:ext cx="1781843" cy="9647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altLang="zh-CN" sz="20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28184" y="5872138"/>
            <a:ext cx="1942162" cy="7252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1400" dirty="0" smtClean="0"/>
              <a:t>原始的矩形框</a:t>
            </a:r>
            <a:endParaRPr lang="en-US" altLang="zh-CN" sz="1400" dirty="0" smtClean="0"/>
          </a:p>
          <a:p>
            <a:pPr marL="57150" indent="0">
              <a:buNone/>
            </a:pPr>
            <a:r>
              <a:rPr lang="zh-CN" altLang="en-US" sz="1400" dirty="0" smtClean="0"/>
              <a:t>渲染后的矩形框轮廓</a:t>
            </a:r>
          </a:p>
        </p:txBody>
      </p:sp>
      <p:sp>
        <p:nvSpPr>
          <p:cNvPr id="8" name="矩形 7"/>
          <p:cNvSpPr/>
          <p:nvPr/>
        </p:nvSpPr>
        <p:spPr>
          <a:xfrm>
            <a:off x="6012160" y="6304508"/>
            <a:ext cx="215948" cy="1579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5974879"/>
            <a:ext cx="216024" cy="194692"/>
          </a:xfrm>
          <a:prstGeom prst="rect">
            <a:avLst/>
          </a:prstGeom>
          <a:solidFill>
            <a:srgbClr val="205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以 方式二 </a:t>
            </a:r>
            <a:r>
              <a:rPr lang="en-US" altLang="zh-CN" dirty="0" err="1" smtClean="0"/>
              <a:t>pixelSnappedIntRect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进行渲染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857250" lvl="2" indent="0">
              <a:buFont typeface="Arial" pitchFamily="34" charset="0"/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8" y="2208175"/>
            <a:ext cx="7200800" cy="2441650"/>
          </a:xfrm>
          <a:prstGeom prst="rect">
            <a:avLst/>
          </a:prstGeom>
        </p:spPr>
      </p:pic>
      <p:sp>
        <p:nvSpPr>
          <p:cNvPr id="11" name="文本框 24"/>
          <p:cNvSpPr txBox="1"/>
          <p:nvPr/>
        </p:nvSpPr>
        <p:spPr>
          <a:xfrm>
            <a:off x="1060842" y="308057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14.625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4" name="文本框 30"/>
          <p:cNvSpPr txBox="1"/>
          <p:nvPr/>
        </p:nvSpPr>
        <p:spPr>
          <a:xfrm>
            <a:off x="7405945" y="308057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14.625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文本框 33"/>
          <p:cNvSpPr txBox="1"/>
          <p:nvPr/>
        </p:nvSpPr>
        <p:spPr>
          <a:xfrm>
            <a:off x="3243665" y="308057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11.25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文本框 39"/>
          <p:cNvSpPr txBox="1"/>
          <p:nvPr/>
        </p:nvSpPr>
        <p:spPr>
          <a:xfrm>
            <a:off x="2058879" y="3398803"/>
            <a:ext cx="985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102.9375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23" name="文本框 45"/>
          <p:cNvSpPr txBox="1"/>
          <p:nvPr/>
        </p:nvSpPr>
        <p:spPr>
          <a:xfrm>
            <a:off x="6314935" y="3398803"/>
            <a:ext cx="92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102.375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26" name="文本框 48"/>
          <p:cNvSpPr txBox="1"/>
          <p:nvPr/>
        </p:nvSpPr>
        <p:spPr>
          <a:xfrm>
            <a:off x="5333227" y="308057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11.25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29" name="文本框 51"/>
          <p:cNvSpPr txBox="1"/>
          <p:nvPr/>
        </p:nvSpPr>
        <p:spPr>
          <a:xfrm>
            <a:off x="4187284" y="3398803"/>
            <a:ext cx="985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00B050"/>
                </a:solidFill>
              </a:rPr>
              <a:t>102.9375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893777" y="5239741"/>
            <a:ext cx="3024336" cy="15736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endParaRPr lang="zh-CN" altLang="en-US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13708"/>
              </p:ext>
            </p:extLst>
          </p:nvPr>
        </p:nvGraphicFramePr>
        <p:xfrm>
          <a:off x="791580" y="4725144"/>
          <a:ext cx="7560840" cy="1898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312"/>
                <a:gridCol w="926932"/>
                <a:gridCol w="916399"/>
                <a:gridCol w="1063866"/>
                <a:gridCol w="716266"/>
                <a:gridCol w="1137599"/>
                <a:gridCol w="1411466"/>
              </a:tblGrid>
              <a:tr h="2712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元素及元素 </a:t>
                      </a:r>
                      <a:r>
                        <a:rPr lang="en-US" sz="1100" u="none" strike="noStrike" dirty="0">
                          <a:effectLst/>
                        </a:rPr>
                        <a:t>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计算值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渲染值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width/margin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width/margin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12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r>
                        <a:rPr lang="zh-CN" altLang="en-US" sz="1100" u="none" strike="noStrike">
                          <a:effectLst/>
                        </a:rPr>
                        <a:t>个 </a:t>
                      </a:r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102.9375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102.9375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12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第一个 </a:t>
                      </a:r>
                      <a:r>
                        <a:rPr lang="en-US" sz="1100" u="none" strike="noStrike">
                          <a:effectLst/>
                        </a:rPr>
                        <a:t>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102.9375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114.1875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12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</a:t>
                      </a:r>
                      <a:r>
                        <a:rPr lang="en-US" altLang="zh-CN" sz="1100" u="none" strike="noStrike">
                          <a:effectLst/>
                        </a:rPr>
                        <a:t>2 </a:t>
                      </a:r>
                      <a:r>
                        <a:rPr lang="zh-CN" altLang="en-US" sz="1100" u="none" strike="noStrike">
                          <a:effectLst/>
                        </a:rPr>
                        <a:t>个 </a:t>
                      </a:r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114.1875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102.9375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217.125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12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二 个 </a:t>
                      </a:r>
                      <a:r>
                        <a:rPr lang="en-US" sz="1100" u="none" strike="noStrike">
                          <a:effectLst/>
                        </a:rPr>
                        <a:t>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217.125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228.375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12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228.375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102.375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330.75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右大括号 9"/>
          <p:cNvSpPr/>
          <p:nvPr/>
        </p:nvSpPr>
        <p:spPr>
          <a:xfrm>
            <a:off x="7880670" y="5386775"/>
            <a:ext cx="245355" cy="1139558"/>
          </a:xfrm>
          <a:prstGeom prst="rightBrace">
            <a:avLst>
              <a:gd name="adj1" fmla="val 316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55582" y="5788414"/>
            <a:ext cx="6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512" y="3088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00B050"/>
                </a:solidFill>
              </a:rPr>
              <a:t>计算值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问题</a:t>
            </a:r>
            <a:r>
              <a:rPr lang="zh-CN" altLang="en-US" sz="3200" dirty="0"/>
              <a:t>的发现</a:t>
            </a:r>
            <a:endParaRPr lang="zh-CN" altLang="en-US" sz="3200" dirty="0" smtClean="0"/>
          </a:p>
          <a:p>
            <a:r>
              <a:rPr lang="zh-CN" altLang="en-US" sz="3200" dirty="0"/>
              <a:t>渲染</a:t>
            </a:r>
            <a:r>
              <a:rPr lang="zh-CN" altLang="en-US" sz="3200" dirty="0" smtClean="0"/>
              <a:t>原理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渲染问题解决方案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067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渲染问题解决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方式一：针对特定场景的解决方案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90" y="2708920"/>
            <a:ext cx="6647619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渲染问题解决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方式二：通用方案</a:t>
            </a:r>
            <a:r>
              <a:rPr lang="en-US" altLang="zh-CN" dirty="0" smtClean="0"/>
              <a:t>--</a:t>
            </a:r>
            <a:r>
              <a:rPr lang="zh-CN" altLang="en-US" dirty="0" smtClean="0"/>
              <a:t>留空白，设置保护区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8" y="2564904"/>
            <a:ext cx="8784976" cy="31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问题</a:t>
            </a:r>
            <a:r>
              <a:rPr lang="zh-CN" altLang="en-US" sz="3200" dirty="0"/>
              <a:t>的发现</a:t>
            </a:r>
            <a:endParaRPr lang="zh-CN" altLang="en-US" sz="3200" dirty="0" smtClean="0"/>
          </a:p>
          <a:p>
            <a:r>
              <a:rPr lang="zh-CN" altLang="en-US" sz="3200" dirty="0"/>
              <a:t>渲染</a:t>
            </a:r>
            <a:r>
              <a:rPr lang="zh-CN" altLang="en-US" sz="3200" dirty="0" smtClean="0"/>
              <a:t>原理</a:t>
            </a:r>
            <a:endParaRPr lang="en-US" altLang="zh-CN" sz="3200" dirty="0" smtClean="0"/>
          </a:p>
          <a:p>
            <a:r>
              <a:rPr lang="zh-CN" altLang="en-US" sz="3200" dirty="0" smtClean="0"/>
              <a:t>渲染问题解决方案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310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Reference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em </a:t>
            </a:r>
            <a:r>
              <a:rPr lang="zh-CN" altLang="en-US" dirty="0" smtClean="0"/>
              <a:t>产生的小数像素问题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://taobaofed.org/blog/2015/11/04/mobile-rem-problem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en-US" altLang="zh-CN" dirty="0" err="1" smtClean="0"/>
              <a:t>LayoutUnit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>
                <a:hlinkClick r:id="rId4"/>
              </a:rPr>
              <a:t>http://trac.webkit.org/wiki/LayoutUnit</a:t>
            </a:r>
            <a:endParaRPr lang="en-US" altLang="zh-CN" sz="2000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87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00914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console.log(‘Thanks’)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问题的</a:t>
            </a:r>
            <a:r>
              <a:rPr lang="zh-CN" altLang="en-US" sz="3200" dirty="0"/>
              <a:t>发现</a:t>
            </a:r>
            <a:endParaRPr lang="zh-CN" altLang="en-US" sz="3200" dirty="0" smtClean="0"/>
          </a:p>
          <a:p>
            <a:r>
              <a:rPr lang="zh-CN" altLang="en-US" sz="3200" dirty="0"/>
              <a:t>渲染</a:t>
            </a:r>
            <a:r>
              <a:rPr lang="zh-CN" altLang="en-US" sz="3200" dirty="0" smtClean="0"/>
              <a:t>原理</a:t>
            </a:r>
            <a:endParaRPr lang="en-US" altLang="zh-CN" sz="3200" dirty="0" smtClean="0"/>
          </a:p>
          <a:p>
            <a:r>
              <a:rPr lang="zh-CN" altLang="en-US" sz="3200" dirty="0" smtClean="0"/>
              <a:t>渲染问题解决方案</a:t>
            </a:r>
            <a:endParaRPr lang="en-US" altLang="zh-CN" sz="3200" dirty="0" smtClean="0"/>
          </a:p>
          <a:p>
            <a:r>
              <a:rPr lang="en-US" altLang="zh-CN" sz="3200" dirty="0" smtClean="0"/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遗留问题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zh-CN" altLang="en-US" dirty="0" smtClean="0"/>
              <a:t>列表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zh-CN" altLang="en-US" dirty="0" smtClean="0"/>
              <a:t>先渲染左右 </a:t>
            </a:r>
            <a:r>
              <a:rPr lang="en-US" altLang="zh-CN" dirty="0" smtClean="0"/>
              <a:t>margin </a:t>
            </a:r>
            <a:r>
              <a:rPr lang="zh-CN" altLang="en-US" dirty="0" smtClean="0"/>
              <a:t>再渲染内容？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1400" dirty="0"/>
              <a:t>（该 </a:t>
            </a:r>
            <a:r>
              <a:rPr lang="en-US" altLang="zh-CN" sz="1400" dirty="0"/>
              <a:t>demo </a:t>
            </a:r>
            <a:r>
              <a:rPr lang="zh-CN" altLang="en-US" sz="1400" dirty="0"/>
              <a:t>里的 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</a:t>
            </a:r>
            <a:r>
              <a:rPr lang="zh-CN" altLang="en-US" sz="1400" dirty="0"/>
              <a:t>设置了左右</a:t>
            </a:r>
            <a:r>
              <a:rPr lang="en-US" altLang="zh-CN" sz="1400" dirty="0"/>
              <a:t>margin</a:t>
            </a:r>
            <a:r>
              <a:rPr lang="zh-CN" altLang="en-US" sz="1400" dirty="0"/>
              <a:t>，但没有设置宽度）</a:t>
            </a:r>
            <a:endParaRPr lang="en-US" altLang="zh-CN" sz="1400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计算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 </a:t>
            </a:r>
            <a:r>
              <a:rPr lang="en-US" altLang="zh-CN" dirty="0" smtClean="0"/>
              <a:t>li </a:t>
            </a:r>
            <a:r>
              <a:rPr lang="zh-CN" altLang="en-US" dirty="0" smtClean="0"/>
              <a:t>的位置时，为什么从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的边界开始？</a:t>
            </a:r>
            <a:endParaRPr lang="en-US" altLang="zh-CN" dirty="0" smtClean="0"/>
          </a:p>
          <a:p>
            <a:pPr marL="457200" lvl="1" indent="0">
              <a:lnSpc>
                <a:spcPct val="16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60000"/>
              </a:lnSpc>
              <a:buNone/>
            </a:pPr>
            <a:endParaRPr lang="en-US" altLang="zh-CN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1400" dirty="0" smtClean="0"/>
              <a:t>（上表是从页面左边界开始算起的结果，最后第三个</a:t>
            </a:r>
            <a:r>
              <a:rPr lang="en-US" altLang="zh-CN" sz="1400" dirty="0" smtClean="0"/>
              <a:t>li</a:t>
            </a:r>
            <a:r>
              <a:rPr lang="zh-CN" altLang="en-US" sz="1400" dirty="0" smtClean="0"/>
              <a:t>的宽度为 </a:t>
            </a:r>
            <a:r>
              <a:rPr lang="en-US" altLang="zh-CN" sz="1400" dirty="0" smtClean="0"/>
              <a:t>102 </a:t>
            </a:r>
            <a:r>
              <a:rPr lang="en-US" altLang="zh-CN" sz="1400" dirty="0" err="1" smtClean="0"/>
              <a:t>px</a:t>
            </a:r>
            <a:r>
              <a:rPr lang="zh-CN" altLang="en-US" sz="1400" dirty="0"/>
              <a:t>）</a:t>
            </a:r>
            <a:endParaRPr lang="en-US" altLang="zh-CN" sz="1400" dirty="0" err="1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设备像素与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像素的问题：为什么 </a:t>
            </a:r>
            <a:r>
              <a:rPr lang="en-US" altLang="zh-CN" dirty="0" smtClean="0"/>
              <a:t>PC </a:t>
            </a:r>
            <a:r>
              <a:rPr lang="zh-CN" altLang="en-US" dirty="0" smtClean="0"/>
              <a:t>端能展示第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li </a:t>
            </a:r>
            <a:r>
              <a:rPr lang="zh-CN" altLang="en-US" dirty="0" smtClean="0"/>
              <a:t>边框的一丢丢，但是移动端完全不展示？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04367"/>
              </p:ext>
            </p:extLst>
          </p:nvPr>
        </p:nvGraphicFramePr>
        <p:xfrm>
          <a:off x="827584" y="3284984"/>
          <a:ext cx="7556499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504"/>
                <a:gridCol w="838552"/>
                <a:gridCol w="829023"/>
                <a:gridCol w="962429"/>
                <a:gridCol w="647972"/>
                <a:gridCol w="1029132"/>
                <a:gridCol w="1276887"/>
              </a:tblGrid>
              <a:tr h="1714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元素及元素 </a:t>
                      </a:r>
                      <a:r>
                        <a:rPr lang="en-US" sz="1100" u="none" strike="noStrike" dirty="0">
                          <a:effectLst/>
                        </a:rPr>
                        <a:t>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计算值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渲染值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width/margin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width/margin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</a:t>
                      </a:r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r>
                        <a:rPr lang="zh-CN" altLang="en-US" sz="1100" u="none" strike="noStrike">
                          <a:effectLst/>
                        </a:rPr>
                        <a:t>个 </a:t>
                      </a:r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14.625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117.5625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102.9375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第一个 </a:t>
                      </a:r>
                      <a:r>
                        <a:rPr lang="en-US" sz="1100" u="none" strike="noStrike">
                          <a:effectLst/>
                        </a:rPr>
                        <a:t>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117.5625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128.8125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</a:t>
                      </a:r>
                      <a:r>
                        <a:rPr lang="en-US" altLang="zh-CN" sz="1100" u="none" strike="noStrike">
                          <a:effectLst/>
                        </a:rPr>
                        <a:t>2 </a:t>
                      </a:r>
                      <a:r>
                        <a:rPr lang="zh-CN" altLang="en-US" sz="1100" u="none" strike="noStrike">
                          <a:effectLst/>
                        </a:rPr>
                        <a:t>个 </a:t>
                      </a:r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128.8125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231.75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102.9375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 二 个 </a:t>
                      </a:r>
                      <a:r>
                        <a:rPr lang="en-US" sz="1100" u="none" strike="noStrike">
                          <a:effectLst/>
                        </a:rPr>
                        <a:t>margin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231.75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个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345.375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102.375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102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问题的</a:t>
            </a:r>
            <a:r>
              <a:rPr lang="zh-CN" altLang="en-US" sz="3200" dirty="0">
                <a:solidFill>
                  <a:srgbClr val="FF0000"/>
                </a:solidFill>
              </a:rPr>
              <a:t>发现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/>
              <a:t>渲染</a:t>
            </a:r>
            <a:r>
              <a:rPr lang="zh-CN" altLang="en-US" sz="3200" dirty="0" smtClean="0"/>
              <a:t>原理</a:t>
            </a:r>
            <a:endParaRPr lang="en-US" altLang="zh-CN" sz="3200" dirty="0" smtClean="0"/>
          </a:p>
          <a:p>
            <a:r>
              <a:rPr lang="zh-CN" altLang="en-US" sz="3200" dirty="0" smtClean="0"/>
              <a:t>渲染问题解决方案</a:t>
            </a:r>
            <a:endParaRPr lang="en-US" altLang="zh-CN" sz="3200" dirty="0" smtClean="0"/>
          </a:p>
          <a:p>
            <a:r>
              <a:rPr lang="en-US" altLang="zh-CN" sz="32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940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的发现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宽度等比不同屏幕宽度的手机，设计稿如下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640px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 26px *2 + 20px*2 + 183px + 183px + 182px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48880"/>
            <a:ext cx="7200800" cy="244165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71858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26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6961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26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23149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20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12711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20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46306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183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25952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182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74711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183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的发现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rem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—360px </a:t>
            </a:r>
            <a:r>
              <a:rPr lang="zh-CN" altLang="en-US" dirty="0" smtClean="0"/>
              <a:t>宽的屏幕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48880"/>
            <a:ext cx="7200800" cy="24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1858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26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20072" y="505556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   通过 </a:t>
            </a:r>
            <a:r>
              <a:rPr lang="en-US" altLang="zh-CN" sz="1200" dirty="0" err="1">
                <a:solidFill>
                  <a:srgbClr val="FF0000"/>
                </a:solidFill>
              </a:rPr>
              <a:t>js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获取屏幕宽度值 </a:t>
            </a:r>
            <a:r>
              <a:rPr lang="en-US" altLang="zh-CN" sz="1200" dirty="0" smtClean="0">
                <a:solidFill>
                  <a:srgbClr val="FF0000"/>
                </a:solidFill>
              </a:rPr>
              <a:t>Z </a:t>
            </a:r>
            <a:r>
              <a:rPr lang="zh-CN" altLang="en-US" sz="1200" dirty="0" smtClean="0">
                <a:solidFill>
                  <a:srgbClr val="FF0000"/>
                </a:solidFill>
              </a:rPr>
              <a:t>如 </a:t>
            </a:r>
            <a:r>
              <a:rPr lang="en-US" altLang="zh-CN" sz="1200" dirty="0" smtClean="0">
                <a:solidFill>
                  <a:srgbClr val="FF0000"/>
                </a:solidFill>
              </a:rPr>
              <a:t>360 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px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  </a:t>
            </a:r>
            <a:r>
              <a:rPr lang="zh-CN" altLang="en-US" sz="1200" dirty="0" smtClean="0">
                <a:solidFill>
                  <a:srgbClr val="FF0000"/>
                </a:solidFill>
              </a:rPr>
              <a:t>并设置 </a:t>
            </a:r>
            <a:r>
              <a:rPr lang="en-US" altLang="zh-CN" sz="1200" dirty="0" smtClean="0">
                <a:solidFill>
                  <a:srgbClr val="FF0000"/>
                </a:solidFill>
              </a:rPr>
              <a:t>html </a:t>
            </a:r>
            <a:r>
              <a:rPr lang="zh-CN" altLang="en-US" sz="1200" dirty="0" smtClean="0">
                <a:solidFill>
                  <a:srgbClr val="FF0000"/>
                </a:solidFill>
              </a:rPr>
              <a:t>的 </a:t>
            </a:r>
            <a:r>
              <a:rPr lang="en-US" altLang="zh-CN" sz="1200" dirty="0" smtClean="0">
                <a:solidFill>
                  <a:srgbClr val="FF0000"/>
                </a:solidFill>
              </a:rPr>
              <a:t>font-size </a:t>
            </a:r>
            <a:r>
              <a:rPr lang="zh-CN" altLang="en-US" sz="1200" dirty="0" smtClean="0">
                <a:solidFill>
                  <a:srgbClr val="FF0000"/>
                </a:solidFill>
              </a:rPr>
              <a:t>为  </a:t>
            </a:r>
            <a:r>
              <a:rPr lang="en-US" altLang="zh-CN" sz="1200" dirty="0" smtClean="0">
                <a:solidFill>
                  <a:srgbClr val="FF0000"/>
                </a:solidFill>
              </a:rPr>
              <a:t>Z/10 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px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，即 </a:t>
            </a:r>
            <a:r>
              <a:rPr lang="en-US" altLang="zh-CN" sz="1200" dirty="0">
                <a:solidFill>
                  <a:srgbClr val="FF0000"/>
                </a:solidFill>
              </a:rPr>
              <a:t>1 rem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即使得实际屏幕宽度 </a:t>
            </a:r>
            <a:r>
              <a:rPr lang="en-US" altLang="zh-CN" sz="1200" dirty="0" smtClean="0">
                <a:solidFill>
                  <a:srgbClr val="FF0000"/>
                </a:solidFill>
              </a:rPr>
              <a:t>Z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= 10 rem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2992222" y="5750377"/>
            <a:ext cx="464641" cy="19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50559" y="6284407"/>
                <a:ext cx="1233064" cy="3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(rem)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59" y="6284407"/>
                <a:ext cx="1233064" cy="393569"/>
              </a:xfrm>
              <a:prstGeom prst="rect">
                <a:avLst/>
              </a:prstGeom>
              <a:blipFill rotWithShape="0">
                <a:blip r:embed="rId4"/>
                <a:stretch>
                  <a:fillRect l="-11330" t="-4688" r="-4926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43608" y="4955605"/>
                <a:ext cx="436187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设计稿元素宽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设计稿屏幕宽度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px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实际元素宽度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rem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实际屏幕宽度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rem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955605"/>
                <a:ext cx="4361871" cy="6336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287343" y="6237312"/>
                <a:ext cx="2006019" cy="42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43" y="6237312"/>
                <a:ext cx="2006019" cy="427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>
          <a:xfrm>
            <a:off x="4479605" y="6382586"/>
            <a:ext cx="464641" cy="19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27842" y="3323239"/>
            <a:ext cx="76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0.406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4084" y="353567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14.625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16961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26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2945" y="3323239"/>
            <a:ext cx="76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512FE3"/>
                </a:solidFill>
              </a:rPr>
              <a:t>0.406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29187" y="353567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14.625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23149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20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79133" y="3323239"/>
            <a:ext cx="81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0.3125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66907" y="353567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11.25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46306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183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02290" y="3641468"/>
            <a:ext cx="85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2.8594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82121" y="3853899"/>
            <a:ext cx="985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102.9375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25952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182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05585" y="3641468"/>
            <a:ext cx="95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2.8438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38177" y="3853899"/>
            <a:ext cx="92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102.375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12711" y="31107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20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68695" y="3323239"/>
            <a:ext cx="81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0.3125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56469" y="353567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11.25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74711" y="34290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183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px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30695" y="3641468"/>
            <a:ext cx="85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512FE3"/>
                </a:solidFill>
              </a:rPr>
              <a:t>2.8594 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10526" y="3853899"/>
            <a:ext cx="985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102.9375 </a:t>
            </a:r>
            <a:r>
              <a:rPr lang="en-US" altLang="zh-CN" sz="1000" dirty="0" err="1" smtClean="0">
                <a:solidFill>
                  <a:srgbClr val="00B050"/>
                </a:solidFill>
              </a:rPr>
              <a:t>px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8981" y="3110771"/>
            <a:ext cx="710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设计</a:t>
            </a:r>
            <a:r>
              <a:rPr lang="zh-CN" altLang="en-US" sz="1000" dirty="0" smtClean="0">
                <a:solidFill>
                  <a:srgbClr val="FF0000"/>
                </a:solidFill>
              </a:rPr>
              <a:t>稿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3216" y="3323239"/>
            <a:ext cx="76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512FE3"/>
                </a:solidFill>
              </a:rPr>
              <a:t>rem</a:t>
            </a:r>
            <a:endParaRPr lang="zh-CN" altLang="en-US" sz="1000" dirty="0">
              <a:solidFill>
                <a:srgbClr val="512FE3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9512" y="353567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00B050"/>
                </a:solidFill>
              </a:rPr>
              <a:t>计算值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431046" y="6130518"/>
                <a:ext cx="644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</a:rPr>
                        <m:t>px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46" y="6130518"/>
                <a:ext cx="64436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203619" y="6433591"/>
                <a:ext cx="10992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640(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px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19" y="6433591"/>
                <a:ext cx="1099218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228340" y="6120143"/>
                <a:ext cx="1039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rem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40" y="6120143"/>
                <a:ext cx="1039862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311587" y="6425708"/>
                <a:ext cx="8212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10(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rem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87" y="6425708"/>
                <a:ext cx="821284" cy="307777"/>
              </a:xfrm>
              <a:prstGeom prst="rect">
                <a:avLst/>
              </a:prstGeom>
              <a:blipFill rotWithShape="0">
                <a:blip r:embed="rId10"/>
                <a:stretch>
                  <a:fillRect r="-74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16" grpId="0"/>
      <p:bldP spid="19" grpId="0"/>
      <p:bldP spid="20" grpId="0" animBg="1"/>
      <p:bldP spid="24" grpId="0"/>
      <p:bldP spid="25" grpId="0"/>
      <p:bldP spid="30" grpId="0"/>
      <p:bldP spid="31" grpId="0"/>
      <p:bldP spid="33" grpId="0"/>
      <p:bldP spid="34" grpId="0"/>
      <p:bldP spid="39" grpId="0"/>
      <p:bldP spid="40" grpId="0"/>
      <p:bldP spid="45" grpId="0"/>
      <p:bldP spid="46" grpId="0"/>
      <p:bldP spid="48" grpId="0"/>
      <p:bldP spid="49" grpId="0"/>
      <p:bldP spid="51" grpId="0"/>
      <p:bldP spid="52" grpId="0"/>
      <p:bldP spid="54" grpId="0"/>
      <p:bldP spid="55" grpId="0"/>
      <p:bldP spid="41" grpId="0"/>
      <p:bldP spid="42" grpId="0"/>
      <p:bldP spid="4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问题的发现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rem </a:t>
            </a:r>
            <a:r>
              <a:rPr lang="zh-CN" altLang="en-US" dirty="0" smtClean="0"/>
              <a:t>产生小数像素，导致渲染缺失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实际的渲染效果：第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li </a:t>
            </a:r>
            <a:r>
              <a:rPr lang="zh-CN" altLang="en-US" dirty="0" smtClean="0"/>
              <a:t>的右边</a:t>
            </a:r>
            <a:r>
              <a:rPr lang="zh-CN" altLang="en-US" dirty="0"/>
              <a:t>框</a:t>
            </a:r>
            <a:r>
              <a:rPr lang="zh-CN" altLang="en-US" dirty="0" smtClean="0"/>
              <a:t>“不见了”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19472" y="2420888"/>
            <a:ext cx="7894712" cy="22322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3" y="2492896"/>
            <a:ext cx="788002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mtClean="0"/>
              <a:t>问题的发现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/>
              <a:t>分析原因：查看三个 </a:t>
            </a:r>
            <a:r>
              <a:rPr lang="en-US" altLang="zh-CN" smtClean="0"/>
              <a:t>li </a:t>
            </a:r>
            <a:r>
              <a:rPr lang="zh-CN" altLang="en-US" smtClean="0"/>
              <a:t>的 </a:t>
            </a:r>
            <a:r>
              <a:rPr lang="en-US" altLang="zh-CN" smtClean="0"/>
              <a:t>offsetWidth</a:t>
            </a:r>
          </a:p>
          <a:p>
            <a:pPr marL="457200" lvl="1" indent="0"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5"/>
            <a:ext cx="1656184" cy="33988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9582" y="5963501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   </a:t>
            </a:r>
            <a:r>
              <a:rPr lang="zh-CN" altLang="en-US" sz="3600" strike="sngStrike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四舍五入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779494" y="4645880"/>
            <a:ext cx="5258410" cy="1245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000" dirty="0" err="1" smtClean="0"/>
              <a:t>HTMLElement.</a:t>
            </a:r>
            <a:r>
              <a:rPr lang="en-US" altLang="zh-CN" sz="2000" b="1" dirty="0" err="1" smtClean="0"/>
              <a:t>offsetWidth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zh-CN" altLang="en-US" sz="2000" dirty="0" smtClean="0"/>
              <a:t>元素</a:t>
            </a:r>
            <a:r>
              <a:rPr lang="zh-CN" altLang="en-US" sz="2000" dirty="0"/>
              <a:t>的布局宽度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195736" y="2492896"/>
            <a:ext cx="6439744" cy="1964811"/>
            <a:chOff x="567408" y="2208175"/>
            <a:chExt cx="8009184" cy="24416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5792" y="2208175"/>
              <a:ext cx="7200800" cy="2441650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1576050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26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23"/>
            <p:cNvSpPr txBox="1"/>
            <p:nvPr/>
          </p:nvSpPr>
          <p:spPr>
            <a:xfrm>
              <a:off x="1432034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0.406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1488275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14.625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7921153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26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7777137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rgbClr val="512FE3"/>
                  </a:solidFill>
                </a:rPr>
                <a:t>0.406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5" name="文本框 30"/>
            <p:cNvSpPr txBox="1"/>
            <p:nvPr/>
          </p:nvSpPr>
          <p:spPr>
            <a:xfrm>
              <a:off x="7833379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14.625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31"/>
            <p:cNvSpPr txBox="1"/>
            <p:nvPr/>
          </p:nvSpPr>
          <p:spPr>
            <a:xfrm>
              <a:off x="3727341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20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32"/>
            <p:cNvSpPr txBox="1"/>
            <p:nvPr/>
          </p:nvSpPr>
          <p:spPr>
            <a:xfrm>
              <a:off x="3583325" y="3182534"/>
              <a:ext cx="818112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0.3125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8" name="文本框 33"/>
            <p:cNvSpPr txBox="1"/>
            <p:nvPr/>
          </p:nvSpPr>
          <p:spPr>
            <a:xfrm>
              <a:off x="3671099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11.25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9" name="文本框 37"/>
            <p:cNvSpPr txBox="1"/>
            <p:nvPr/>
          </p:nvSpPr>
          <p:spPr>
            <a:xfrm>
              <a:off x="2650499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183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38"/>
            <p:cNvSpPr txBox="1"/>
            <p:nvPr/>
          </p:nvSpPr>
          <p:spPr>
            <a:xfrm>
              <a:off x="2506482" y="3500763"/>
              <a:ext cx="85239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2.8594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1" name="文本框 39"/>
            <p:cNvSpPr txBox="1"/>
            <p:nvPr/>
          </p:nvSpPr>
          <p:spPr>
            <a:xfrm>
              <a:off x="2486313" y="3713194"/>
              <a:ext cx="98559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102.9375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30144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182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9777" y="3500763"/>
              <a:ext cx="95436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2.8438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42369" y="3713194"/>
              <a:ext cx="921767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16903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20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72887" y="3182534"/>
              <a:ext cx="818112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0.3125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60661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11.25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78903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183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634887" y="3500763"/>
              <a:ext cx="85239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2.8594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614718" y="3713194"/>
              <a:ext cx="98559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102.9375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83173" y="2970066"/>
              <a:ext cx="710353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rgbClr val="FF0000"/>
                  </a:solidFill>
                </a:rPr>
                <a:t>设计</a:t>
              </a:r>
              <a:r>
                <a:rPr lang="zh-CN" altLang="en-US" sz="800" dirty="0" smtClean="0">
                  <a:solidFill>
                    <a:srgbClr val="FF0000"/>
                  </a:solidFill>
                </a:rPr>
                <a:t>稿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7408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dirty="0">
                  <a:solidFill>
                    <a:srgbClr val="512FE3"/>
                  </a:solidFill>
                </a:rPr>
                <a:t>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3704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rgbClr val="00B050"/>
                  </a:solidFill>
                </a:rPr>
                <a:t>计算值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54542" y="5113933"/>
            <a:ext cx="1482934" cy="693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387171" y="5891781"/>
            <a:ext cx="1960945" cy="553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360px</a:t>
            </a:r>
            <a:r>
              <a:rPr lang="zh-CN" altLang="en-US" sz="2000" dirty="0" smtClean="0"/>
              <a:t>屏幕</a:t>
            </a:r>
            <a:r>
              <a:rPr lang="zh-CN" altLang="en-US" sz="2000" dirty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86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mtClean="0"/>
              <a:t>问题的发现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分析原因：查看三个 </a:t>
            </a:r>
            <a:r>
              <a:rPr lang="en-US" altLang="zh-CN" dirty="0" smtClean="0"/>
              <a:t>li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offsetWidth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429582" y="5963501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   </a:t>
            </a:r>
            <a:r>
              <a:rPr lang="zh-CN" altLang="en-US" sz="3600" strike="sngStrike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向上取整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5736" y="2492896"/>
            <a:ext cx="6439744" cy="1964811"/>
            <a:chOff x="567408" y="2208175"/>
            <a:chExt cx="8009184" cy="24416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792" y="2208175"/>
              <a:ext cx="7200800" cy="2441650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1576050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26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23"/>
            <p:cNvSpPr txBox="1"/>
            <p:nvPr/>
          </p:nvSpPr>
          <p:spPr>
            <a:xfrm>
              <a:off x="1432034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0.406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1488275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14.625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" name="文本框 28"/>
            <p:cNvSpPr txBox="1"/>
            <p:nvPr/>
          </p:nvSpPr>
          <p:spPr>
            <a:xfrm>
              <a:off x="7921153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26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29"/>
            <p:cNvSpPr txBox="1"/>
            <p:nvPr/>
          </p:nvSpPr>
          <p:spPr>
            <a:xfrm>
              <a:off x="7777137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rgbClr val="512FE3"/>
                  </a:solidFill>
                </a:rPr>
                <a:t>0.406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5" name="文本框 30"/>
            <p:cNvSpPr txBox="1"/>
            <p:nvPr/>
          </p:nvSpPr>
          <p:spPr>
            <a:xfrm>
              <a:off x="7833379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14.625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31"/>
            <p:cNvSpPr txBox="1"/>
            <p:nvPr/>
          </p:nvSpPr>
          <p:spPr>
            <a:xfrm>
              <a:off x="3727341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20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32"/>
            <p:cNvSpPr txBox="1"/>
            <p:nvPr/>
          </p:nvSpPr>
          <p:spPr>
            <a:xfrm>
              <a:off x="3583325" y="3182534"/>
              <a:ext cx="818112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0.3125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18" name="文本框 33"/>
            <p:cNvSpPr txBox="1"/>
            <p:nvPr/>
          </p:nvSpPr>
          <p:spPr>
            <a:xfrm>
              <a:off x="3671099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11.25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9" name="文本框 37"/>
            <p:cNvSpPr txBox="1"/>
            <p:nvPr/>
          </p:nvSpPr>
          <p:spPr>
            <a:xfrm>
              <a:off x="2650499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183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38"/>
            <p:cNvSpPr txBox="1"/>
            <p:nvPr/>
          </p:nvSpPr>
          <p:spPr>
            <a:xfrm>
              <a:off x="2506482" y="3500763"/>
              <a:ext cx="85239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2.8594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1" name="文本框 39"/>
            <p:cNvSpPr txBox="1"/>
            <p:nvPr/>
          </p:nvSpPr>
          <p:spPr>
            <a:xfrm>
              <a:off x="2486313" y="3713194"/>
              <a:ext cx="98559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102.9375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30144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182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9777" y="3500763"/>
              <a:ext cx="95436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2.8438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42369" y="3713194"/>
              <a:ext cx="921767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16903" y="2970066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20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72887" y="3182534"/>
              <a:ext cx="818112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0.3125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60661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11.25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78903" y="3288295"/>
              <a:ext cx="57606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183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px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634887" y="3500763"/>
              <a:ext cx="85239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512FE3"/>
                  </a:solidFill>
                </a:rPr>
                <a:t>2.8594 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614718" y="3713194"/>
              <a:ext cx="985594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rgbClr val="00B050"/>
                  </a:solidFill>
                </a:rPr>
                <a:t>102.9375 </a:t>
              </a:r>
              <a:r>
                <a:rPr lang="en-US" altLang="zh-CN" sz="800" dirty="0" err="1" smtClean="0">
                  <a:solidFill>
                    <a:srgbClr val="00B050"/>
                  </a:solidFill>
                </a:rPr>
                <a:t>px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83173" y="2970066"/>
              <a:ext cx="710353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rgbClr val="FF0000"/>
                  </a:solidFill>
                </a:rPr>
                <a:t>设计</a:t>
              </a:r>
              <a:r>
                <a:rPr lang="zh-CN" altLang="en-US" sz="800" dirty="0" smtClean="0">
                  <a:solidFill>
                    <a:srgbClr val="FF0000"/>
                  </a:solidFill>
                </a:rPr>
                <a:t>稿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7408" y="3182534"/>
              <a:ext cx="764265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dirty="0">
                  <a:solidFill>
                    <a:srgbClr val="512FE3"/>
                  </a:solidFill>
                </a:rPr>
                <a:t>rem</a:t>
              </a:r>
              <a:endParaRPr lang="zh-CN" altLang="en-US" sz="800" dirty="0">
                <a:solidFill>
                  <a:srgbClr val="512FE3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3704" y="3394965"/>
              <a:ext cx="720080" cy="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rgbClr val="00B050"/>
                  </a:solidFill>
                </a:rPr>
                <a:t>计算值</a:t>
              </a:r>
              <a:endParaRPr lang="zh-CN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54542" y="5113933"/>
            <a:ext cx="1482934" cy="693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29" y="2467138"/>
            <a:ext cx="1674949" cy="3436109"/>
          </a:xfrm>
          <a:prstGeom prst="rect">
            <a:avLst/>
          </a:prstGeom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387171" y="5891781"/>
            <a:ext cx="1960945" cy="553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320px</a:t>
            </a:r>
            <a:r>
              <a:rPr lang="zh-CN" altLang="en-US" sz="2000" dirty="0" smtClean="0"/>
              <a:t>屏幕</a:t>
            </a:r>
            <a:r>
              <a:rPr lang="zh-CN" altLang="en-US" sz="2000" dirty="0"/>
              <a:t>）</a:t>
            </a:r>
            <a:endParaRPr lang="en-US" altLang="zh-CN" sz="2000" dirty="0" smtClean="0"/>
          </a:p>
        </p:txBody>
      </p:sp>
      <p:sp>
        <p:nvSpPr>
          <p:cNvPr id="36" name="矩形 35"/>
          <p:cNvSpPr/>
          <p:nvPr/>
        </p:nvSpPr>
        <p:spPr>
          <a:xfrm>
            <a:off x="587186" y="3350037"/>
            <a:ext cx="1456908" cy="16791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2779494" y="4645880"/>
            <a:ext cx="5258410" cy="1245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000" dirty="0" err="1" smtClean="0"/>
              <a:t>HTMLElement.</a:t>
            </a:r>
            <a:r>
              <a:rPr lang="en-US" altLang="zh-CN" sz="2000" b="1" dirty="0" err="1" smtClean="0"/>
              <a:t>offsetWidth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zh-CN" altLang="en-US" sz="2000" dirty="0" smtClean="0"/>
              <a:t>元素</a:t>
            </a:r>
            <a:r>
              <a:rPr lang="zh-CN" altLang="en-US" sz="2000" dirty="0"/>
              <a:t>的布局宽度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324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问题</a:t>
            </a:r>
            <a:r>
              <a:rPr lang="zh-CN" altLang="en-US" sz="3200" dirty="0"/>
              <a:t>的发现</a:t>
            </a:r>
            <a:endParaRPr lang="zh-CN" altLang="en-US" sz="3200" dirty="0" smtClean="0"/>
          </a:p>
          <a:p>
            <a:r>
              <a:rPr lang="zh-CN" altLang="en-US" sz="3200" dirty="0">
                <a:solidFill>
                  <a:srgbClr val="FF0000"/>
                </a:solidFill>
              </a:rPr>
              <a:t>渲染</a:t>
            </a:r>
            <a:r>
              <a:rPr lang="zh-CN" altLang="en-US" sz="3200" dirty="0" smtClean="0">
                <a:solidFill>
                  <a:srgbClr val="FF0000"/>
                </a:solidFill>
              </a:rPr>
              <a:t>原理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渲染问题解决方案</a:t>
            </a:r>
            <a:endParaRPr lang="en-US" altLang="zh-CN" sz="3200" dirty="0" smtClean="0"/>
          </a:p>
          <a:p>
            <a:r>
              <a:rPr lang="en-US" altLang="zh-CN" sz="32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93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22819</TotalTime>
  <Words>771</Words>
  <Application>Microsoft Office PowerPoint</Application>
  <PresentationFormat>全屏显示(4:3)</PresentationFormat>
  <Paragraphs>323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主要内容</vt:lpstr>
      <vt:lpstr>主要内容</vt:lpstr>
      <vt:lpstr>问题的发现</vt:lpstr>
      <vt:lpstr>问题的发现</vt:lpstr>
      <vt:lpstr>问题的发现</vt:lpstr>
      <vt:lpstr>问题的发现</vt:lpstr>
      <vt:lpstr>问题的发现</vt:lpstr>
      <vt:lpstr>主要内容</vt:lpstr>
      <vt:lpstr>渲染原理</vt:lpstr>
      <vt:lpstr>渲染原理</vt:lpstr>
      <vt:lpstr>渲染原理</vt:lpstr>
      <vt:lpstr>渲染原理</vt:lpstr>
      <vt:lpstr>主要内容</vt:lpstr>
      <vt:lpstr>渲染问题解决方案</vt:lpstr>
      <vt:lpstr>渲染问题解决方案</vt:lpstr>
      <vt:lpstr>主要内容</vt:lpstr>
      <vt:lpstr>Reference </vt:lpstr>
      <vt:lpstr>PowerPoint 演示文稿</vt:lpstr>
      <vt:lpstr>遗留问题 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liangdong03</dc:creator>
  <cp:lastModifiedBy>Chen,Xiaolong(BNRD-C)</cp:lastModifiedBy>
  <cp:revision>1065</cp:revision>
  <dcterms:created xsi:type="dcterms:W3CDTF">2013-09-17T07:02:36Z</dcterms:created>
  <dcterms:modified xsi:type="dcterms:W3CDTF">2017-02-21T06:07:20Z</dcterms:modified>
</cp:coreProperties>
</file>