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70" r:id="rId5"/>
    <p:sldId id="268" r:id="rId6"/>
    <p:sldId id="261" r:id="rId7"/>
    <p:sldId id="267" r:id="rId8"/>
    <p:sldId id="269" r:id="rId9"/>
    <p:sldId id="265" r:id="rId10"/>
    <p:sldId id="266" r:id="rId11"/>
    <p:sldId id="26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指标" id="{15F0AEDF-E6A7-479C-A352-BA7490CD0EAD}">
          <p14:sldIdLst>
            <p14:sldId id="256"/>
            <p14:sldId id="264"/>
          </p14:sldIdLst>
        </p14:section>
        <p14:section name="数据集" id="{F7C1257A-A871-463E-9B14-243952F0BF0C}">
          <p14:sldIdLst>
            <p14:sldId id="263"/>
            <p14:sldId id="270"/>
            <p14:sldId id="268"/>
          </p14:sldIdLst>
        </p14:section>
        <p14:section name="算法" id="{0F1913E7-A723-4761-82C8-A79FA4EF35C7}">
          <p14:sldIdLst>
            <p14:sldId id="261"/>
            <p14:sldId id="267"/>
            <p14:sldId id="269"/>
            <p14:sldId id="265"/>
            <p14:sldId id="266"/>
          </p14:sldIdLst>
        </p14:section>
        <p14:section name="挑战" id="{07330A22-A3F7-4437-81C1-88AFE545F812}">
          <p14:sldIdLst>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8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25C07-55C0-4746-90C1-92D12E5C813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5E2CF21-56B3-4FC7-A0DB-AD14A74B5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0773BDD-224B-48D4-8318-4ED2ACFAFD85}"/>
              </a:ext>
            </a:extLst>
          </p:cNvPr>
          <p:cNvSpPr>
            <a:spLocks noGrp="1"/>
          </p:cNvSpPr>
          <p:nvPr>
            <p:ph type="dt" sz="half" idx="10"/>
          </p:nvPr>
        </p:nvSpPr>
        <p:spPr/>
        <p:txBody>
          <a:bodyPr/>
          <a:lstStyle/>
          <a:p>
            <a:fld id="{3177BAC3-7852-4E5A-97D0-08AD68A02377}" type="datetimeFigureOut">
              <a:rPr lang="zh-CN" altLang="en-US" smtClean="0"/>
              <a:t>2024/10/24</a:t>
            </a:fld>
            <a:endParaRPr lang="zh-CN" altLang="en-US"/>
          </a:p>
        </p:txBody>
      </p:sp>
      <p:sp>
        <p:nvSpPr>
          <p:cNvPr id="5" name="页脚占位符 4">
            <a:extLst>
              <a:ext uri="{FF2B5EF4-FFF2-40B4-BE49-F238E27FC236}">
                <a16:creationId xmlns:a16="http://schemas.microsoft.com/office/drawing/2014/main" id="{B7A8E8C0-BA97-430B-B281-270E7956F4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39857C-FBA6-4FAC-8C27-CB8B4AF266DB}"/>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1529308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460D7-E686-40DA-A594-F2B2658A5BE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064019-CE7B-48E0-B2A8-9CE34198B10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99C8C6-2309-43D2-BE12-308B6CDB2654}"/>
              </a:ext>
            </a:extLst>
          </p:cNvPr>
          <p:cNvSpPr>
            <a:spLocks noGrp="1"/>
          </p:cNvSpPr>
          <p:nvPr>
            <p:ph type="dt" sz="half" idx="10"/>
          </p:nvPr>
        </p:nvSpPr>
        <p:spPr/>
        <p:txBody>
          <a:bodyPr/>
          <a:lstStyle/>
          <a:p>
            <a:fld id="{3177BAC3-7852-4E5A-97D0-08AD68A02377}" type="datetimeFigureOut">
              <a:rPr lang="zh-CN" altLang="en-US" smtClean="0"/>
              <a:t>2024/10/24</a:t>
            </a:fld>
            <a:endParaRPr lang="zh-CN" altLang="en-US"/>
          </a:p>
        </p:txBody>
      </p:sp>
      <p:sp>
        <p:nvSpPr>
          <p:cNvPr id="5" name="页脚占位符 4">
            <a:extLst>
              <a:ext uri="{FF2B5EF4-FFF2-40B4-BE49-F238E27FC236}">
                <a16:creationId xmlns:a16="http://schemas.microsoft.com/office/drawing/2014/main" id="{13B8FA9B-CD7C-457D-AD5F-BEABD921F7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41D475-72CC-4454-B7FD-EB7BF38E4578}"/>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99820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98CA8B-1F02-465C-9E4C-A8408474E3C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1E362B-64F2-4AE5-8386-F48F4CE7DA1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ECFBBC-DE6A-4413-AFDE-3619323DE4CC}"/>
              </a:ext>
            </a:extLst>
          </p:cNvPr>
          <p:cNvSpPr>
            <a:spLocks noGrp="1"/>
          </p:cNvSpPr>
          <p:nvPr>
            <p:ph type="dt" sz="half" idx="10"/>
          </p:nvPr>
        </p:nvSpPr>
        <p:spPr/>
        <p:txBody>
          <a:bodyPr/>
          <a:lstStyle/>
          <a:p>
            <a:fld id="{3177BAC3-7852-4E5A-97D0-08AD68A02377}" type="datetimeFigureOut">
              <a:rPr lang="zh-CN" altLang="en-US" smtClean="0"/>
              <a:t>2024/10/24</a:t>
            </a:fld>
            <a:endParaRPr lang="zh-CN" altLang="en-US"/>
          </a:p>
        </p:txBody>
      </p:sp>
      <p:sp>
        <p:nvSpPr>
          <p:cNvPr id="5" name="页脚占位符 4">
            <a:extLst>
              <a:ext uri="{FF2B5EF4-FFF2-40B4-BE49-F238E27FC236}">
                <a16:creationId xmlns:a16="http://schemas.microsoft.com/office/drawing/2014/main" id="{26EF0F23-7D80-4049-8BA4-B3FA50387A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7A033A-D6A5-4F9A-9DBD-7543EB3A3481}"/>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215444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BD710-E698-4274-A051-D1EE313894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61074A-C9F3-47DF-85F9-D0874701DFA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457FFD-0C88-4DE5-ABC3-B5817B818A9D}"/>
              </a:ext>
            </a:extLst>
          </p:cNvPr>
          <p:cNvSpPr>
            <a:spLocks noGrp="1"/>
          </p:cNvSpPr>
          <p:nvPr>
            <p:ph type="dt" sz="half" idx="10"/>
          </p:nvPr>
        </p:nvSpPr>
        <p:spPr/>
        <p:txBody>
          <a:bodyPr/>
          <a:lstStyle/>
          <a:p>
            <a:fld id="{3177BAC3-7852-4E5A-97D0-08AD68A02377}" type="datetimeFigureOut">
              <a:rPr lang="zh-CN" altLang="en-US" smtClean="0"/>
              <a:t>2024/10/24</a:t>
            </a:fld>
            <a:endParaRPr lang="zh-CN" altLang="en-US"/>
          </a:p>
        </p:txBody>
      </p:sp>
      <p:sp>
        <p:nvSpPr>
          <p:cNvPr id="5" name="页脚占位符 4">
            <a:extLst>
              <a:ext uri="{FF2B5EF4-FFF2-40B4-BE49-F238E27FC236}">
                <a16:creationId xmlns:a16="http://schemas.microsoft.com/office/drawing/2014/main" id="{6AFD768A-0E6E-4EB8-9966-0AEF369D1A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6C34E7-01F7-44FB-AA56-AFB1E4191CF6}"/>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127933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D50D0-D169-4F67-8CDF-52FDA52749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5113C6-68F2-4182-A66F-FD11D64783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EDD8B49-0902-4343-8605-3820983842C3}"/>
              </a:ext>
            </a:extLst>
          </p:cNvPr>
          <p:cNvSpPr>
            <a:spLocks noGrp="1"/>
          </p:cNvSpPr>
          <p:nvPr>
            <p:ph type="dt" sz="half" idx="10"/>
          </p:nvPr>
        </p:nvSpPr>
        <p:spPr/>
        <p:txBody>
          <a:bodyPr/>
          <a:lstStyle/>
          <a:p>
            <a:fld id="{3177BAC3-7852-4E5A-97D0-08AD68A02377}" type="datetimeFigureOut">
              <a:rPr lang="zh-CN" altLang="en-US" smtClean="0"/>
              <a:t>2024/10/24</a:t>
            </a:fld>
            <a:endParaRPr lang="zh-CN" altLang="en-US"/>
          </a:p>
        </p:txBody>
      </p:sp>
      <p:sp>
        <p:nvSpPr>
          <p:cNvPr id="5" name="页脚占位符 4">
            <a:extLst>
              <a:ext uri="{FF2B5EF4-FFF2-40B4-BE49-F238E27FC236}">
                <a16:creationId xmlns:a16="http://schemas.microsoft.com/office/drawing/2014/main" id="{ADFA1BD9-F310-4E52-BEAC-0420F70BD1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3162A3-629E-464A-9F55-AFF862F54FDC}"/>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9157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68FB7-FE13-4BB5-9D56-3D9B3FDFBC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FEC14D-2005-47A5-99E7-846CDA5A77F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EDE502D-0346-4B5C-95BE-E2B2B27F70D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A56BD7B-2AFE-4C9C-B434-43CCC9AD9E8A}"/>
              </a:ext>
            </a:extLst>
          </p:cNvPr>
          <p:cNvSpPr>
            <a:spLocks noGrp="1"/>
          </p:cNvSpPr>
          <p:nvPr>
            <p:ph type="dt" sz="half" idx="10"/>
          </p:nvPr>
        </p:nvSpPr>
        <p:spPr/>
        <p:txBody>
          <a:bodyPr/>
          <a:lstStyle/>
          <a:p>
            <a:fld id="{3177BAC3-7852-4E5A-97D0-08AD68A02377}" type="datetimeFigureOut">
              <a:rPr lang="zh-CN" altLang="en-US" smtClean="0"/>
              <a:t>2024/10/24</a:t>
            </a:fld>
            <a:endParaRPr lang="zh-CN" altLang="en-US"/>
          </a:p>
        </p:txBody>
      </p:sp>
      <p:sp>
        <p:nvSpPr>
          <p:cNvPr id="6" name="页脚占位符 5">
            <a:extLst>
              <a:ext uri="{FF2B5EF4-FFF2-40B4-BE49-F238E27FC236}">
                <a16:creationId xmlns:a16="http://schemas.microsoft.com/office/drawing/2014/main" id="{04E3F4F8-0C1C-4901-AFE9-80C0C24483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708AF0-5406-42F1-87EA-A316DFD40FAE}"/>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259105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F3DE9C-08B5-493C-8416-8DA1C86EEF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8DD3252-4273-4F86-AABB-6E03E393E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42C0578-39C7-4D85-8681-F25C48A2092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6483B4-B36C-4132-96BC-9CF71ED1A6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A3C9F03-9D50-46E2-B16A-F887B056F32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EE06893-D51C-4622-9B53-E2E1FC8265AA}"/>
              </a:ext>
            </a:extLst>
          </p:cNvPr>
          <p:cNvSpPr>
            <a:spLocks noGrp="1"/>
          </p:cNvSpPr>
          <p:nvPr>
            <p:ph type="dt" sz="half" idx="10"/>
          </p:nvPr>
        </p:nvSpPr>
        <p:spPr/>
        <p:txBody>
          <a:bodyPr/>
          <a:lstStyle/>
          <a:p>
            <a:fld id="{3177BAC3-7852-4E5A-97D0-08AD68A02377}" type="datetimeFigureOut">
              <a:rPr lang="zh-CN" altLang="en-US" smtClean="0"/>
              <a:t>2024/10/24</a:t>
            </a:fld>
            <a:endParaRPr lang="zh-CN" altLang="en-US"/>
          </a:p>
        </p:txBody>
      </p:sp>
      <p:sp>
        <p:nvSpPr>
          <p:cNvPr id="8" name="页脚占位符 7">
            <a:extLst>
              <a:ext uri="{FF2B5EF4-FFF2-40B4-BE49-F238E27FC236}">
                <a16:creationId xmlns:a16="http://schemas.microsoft.com/office/drawing/2014/main" id="{1BC379A4-579F-4C65-9781-E4D1B7931A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58337B-2CB5-40B5-BFF8-F003084FDA14}"/>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342332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B4A79-5CFE-4E06-BD65-CF176A3D6E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5C715F7-FD81-4D7E-9F07-017A85FDE4BF}"/>
              </a:ext>
            </a:extLst>
          </p:cNvPr>
          <p:cNvSpPr>
            <a:spLocks noGrp="1"/>
          </p:cNvSpPr>
          <p:nvPr>
            <p:ph type="dt" sz="half" idx="10"/>
          </p:nvPr>
        </p:nvSpPr>
        <p:spPr/>
        <p:txBody>
          <a:bodyPr/>
          <a:lstStyle/>
          <a:p>
            <a:fld id="{3177BAC3-7852-4E5A-97D0-08AD68A02377}" type="datetimeFigureOut">
              <a:rPr lang="zh-CN" altLang="en-US" smtClean="0"/>
              <a:t>2024/10/24</a:t>
            </a:fld>
            <a:endParaRPr lang="zh-CN" altLang="en-US"/>
          </a:p>
        </p:txBody>
      </p:sp>
      <p:sp>
        <p:nvSpPr>
          <p:cNvPr id="4" name="页脚占位符 3">
            <a:extLst>
              <a:ext uri="{FF2B5EF4-FFF2-40B4-BE49-F238E27FC236}">
                <a16:creationId xmlns:a16="http://schemas.microsoft.com/office/drawing/2014/main" id="{28B489A3-7E25-4A64-848C-10F4B9EDFB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757B93E-426D-4250-B89C-D26699AF5B68}"/>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245701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AD323F1-F413-4732-A144-B67D7E1CE598}"/>
              </a:ext>
            </a:extLst>
          </p:cNvPr>
          <p:cNvSpPr>
            <a:spLocks noGrp="1"/>
          </p:cNvSpPr>
          <p:nvPr>
            <p:ph type="dt" sz="half" idx="10"/>
          </p:nvPr>
        </p:nvSpPr>
        <p:spPr/>
        <p:txBody>
          <a:bodyPr/>
          <a:lstStyle/>
          <a:p>
            <a:fld id="{3177BAC3-7852-4E5A-97D0-08AD68A02377}" type="datetimeFigureOut">
              <a:rPr lang="zh-CN" altLang="en-US" smtClean="0"/>
              <a:t>2024/10/24</a:t>
            </a:fld>
            <a:endParaRPr lang="zh-CN" altLang="en-US"/>
          </a:p>
        </p:txBody>
      </p:sp>
      <p:sp>
        <p:nvSpPr>
          <p:cNvPr id="3" name="页脚占位符 2">
            <a:extLst>
              <a:ext uri="{FF2B5EF4-FFF2-40B4-BE49-F238E27FC236}">
                <a16:creationId xmlns:a16="http://schemas.microsoft.com/office/drawing/2014/main" id="{7BBB3C95-681A-422D-8DCD-EC4396C9F7D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8987E7C-EC9B-4D56-9897-A32AE08B5483}"/>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401731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DDC63-7C4D-4F7B-9557-7E0FBC429A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AF659D-20A1-4D7E-A21A-28F633F3CD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C09D881-38D3-4CF0-9BE9-0B8ED51CC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BD6DBA-C160-4A82-8143-96C33CECDC4C}"/>
              </a:ext>
            </a:extLst>
          </p:cNvPr>
          <p:cNvSpPr>
            <a:spLocks noGrp="1"/>
          </p:cNvSpPr>
          <p:nvPr>
            <p:ph type="dt" sz="half" idx="10"/>
          </p:nvPr>
        </p:nvSpPr>
        <p:spPr/>
        <p:txBody>
          <a:bodyPr/>
          <a:lstStyle/>
          <a:p>
            <a:fld id="{3177BAC3-7852-4E5A-97D0-08AD68A02377}" type="datetimeFigureOut">
              <a:rPr lang="zh-CN" altLang="en-US" smtClean="0"/>
              <a:t>2024/10/24</a:t>
            </a:fld>
            <a:endParaRPr lang="zh-CN" altLang="en-US"/>
          </a:p>
        </p:txBody>
      </p:sp>
      <p:sp>
        <p:nvSpPr>
          <p:cNvPr id="6" name="页脚占位符 5">
            <a:extLst>
              <a:ext uri="{FF2B5EF4-FFF2-40B4-BE49-F238E27FC236}">
                <a16:creationId xmlns:a16="http://schemas.microsoft.com/office/drawing/2014/main" id="{0412747A-FC2F-4689-A9E3-76E5F3DF62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FA2756-409E-4A18-9FAF-28E3204A5668}"/>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256363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2B4EB-BD76-4230-A84D-3C002ED5BB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40107BC-4659-4108-B01E-AEBC3D6A0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02C905E-EA47-44B5-A585-C8AF5D1E0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E7D83A-8574-47B6-BF81-A085E85B2FC9}"/>
              </a:ext>
            </a:extLst>
          </p:cNvPr>
          <p:cNvSpPr>
            <a:spLocks noGrp="1"/>
          </p:cNvSpPr>
          <p:nvPr>
            <p:ph type="dt" sz="half" idx="10"/>
          </p:nvPr>
        </p:nvSpPr>
        <p:spPr/>
        <p:txBody>
          <a:bodyPr/>
          <a:lstStyle/>
          <a:p>
            <a:fld id="{3177BAC3-7852-4E5A-97D0-08AD68A02377}" type="datetimeFigureOut">
              <a:rPr lang="zh-CN" altLang="en-US" smtClean="0"/>
              <a:t>2024/10/24</a:t>
            </a:fld>
            <a:endParaRPr lang="zh-CN" altLang="en-US"/>
          </a:p>
        </p:txBody>
      </p:sp>
      <p:sp>
        <p:nvSpPr>
          <p:cNvPr id="6" name="页脚占位符 5">
            <a:extLst>
              <a:ext uri="{FF2B5EF4-FFF2-40B4-BE49-F238E27FC236}">
                <a16:creationId xmlns:a16="http://schemas.microsoft.com/office/drawing/2014/main" id="{A61473BC-FBEA-44AB-A7F2-F065A62D53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254936-2CAE-49FF-8BB3-1CBDF8E662C2}"/>
              </a:ext>
            </a:extLst>
          </p:cNvPr>
          <p:cNvSpPr>
            <a:spLocks noGrp="1"/>
          </p:cNvSpPr>
          <p:nvPr>
            <p:ph type="sldNum" sz="quarter" idx="12"/>
          </p:nvPr>
        </p:nvSpPr>
        <p:spPr/>
        <p:txBody>
          <a:body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213371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C17010-F1E7-47BE-97B8-E06FE374D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CCDB69D-D780-42D0-A872-0CCDA1DDF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9214AF-C411-4D25-BC17-389C0D77B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7BAC3-7852-4E5A-97D0-08AD68A02377}" type="datetimeFigureOut">
              <a:rPr lang="zh-CN" altLang="en-US" smtClean="0"/>
              <a:t>2024/10/24</a:t>
            </a:fld>
            <a:endParaRPr lang="zh-CN" altLang="en-US"/>
          </a:p>
        </p:txBody>
      </p:sp>
      <p:sp>
        <p:nvSpPr>
          <p:cNvPr id="5" name="页脚占位符 4">
            <a:extLst>
              <a:ext uri="{FF2B5EF4-FFF2-40B4-BE49-F238E27FC236}">
                <a16:creationId xmlns:a16="http://schemas.microsoft.com/office/drawing/2014/main" id="{5A147065-C926-49A5-8F2C-13574D49B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EF05198-B3F7-4DAF-9DBF-ADA697B861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9E9A4-16FB-4092-8375-0EA6EFC0D462}" type="slidenum">
              <a:rPr lang="zh-CN" altLang="en-US" smtClean="0"/>
              <a:t>‹#›</a:t>
            </a:fld>
            <a:endParaRPr lang="zh-CN" altLang="en-US"/>
          </a:p>
        </p:txBody>
      </p:sp>
    </p:spTree>
    <p:extLst>
      <p:ext uri="{BB962C8B-B14F-4D97-AF65-F5344CB8AC3E}">
        <p14:creationId xmlns:p14="http://schemas.microsoft.com/office/powerpoint/2010/main" val="503178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opendatalab.com/" TargetMode="External"/><Relationship Id="rId5" Type="http://schemas.openxmlformats.org/officeDocument/2006/relationships/image" Target="../media/image8.png"/><Relationship Id="rId4" Type="http://schemas.openxmlformats.org/officeDocument/2006/relationships/hyperlink" Target="https://aistudio.baidu.com/datasetovervie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aplab.cuhk.edu.cn/cvpap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sads/easy_detection" TargetMode="External"/><Relationship Id="rId2" Type="http://schemas.openxmlformats.org/officeDocument/2006/relationships/hyperlink" Target="https://github.com/open-mmlab/mmdetection" TargetMode="External"/><Relationship Id="rId1" Type="http://schemas.openxmlformats.org/officeDocument/2006/relationships/slideLayout" Target="../slideLayouts/slideLayout2.xml"/><Relationship Id="rId5" Type="http://schemas.openxmlformats.org/officeDocument/2006/relationships/hyperlink" Target="https://github.com/alibaba/EasyCV" TargetMode="External"/><Relationship Id="rId4" Type="http://schemas.openxmlformats.org/officeDocument/2006/relationships/hyperlink" Target="https://github.com/facebookresearch/detectron2"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9C21591-4055-4101-9A06-2ED3C40109A6}"/>
              </a:ext>
            </a:extLst>
          </p:cNvPr>
          <p:cNvSpPr txBox="1"/>
          <p:nvPr/>
        </p:nvSpPr>
        <p:spPr>
          <a:xfrm>
            <a:off x="342900" y="996434"/>
            <a:ext cx="6096000" cy="369332"/>
          </a:xfrm>
          <a:prstGeom prst="rect">
            <a:avLst/>
          </a:prstGeom>
          <a:noFill/>
        </p:spPr>
        <p:txBody>
          <a:bodyPr wrap="square">
            <a:spAutoFit/>
          </a:bodyPr>
          <a:lstStyle/>
          <a:p>
            <a:r>
              <a:rPr lang="zh-CN" altLang="en-US" dirty="0"/>
              <a:t>Average Precision (AP)</a:t>
            </a:r>
          </a:p>
        </p:txBody>
      </p:sp>
      <p:pic>
        <p:nvPicPr>
          <p:cNvPr id="7" name="图片 6">
            <a:extLst>
              <a:ext uri="{FF2B5EF4-FFF2-40B4-BE49-F238E27FC236}">
                <a16:creationId xmlns:a16="http://schemas.microsoft.com/office/drawing/2014/main" id="{51C8339A-735D-4061-BAC8-0D4A43274505}"/>
              </a:ext>
            </a:extLst>
          </p:cNvPr>
          <p:cNvPicPr>
            <a:picLocks noChangeAspect="1"/>
          </p:cNvPicPr>
          <p:nvPr/>
        </p:nvPicPr>
        <p:blipFill>
          <a:blip r:embed="rId2"/>
          <a:stretch>
            <a:fillRect/>
          </a:stretch>
        </p:blipFill>
        <p:spPr>
          <a:xfrm>
            <a:off x="304800" y="2066970"/>
            <a:ext cx="2542857" cy="723810"/>
          </a:xfrm>
          <a:prstGeom prst="rect">
            <a:avLst/>
          </a:prstGeom>
        </p:spPr>
      </p:pic>
      <p:sp>
        <p:nvSpPr>
          <p:cNvPr id="9" name="文本框 8">
            <a:extLst>
              <a:ext uri="{FF2B5EF4-FFF2-40B4-BE49-F238E27FC236}">
                <a16:creationId xmlns:a16="http://schemas.microsoft.com/office/drawing/2014/main" id="{5AD22737-CFE1-4CE1-A151-52D690120350}"/>
              </a:ext>
            </a:extLst>
          </p:cNvPr>
          <p:cNvSpPr txBox="1"/>
          <p:nvPr/>
        </p:nvSpPr>
        <p:spPr>
          <a:xfrm>
            <a:off x="342900" y="4059839"/>
            <a:ext cx="6096000" cy="369332"/>
          </a:xfrm>
          <a:prstGeom prst="rect">
            <a:avLst/>
          </a:prstGeom>
          <a:noFill/>
        </p:spPr>
        <p:txBody>
          <a:bodyPr wrap="square">
            <a:spAutoFit/>
          </a:bodyPr>
          <a:lstStyle/>
          <a:p>
            <a:r>
              <a:rPr lang="zh-CN" altLang="en-US" dirty="0"/>
              <a:t>Intersection over Union (IoU)</a:t>
            </a:r>
          </a:p>
        </p:txBody>
      </p:sp>
      <p:sp>
        <p:nvSpPr>
          <p:cNvPr id="11" name="文本框 10">
            <a:extLst>
              <a:ext uri="{FF2B5EF4-FFF2-40B4-BE49-F238E27FC236}">
                <a16:creationId xmlns:a16="http://schemas.microsoft.com/office/drawing/2014/main" id="{B6C57175-E9F3-4367-B4A1-F36AB40379DF}"/>
              </a:ext>
            </a:extLst>
          </p:cNvPr>
          <p:cNvSpPr txBox="1"/>
          <p:nvPr/>
        </p:nvSpPr>
        <p:spPr>
          <a:xfrm>
            <a:off x="304800" y="4838522"/>
            <a:ext cx="4800600" cy="646331"/>
          </a:xfrm>
          <a:prstGeom prst="rect">
            <a:avLst/>
          </a:prstGeom>
          <a:noFill/>
        </p:spPr>
        <p:txBody>
          <a:bodyPr wrap="square">
            <a:spAutoFit/>
          </a:bodyPr>
          <a:lstStyle/>
          <a:p>
            <a:r>
              <a:rPr lang="zh-CN" altLang="en-US" dirty="0"/>
              <a:t>IoU 计算为预测边界框与地面实况边界框之间的重叠面积与两个框的组合面积之间的比率。</a:t>
            </a:r>
          </a:p>
        </p:txBody>
      </p:sp>
      <p:pic>
        <p:nvPicPr>
          <p:cNvPr id="12" name="图片 11">
            <a:extLst>
              <a:ext uri="{FF2B5EF4-FFF2-40B4-BE49-F238E27FC236}">
                <a16:creationId xmlns:a16="http://schemas.microsoft.com/office/drawing/2014/main" id="{3C2FD561-2BCB-4557-9820-547CB6A67F24}"/>
              </a:ext>
            </a:extLst>
          </p:cNvPr>
          <p:cNvPicPr>
            <a:picLocks noChangeAspect="1"/>
          </p:cNvPicPr>
          <p:nvPr/>
        </p:nvPicPr>
        <p:blipFill>
          <a:blip r:embed="rId3"/>
          <a:stretch>
            <a:fillRect/>
          </a:stretch>
        </p:blipFill>
        <p:spPr>
          <a:xfrm>
            <a:off x="5557229" y="4025478"/>
            <a:ext cx="2643796" cy="2194850"/>
          </a:xfrm>
          <a:prstGeom prst="rect">
            <a:avLst/>
          </a:prstGeom>
        </p:spPr>
      </p:pic>
      <p:grpSp>
        <p:nvGrpSpPr>
          <p:cNvPr id="15" name="组合 14">
            <a:extLst>
              <a:ext uri="{FF2B5EF4-FFF2-40B4-BE49-F238E27FC236}">
                <a16:creationId xmlns:a16="http://schemas.microsoft.com/office/drawing/2014/main" id="{931603AE-E7F2-41ED-ABA4-5AA6036ECBC1}"/>
              </a:ext>
            </a:extLst>
          </p:cNvPr>
          <p:cNvGrpSpPr/>
          <p:nvPr/>
        </p:nvGrpSpPr>
        <p:grpSpPr>
          <a:xfrm>
            <a:off x="3386746" y="255916"/>
            <a:ext cx="4814279" cy="3362068"/>
            <a:chOff x="3386746" y="255916"/>
            <a:chExt cx="4814279" cy="3362068"/>
          </a:xfrm>
        </p:grpSpPr>
        <p:pic>
          <p:nvPicPr>
            <p:cNvPr id="13" name="图片 12">
              <a:extLst>
                <a:ext uri="{FF2B5EF4-FFF2-40B4-BE49-F238E27FC236}">
                  <a16:creationId xmlns:a16="http://schemas.microsoft.com/office/drawing/2014/main" id="{AEDF2521-EA38-4CE7-995F-FD07A9A89807}"/>
                </a:ext>
              </a:extLst>
            </p:cNvPr>
            <p:cNvPicPr>
              <a:picLocks noChangeAspect="1"/>
            </p:cNvPicPr>
            <p:nvPr/>
          </p:nvPicPr>
          <p:blipFill>
            <a:blip r:embed="rId4"/>
            <a:stretch>
              <a:fillRect/>
            </a:stretch>
          </p:blipFill>
          <p:spPr>
            <a:xfrm>
              <a:off x="3386746" y="255916"/>
              <a:ext cx="4814279" cy="2152679"/>
            </a:xfrm>
            <a:prstGeom prst="rect">
              <a:avLst/>
            </a:prstGeom>
          </p:spPr>
        </p:pic>
        <p:pic>
          <p:nvPicPr>
            <p:cNvPr id="14" name="图片 13">
              <a:extLst>
                <a:ext uri="{FF2B5EF4-FFF2-40B4-BE49-F238E27FC236}">
                  <a16:creationId xmlns:a16="http://schemas.microsoft.com/office/drawing/2014/main" id="{5A6939C4-A300-4A6C-8E53-FBA71B134C72}"/>
                </a:ext>
              </a:extLst>
            </p:cNvPr>
            <p:cNvPicPr>
              <a:picLocks noChangeAspect="1"/>
            </p:cNvPicPr>
            <p:nvPr/>
          </p:nvPicPr>
          <p:blipFill>
            <a:blip r:embed="rId5"/>
            <a:stretch>
              <a:fillRect/>
            </a:stretch>
          </p:blipFill>
          <p:spPr>
            <a:xfrm>
              <a:off x="3386746" y="2429421"/>
              <a:ext cx="4814279" cy="1188563"/>
            </a:xfrm>
            <a:prstGeom prst="rect">
              <a:avLst/>
            </a:prstGeom>
          </p:spPr>
        </p:pic>
      </p:grpSp>
    </p:spTree>
    <p:extLst>
      <p:ext uri="{BB962C8B-B14F-4D97-AF65-F5344CB8AC3E}">
        <p14:creationId xmlns:p14="http://schemas.microsoft.com/office/powerpoint/2010/main" val="2842556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5D26C19-B7FB-4B01-B6F3-3C910B3EBCC6}"/>
              </a:ext>
            </a:extLst>
          </p:cNvPr>
          <p:cNvPicPr>
            <a:picLocks noChangeAspect="1"/>
          </p:cNvPicPr>
          <p:nvPr/>
        </p:nvPicPr>
        <p:blipFill>
          <a:blip r:embed="rId2"/>
          <a:stretch>
            <a:fillRect/>
          </a:stretch>
        </p:blipFill>
        <p:spPr>
          <a:xfrm>
            <a:off x="248257" y="357435"/>
            <a:ext cx="9714286" cy="3971429"/>
          </a:xfrm>
          <a:prstGeom prst="rect">
            <a:avLst/>
          </a:prstGeom>
        </p:spPr>
      </p:pic>
      <p:pic>
        <p:nvPicPr>
          <p:cNvPr id="7" name="图片 6">
            <a:extLst>
              <a:ext uri="{FF2B5EF4-FFF2-40B4-BE49-F238E27FC236}">
                <a16:creationId xmlns:a16="http://schemas.microsoft.com/office/drawing/2014/main" id="{7D5B0B72-7A08-4C96-BF72-F7E0D56CE343}"/>
              </a:ext>
            </a:extLst>
          </p:cNvPr>
          <p:cNvPicPr>
            <a:picLocks noChangeAspect="1"/>
          </p:cNvPicPr>
          <p:nvPr/>
        </p:nvPicPr>
        <p:blipFill>
          <a:blip r:embed="rId3"/>
          <a:stretch>
            <a:fillRect/>
          </a:stretch>
        </p:blipFill>
        <p:spPr>
          <a:xfrm>
            <a:off x="248257" y="4328864"/>
            <a:ext cx="8081333" cy="2431280"/>
          </a:xfrm>
          <a:prstGeom prst="rect">
            <a:avLst/>
          </a:prstGeom>
        </p:spPr>
      </p:pic>
    </p:spTree>
    <p:extLst>
      <p:ext uri="{BB962C8B-B14F-4D97-AF65-F5344CB8AC3E}">
        <p14:creationId xmlns:p14="http://schemas.microsoft.com/office/powerpoint/2010/main" val="3246091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ACAFB0-F3B3-45D5-9450-6BAD48FBA7B1}"/>
              </a:ext>
            </a:extLst>
          </p:cNvPr>
          <p:cNvPicPr>
            <a:picLocks noChangeAspect="1"/>
          </p:cNvPicPr>
          <p:nvPr/>
        </p:nvPicPr>
        <p:blipFill>
          <a:blip r:embed="rId2"/>
          <a:stretch>
            <a:fillRect/>
          </a:stretch>
        </p:blipFill>
        <p:spPr>
          <a:xfrm>
            <a:off x="2399197" y="437221"/>
            <a:ext cx="5472417" cy="5833236"/>
          </a:xfrm>
          <a:prstGeom prst="rect">
            <a:avLst/>
          </a:prstGeom>
        </p:spPr>
      </p:pic>
    </p:spTree>
    <p:extLst>
      <p:ext uri="{BB962C8B-B14F-4D97-AF65-F5344CB8AC3E}">
        <p14:creationId xmlns:p14="http://schemas.microsoft.com/office/powerpoint/2010/main" val="226248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EAF556B-AEE1-4182-ABEE-BF38227B7799}"/>
              </a:ext>
            </a:extLst>
          </p:cNvPr>
          <p:cNvPicPr>
            <a:picLocks noChangeAspect="1"/>
          </p:cNvPicPr>
          <p:nvPr/>
        </p:nvPicPr>
        <p:blipFill>
          <a:blip r:embed="rId2"/>
          <a:stretch>
            <a:fillRect/>
          </a:stretch>
        </p:blipFill>
        <p:spPr>
          <a:xfrm>
            <a:off x="1810176" y="1681290"/>
            <a:ext cx="6819048" cy="2047619"/>
          </a:xfrm>
          <a:prstGeom prst="rect">
            <a:avLst/>
          </a:prstGeom>
        </p:spPr>
      </p:pic>
    </p:spTree>
    <p:extLst>
      <p:ext uri="{BB962C8B-B14F-4D97-AF65-F5344CB8AC3E}">
        <p14:creationId xmlns:p14="http://schemas.microsoft.com/office/powerpoint/2010/main" val="193885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B1A7D33D-1A3B-41C7-A3AE-989160C2EB88}"/>
              </a:ext>
            </a:extLst>
          </p:cNvPr>
          <p:cNvGraphicFramePr>
            <a:graphicFrameLocks noGrp="1"/>
          </p:cNvGraphicFramePr>
          <p:nvPr>
            <p:extLst>
              <p:ext uri="{D42A27DB-BD31-4B8C-83A1-F6EECF244321}">
                <p14:modId xmlns:p14="http://schemas.microsoft.com/office/powerpoint/2010/main" val="3646535528"/>
              </p:ext>
            </p:extLst>
          </p:nvPr>
        </p:nvGraphicFramePr>
        <p:xfrm>
          <a:off x="2105025" y="1748366"/>
          <a:ext cx="8121650" cy="2966720"/>
        </p:xfrm>
        <a:graphic>
          <a:graphicData uri="http://schemas.openxmlformats.org/drawingml/2006/table">
            <a:tbl>
              <a:tblPr firstRow="1" bandRow="1"/>
              <a:tblGrid>
                <a:gridCol w="1981200">
                  <a:extLst>
                    <a:ext uri="{9D8B030D-6E8A-4147-A177-3AD203B41FA5}">
                      <a16:colId xmlns:a16="http://schemas.microsoft.com/office/drawing/2014/main" val="13162207"/>
                    </a:ext>
                  </a:extLst>
                </a:gridCol>
                <a:gridCol w="6140450">
                  <a:extLst>
                    <a:ext uri="{9D8B030D-6E8A-4147-A177-3AD203B41FA5}">
                      <a16:colId xmlns:a16="http://schemas.microsoft.com/office/drawing/2014/main" val="840470209"/>
                    </a:ext>
                  </a:extLst>
                </a:gridCol>
              </a:tblGrid>
              <a:tr h="370840">
                <a:tc>
                  <a:txBody>
                    <a:bodyPr/>
                    <a:lstStyle/>
                    <a:p>
                      <a:pPr algn="ctr"/>
                      <a:r>
                        <a:rPr lang="en-US" altLang="zh-CN" dirty="0"/>
                        <a:t>DETR</a:t>
                      </a:r>
                      <a:endParaRPr lang="zh-CN" altLang="en-US" dirty="0"/>
                    </a:p>
                  </a:txBody>
                  <a:tcPr/>
                </a:tc>
                <a:tc>
                  <a:txBody>
                    <a:bodyPr/>
                    <a:lstStyle/>
                    <a:p>
                      <a:pPr algn="ctr"/>
                      <a:r>
                        <a:rPr lang="en-US" altLang="zh-CN" dirty="0"/>
                        <a:t>COCO 2017 detection and panoptic segmentation datasets</a:t>
                      </a:r>
                      <a:endParaRPr lang="zh-CN" altLang="en-US" dirty="0"/>
                    </a:p>
                  </a:txBody>
                  <a:tcPr/>
                </a:tc>
                <a:extLst>
                  <a:ext uri="{0D108BD9-81ED-4DB2-BD59-A6C34878D82A}">
                    <a16:rowId xmlns:a16="http://schemas.microsoft.com/office/drawing/2014/main" val="44897973"/>
                  </a:ext>
                </a:extLst>
              </a:tr>
              <a:tr h="370840">
                <a:tc>
                  <a:txBody>
                    <a:bodyPr/>
                    <a:lstStyle/>
                    <a:p>
                      <a:pPr algn="ctr"/>
                      <a:r>
                        <a:rPr lang="en-US" altLang="zh-CN" dirty="0"/>
                        <a:t>Deformable DETR</a:t>
                      </a:r>
                      <a:endParaRPr lang="zh-CN" altLang="en-US" dirty="0"/>
                    </a:p>
                  </a:txBody>
                  <a:tcPr/>
                </a:tc>
                <a:tc>
                  <a:txBody>
                    <a:bodyPr/>
                    <a:lstStyle/>
                    <a:p>
                      <a:pPr algn="ctr"/>
                      <a:r>
                        <a:rPr lang="en-US" altLang="zh-CN" dirty="0"/>
                        <a:t>COCO 2017 dataset</a:t>
                      </a:r>
                      <a:endParaRPr lang="zh-CN" altLang="en-US" dirty="0"/>
                    </a:p>
                  </a:txBody>
                  <a:tcPr/>
                </a:tc>
                <a:extLst>
                  <a:ext uri="{0D108BD9-81ED-4DB2-BD59-A6C34878D82A}">
                    <a16:rowId xmlns:a16="http://schemas.microsoft.com/office/drawing/2014/main" val="2331451060"/>
                  </a:ext>
                </a:extLst>
              </a:tr>
              <a:tr h="370840">
                <a:tc>
                  <a:txBody>
                    <a:bodyPr/>
                    <a:lstStyle/>
                    <a:p>
                      <a:pPr algn="ctr"/>
                      <a:r>
                        <a:rPr lang="en-US" altLang="zh-CN" sz="1800" b="0" i="0" kern="1200" dirty="0">
                          <a:solidFill>
                            <a:schemeClr val="tx1"/>
                          </a:solidFill>
                          <a:effectLst/>
                          <a:latin typeface="+mn-lt"/>
                          <a:ea typeface="+mn-ea"/>
                          <a:cs typeface="+mn-cs"/>
                        </a:rPr>
                        <a:t>Dynamic DETR</a:t>
                      </a:r>
                      <a:endParaRPr lang="zh-CN" altLang="en-US" dirty="0"/>
                    </a:p>
                  </a:txBody>
                  <a:tcPr/>
                </a:tc>
                <a:tc>
                  <a:txBody>
                    <a:bodyPr/>
                    <a:lstStyle/>
                    <a:p>
                      <a:pPr algn="ctr"/>
                      <a:r>
                        <a:rPr lang="en-US" altLang="zh-CN" dirty="0"/>
                        <a:t>MS COCO</a:t>
                      </a:r>
                      <a:endParaRPr lang="zh-CN" altLang="en-US" dirty="0"/>
                    </a:p>
                  </a:txBody>
                  <a:tcPr/>
                </a:tc>
                <a:extLst>
                  <a:ext uri="{0D108BD9-81ED-4DB2-BD59-A6C34878D82A}">
                    <a16:rowId xmlns:a16="http://schemas.microsoft.com/office/drawing/2014/main" val="3588607959"/>
                  </a:ext>
                </a:extLst>
              </a:tr>
              <a:tr h="370840">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2517500989"/>
                  </a:ext>
                </a:extLst>
              </a:tr>
              <a:tr h="370840">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1989874429"/>
                  </a:ext>
                </a:extLst>
              </a:tr>
              <a:tr h="370840">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3516913484"/>
                  </a:ext>
                </a:extLst>
              </a:tr>
              <a:tr h="370840">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1305571334"/>
                  </a:ext>
                </a:extLst>
              </a:tr>
              <a:tr h="370840">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7907036"/>
                  </a:ext>
                </a:extLst>
              </a:tr>
            </a:tbl>
          </a:graphicData>
        </a:graphic>
      </p:graphicFrame>
    </p:spTree>
    <p:extLst>
      <p:ext uri="{BB962C8B-B14F-4D97-AF65-F5344CB8AC3E}">
        <p14:creationId xmlns:p14="http://schemas.microsoft.com/office/powerpoint/2010/main" val="143105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6869ACE2-F913-4290-86D3-64058D8710FC}"/>
              </a:ext>
            </a:extLst>
          </p:cNvPr>
          <p:cNvGraphicFramePr>
            <a:graphicFrameLocks noGrp="1"/>
          </p:cNvGraphicFramePr>
          <p:nvPr>
            <p:extLst>
              <p:ext uri="{D42A27DB-BD31-4B8C-83A1-F6EECF244321}">
                <p14:modId xmlns:p14="http://schemas.microsoft.com/office/powerpoint/2010/main" val="1734445213"/>
              </p:ext>
            </p:extLst>
          </p:nvPr>
        </p:nvGraphicFramePr>
        <p:xfrm>
          <a:off x="533400" y="1748366"/>
          <a:ext cx="10906125" cy="3235960"/>
        </p:xfrm>
        <a:graphic>
          <a:graphicData uri="http://schemas.openxmlformats.org/drawingml/2006/table">
            <a:tbl>
              <a:tblPr firstRow="1" bandRow="1"/>
              <a:tblGrid>
                <a:gridCol w="2660446">
                  <a:extLst>
                    <a:ext uri="{9D8B030D-6E8A-4147-A177-3AD203B41FA5}">
                      <a16:colId xmlns:a16="http://schemas.microsoft.com/office/drawing/2014/main" val="13162207"/>
                    </a:ext>
                  </a:extLst>
                </a:gridCol>
                <a:gridCol w="8245679">
                  <a:extLst>
                    <a:ext uri="{9D8B030D-6E8A-4147-A177-3AD203B41FA5}">
                      <a16:colId xmlns:a16="http://schemas.microsoft.com/office/drawing/2014/main" val="840470209"/>
                    </a:ext>
                  </a:extLst>
                </a:gridCol>
              </a:tblGrid>
              <a:tr h="370840">
                <a:tc>
                  <a:txBody>
                    <a:bodyPr/>
                    <a:lstStyle/>
                    <a:p>
                      <a:pPr algn="ctr"/>
                      <a:r>
                        <a:rPr lang="en-US" altLang="zh-CN" dirty="0"/>
                        <a:t>YOLOV5</a:t>
                      </a:r>
                      <a:r>
                        <a:rPr lang="zh-CN" altLang="en-US" dirty="0"/>
                        <a:t>魔改</a:t>
                      </a:r>
                    </a:p>
                  </a:txBody>
                  <a:tcPr/>
                </a:tc>
                <a:tc>
                  <a:txBody>
                    <a:bodyPr/>
                    <a:lstStyle/>
                    <a:p>
                      <a:pPr algn="ctr"/>
                      <a:r>
                        <a:rPr lang="en-US" altLang="zh-CN" dirty="0"/>
                        <a:t>Small-Object Detection in Remote Sensing Images With Super-Resolution Perception</a:t>
                      </a:r>
                      <a:endParaRPr lang="zh-CN" altLang="en-US" dirty="0"/>
                    </a:p>
                  </a:txBody>
                  <a:tcPr/>
                </a:tc>
                <a:extLst>
                  <a:ext uri="{0D108BD9-81ED-4DB2-BD59-A6C34878D82A}">
                    <a16:rowId xmlns:a16="http://schemas.microsoft.com/office/drawing/2014/main" val="44897973"/>
                  </a:ext>
                </a:extLst>
              </a:tr>
              <a:tr h="370840">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331451060"/>
                  </a:ext>
                </a:extLst>
              </a:tr>
              <a:tr h="370840">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588607959"/>
                  </a:ext>
                </a:extLst>
              </a:tr>
              <a:tr h="370840">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2517500989"/>
                  </a:ext>
                </a:extLst>
              </a:tr>
              <a:tr h="370840">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1989874429"/>
                  </a:ext>
                </a:extLst>
              </a:tr>
              <a:tr h="370840">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3516913484"/>
                  </a:ext>
                </a:extLst>
              </a:tr>
              <a:tr h="370840">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1305571334"/>
                  </a:ext>
                </a:extLst>
              </a:tr>
              <a:tr h="370840">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7907036"/>
                  </a:ext>
                </a:extLst>
              </a:tr>
            </a:tbl>
          </a:graphicData>
        </a:graphic>
      </p:graphicFrame>
    </p:spTree>
    <p:extLst>
      <p:ext uri="{BB962C8B-B14F-4D97-AF65-F5344CB8AC3E}">
        <p14:creationId xmlns:p14="http://schemas.microsoft.com/office/powerpoint/2010/main" val="122479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9D6A713-D728-4D61-AA2E-AD3D679DC7E7}"/>
              </a:ext>
            </a:extLst>
          </p:cNvPr>
          <p:cNvPicPr>
            <a:picLocks noChangeAspect="1"/>
          </p:cNvPicPr>
          <p:nvPr/>
        </p:nvPicPr>
        <p:blipFill>
          <a:blip r:embed="rId2"/>
          <a:stretch>
            <a:fillRect/>
          </a:stretch>
        </p:blipFill>
        <p:spPr>
          <a:xfrm>
            <a:off x="0" y="187793"/>
            <a:ext cx="12192000" cy="691213"/>
          </a:xfrm>
          <a:prstGeom prst="rect">
            <a:avLst/>
          </a:prstGeom>
        </p:spPr>
      </p:pic>
      <p:pic>
        <p:nvPicPr>
          <p:cNvPr id="5" name="图片 4">
            <a:extLst>
              <a:ext uri="{FF2B5EF4-FFF2-40B4-BE49-F238E27FC236}">
                <a16:creationId xmlns:a16="http://schemas.microsoft.com/office/drawing/2014/main" id="{80719B99-0ED5-45D0-A49B-82A2E6417E90}"/>
              </a:ext>
            </a:extLst>
          </p:cNvPr>
          <p:cNvPicPr>
            <a:picLocks noChangeAspect="1"/>
          </p:cNvPicPr>
          <p:nvPr/>
        </p:nvPicPr>
        <p:blipFill>
          <a:blip r:embed="rId3"/>
          <a:stretch>
            <a:fillRect/>
          </a:stretch>
        </p:blipFill>
        <p:spPr>
          <a:xfrm>
            <a:off x="0" y="879006"/>
            <a:ext cx="12192000" cy="864917"/>
          </a:xfrm>
          <a:prstGeom prst="rect">
            <a:avLst/>
          </a:prstGeom>
        </p:spPr>
      </p:pic>
      <p:sp>
        <p:nvSpPr>
          <p:cNvPr id="11" name="文本框 10">
            <a:extLst>
              <a:ext uri="{FF2B5EF4-FFF2-40B4-BE49-F238E27FC236}">
                <a16:creationId xmlns:a16="http://schemas.microsoft.com/office/drawing/2014/main" id="{085458FD-D3C9-4E2B-85A5-7B124B3628E4}"/>
              </a:ext>
            </a:extLst>
          </p:cNvPr>
          <p:cNvSpPr txBox="1"/>
          <p:nvPr/>
        </p:nvSpPr>
        <p:spPr>
          <a:xfrm>
            <a:off x="381000" y="1921214"/>
            <a:ext cx="6096000" cy="646331"/>
          </a:xfrm>
          <a:prstGeom prst="rect">
            <a:avLst/>
          </a:prstGeom>
          <a:noFill/>
        </p:spPr>
        <p:txBody>
          <a:bodyPr wrap="square">
            <a:spAutoFit/>
          </a:bodyPr>
          <a:lstStyle/>
          <a:p>
            <a:r>
              <a:rPr lang="zh-CN" altLang="en-US" dirty="0"/>
              <a:t>飞桨上都可以找到这些数据集：</a:t>
            </a:r>
            <a:endParaRPr lang="en-US" altLang="zh-CN" dirty="0"/>
          </a:p>
          <a:p>
            <a:r>
              <a:rPr lang="zh-CN" altLang="en-US" dirty="0">
                <a:hlinkClick r:id="rId4"/>
              </a:rPr>
              <a:t>https://aistudio.baidu.com/datasetoverview</a:t>
            </a:r>
            <a:endParaRPr lang="zh-CN" altLang="en-US" dirty="0"/>
          </a:p>
        </p:txBody>
      </p:sp>
      <p:pic>
        <p:nvPicPr>
          <p:cNvPr id="12" name="图片 11">
            <a:extLst>
              <a:ext uri="{FF2B5EF4-FFF2-40B4-BE49-F238E27FC236}">
                <a16:creationId xmlns:a16="http://schemas.microsoft.com/office/drawing/2014/main" id="{FE0E0491-A6E7-46E6-B7F1-AAE66BED7A3A}"/>
              </a:ext>
            </a:extLst>
          </p:cNvPr>
          <p:cNvPicPr>
            <a:picLocks noChangeAspect="1"/>
          </p:cNvPicPr>
          <p:nvPr/>
        </p:nvPicPr>
        <p:blipFill>
          <a:blip r:embed="rId5"/>
          <a:stretch>
            <a:fillRect/>
          </a:stretch>
        </p:blipFill>
        <p:spPr>
          <a:xfrm>
            <a:off x="381000" y="2744836"/>
            <a:ext cx="8286750" cy="3560713"/>
          </a:xfrm>
          <a:prstGeom prst="rect">
            <a:avLst/>
          </a:prstGeom>
        </p:spPr>
      </p:pic>
      <p:sp>
        <p:nvSpPr>
          <p:cNvPr id="7" name="文本框 6">
            <a:extLst>
              <a:ext uri="{FF2B5EF4-FFF2-40B4-BE49-F238E27FC236}">
                <a16:creationId xmlns:a16="http://schemas.microsoft.com/office/drawing/2014/main" id="{2EBDC420-BE39-49AA-8DE0-AEA0795FB930}"/>
              </a:ext>
            </a:extLst>
          </p:cNvPr>
          <p:cNvSpPr txBox="1"/>
          <p:nvPr/>
        </p:nvSpPr>
        <p:spPr>
          <a:xfrm>
            <a:off x="6029325" y="2102193"/>
            <a:ext cx="6096000" cy="369332"/>
          </a:xfrm>
          <a:prstGeom prst="rect">
            <a:avLst/>
          </a:prstGeom>
          <a:noFill/>
        </p:spPr>
        <p:txBody>
          <a:bodyPr wrap="square">
            <a:spAutoFit/>
          </a:bodyPr>
          <a:lstStyle/>
          <a:p>
            <a:r>
              <a:rPr lang="zh-CN" altLang="en-US" dirty="0">
                <a:hlinkClick r:id="rId6"/>
              </a:rPr>
              <a:t>数据集</a:t>
            </a:r>
            <a:r>
              <a:rPr lang="en-US" altLang="zh-CN" dirty="0">
                <a:hlinkClick r:id="rId6"/>
              </a:rPr>
              <a:t>-</a:t>
            </a:r>
            <a:r>
              <a:rPr lang="en-US" altLang="zh-CN" dirty="0" err="1">
                <a:hlinkClick r:id="rId6"/>
              </a:rPr>
              <a:t>OpenDataLab</a:t>
            </a:r>
            <a:endParaRPr lang="zh-CN" altLang="en-US" dirty="0"/>
          </a:p>
        </p:txBody>
      </p:sp>
    </p:spTree>
    <p:extLst>
      <p:ext uri="{BB962C8B-B14F-4D97-AF65-F5344CB8AC3E}">
        <p14:creationId xmlns:p14="http://schemas.microsoft.com/office/powerpoint/2010/main" val="972228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26395C8-86AE-4D69-AF31-5BE8EA635C62}"/>
              </a:ext>
            </a:extLst>
          </p:cNvPr>
          <p:cNvPicPr>
            <a:picLocks noChangeAspect="1"/>
          </p:cNvPicPr>
          <p:nvPr/>
        </p:nvPicPr>
        <p:blipFill>
          <a:blip r:embed="rId2"/>
          <a:stretch>
            <a:fillRect/>
          </a:stretch>
        </p:blipFill>
        <p:spPr>
          <a:xfrm>
            <a:off x="1753301" y="586136"/>
            <a:ext cx="8140543" cy="5685727"/>
          </a:xfrm>
          <a:prstGeom prst="rect">
            <a:avLst/>
          </a:prstGeom>
        </p:spPr>
      </p:pic>
      <p:sp>
        <p:nvSpPr>
          <p:cNvPr id="5" name="文本框 4">
            <a:extLst>
              <a:ext uri="{FF2B5EF4-FFF2-40B4-BE49-F238E27FC236}">
                <a16:creationId xmlns:a16="http://schemas.microsoft.com/office/drawing/2014/main" id="{502BAD03-FF07-41C8-B2FD-A076C354A725}"/>
              </a:ext>
            </a:extLst>
          </p:cNvPr>
          <p:cNvSpPr txBox="1"/>
          <p:nvPr/>
        </p:nvSpPr>
        <p:spPr>
          <a:xfrm>
            <a:off x="9067800" y="0"/>
            <a:ext cx="6096000" cy="369332"/>
          </a:xfrm>
          <a:prstGeom prst="rect">
            <a:avLst/>
          </a:prstGeom>
          <a:noFill/>
        </p:spPr>
        <p:txBody>
          <a:bodyPr wrap="square">
            <a:spAutoFit/>
          </a:bodyPr>
          <a:lstStyle/>
          <a:p>
            <a:r>
              <a:rPr lang="en-US" altLang="zh-CN" dirty="0" err="1">
                <a:hlinkClick r:id="rId3"/>
              </a:rPr>
              <a:t>CVHighlightPapers</a:t>
            </a:r>
            <a:r>
              <a:rPr lang="en-US" altLang="zh-CN" dirty="0">
                <a:hlinkClick r:id="rId3"/>
              </a:rPr>
              <a:t>-Page</a:t>
            </a:r>
            <a:endParaRPr lang="zh-CN" altLang="en-US" dirty="0"/>
          </a:p>
        </p:txBody>
      </p:sp>
    </p:spTree>
    <p:extLst>
      <p:ext uri="{BB962C8B-B14F-4D97-AF65-F5344CB8AC3E}">
        <p14:creationId xmlns:p14="http://schemas.microsoft.com/office/powerpoint/2010/main" val="3249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900D8F-15E7-451D-9F2A-37C7F88F1127}"/>
              </a:ext>
            </a:extLst>
          </p:cNvPr>
          <p:cNvPicPr>
            <a:picLocks noChangeAspect="1"/>
          </p:cNvPicPr>
          <p:nvPr/>
        </p:nvPicPr>
        <p:blipFill>
          <a:blip r:embed="rId2"/>
          <a:stretch>
            <a:fillRect/>
          </a:stretch>
        </p:blipFill>
        <p:spPr>
          <a:xfrm>
            <a:off x="415031" y="657225"/>
            <a:ext cx="11095238" cy="4114286"/>
          </a:xfrm>
          <a:prstGeom prst="rect">
            <a:avLst/>
          </a:prstGeom>
        </p:spPr>
      </p:pic>
    </p:spTree>
    <p:extLst>
      <p:ext uri="{BB962C8B-B14F-4D97-AF65-F5344CB8AC3E}">
        <p14:creationId xmlns:p14="http://schemas.microsoft.com/office/powerpoint/2010/main" val="147101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4898E70-A031-402C-99F7-6803623D5857}"/>
              </a:ext>
            </a:extLst>
          </p:cNvPr>
          <p:cNvSpPr txBox="1"/>
          <p:nvPr/>
        </p:nvSpPr>
        <p:spPr>
          <a:xfrm>
            <a:off x="561975" y="3317259"/>
            <a:ext cx="8991600" cy="369332"/>
          </a:xfrm>
          <a:prstGeom prst="rect">
            <a:avLst/>
          </a:prstGeom>
          <a:noFill/>
        </p:spPr>
        <p:txBody>
          <a:bodyPr wrap="square">
            <a:spAutoFit/>
          </a:bodyPr>
          <a:lstStyle/>
          <a:p>
            <a:r>
              <a:rPr lang="en-US" altLang="zh-CN" dirty="0">
                <a:hlinkClick r:id="rId2"/>
              </a:rPr>
              <a:t>open-</a:t>
            </a:r>
            <a:r>
              <a:rPr lang="en-US" altLang="zh-CN" dirty="0" err="1">
                <a:hlinkClick r:id="rId2"/>
              </a:rPr>
              <a:t>mmlab</a:t>
            </a:r>
            <a:r>
              <a:rPr lang="en-US" altLang="zh-CN" dirty="0">
                <a:hlinkClick r:id="rId2"/>
              </a:rPr>
              <a:t>/</a:t>
            </a:r>
            <a:r>
              <a:rPr lang="en-US" altLang="zh-CN" dirty="0" err="1">
                <a:hlinkClick r:id="rId2"/>
              </a:rPr>
              <a:t>mmdetection</a:t>
            </a:r>
            <a:r>
              <a:rPr lang="en-US" altLang="zh-CN" dirty="0">
                <a:hlinkClick r:id="rId2"/>
              </a:rPr>
              <a:t>: </a:t>
            </a:r>
            <a:r>
              <a:rPr lang="en-US" altLang="zh-CN" dirty="0" err="1">
                <a:hlinkClick r:id="rId2"/>
              </a:rPr>
              <a:t>OpenMMLab</a:t>
            </a:r>
            <a:r>
              <a:rPr lang="en-US" altLang="zh-CN" dirty="0">
                <a:hlinkClick r:id="rId2"/>
              </a:rPr>
              <a:t> Detection Toolbox and Benchmark</a:t>
            </a:r>
            <a:endParaRPr lang="zh-CN" altLang="en-US" dirty="0"/>
          </a:p>
        </p:txBody>
      </p:sp>
      <p:sp>
        <p:nvSpPr>
          <p:cNvPr id="10" name="文本框 9">
            <a:extLst>
              <a:ext uri="{FF2B5EF4-FFF2-40B4-BE49-F238E27FC236}">
                <a16:creationId xmlns:a16="http://schemas.microsoft.com/office/drawing/2014/main" id="{B8EEC3E3-7845-4A52-B7CD-1BFAEEC6955D}"/>
              </a:ext>
            </a:extLst>
          </p:cNvPr>
          <p:cNvSpPr txBox="1"/>
          <p:nvPr/>
        </p:nvSpPr>
        <p:spPr>
          <a:xfrm>
            <a:off x="676275" y="2844284"/>
            <a:ext cx="6096000" cy="369332"/>
          </a:xfrm>
          <a:prstGeom prst="rect">
            <a:avLst/>
          </a:prstGeom>
          <a:noFill/>
        </p:spPr>
        <p:txBody>
          <a:bodyPr wrap="square">
            <a:spAutoFit/>
          </a:bodyPr>
          <a:lstStyle/>
          <a:p>
            <a:r>
              <a:rPr lang="zh-CN" altLang="en-US" dirty="0">
                <a:hlinkClick r:id="rId3"/>
              </a:rPr>
              <a:t>https://github.com/misads/easy_detection</a:t>
            </a:r>
            <a:endParaRPr lang="zh-CN" altLang="en-US" dirty="0"/>
          </a:p>
        </p:txBody>
      </p:sp>
      <p:sp>
        <p:nvSpPr>
          <p:cNvPr id="12" name="文本框 11">
            <a:extLst>
              <a:ext uri="{FF2B5EF4-FFF2-40B4-BE49-F238E27FC236}">
                <a16:creationId xmlns:a16="http://schemas.microsoft.com/office/drawing/2014/main" id="{6BDCA15A-8AC7-48FD-B3AE-A17610C5A0E6}"/>
              </a:ext>
            </a:extLst>
          </p:cNvPr>
          <p:cNvSpPr txBox="1"/>
          <p:nvPr/>
        </p:nvSpPr>
        <p:spPr>
          <a:xfrm>
            <a:off x="561975" y="3957935"/>
            <a:ext cx="8029575" cy="646331"/>
          </a:xfrm>
          <a:prstGeom prst="rect">
            <a:avLst/>
          </a:prstGeom>
          <a:noFill/>
        </p:spPr>
        <p:txBody>
          <a:bodyPr wrap="square">
            <a:spAutoFit/>
          </a:bodyPr>
          <a:lstStyle/>
          <a:p>
            <a:r>
              <a:rPr lang="en-US" altLang="zh-CN" dirty="0" err="1">
                <a:hlinkClick r:id="rId4"/>
              </a:rPr>
              <a:t>facebookresearch</a:t>
            </a:r>
            <a:r>
              <a:rPr lang="en-US" altLang="zh-CN" dirty="0">
                <a:hlinkClick r:id="rId4"/>
              </a:rPr>
              <a:t>/detectron2: Detectron2 is a platform for object detection, segmentation and other visual recognition tasks.</a:t>
            </a:r>
            <a:endParaRPr lang="zh-CN" altLang="en-US" dirty="0"/>
          </a:p>
        </p:txBody>
      </p:sp>
      <p:sp>
        <p:nvSpPr>
          <p:cNvPr id="14" name="文本框 13">
            <a:extLst>
              <a:ext uri="{FF2B5EF4-FFF2-40B4-BE49-F238E27FC236}">
                <a16:creationId xmlns:a16="http://schemas.microsoft.com/office/drawing/2014/main" id="{B0F1F9AE-9F60-405C-982A-B05892DB9F41}"/>
              </a:ext>
            </a:extLst>
          </p:cNvPr>
          <p:cNvSpPr txBox="1"/>
          <p:nvPr/>
        </p:nvSpPr>
        <p:spPr>
          <a:xfrm>
            <a:off x="409575" y="463034"/>
            <a:ext cx="6096000" cy="369332"/>
          </a:xfrm>
          <a:prstGeom prst="rect">
            <a:avLst/>
          </a:prstGeom>
          <a:noFill/>
        </p:spPr>
        <p:txBody>
          <a:bodyPr wrap="square">
            <a:spAutoFit/>
          </a:bodyPr>
          <a:lstStyle/>
          <a:p>
            <a:pPr algn="l"/>
            <a:r>
              <a:rPr lang="zh-CN" altLang="en-US" b="1" i="0" dirty="0">
                <a:solidFill>
                  <a:srgbClr val="191B1F"/>
                </a:solidFill>
                <a:effectLst/>
                <a:latin typeface="-apple-system"/>
              </a:rPr>
              <a:t>目标检测三大开源神器：</a:t>
            </a:r>
          </a:p>
        </p:txBody>
      </p:sp>
      <p:sp>
        <p:nvSpPr>
          <p:cNvPr id="7" name="文本框 6">
            <a:extLst>
              <a:ext uri="{FF2B5EF4-FFF2-40B4-BE49-F238E27FC236}">
                <a16:creationId xmlns:a16="http://schemas.microsoft.com/office/drawing/2014/main" id="{7AE3C628-7A44-4F53-90BF-27583D80B445}"/>
              </a:ext>
            </a:extLst>
          </p:cNvPr>
          <p:cNvSpPr txBox="1"/>
          <p:nvPr/>
        </p:nvSpPr>
        <p:spPr>
          <a:xfrm>
            <a:off x="409575" y="5181600"/>
            <a:ext cx="6096000" cy="369332"/>
          </a:xfrm>
          <a:prstGeom prst="rect">
            <a:avLst/>
          </a:prstGeom>
          <a:noFill/>
        </p:spPr>
        <p:txBody>
          <a:bodyPr wrap="square">
            <a:spAutoFit/>
          </a:bodyPr>
          <a:lstStyle/>
          <a:p>
            <a:r>
              <a:rPr lang="en-US" altLang="zh-CN" dirty="0" err="1">
                <a:hlinkClick r:id="rId5"/>
              </a:rPr>
              <a:t>alibaba</a:t>
            </a:r>
            <a:r>
              <a:rPr lang="en-US" altLang="zh-CN" dirty="0">
                <a:hlinkClick r:id="rId5"/>
              </a:rPr>
              <a:t>/</a:t>
            </a:r>
            <a:r>
              <a:rPr lang="en-US" altLang="zh-CN" dirty="0" err="1">
                <a:hlinkClick r:id="rId5"/>
              </a:rPr>
              <a:t>EasyCV</a:t>
            </a:r>
            <a:r>
              <a:rPr lang="en-US" altLang="zh-CN" dirty="0">
                <a:hlinkClick r:id="rId5"/>
              </a:rPr>
              <a:t>: An all-in-one toolkit for computer vision</a:t>
            </a:r>
            <a:endParaRPr lang="zh-CN" altLang="en-US" dirty="0"/>
          </a:p>
        </p:txBody>
      </p:sp>
    </p:spTree>
    <p:extLst>
      <p:ext uri="{BB962C8B-B14F-4D97-AF65-F5344CB8AC3E}">
        <p14:creationId xmlns:p14="http://schemas.microsoft.com/office/powerpoint/2010/main" val="3588494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C03001E-1424-47D5-98C0-8BC6073D0CD1}"/>
              </a:ext>
            </a:extLst>
          </p:cNvPr>
          <p:cNvPicPr>
            <a:picLocks noChangeAspect="1"/>
          </p:cNvPicPr>
          <p:nvPr/>
        </p:nvPicPr>
        <p:blipFill>
          <a:blip r:embed="rId2"/>
          <a:stretch>
            <a:fillRect/>
          </a:stretch>
        </p:blipFill>
        <p:spPr>
          <a:xfrm>
            <a:off x="629133" y="476555"/>
            <a:ext cx="7733333" cy="4876190"/>
          </a:xfrm>
          <a:prstGeom prst="rect">
            <a:avLst/>
          </a:prstGeom>
        </p:spPr>
      </p:pic>
    </p:spTree>
    <p:extLst>
      <p:ext uri="{BB962C8B-B14F-4D97-AF65-F5344CB8AC3E}">
        <p14:creationId xmlns:p14="http://schemas.microsoft.com/office/powerpoint/2010/main" val="6212961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10757</TotalTime>
  <Words>148</Words>
  <Application>Microsoft Office PowerPoint</Application>
  <PresentationFormat>宽屏</PresentationFormat>
  <Paragraphs>20</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-apple-system</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lulin fan</dc:creator>
  <cp:lastModifiedBy>lulin fan</cp:lastModifiedBy>
  <cp:revision>18</cp:revision>
  <dcterms:created xsi:type="dcterms:W3CDTF">2024-10-16T01:59:25Z</dcterms:created>
  <dcterms:modified xsi:type="dcterms:W3CDTF">2024-10-24T12:48:26Z</dcterms:modified>
</cp:coreProperties>
</file>