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5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50E9B-ED71-4DDE-A13F-04644AC3E9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D4F29E-CEB5-4018-AE8E-893133109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87081E-E6BA-4049-99F1-C9269FC2F317}"/>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C013965C-6F61-4F11-B7EE-F7541AA9DA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6C451F-E8F5-4F72-9AC1-A4A1C6388853}"/>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51924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FAA31-8A4B-46CF-8560-7875FC4AC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E366F3-A930-4E9C-952F-2B1F1FF7376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51C6F-D915-49BC-A2BC-A33D41A85B84}"/>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E12FB85F-5CE6-4E86-B5D0-7DFDAF867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62A6C1-381A-419C-8A52-4FAF007E7CB4}"/>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30246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16C83F-B53A-4184-B164-04A844A929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755330-B01B-4D82-972E-785AC1E1B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23CAD6-24D4-4C90-9F6D-00053289F3AD}"/>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ED04CF13-04E6-40FC-98E3-4D32E83F1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92866-3738-439F-BCBB-1E8069D7FF83}"/>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286057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4AD99-A88E-4898-9FC8-4D0613BBFD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9668FC-5157-409F-B553-0C90645D84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B0B9E1-BF42-4D8B-9D5F-D75CCBBBC92A}"/>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EF486411-E7DD-4FA3-B0B4-9976CD8C9A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80924A-6A89-4C5D-9EB9-26EF509F3911}"/>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401735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D0E0B-B009-460A-A74C-22E8EC12D5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01837E-B2B8-435A-83EF-7EA742D71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140F24-D447-446D-BFD3-A4DC3A0DF88F}"/>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53D4B5EF-DF03-496F-8274-83AD1C45A8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16BC31-FD21-4348-A088-E5C5291241D0}"/>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77392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94086-1CC2-4D64-BD30-AF71F76C1C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E8EA28-1628-421F-846A-117741CE07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E82C85-483A-4323-A2C2-D76A8DF4DF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91C021-6378-4744-97C3-51F5500A04DB}"/>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3DA5D651-9464-493D-B7FA-A6207532B1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8A63F2-3344-4711-9AF7-75BE07444113}"/>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190248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8DBF0-B161-47BA-922B-14058778E0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6F7282-2E90-4118-B500-EF16602FF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EF647F-4F5B-46F7-9A73-C3C3F5E388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11CC2D-B6E9-4F38-84F9-1E0F3F357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7A0F08-57AA-4E8C-8D22-7B50973A61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3943B4-0386-4885-9591-ABBA34554665}"/>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8" name="页脚占位符 7">
            <a:extLst>
              <a:ext uri="{FF2B5EF4-FFF2-40B4-BE49-F238E27FC236}">
                <a16:creationId xmlns:a16="http://schemas.microsoft.com/office/drawing/2014/main" id="{7A7A3297-F840-4044-907B-3D1FCE1A76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32A630-65D6-44E1-90F0-B37268FC79EA}"/>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427574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5D534-D540-405A-8838-FE8F7F345A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F26E5C-B40A-4B6A-9C37-F81E7F9357DE}"/>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4" name="页脚占位符 3">
            <a:extLst>
              <a:ext uri="{FF2B5EF4-FFF2-40B4-BE49-F238E27FC236}">
                <a16:creationId xmlns:a16="http://schemas.microsoft.com/office/drawing/2014/main" id="{FBF0E60F-F576-465B-BBDA-F5F0411B51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4EB8B6-CD43-4948-8E06-3343CAF42F7C}"/>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25417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EAC6F0-3982-40DE-AEBA-27C6BD92D153}"/>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3" name="页脚占位符 2">
            <a:extLst>
              <a:ext uri="{FF2B5EF4-FFF2-40B4-BE49-F238E27FC236}">
                <a16:creationId xmlns:a16="http://schemas.microsoft.com/office/drawing/2014/main" id="{FF153611-82A1-4A09-B7A5-C8F357205B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AA2540-90CE-47F2-ACAF-B1AC649F32F7}"/>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220003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914F9-2C0A-452E-B2CC-B691F2FA56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142065-4BDA-4EE3-AF57-0A5BA3D9F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6E97AE-D489-4027-A6A0-ED6A3D2BC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411EDD-514B-4581-8982-67D5753DDD06}"/>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E723F0F5-8A66-4B05-921B-3BD6BC54CA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4F4C6B-FA0F-4DA7-9A7B-FDE62941D694}"/>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190885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FEDA7-9E88-4C69-83FA-92D0DD598F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326DDA-49B6-4796-A86C-B1EF319CB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9AA194-2AAD-4FC4-8671-5CA241E38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533D00-E4F4-49CB-B4D4-BDED334B5F41}"/>
              </a:ext>
            </a:extLst>
          </p:cNvPr>
          <p:cNvSpPr>
            <a:spLocks noGrp="1"/>
          </p:cNvSpPr>
          <p:nvPr>
            <p:ph type="dt" sz="half" idx="10"/>
          </p:nvPr>
        </p:nvSpPr>
        <p:spPr/>
        <p:txBody>
          <a:bodyPr/>
          <a:lstStyle/>
          <a:p>
            <a:fld id="{0FF0A0CC-4882-4820-BECF-5DD06A81DC32}" type="datetimeFigureOut">
              <a:rPr lang="zh-CN" altLang="en-US" smtClean="0"/>
              <a:t>2024/10/15</a:t>
            </a:fld>
            <a:endParaRPr lang="zh-CN" altLang="en-US"/>
          </a:p>
        </p:txBody>
      </p:sp>
      <p:sp>
        <p:nvSpPr>
          <p:cNvPr id="6" name="页脚占位符 5">
            <a:extLst>
              <a:ext uri="{FF2B5EF4-FFF2-40B4-BE49-F238E27FC236}">
                <a16:creationId xmlns:a16="http://schemas.microsoft.com/office/drawing/2014/main" id="{58DE2377-53F7-471F-8B07-9E66FDFB20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8E115C-1F55-48A0-8EC3-432CF7E2B6D8}"/>
              </a:ext>
            </a:extLst>
          </p:cNvPr>
          <p:cNvSpPr>
            <a:spLocks noGrp="1"/>
          </p:cNvSpPr>
          <p:nvPr>
            <p:ph type="sldNum" sz="quarter" idx="12"/>
          </p:nvPr>
        </p:nvSpPr>
        <p:spPr/>
        <p:txBody>
          <a:body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10760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F780C8-B816-4FE2-89EE-E97BFAFD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50E59E-A538-4246-BDA8-D0E3EFE59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430B27-783B-47DD-BDF9-F5695CEE8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0A0CC-4882-4820-BECF-5DD06A81DC32}" type="datetimeFigureOut">
              <a:rPr lang="zh-CN" altLang="en-US" smtClean="0"/>
              <a:t>2024/10/15</a:t>
            </a:fld>
            <a:endParaRPr lang="zh-CN" altLang="en-US"/>
          </a:p>
        </p:txBody>
      </p:sp>
      <p:sp>
        <p:nvSpPr>
          <p:cNvPr id="5" name="页脚占位符 4">
            <a:extLst>
              <a:ext uri="{FF2B5EF4-FFF2-40B4-BE49-F238E27FC236}">
                <a16:creationId xmlns:a16="http://schemas.microsoft.com/office/drawing/2014/main" id="{1833F88C-A890-406A-99A7-6E873ADE7B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DBA1D1-051C-44BD-9EDE-9E3710192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8DBF3-3342-404A-85B8-11FBF370E657}" type="slidenum">
              <a:rPr lang="zh-CN" altLang="en-US" smtClean="0"/>
              <a:t>‹#›</a:t>
            </a:fld>
            <a:endParaRPr lang="zh-CN" altLang="en-US"/>
          </a:p>
        </p:txBody>
      </p:sp>
    </p:spTree>
    <p:extLst>
      <p:ext uri="{BB962C8B-B14F-4D97-AF65-F5344CB8AC3E}">
        <p14:creationId xmlns:p14="http://schemas.microsoft.com/office/powerpoint/2010/main" val="87683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EA5BF-AC94-42A9-8DB4-6C0F11E0A211}"/>
              </a:ext>
            </a:extLst>
          </p:cNvPr>
          <p:cNvSpPr>
            <a:spLocks noGrp="1"/>
          </p:cNvSpPr>
          <p:nvPr>
            <p:ph type="ctrTitle"/>
          </p:nvPr>
        </p:nvSpPr>
        <p:spPr>
          <a:xfrm>
            <a:off x="3227672" y="317633"/>
            <a:ext cx="4572000" cy="1145408"/>
          </a:xfrm>
        </p:spPr>
        <p:txBody>
          <a:bodyPr>
            <a:normAutofit/>
          </a:bodyPr>
          <a:lstStyle/>
          <a:p>
            <a:r>
              <a:rPr lang="en-US" altLang="zh-CN" dirty="0"/>
              <a:t>YOLOv5</a:t>
            </a:r>
            <a:endParaRPr lang="zh-CN" altLang="en-US" dirty="0"/>
          </a:p>
        </p:txBody>
      </p:sp>
      <p:pic>
        <p:nvPicPr>
          <p:cNvPr id="4" name="图片 3">
            <a:extLst>
              <a:ext uri="{FF2B5EF4-FFF2-40B4-BE49-F238E27FC236}">
                <a16:creationId xmlns:a16="http://schemas.microsoft.com/office/drawing/2014/main" id="{3794A59E-507D-4DDC-A53D-9A2AF2F862B5}"/>
              </a:ext>
            </a:extLst>
          </p:cNvPr>
          <p:cNvPicPr>
            <a:picLocks noChangeAspect="1"/>
          </p:cNvPicPr>
          <p:nvPr/>
        </p:nvPicPr>
        <p:blipFill>
          <a:blip r:embed="rId2"/>
          <a:stretch>
            <a:fillRect/>
          </a:stretch>
        </p:blipFill>
        <p:spPr>
          <a:xfrm>
            <a:off x="2855368" y="1770748"/>
            <a:ext cx="6000000" cy="4009524"/>
          </a:xfrm>
          <a:prstGeom prst="rect">
            <a:avLst/>
          </a:prstGeom>
        </p:spPr>
      </p:pic>
    </p:spTree>
    <p:extLst>
      <p:ext uri="{BB962C8B-B14F-4D97-AF65-F5344CB8AC3E}">
        <p14:creationId xmlns:p14="http://schemas.microsoft.com/office/powerpoint/2010/main" val="130760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EA5BF-AC94-42A9-8DB4-6C0F11E0A211}"/>
              </a:ext>
            </a:extLst>
          </p:cNvPr>
          <p:cNvSpPr>
            <a:spLocks noGrp="1"/>
          </p:cNvSpPr>
          <p:nvPr>
            <p:ph type="ctrTitle"/>
          </p:nvPr>
        </p:nvSpPr>
        <p:spPr>
          <a:xfrm>
            <a:off x="3227672" y="317633"/>
            <a:ext cx="4572000" cy="1145408"/>
          </a:xfrm>
        </p:spPr>
        <p:txBody>
          <a:bodyPr>
            <a:normAutofit/>
          </a:bodyPr>
          <a:lstStyle/>
          <a:p>
            <a:r>
              <a:rPr lang="en-US" altLang="zh-CN" dirty="0"/>
              <a:t>HIC-YOLOv5</a:t>
            </a:r>
            <a:endParaRPr lang="zh-CN" altLang="en-US" dirty="0"/>
          </a:p>
        </p:txBody>
      </p:sp>
      <p:pic>
        <p:nvPicPr>
          <p:cNvPr id="3" name="图片 2">
            <a:extLst>
              <a:ext uri="{FF2B5EF4-FFF2-40B4-BE49-F238E27FC236}">
                <a16:creationId xmlns:a16="http://schemas.microsoft.com/office/drawing/2014/main" id="{016FCC37-2A92-4270-829A-388F925E0957}"/>
              </a:ext>
            </a:extLst>
          </p:cNvPr>
          <p:cNvPicPr>
            <a:picLocks noChangeAspect="1"/>
          </p:cNvPicPr>
          <p:nvPr/>
        </p:nvPicPr>
        <p:blipFill>
          <a:blip r:embed="rId2"/>
          <a:stretch>
            <a:fillRect/>
          </a:stretch>
        </p:blipFill>
        <p:spPr>
          <a:xfrm>
            <a:off x="506805" y="1538468"/>
            <a:ext cx="6000000" cy="3504762"/>
          </a:xfrm>
          <a:prstGeom prst="rect">
            <a:avLst/>
          </a:prstGeom>
        </p:spPr>
      </p:pic>
      <p:sp>
        <p:nvSpPr>
          <p:cNvPr id="6" name="文本框 5">
            <a:extLst>
              <a:ext uri="{FF2B5EF4-FFF2-40B4-BE49-F238E27FC236}">
                <a16:creationId xmlns:a16="http://schemas.microsoft.com/office/drawing/2014/main" id="{13EE21D0-BDFA-48FD-9631-C18BD66AB317}"/>
              </a:ext>
            </a:extLst>
          </p:cNvPr>
          <p:cNvSpPr txBox="1"/>
          <p:nvPr/>
        </p:nvSpPr>
        <p:spPr>
          <a:xfrm>
            <a:off x="506805" y="5340038"/>
            <a:ext cx="6097604" cy="1200329"/>
          </a:xfrm>
          <a:prstGeom prst="rect">
            <a:avLst/>
          </a:prstGeom>
          <a:noFill/>
        </p:spPr>
        <p:txBody>
          <a:bodyPr wrap="square">
            <a:spAutoFit/>
          </a:bodyPr>
          <a:lstStyle/>
          <a:p>
            <a:r>
              <a:rPr lang="zh-CN" altLang="en-US" dirty="0"/>
              <a:t>1）我们添加了一个额外的预测头来检测具有高分辨率特征图的层和微小物体层； 2）颈部开始时采用</a:t>
            </a:r>
            <a:r>
              <a:rPr lang="en-US" altLang="zh-CN" b="0" i="0" dirty="0">
                <a:solidFill>
                  <a:srgbClr val="4D4D4D"/>
                </a:solidFill>
                <a:effectLst/>
                <a:latin typeface="-apple-system"/>
              </a:rPr>
              <a:t>Involution</a:t>
            </a:r>
            <a:r>
              <a:rPr lang="zh-CN" altLang="en-US" dirty="0"/>
              <a:t>块来提高PANet的性能； 3）我们将卷积块注意模块（CBAM）合并到骨干网络中。</a:t>
            </a:r>
          </a:p>
        </p:txBody>
      </p:sp>
      <p:pic>
        <p:nvPicPr>
          <p:cNvPr id="7" name="图片 6">
            <a:extLst>
              <a:ext uri="{FF2B5EF4-FFF2-40B4-BE49-F238E27FC236}">
                <a16:creationId xmlns:a16="http://schemas.microsoft.com/office/drawing/2014/main" id="{7E8713C2-1F13-43E3-B0B8-F41B4FEC6A70}"/>
              </a:ext>
            </a:extLst>
          </p:cNvPr>
          <p:cNvPicPr>
            <a:picLocks noChangeAspect="1"/>
          </p:cNvPicPr>
          <p:nvPr/>
        </p:nvPicPr>
        <p:blipFill>
          <a:blip r:embed="rId3"/>
          <a:stretch>
            <a:fillRect/>
          </a:stretch>
        </p:blipFill>
        <p:spPr>
          <a:xfrm>
            <a:off x="6988043" y="1364131"/>
            <a:ext cx="4838095" cy="2009524"/>
          </a:xfrm>
          <a:prstGeom prst="rect">
            <a:avLst/>
          </a:prstGeom>
        </p:spPr>
      </p:pic>
      <p:pic>
        <p:nvPicPr>
          <p:cNvPr id="8" name="图片 7">
            <a:extLst>
              <a:ext uri="{FF2B5EF4-FFF2-40B4-BE49-F238E27FC236}">
                <a16:creationId xmlns:a16="http://schemas.microsoft.com/office/drawing/2014/main" id="{18C1E1FB-558F-4A33-8FD3-D3708C645C7B}"/>
              </a:ext>
            </a:extLst>
          </p:cNvPr>
          <p:cNvPicPr>
            <a:picLocks noChangeAspect="1"/>
          </p:cNvPicPr>
          <p:nvPr/>
        </p:nvPicPr>
        <p:blipFill>
          <a:blip r:embed="rId4"/>
          <a:stretch>
            <a:fillRect/>
          </a:stretch>
        </p:blipFill>
        <p:spPr>
          <a:xfrm>
            <a:off x="7056115" y="3520032"/>
            <a:ext cx="4629080" cy="3046396"/>
          </a:xfrm>
          <a:prstGeom prst="rect">
            <a:avLst/>
          </a:prstGeom>
        </p:spPr>
      </p:pic>
    </p:spTree>
    <p:extLst>
      <p:ext uri="{BB962C8B-B14F-4D97-AF65-F5344CB8AC3E}">
        <p14:creationId xmlns:p14="http://schemas.microsoft.com/office/powerpoint/2010/main" val="268094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34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EA5BF-AC94-42A9-8DB4-6C0F11E0A211}"/>
              </a:ext>
            </a:extLst>
          </p:cNvPr>
          <p:cNvSpPr>
            <a:spLocks noGrp="1"/>
          </p:cNvSpPr>
          <p:nvPr>
            <p:ph type="ctrTitle"/>
          </p:nvPr>
        </p:nvSpPr>
        <p:spPr>
          <a:xfrm>
            <a:off x="3237298" y="46436"/>
            <a:ext cx="4572000" cy="1145408"/>
          </a:xfrm>
        </p:spPr>
        <p:txBody>
          <a:bodyPr>
            <a:normAutofit/>
          </a:bodyPr>
          <a:lstStyle/>
          <a:p>
            <a:r>
              <a:rPr lang="en-US" altLang="zh-CN" dirty="0"/>
              <a:t>EFE-YOLOv5</a:t>
            </a:r>
            <a:endParaRPr lang="zh-CN" altLang="en-US" dirty="0"/>
          </a:p>
        </p:txBody>
      </p:sp>
      <p:grpSp>
        <p:nvGrpSpPr>
          <p:cNvPr id="9" name="组合 8">
            <a:extLst>
              <a:ext uri="{FF2B5EF4-FFF2-40B4-BE49-F238E27FC236}">
                <a16:creationId xmlns:a16="http://schemas.microsoft.com/office/drawing/2014/main" id="{619005D1-4D64-4161-8B70-8BD985BE9959}"/>
              </a:ext>
            </a:extLst>
          </p:cNvPr>
          <p:cNvGrpSpPr/>
          <p:nvPr/>
        </p:nvGrpSpPr>
        <p:grpSpPr>
          <a:xfrm>
            <a:off x="1054532" y="1191844"/>
            <a:ext cx="10412366" cy="4107106"/>
            <a:chOff x="207509" y="1191843"/>
            <a:chExt cx="10412366" cy="4107106"/>
          </a:xfrm>
        </p:grpSpPr>
        <p:pic>
          <p:nvPicPr>
            <p:cNvPr id="5" name="图片 4">
              <a:extLst>
                <a:ext uri="{FF2B5EF4-FFF2-40B4-BE49-F238E27FC236}">
                  <a16:creationId xmlns:a16="http://schemas.microsoft.com/office/drawing/2014/main" id="{62D2682A-A809-450F-8BB2-0D8FA765A247}"/>
                </a:ext>
              </a:extLst>
            </p:cNvPr>
            <p:cNvPicPr>
              <a:picLocks noChangeAspect="1"/>
            </p:cNvPicPr>
            <p:nvPr/>
          </p:nvPicPr>
          <p:blipFill>
            <a:blip r:embed="rId2"/>
            <a:stretch>
              <a:fillRect/>
            </a:stretch>
          </p:blipFill>
          <p:spPr>
            <a:xfrm>
              <a:off x="207509" y="1191843"/>
              <a:ext cx="3849439" cy="4101765"/>
            </a:xfrm>
            <a:prstGeom prst="rect">
              <a:avLst/>
            </a:prstGeom>
          </p:spPr>
        </p:pic>
        <p:pic>
          <p:nvPicPr>
            <p:cNvPr id="6" name="图片 5">
              <a:extLst>
                <a:ext uri="{FF2B5EF4-FFF2-40B4-BE49-F238E27FC236}">
                  <a16:creationId xmlns:a16="http://schemas.microsoft.com/office/drawing/2014/main" id="{6D0CA393-B0C5-43A0-9E1F-115345BE32C4}"/>
                </a:ext>
              </a:extLst>
            </p:cNvPr>
            <p:cNvPicPr>
              <a:picLocks noChangeAspect="1"/>
            </p:cNvPicPr>
            <p:nvPr/>
          </p:nvPicPr>
          <p:blipFill>
            <a:blip r:embed="rId3"/>
            <a:stretch>
              <a:fillRect/>
            </a:stretch>
          </p:blipFill>
          <p:spPr>
            <a:xfrm>
              <a:off x="4056949" y="1191844"/>
              <a:ext cx="6562926" cy="1741720"/>
            </a:xfrm>
            <a:prstGeom prst="rect">
              <a:avLst/>
            </a:prstGeom>
          </p:spPr>
        </p:pic>
        <p:pic>
          <p:nvPicPr>
            <p:cNvPr id="7" name="图片 6">
              <a:extLst>
                <a:ext uri="{FF2B5EF4-FFF2-40B4-BE49-F238E27FC236}">
                  <a16:creationId xmlns:a16="http://schemas.microsoft.com/office/drawing/2014/main" id="{29AE185E-CF37-4A08-A7CF-2EE14C4E784D}"/>
                </a:ext>
              </a:extLst>
            </p:cNvPr>
            <p:cNvPicPr>
              <a:picLocks noChangeAspect="1"/>
            </p:cNvPicPr>
            <p:nvPr/>
          </p:nvPicPr>
          <p:blipFill>
            <a:blip r:embed="rId4"/>
            <a:stretch>
              <a:fillRect/>
            </a:stretch>
          </p:blipFill>
          <p:spPr>
            <a:xfrm>
              <a:off x="4056949" y="2918802"/>
              <a:ext cx="3431408" cy="2374806"/>
            </a:xfrm>
            <a:prstGeom prst="rect">
              <a:avLst/>
            </a:prstGeom>
          </p:spPr>
        </p:pic>
        <p:pic>
          <p:nvPicPr>
            <p:cNvPr id="8" name="图片 7">
              <a:extLst>
                <a:ext uri="{FF2B5EF4-FFF2-40B4-BE49-F238E27FC236}">
                  <a16:creationId xmlns:a16="http://schemas.microsoft.com/office/drawing/2014/main" id="{6D0ADFC7-0003-486C-8FF6-3EE912DCFE10}"/>
                </a:ext>
              </a:extLst>
            </p:cNvPr>
            <p:cNvPicPr>
              <a:picLocks noChangeAspect="1"/>
            </p:cNvPicPr>
            <p:nvPr/>
          </p:nvPicPr>
          <p:blipFill>
            <a:blip r:embed="rId5"/>
            <a:stretch>
              <a:fillRect/>
            </a:stretch>
          </p:blipFill>
          <p:spPr>
            <a:xfrm>
              <a:off x="7488357" y="2918802"/>
              <a:ext cx="3131518" cy="2380147"/>
            </a:xfrm>
            <a:prstGeom prst="rect">
              <a:avLst/>
            </a:prstGeom>
          </p:spPr>
        </p:pic>
      </p:grpSp>
      <p:sp>
        <p:nvSpPr>
          <p:cNvPr id="11" name="文本框 10">
            <a:extLst>
              <a:ext uri="{FF2B5EF4-FFF2-40B4-BE49-F238E27FC236}">
                <a16:creationId xmlns:a16="http://schemas.microsoft.com/office/drawing/2014/main" id="{B469AE05-5AED-4E72-AA22-FD61C7359728}"/>
              </a:ext>
            </a:extLst>
          </p:cNvPr>
          <p:cNvSpPr txBox="1"/>
          <p:nvPr/>
        </p:nvSpPr>
        <p:spPr>
          <a:xfrm>
            <a:off x="1586468" y="5666155"/>
            <a:ext cx="9880430" cy="369332"/>
          </a:xfrm>
          <a:prstGeom prst="rect">
            <a:avLst/>
          </a:prstGeom>
          <a:noFill/>
        </p:spPr>
        <p:txBody>
          <a:bodyPr wrap="square">
            <a:spAutoFit/>
          </a:bodyPr>
          <a:lstStyle/>
          <a:p>
            <a:r>
              <a:rPr lang="zh-CN" altLang="en-US" dirty="0"/>
              <a:t>上采样模块用PSRFA模块代替，下采样模块用MSE模块代替。连接模块被替换为 AFAF 模块</a:t>
            </a:r>
          </a:p>
        </p:txBody>
      </p:sp>
    </p:spTree>
    <p:extLst>
      <p:ext uri="{BB962C8B-B14F-4D97-AF65-F5344CB8AC3E}">
        <p14:creationId xmlns:p14="http://schemas.microsoft.com/office/powerpoint/2010/main" val="254228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69B1D4-E350-49A8-BF42-502A4BC34F6C}"/>
              </a:ext>
            </a:extLst>
          </p:cNvPr>
          <p:cNvPicPr>
            <a:picLocks noChangeAspect="1"/>
          </p:cNvPicPr>
          <p:nvPr/>
        </p:nvPicPr>
        <p:blipFill>
          <a:blip r:embed="rId2"/>
          <a:stretch>
            <a:fillRect/>
          </a:stretch>
        </p:blipFill>
        <p:spPr>
          <a:xfrm>
            <a:off x="3167672" y="395678"/>
            <a:ext cx="5516940" cy="1739994"/>
          </a:xfrm>
          <a:prstGeom prst="rect">
            <a:avLst/>
          </a:prstGeom>
        </p:spPr>
      </p:pic>
      <p:pic>
        <p:nvPicPr>
          <p:cNvPr id="6" name="图片 5">
            <a:extLst>
              <a:ext uri="{FF2B5EF4-FFF2-40B4-BE49-F238E27FC236}">
                <a16:creationId xmlns:a16="http://schemas.microsoft.com/office/drawing/2014/main" id="{7DF9F9C9-34AC-4AB4-95B1-1AFE0FEF9D7E}"/>
              </a:ext>
            </a:extLst>
          </p:cNvPr>
          <p:cNvPicPr>
            <a:picLocks noChangeAspect="1"/>
          </p:cNvPicPr>
          <p:nvPr/>
        </p:nvPicPr>
        <p:blipFill>
          <a:blip r:embed="rId3"/>
          <a:stretch>
            <a:fillRect/>
          </a:stretch>
        </p:blipFill>
        <p:spPr>
          <a:xfrm>
            <a:off x="3167672" y="2521819"/>
            <a:ext cx="5516940" cy="3035540"/>
          </a:xfrm>
          <a:prstGeom prst="rect">
            <a:avLst/>
          </a:prstGeom>
        </p:spPr>
      </p:pic>
    </p:spTree>
    <p:extLst>
      <p:ext uri="{BB962C8B-B14F-4D97-AF65-F5344CB8AC3E}">
        <p14:creationId xmlns:p14="http://schemas.microsoft.com/office/powerpoint/2010/main" val="3151798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81</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-apple-system</vt:lpstr>
      <vt:lpstr>等线</vt:lpstr>
      <vt:lpstr>等线 Light</vt:lpstr>
      <vt:lpstr>Arial</vt:lpstr>
      <vt:lpstr>Office 主题​​</vt:lpstr>
      <vt:lpstr>YOLOv5</vt:lpstr>
      <vt:lpstr>HIC-YOLOv5</vt:lpstr>
      <vt:lpstr>PowerPoint 演示文稿</vt:lpstr>
      <vt:lpstr>EFE-YOLOv5</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YOLOv5</dc:title>
  <dc:creator>lulin fan</dc:creator>
  <cp:lastModifiedBy>lulin fan</cp:lastModifiedBy>
  <cp:revision>7</cp:revision>
  <dcterms:created xsi:type="dcterms:W3CDTF">2024-10-15T11:36:52Z</dcterms:created>
  <dcterms:modified xsi:type="dcterms:W3CDTF">2024-10-16T03:02:50Z</dcterms:modified>
</cp:coreProperties>
</file>