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8"/>
  </p:notesMasterIdLst>
  <p:sldIdLst>
    <p:sldId id="256" r:id="rId3"/>
    <p:sldId id="257" r:id="rId4"/>
    <p:sldId id="258" r:id="rId5"/>
    <p:sldId id="280" r:id="rId6"/>
    <p:sldId id="259" r:id="rId7"/>
    <p:sldId id="269" r:id="rId8"/>
    <p:sldId id="270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5" r:id="rId18"/>
    <p:sldId id="276" r:id="rId19"/>
    <p:sldId id="277" r:id="rId20"/>
    <p:sldId id="278" r:id="rId21"/>
    <p:sldId id="279" r:id="rId22"/>
    <p:sldId id="271" r:id="rId23"/>
    <p:sldId id="273" r:id="rId24"/>
    <p:sldId id="274" r:id="rId25"/>
    <p:sldId id="272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34" autoAdjust="0"/>
  </p:normalViewPr>
  <p:slideViewPr>
    <p:cSldViewPr snapToGrid="0">
      <p:cViewPr varScale="1">
        <p:scale>
          <a:sx n="67" d="100"/>
          <a:sy n="67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018CD-A239-485D-82D9-28C1C8F2B982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E58DC0-F274-4947-B771-17306E5BC5E7}">
      <dgm:prSet phldrT="[文本]"/>
      <dgm:spPr/>
      <dgm:t>
        <a:bodyPr/>
        <a:lstStyle/>
        <a:p>
          <a:r>
            <a:rPr lang="en-US" altLang="zh-CN" dirty="0" err="1"/>
            <a:t>src</a:t>
          </a:r>
          <a:endParaRPr lang="zh-CN" altLang="en-US" dirty="0"/>
        </a:p>
      </dgm:t>
    </dgm:pt>
    <dgm:pt modelId="{8F95AC84-5BF9-4657-B43F-F2880908633B}" type="parTrans" cxnId="{109E6BFF-3037-461B-B830-6258CFA34F5C}">
      <dgm:prSet/>
      <dgm:spPr/>
      <dgm:t>
        <a:bodyPr/>
        <a:lstStyle/>
        <a:p>
          <a:endParaRPr lang="zh-CN" altLang="en-US"/>
        </a:p>
      </dgm:t>
    </dgm:pt>
    <dgm:pt modelId="{4523902F-702D-4843-9502-36AF668EB2E9}" type="sibTrans" cxnId="{109E6BFF-3037-461B-B830-6258CFA34F5C}">
      <dgm:prSet/>
      <dgm:spPr/>
      <dgm:t>
        <a:bodyPr/>
        <a:lstStyle/>
        <a:p>
          <a:endParaRPr lang="zh-CN" altLang="en-US"/>
        </a:p>
      </dgm:t>
    </dgm:pt>
    <dgm:pt modelId="{FDBB336A-04A9-4C33-8B47-13ED8700BEC5}">
      <dgm:prSet phldrT="[文本]"/>
      <dgm:spPr/>
      <dgm:t>
        <a:bodyPr/>
        <a:lstStyle/>
        <a:p>
          <a:r>
            <a:rPr lang="en-US" altLang="zh-CN" dirty="0" err="1"/>
            <a:t>App.vue</a:t>
          </a:r>
          <a:endParaRPr lang="zh-CN" altLang="en-US" dirty="0"/>
        </a:p>
      </dgm:t>
    </dgm:pt>
    <dgm:pt modelId="{66304A08-AEDF-49BF-8CC2-A1FEC0061BA0}" type="parTrans" cxnId="{43D7E1C5-246A-4C71-B44F-60EA84000F84}">
      <dgm:prSet/>
      <dgm:spPr/>
      <dgm:t>
        <a:bodyPr/>
        <a:lstStyle/>
        <a:p>
          <a:endParaRPr lang="zh-CN" altLang="en-US"/>
        </a:p>
      </dgm:t>
    </dgm:pt>
    <dgm:pt modelId="{E4DC5786-9216-4243-8435-695C593446AB}" type="sibTrans" cxnId="{43D7E1C5-246A-4C71-B44F-60EA84000F84}">
      <dgm:prSet/>
      <dgm:spPr/>
      <dgm:t>
        <a:bodyPr/>
        <a:lstStyle/>
        <a:p>
          <a:endParaRPr lang="zh-CN" altLang="en-US"/>
        </a:p>
      </dgm:t>
    </dgm:pt>
    <dgm:pt modelId="{7D635678-5118-40D6-9EB0-EB8CCF04246D}">
      <dgm:prSet phldrT="[文本]"/>
      <dgm:spPr/>
      <dgm:t>
        <a:bodyPr/>
        <a:lstStyle/>
        <a:p>
          <a:r>
            <a:rPr lang="en-US" altLang="zh-CN" dirty="0"/>
            <a:t>main.js</a:t>
          </a:r>
          <a:endParaRPr lang="zh-CN" altLang="en-US" dirty="0"/>
        </a:p>
      </dgm:t>
    </dgm:pt>
    <dgm:pt modelId="{446BA02C-204A-4203-B8B6-414EDEA242C0}" type="parTrans" cxnId="{6BFF2CFA-4AB1-455B-BA44-4A1EE56A1C5E}">
      <dgm:prSet/>
      <dgm:spPr/>
      <dgm:t>
        <a:bodyPr/>
        <a:lstStyle/>
        <a:p>
          <a:endParaRPr lang="zh-CN" altLang="en-US"/>
        </a:p>
      </dgm:t>
    </dgm:pt>
    <dgm:pt modelId="{A6D7A42D-107D-463D-80C1-0F10C9D8C96A}" type="sibTrans" cxnId="{6BFF2CFA-4AB1-455B-BA44-4A1EE56A1C5E}">
      <dgm:prSet/>
      <dgm:spPr/>
      <dgm:t>
        <a:bodyPr/>
        <a:lstStyle/>
        <a:p>
          <a:endParaRPr lang="zh-CN" altLang="en-US"/>
        </a:p>
      </dgm:t>
    </dgm:pt>
    <dgm:pt modelId="{6FC36C23-DC12-4F7A-BFD1-F09601F4D4B8}">
      <dgm:prSet phldrT="[文本]"/>
      <dgm:spPr/>
      <dgm:t>
        <a:bodyPr/>
        <a:lstStyle/>
        <a:p>
          <a:r>
            <a:rPr lang="en-US" altLang="zh-CN" dirty="0"/>
            <a:t>Index.html</a:t>
          </a:r>
          <a:endParaRPr lang="zh-CN" altLang="en-US" dirty="0"/>
        </a:p>
      </dgm:t>
    </dgm:pt>
    <dgm:pt modelId="{D9855B6A-855F-4D60-A404-4D65774D8C9B}" type="parTrans" cxnId="{51D45DA9-6617-463C-BB5C-1D4718A899C7}">
      <dgm:prSet/>
      <dgm:spPr/>
      <dgm:t>
        <a:bodyPr/>
        <a:lstStyle/>
        <a:p>
          <a:endParaRPr lang="zh-CN" altLang="en-US"/>
        </a:p>
      </dgm:t>
    </dgm:pt>
    <dgm:pt modelId="{031C4B09-13D2-4644-B683-291B1E57095B}" type="sibTrans" cxnId="{51D45DA9-6617-463C-BB5C-1D4718A899C7}">
      <dgm:prSet/>
      <dgm:spPr/>
      <dgm:t>
        <a:bodyPr/>
        <a:lstStyle/>
        <a:p>
          <a:endParaRPr lang="zh-CN" altLang="en-US"/>
        </a:p>
      </dgm:t>
    </dgm:pt>
    <dgm:pt modelId="{4A072B08-4CA0-4ED4-B2D3-CD291C2D0622}">
      <dgm:prSet/>
      <dgm:spPr/>
      <dgm:t>
        <a:bodyPr/>
        <a:lstStyle/>
        <a:p>
          <a:r>
            <a:rPr lang="en-US" altLang="zh-CN" dirty="0" err="1"/>
            <a:t>Package.json</a:t>
          </a:r>
          <a:endParaRPr lang="zh-CN" altLang="en-US" dirty="0"/>
        </a:p>
      </dgm:t>
    </dgm:pt>
    <dgm:pt modelId="{A67C9FAE-E8C2-41E3-AED7-11A7C00CDF97}" type="parTrans" cxnId="{0BAEAD59-33EE-46B0-9A1D-9E0FCAF2B623}">
      <dgm:prSet/>
      <dgm:spPr/>
      <dgm:t>
        <a:bodyPr/>
        <a:lstStyle/>
        <a:p>
          <a:endParaRPr lang="zh-CN" altLang="en-US"/>
        </a:p>
      </dgm:t>
    </dgm:pt>
    <dgm:pt modelId="{4043523E-E780-4755-B291-068D4384FF8A}" type="sibTrans" cxnId="{0BAEAD59-33EE-46B0-9A1D-9E0FCAF2B623}">
      <dgm:prSet/>
      <dgm:spPr/>
      <dgm:t>
        <a:bodyPr/>
        <a:lstStyle/>
        <a:p>
          <a:endParaRPr lang="zh-CN" altLang="en-US"/>
        </a:p>
      </dgm:t>
    </dgm:pt>
    <dgm:pt modelId="{D14BBFA3-D226-410B-BC3F-1EAB4803F3EE}">
      <dgm:prSet/>
      <dgm:spPr/>
      <dgm:t>
        <a:bodyPr/>
        <a:lstStyle/>
        <a:p>
          <a:r>
            <a:rPr lang="en-US" altLang="zh-CN" dirty="0"/>
            <a:t>Webpack.config.js</a:t>
          </a:r>
          <a:endParaRPr lang="zh-CN" altLang="en-US" dirty="0"/>
        </a:p>
      </dgm:t>
    </dgm:pt>
    <dgm:pt modelId="{AE60A890-A8A9-48AD-8DCC-6CB9828D35EF}" type="parTrans" cxnId="{6B833C6A-D01C-4A2F-8B02-6CC7D485ABBE}">
      <dgm:prSet/>
      <dgm:spPr/>
      <dgm:t>
        <a:bodyPr/>
        <a:lstStyle/>
        <a:p>
          <a:endParaRPr lang="zh-CN" altLang="en-US"/>
        </a:p>
      </dgm:t>
    </dgm:pt>
    <dgm:pt modelId="{AEF2F462-BA76-4CF0-A7FE-50842A6BC174}" type="sibTrans" cxnId="{6B833C6A-D01C-4A2F-8B02-6CC7D485ABBE}">
      <dgm:prSet/>
      <dgm:spPr/>
      <dgm:t>
        <a:bodyPr/>
        <a:lstStyle/>
        <a:p>
          <a:endParaRPr lang="zh-CN" altLang="en-US"/>
        </a:p>
      </dgm:t>
    </dgm:pt>
    <dgm:pt modelId="{CDF8670A-CEB9-408A-954C-214C3F6F7442}" type="pres">
      <dgm:prSet presAssocID="{508018CD-A239-485D-82D9-28C1C8F2B98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1DBEBD-6636-4A83-818D-C02F017BB38C}" type="pres">
      <dgm:prSet presAssocID="{13E58DC0-F274-4947-B771-17306E5BC5E7}" presName="root" presStyleCnt="0"/>
      <dgm:spPr/>
    </dgm:pt>
    <dgm:pt modelId="{7613D32C-42A5-4879-989B-AECA4ECA21B6}" type="pres">
      <dgm:prSet presAssocID="{13E58DC0-F274-4947-B771-17306E5BC5E7}" presName="rootComposite" presStyleCnt="0"/>
      <dgm:spPr/>
    </dgm:pt>
    <dgm:pt modelId="{8800209B-6F80-45C2-A302-16C2B71997D2}" type="pres">
      <dgm:prSet presAssocID="{13E58DC0-F274-4947-B771-17306E5BC5E7}" presName="rootText" presStyleLbl="node1" presStyleIdx="0" presStyleCnt="4"/>
      <dgm:spPr/>
    </dgm:pt>
    <dgm:pt modelId="{2FAF7C55-ABDD-4B04-85DF-893F62BCCBCA}" type="pres">
      <dgm:prSet presAssocID="{13E58DC0-F274-4947-B771-17306E5BC5E7}" presName="rootConnector" presStyleLbl="node1" presStyleIdx="0" presStyleCnt="4"/>
      <dgm:spPr/>
    </dgm:pt>
    <dgm:pt modelId="{16DD0025-2116-4D61-959C-E889ED88DB1F}" type="pres">
      <dgm:prSet presAssocID="{13E58DC0-F274-4947-B771-17306E5BC5E7}" presName="childShape" presStyleCnt="0"/>
      <dgm:spPr/>
    </dgm:pt>
    <dgm:pt modelId="{D3267FFC-8F81-49B4-A2C2-5C86AEE98F9E}" type="pres">
      <dgm:prSet presAssocID="{66304A08-AEDF-49BF-8CC2-A1FEC0061BA0}" presName="Name13" presStyleLbl="parChTrans1D2" presStyleIdx="0" presStyleCnt="2"/>
      <dgm:spPr/>
    </dgm:pt>
    <dgm:pt modelId="{E3526F0F-C031-4735-BDE3-4B21825A25E2}" type="pres">
      <dgm:prSet presAssocID="{FDBB336A-04A9-4C33-8B47-13ED8700BEC5}" presName="childText" presStyleLbl="bgAcc1" presStyleIdx="0" presStyleCnt="2">
        <dgm:presLayoutVars>
          <dgm:bulletEnabled val="1"/>
        </dgm:presLayoutVars>
      </dgm:prSet>
      <dgm:spPr/>
    </dgm:pt>
    <dgm:pt modelId="{7622CE80-8D2A-4603-A212-E77DB46246CB}" type="pres">
      <dgm:prSet presAssocID="{446BA02C-204A-4203-B8B6-414EDEA242C0}" presName="Name13" presStyleLbl="parChTrans1D2" presStyleIdx="1" presStyleCnt="2"/>
      <dgm:spPr/>
    </dgm:pt>
    <dgm:pt modelId="{D2B8651A-257C-4965-A16F-59AC6E09A82E}" type="pres">
      <dgm:prSet presAssocID="{7D635678-5118-40D6-9EB0-EB8CCF04246D}" presName="childText" presStyleLbl="bgAcc1" presStyleIdx="1" presStyleCnt="2">
        <dgm:presLayoutVars>
          <dgm:bulletEnabled val="1"/>
        </dgm:presLayoutVars>
      </dgm:prSet>
      <dgm:spPr/>
    </dgm:pt>
    <dgm:pt modelId="{6FE73C19-52F6-4A9E-91B1-8CD4C7D52023}" type="pres">
      <dgm:prSet presAssocID="{6FC36C23-DC12-4F7A-BFD1-F09601F4D4B8}" presName="root" presStyleCnt="0"/>
      <dgm:spPr/>
    </dgm:pt>
    <dgm:pt modelId="{877B1FFB-8051-4136-BF64-9147F8F637B2}" type="pres">
      <dgm:prSet presAssocID="{6FC36C23-DC12-4F7A-BFD1-F09601F4D4B8}" presName="rootComposite" presStyleCnt="0"/>
      <dgm:spPr/>
    </dgm:pt>
    <dgm:pt modelId="{1B22211E-ECA8-4AC4-9E27-5341E9D2B0AC}" type="pres">
      <dgm:prSet presAssocID="{6FC36C23-DC12-4F7A-BFD1-F09601F4D4B8}" presName="rootText" presStyleLbl="node1" presStyleIdx="1" presStyleCnt="4"/>
      <dgm:spPr/>
    </dgm:pt>
    <dgm:pt modelId="{4F3C1501-C8EC-4BE4-8EB7-25844A0E2B76}" type="pres">
      <dgm:prSet presAssocID="{6FC36C23-DC12-4F7A-BFD1-F09601F4D4B8}" presName="rootConnector" presStyleLbl="node1" presStyleIdx="1" presStyleCnt="4"/>
      <dgm:spPr/>
    </dgm:pt>
    <dgm:pt modelId="{C4E909F7-8910-4F61-8759-824B5B923295}" type="pres">
      <dgm:prSet presAssocID="{6FC36C23-DC12-4F7A-BFD1-F09601F4D4B8}" presName="childShape" presStyleCnt="0"/>
      <dgm:spPr/>
    </dgm:pt>
    <dgm:pt modelId="{D2996292-CB37-46C1-915C-A35114CE692E}" type="pres">
      <dgm:prSet presAssocID="{4A072B08-4CA0-4ED4-B2D3-CD291C2D0622}" presName="root" presStyleCnt="0"/>
      <dgm:spPr/>
    </dgm:pt>
    <dgm:pt modelId="{C72A87CB-1266-4DFC-B616-7147E76BF732}" type="pres">
      <dgm:prSet presAssocID="{4A072B08-4CA0-4ED4-B2D3-CD291C2D0622}" presName="rootComposite" presStyleCnt="0"/>
      <dgm:spPr/>
    </dgm:pt>
    <dgm:pt modelId="{C9247579-A227-405A-9389-F5CEE3AAECA9}" type="pres">
      <dgm:prSet presAssocID="{4A072B08-4CA0-4ED4-B2D3-CD291C2D0622}" presName="rootText" presStyleLbl="node1" presStyleIdx="2" presStyleCnt="4"/>
      <dgm:spPr/>
    </dgm:pt>
    <dgm:pt modelId="{8BF216D0-4AEC-4965-9CB5-AC53DDE1A8F4}" type="pres">
      <dgm:prSet presAssocID="{4A072B08-4CA0-4ED4-B2D3-CD291C2D0622}" presName="rootConnector" presStyleLbl="node1" presStyleIdx="2" presStyleCnt="4"/>
      <dgm:spPr/>
    </dgm:pt>
    <dgm:pt modelId="{5C887007-1319-49C2-BE88-5B65AFDFB7C9}" type="pres">
      <dgm:prSet presAssocID="{4A072B08-4CA0-4ED4-B2D3-CD291C2D0622}" presName="childShape" presStyleCnt="0"/>
      <dgm:spPr/>
    </dgm:pt>
    <dgm:pt modelId="{86C75F95-A126-45D0-B811-415AD0CDD946}" type="pres">
      <dgm:prSet presAssocID="{D14BBFA3-D226-410B-BC3F-1EAB4803F3EE}" presName="root" presStyleCnt="0"/>
      <dgm:spPr/>
    </dgm:pt>
    <dgm:pt modelId="{DD1F6098-1ACB-4308-AF8A-CF9B408368DF}" type="pres">
      <dgm:prSet presAssocID="{D14BBFA3-D226-410B-BC3F-1EAB4803F3EE}" presName="rootComposite" presStyleCnt="0"/>
      <dgm:spPr/>
    </dgm:pt>
    <dgm:pt modelId="{9F590361-AE88-46CB-B2F5-5A45029FF544}" type="pres">
      <dgm:prSet presAssocID="{D14BBFA3-D226-410B-BC3F-1EAB4803F3EE}" presName="rootText" presStyleLbl="node1" presStyleIdx="3" presStyleCnt="4"/>
      <dgm:spPr/>
    </dgm:pt>
    <dgm:pt modelId="{AD4B5A34-145D-42B2-92C1-E07E63C680CF}" type="pres">
      <dgm:prSet presAssocID="{D14BBFA3-D226-410B-BC3F-1EAB4803F3EE}" presName="rootConnector" presStyleLbl="node1" presStyleIdx="3" presStyleCnt="4"/>
      <dgm:spPr/>
    </dgm:pt>
    <dgm:pt modelId="{4D6CCC90-0F72-4A44-BD2D-9A428D29E3C3}" type="pres">
      <dgm:prSet presAssocID="{D14BBFA3-D226-410B-BC3F-1EAB4803F3EE}" presName="childShape" presStyleCnt="0"/>
      <dgm:spPr/>
    </dgm:pt>
  </dgm:ptLst>
  <dgm:cxnLst>
    <dgm:cxn modelId="{B3D4E20D-CFB0-4692-8A97-F928D05DF09A}" type="presOf" srcId="{508018CD-A239-485D-82D9-28C1C8F2B982}" destId="{CDF8670A-CEB9-408A-954C-214C3F6F7442}" srcOrd="0" destOrd="0" presId="urn:microsoft.com/office/officeart/2005/8/layout/hierarchy3"/>
    <dgm:cxn modelId="{DC09D915-A4C1-4954-BDA2-5B57E4F0CBC9}" type="presOf" srcId="{4A072B08-4CA0-4ED4-B2D3-CD291C2D0622}" destId="{8BF216D0-4AEC-4965-9CB5-AC53DDE1A8F4}" srcOrd="1" destOrd="0" presId="urn:microsoft.com/office/officeart/2005/8/layout/hierarchy3"/>
    <dgm:cxn modelId="{5F439938-4280-4390-B88E-EF7068EF51C4}" type="presOf" srcId="{FDBB336A-04A9-4C33-8B47-13ED8700BEC5}" destId="{E3526F0F-C031-4735-BDE3-4B21825A25E2}" srcOrd="0" destOrd="0" presId="urn:microsoft.com/office/officeart/2005/8/layout/hierarchy3"/>
    <dgm:cxn modelId="{E2CED05B-B0C0-4E15-BC33-7266119EBC00}" type="presOf" srcId="{7D635678-5118-40D6-9EB0-EB8CCF04246D}" destId="{D2B8651A-257C-4965-A16F-59AC6E09A82E}" srcOrd="0" destOrd="0" presId="urn:microsoft.com/office/officeart/2005/8/layout/hierarchy3"/>
    <dgm:cxn modelId="{6B833C6A-D01C-4A2F-8B02-6CC7D485ABBE}" srcId="{508018CD-A239-485D-82D9-28C1C8F2B982}" destId="{D14BBFA3-D226-410B-BC3F-1EAB4803F3EE}" srcOrd="3" destOrd="0" parTransId="{AE60A890-A8A9-48AD-8DCC-6CB9828D35EF}" sibTransId="{AEF2F462-BA76-4CF0-A7FE-50842A6BC174}"/>
    <dgm:cxn modelId="{D2431A4B-6D6F-4735-9559-6E2AEFCAD1F5}" type="presOf" srcId="{D14BBFA3-D226-410B-BC3F-1EAB4803F3EE}" destId="{AD4B5A34-145D-42B2-92C1-E07E63C680CF}" srcOrd="1" destOrd="0" presId="urn:microsoft.com/office/officeart/2005/8/layout/hierarchy3"/>
    <dgm:cxn modelId="{7F75394E-CDCA-48E2-BC83-58808769BE48}" type="presOf" srcId="{D14BBFA3-D226-410B-BC3F-1EAB4803F3EE}" destId="{9F590361-AE88-46CB-B2F5-5A45029FF544}" srcOrd="0" destOrd="0" presId="urn:microsoft.com/office/officeart/2005/8/layout/hierarchy3"/>
    <dgm:cxn modelId="{0BAEAD59-33EE-46B0-9A1D-9E0FCAF2B623}" srcId="{508018CD-A239-485D-82D9-28C1C8F2B982}" destId="{4A072B08-4CA0-4ED4-B2D3-CD291C2D0622}" srcOrd="2" destOrd="0" parTransId="{A67C9FAE-E8C2-41E3-AED7-11A7C00CDF97}" sibTransId="{4043523E-E780-4755-B291-068D4384FF8A}"/>
    <dgm:cxn modelId="{2E56B498-B9C6-4E6B-AFD2-12C1C0293F14}" type="presOf" srcId="{66304A08-AEDF-49BF-8CC2-A1FEC0061BA0}" destId="{D3267FFC-8F81-49B4-A2C2-5C86AEE98F9E}" srcOrd="0" destOrd="0" presId="urn:microsoft.com/office/officeart/2005/8/layout/hierarchy3"/>
    <dgm:cxn modelId="{AB4E67A0-DFAC-413D-934F-2FF013AF9215}" type="presOf" srcId="{13E58DC0-F274-4947-B771-17306E5BC5E7}" destId="{2FAF7C55-ABDD-4B04-85DF-893F62BCCBCA}" srcOrd="1" destOrd="0" presId="urn:microsoft.com/office/officeart/2005/8/layout/hierarchy3"/>
    <dgm:cxn modelId="{BE0CD7A2-7E51-4510-936A-D16281DBBFAC}" type="presOf" srcId="{13E58DC0-F274-4947-B771-17306E5BC5E7}" destId="{8800209B-6F80-45C2-A302-16C2B71997D2}" srcOrd="0" destOrd="0" presId="urn:microsoft.com/office/officeart/2005/8/layout/hierarchy3"/>
    <dgm:cxn modelId="{51D45DA9-6617-463C-BB5C-1D4718A899C7}" srcId="{508018CD-A239-485D-82D9-28C1C8F2B982}" destId="{6FC36C23-DC12-4F7A-BFD1-F09601F4D4B8}" srcOrd="1" destOrd="0" parTransId="{D9855B6A-855F-4D60-A404-4D65774D8C9B}" sibTransId="{031C4B09-13D2-4644-B683-291B1E57095B}"/>
    <dgm:cxn modelId="{EFC0AAB2-81EB-4520-AABF-C85B9D690E88}" type="presOf" srcId="{446BA02C-204A-4203-B8B6-414EDEA242C0}" destId="{7622CE80-8D2A-4603-A212-E77DB46246CB}" srcOrd="0" destOrd="0" presId="urn:microsoft.com/office/officeart/2005/8/layout/hierarchy3"/>
    <dgm:cxn modelId="{323616B3-4DEF-42BE-A0F1-DEBD90920822}" type="presOf" srcId="{6FC36C23-DC12-4F7A-BFD1-F09601F4D4B8}" destId="{1B22211E-ECA8-4AC4-9E27-5341E9D2B0AC}" srcOrd="0" destOrd="0" presId="urn:microsoft.com/office/officeart/2005/8/layout/hierarchy3"/>
    <dgm:cxn modelId="{43D7E1C5-246A-4C71-B44F-60EA84000F84}" srcId="{13E58DC0-F274-4947-B771-17306E5BC5E7}" destId="{FDBB336A-04A9-4C33-8B47-13ED8700BEC5}" srcOrd="0" destOrd="0" parTransId="{66304A08-AEDF-49BF-8CC2-A1FEC0061BA0}" sibTransId="{E4DC5786-9216-4243-8435-695C593446AB}"/>
    <dgm:cxn modelId="{A1C05BD7-1F29-4DB9-B63E-CEDE7D59851B}" type="presOf" srcId="{4A072B08-4CA0-4ED4-B2D3-CD291C2D0622}" destId="{C9247579-A227-405A-9389-F5CEE3AAECA9}" srcOrd="0" destOrd="0" presId="urn:microsoft.com/office/officeart/2005/8/layout/hierarchy3"/>
    <dgm:cxn modelId="{A8A928DC-C352-4125-914D-DCE9480CD26A}" type="presOf" srcId="{6FC36C23-DC12-4F7A-BFD1-F09601F4D4B8}" destId="{4F3C1501-C8EC-4BE4-8EB7-25844A0E2B76}" srcOrd="1" destOrd="0" presId="urn:microsoft.com/office/officeart/2005/8/layout/hierarchy3"/>
    <dgm:cxn modelId="{6BFF2CFA-4AB1-455B-BA44-4A1EE56A1C5E}" srcId="{13E58DC0-F274-4947-B771-17306E5BC5E7}" destId="{7D635678-5118-40D6-9EB0-EB8CCF04246D}" srcOrd="1" destOrd="0" parTransId="{446BA02C-204A-4203-B8B6-414EDEA242C0}" sibTransId="{A6D7A42D-107D-463D-80C1-0F10C9D8C96A}"/>
    <dgm:cxn modelId="{109E6BFF-3037-461B-B830-6258CFA34F5C}" srcId="{508018CD-A239-485D-82D9-28C1C8F2B982}" destId="{13E58DC0-F274-4947-B771-17306E5BC5E7}" srcOrd="0" destOrd="0" parTransId="{8F95AC84-5BF9-4657-B43F-F2880908633B}" sibTransId="{4523902F-702D-4843-9502-36AF668EB2E9}"/>
    <dgm:cxn modelId="{57DAD7D4-3390-402E-87EF-601794B5D6AC}" type="presParOf" srcId="{CDF8670A-CEB9-408A-954C-214C3F6F7442}" destId="{351DBEBD-6636-4A83-818D-C02F017BB38C}" srcOrd="0" destOrd="0" presId="urn:microsoft.com/office/officeart/2005/8/layout/hierarchy3"/>
    <dgm:cxn modelId="{B9A67696-A077-4025-9DD3-D47B54BD45E9}" type="presParOf" srcId="{351DBEBD-6636-4A83-818D-C02F017BB38C}" destId="{7613D32C-42A5-4879-989B-AECA4ECA21B6}" srcOrd="0" destOrd="0" presId="urn:microsoft.com/office/officeart/2005/8/layout/hierarchy3"/>
    <dgm:cxn modelId="{22DEC705-B21D-4314-90E2-FFB42080F49B}" type="presParOf" srcId="{7613D32C-42A5-4879-989B-AECA4ECA21B6}" destId="{8800209B-6F80-45C2-A302-16C2B71997D2}" srcOrd="0" destOrd="0" presId="urn:microsoft.com/office/officeart/2005/8/layout/hierarchy3"/>
    <dgm:cxn modelId="{82D0C005-4A78-4E1F-BE79-277FD0FDEFE8}" type="presParOf" srcId="{7613D32C-42A5-4879-989B-AECA4ECA21B6}" destId="{2FAF7C55-ABDD-4B04-85DF-893F62BCCBCA}" srcOrd="1" destOrd="0" presId="urn:microsoft.com/office/officeart/2005/8/layout/hierarchy3"/>
    <dgm:cxn modelId="{1EAC0101-B4D5-4200-A298-D16153872502}" type="presParOf" srcId="{351DBEBD-6636-4A83-818D-C02F017BB38C}" destId="{16DD0025-2116-4D61-959C-E889ED88DB1F}" srcOrd="1" destOrd="0" presId="urn:microsoft.com/office/officeart/2005/8/layout/hierarchy3"/>
    <dgm:cxn modelId="{5B44F9D5-A032-4832-93C9-87F80DBD1A21}" type="presParOf" srcId="{16DD0025-2116-4D61-959C-E889ED88DB1F}" destId="{D3267FFC-8F81-49B4-A2C2-5C86AEE98F9E}" srcOrd="0" destOrd="0" presId="urn:microsoft.com/office/officeart/2005/8/layout/hierarchy3"/>
    <dgm:cxn modelId="{E54FB1EA-68E4-4B7C-80BA-CC894805E003}" type="presParOf" srcId="{16DD0025-2116-4D61-959C-E889ED88DB1F}" destId="{E3526F0F-C031-4735-BDE3-4B21825A25E2}" srcOrd="1" destOrd="0" presId="urn:microsoft.com/office/officeart/2005/8/layout/hierarchy3"/>
    <dgm:cxn modelId="{39A6F42E-1A1B-4196-89C1-8DCDA32F04ED}" type="presParOf" srcId="{16DD0025-2116-4D61-959C-E889ED88DB1F}" destId="{7622CE80-8D2A-4603-A212-E77DB46246CB}" srcOrd="2" destOrd="0" presId="urn:microsoft.com/office/officeart/2005/8/layout/hierarchy3"/>
    <dgm:cxn modelId="{3441C3CA-914C-4EB6-8122-1389163C63E9}" type="presParOf" srcId="{16DD0025-2116-4D61-959C-E889ED88DB1F}" destId="{D2B8651A-257C-4965-A16F-59AC6E09A82E}" srcOrd="3" destOrd="0" presId="urn:microsoft.com/office/officeart/2005/8/layout/hierarchy3"/>
    <dgm:cxn modelId="{3F8A6EDB-EEAC-47CF-ADA9-17B9A7A26858}" type="presParOf" srcId="{CDF8670A-CEB9-408A-954C-214C3F6F7442}" destId="{6FE73C19-52F6-4A9E-91B1-8CD4C7D52023}" srcOrd="1" destOrd="0" presId="urn:microsoft.com/office/officeart/2005/8/layout/hierarchy3"/>
    <dgm:cxn modelId="{272DDC6B-E88C-4C2C-888C-75284FE5AF7B}" type="presParOf" srcId="{6FE73C19-52F6-4A9E-91B1-8CD4C7D52023}" destId="{877B1FFB-8051-4136-BF64-9147F8F637B2}" srcOrd="0" destOrd="0" presId="urn:microsoft.com/office/officeart/2005/8/layout/hierarchy3"/>
    <dgm:cxn modelId="{F4595C2E-0E6C-49AB-A28B-1669B728B374}" type="presParOf" srcId="{877B1FFB-8051-4136-BF64-9147F8F637B2}" destId="{1B22211E-ECA8-4AC4-9E27-5341E9D2B0AC}" srcOrd="0" destOrd="0" presId="urn:microsoft.com/office/officeart/2005/8/layout/hierarchy3"/>
    <dgm:cxn modelId="{B3DDECF4-8223-4AE4-96E5-10E1DD58832A}" type="presParOf" srcId="{877B1FFB-8051-4136-BF64-9147F8F637B2}" destId="{4F3C1501-C8EC-4BE4-8EB7-25844A0E2B76}" srcOrd="1" destOrd="0" presId="urn:microsoft.com/office/officeart/2005/8/layout/hierarchy3"/>
    <dgm:cxn modelId="{548E3C63-0329-4CE9-96F1-4354E5AF12C5}" type="presParOf" srcId="{6FE73C19-52F6-4A9E-91B1-8CD4C7D52023}" destId="{C4E909F7-8910-4F61-8759-824B5B923295}" srcOrd="1" destOrd="0" presId="urn:microsoft.com/office/officeart/2005/8/layout/hierarchy3"/>
    <dgm:cxn modelId="{3A18BF0C-4312-4CFE-BE8D-6805E3FAF0CF}" type="presParOf" srcId="{CDF8670A-CEB9-408A-954C-214C3F6F7442}" destId="{D2996292-CB37-46C1-915C-A35114CE692E}" srcOrd="2" destOrd="0" presId="urn:microsoft.com/office/officeart/2005/8/layout/hierarchy3"/>
    <dgm:cxn modelId="{7CCF031D-E947-4193-B189-47070B3AC943}" type="presParOf" srcId="{D2996292-CB37-46C1-915C-A35114CE692E}" destId="{C72A87CB-1266-4DFC-B616-7147E76BF732}" srcOrd="0" destOrd="0" presId="urn:microsoft.com/office/officeart/2005/8/layout/hierarchy3"/>
    <dgm:cxn modelId="{99851C92-A15F-4D47-9FD3-89D8BC2E3E0A}" type="presParOf" srcId="{C72A87CB-1266-4DFC-B616-7147E76BF732}" destId="{C9247579-A227-405A-9389-F5CEE3AAECA9}" srcOrd="0" destOrd="0" presId="urn:microsoft.com/office/officeart/2005/8/layout/hierarchy3"/>
    <dgm:cxn modelId="{AB3793E2-66C3-4561-935E-CB19C9F96905}" type="presParOf" srcId="{C72A87CB-1266-4DFC-B616-7147E76BF732}" destId="{8BF216D0-4AEC-4965-9CB5-AC53DDE1A8F4}" srcOrd="1" destOrd="0" presId="urn:microsoft.com/office/officeart/2005/8/layout/hierarchy3"/>
    <dgm:cxn modelId="{BFE5F481-9A5E-4545-9ABF-857994B7E47D}" type="presParOf" srcId="{D2996292-CB37-46C1-915C-A35114CE692E}" destId="{5C887007-1319-49C2-BE88-5B65AFDFB7C9}" srcOrd="1" destOrd="0" presId="urn:microsoft.com/office/officeart/2005/8/layout/hierarchy3"/>
    <dgm:cxn modelId="{8AD24161-01D3-4C4D-8C59-31E92A186F6D}" type="presParOf" srcId="{CDF8670A-CEB9-408A-954C-214C3F6F7442}" destId="{86C75F95-A126-45D0-B811-415AD0CDD946}" srcOrd="3" destOrd="0" presId="urn:microsoft.com/office/officeart/2005/8/layout/hierarchy3"/>
    <dgm:cxn modelId="{C8EC7432-D045-4547-862A-5C1852912C9A}" type="presParOf" srcId="{86C75F95-A126-45D0-B811-415AD0CDD946}" destId="{DD1F6098-1ACB-4308-AF8A-CF9B408368DF}" srcOrd="0" destOrd="0" presId="urn:microsoft.com/office/officeart/2005/8/layout/hierarchy3"/>
    <dgm:cxn modelId="{5C3B5E98-3AF5-45E2-9E96-C83BA07749DA}" type="presParOf" srcId="{DD1F6098-1ACB-4308-AF8A-CF9B408368DF}" destId="{9F590361-AE88-46CB-B2F5-5A45029FF544}" srcOrd="0" destOrd="0" presId="urn:microsoft.com/office/officeart/2005/8/layout/hierarchy3"/>
    <dgm:cxn modelId="{D4D78180-2CB5-400C-8F61-00FB519603F8}" type="presParOf" srcId="{DD1F6098-1ACB-4308-AF8A-CF9B408368DF}" destId="{AD4B5A34-145D-42B2-92C1-E07E63C680CF}" srcOrd="1" destOrd="0" presId="urn:microsoft.com/office/officeart/2005/8/layout/hierarchy3"/>
    <dgm:cxn modelId="{81255669-202D-4245-8757-8FACCA5FE61A}" type="presParOf" srcId="{86C75F95-A126-45D0-B811-415AD0CDD946}" destId="{4D6CCC90-0F72-4A44-BD2D-9A428D29E3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0209B-6F80-45C2-A302-16C2B71997D2}">
      <dsp:nvSpPr>
        <dsp:cNvPr id="0" name=""/>
        <dsp:cNvSpPr/>
      </dsp:nvSpPr>
      <dsp:spPr>
        <a:xfrm>
          <a:off x="253337" y="412"/>
          <a:ext cx="1098609" cy="549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 err="1"/>
            <a:t>src</a:t>
          </a:r>
          <a:endParaRPr lang="zh-CN" altLang="en-US" sz="900" kern="1200" dirty="0"/>
        </a:p>
      </dsp:txBody>
      <dsp:txXfrm>
        <a:off x="269426" y="16501"/>
        <a:ext cx="1066431" cy="517126"/>
      </dsp:txXfrm>
    </dsp:sp>
    <dsp:sp modelId="{D3267FFC-8F81-49B4-A2C2-5C86AEE98F9E}">
      <dsp:nvSpPr>
        <dsp:cNvPr id="0" name=""/>
        <dsp:cNvSpPr/>
      </dsp:nvSpPr>
      <dsp:spPr>
        <a:xfrm>
          <a:off x="363198" y="549717"/>
          <a:ext cx="109860" cy="4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978"/>
              </a:lnTo>
              <a:lnTo>
                <a:pt x="109860" y="411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26F0F-C031-4735-BDE3-4B21825A25E2}">
      <dsp:nvSpPr>
        <dsp:cNvPr id="0" name=""/>
        <dsp:cNvSpPr/>
      </dsp:nvSpPr>
      <dsp:spPr>
        <a:xfrm>
          <a:off x="473059" y="687043"/>
          <a:ext cx="878887" cy="54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/>
            <a:t>App.vue</a:t>
          </a:r>
          <a:endParaRPr lang="zh-CN" altLang="en-US" sz="1600" kern="1200" dirty="0"/>
        </a:p>
      </dsp:txBody>
      <dsp:txXfrm>
        <a:off x="489148" y="703132"/>
        <a:ext cx="846709" cy="517126"/>
      </dsp:txXfrm>
    </dsp:sp>
    <dsp:sp modelId="{7622CE80-8D2A-4603-A212-E77DB46246CB}">
      <dsp:nvSpPr>
        <dsp:cNvPr id="0" name=""/>
        <dsp:cNvSpPr/>
      </dsp:nvSpPr>
      <dsp:spPr>
        <a:xfrm>
          <a:off x="363198" y="549717"/>
          <a:ext cx="109860" cy="109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609"/>
              </a:lnTo>
              <a:lnTo>
                <a:pt x="109860" y="1098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8651A-257C-4965-A16F-59AC6E09A82E}">
      <dsp:nvSpPr>
        <dsp:cNvPr id="0" name=""/>
        <dsp:cNvSpPr/>
      </dsp:nvSpPr>
      <dsp:spPr>
        <a:xfrm>
          <a:off x="473059" y="1373674"/>
          <a:ext cx="878887" cy="54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main.js</a:t>
          </a:r>
          <a:endParaRPr lang="zh-CN" altLang="en-US" sz="1600" kern="1200" dirty="0"/>
        </a:p>
      </dsp:txBody>
      <dsp:txXfrm>
        <a:off x="489148" y="1389763"/>
        <a:ext cx="846709" cy="517126"/>
      </dsp:txXfrm>
    </dsp:sp>
    <dsp:sp modelId="{1B22211E-ECA8-4AC4-9E27-5341E9D2B0AC}">
      <dsp:nvSpPr>
        <dsp:cNvPr id="0" name=""/>
        <dsp:cNvSpPr/>
      </dsp:nvSpPr>
      <dsp:spPr>
        <a:xfrm>
          <a:off x="1626599" y="412"/>
          <a:ext cx="1098609" cy="549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Index.html</a:t>
          </a:r>
          <a:endParaRPr lang="zh-CN" altLang="en-US" sz="900" kern="1200" dirty="0"/>
        </a:p>
      </dsp:txBody>
      <dsp:txXfrm>
        <a:off x="1642688" y="16501"/>
        <a:ext cx="1066431" cy="517126"/>
      </dsp:txXfrm>
    </dsp:sp>
    <dsp:sp modelId="{C9247579-A227-405A-9389-F5CEE3AAECA9}">
      <dsp:nvSpPr>
        <dsp:cNvPr id="0" name=""/>
        <dsp:cNvSpPr/>
      </dsp:nvSpPr>
      <dsp:spPr>
        <a:xfrm>
          <a:off x="2999861" y="412"/>
          <a:ext cx="1098609" cy="549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 err="1"/>
            <a:t>Package.json</a:t>
          </a:r>
          <a:endParaRPr lang="zh-CN" altLang="en-US" sz="900" kern="1200" dirty="0"/>
        </a:p>
      </dsp:txBody>
      <dsp:txXfrm>
        <a:off x="3015950" y="16501"/>
        <a:ext cx="1066431" cy="517126"/>
      </dsp:txXfrm>
    </dsp:sp>
    <dsp:sp modelId="{9F590361-AE88-46CB-B2F5-5A45029FF544}">
      <dsp:nvSpPr>
        <dsp:cNvPr id="0" name=""/>
        <dsp:cNvSpPr/>
      </dsp:nvSpPr>
      <dsp:spPr>
        <a:xfrm>
          <a:off x="4373123" y="412"/>
          <a:ext cx="1098609" cy="549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Webpack.config.js</a:t>
          </a:r>
          <a:endParaRPr lang="zh-CN" altLang="en-US" sz="900" kern="1200" dirty="0"/>
        </a:p>
      </dsp:txBody>
      <dsp:txXfrm>
        <a:off x="4389212" y="16501"/>
        <a:ext cx="1066431" cy="51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7269-649D-457E-AAD1-FE25C18DBF3E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DF14-9C02-4E3A-B7F2-36E69748D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6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之前采用双向绑定（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data-binding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的变动，自动反映在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，反之亦然，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不发生联系，都通过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非常薄，不部署任何业务逻辑，称为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被动视图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 View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），即没有任何主动性，而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非常厚，所有逻辑都部署（指令，事件，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监听）在那里。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层主要为应用程序提供数据，主要包含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 services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collections(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任何类型的数据集合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DF14-9C02-4E3A-B7F2-36E69748D3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2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DF14-9C02-4E3A-B7F2-36E69748D3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4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DF14-9C02-4E3A-B7F2-36E69748D3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未标题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4" y="257176"/>
            <a:ext cx="201083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1" y="177323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7851" y="3729038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9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4" y="928688"/>
            <a:ext cx="2840567" cy="4873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347663"/>
            <a:ext cx="8322733" cy="54546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571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95758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98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71450"/>
            <a:ext cx="9728200" cy="628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52525"/>
            <a:ext cx="10972800" cy="25479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852864"/>
            <a:ext cx="10972800" cy="25479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219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4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未标题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4" y="257176"/>
            <a:ext cx="201083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1" y="177323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7851" y="3729038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10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3251" y="500063"/>
            <a:ext cx="94742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96901" y="1641475"/>
            <a:ext cx="11366500" cy="43132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4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95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2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4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6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3251" y="500063"/>
            <a:ext cx="94742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96901" y="1641475"/>
            <a:ext cx="11366500" cy="43132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83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00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71539"/>
            <a:ext cx="6815667" cy="5254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49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814388"/>
            <a:ext cx="7363884" cy="3913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86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93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4" y="928688"/>
            <a:ext cx="2840567" cy="4873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347663"/>
            <a:ext cx="8322733" cy="54546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06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4225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95758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6715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71450"/>
            <a:ext cx="9728200" cy="628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52525"/>
            <a:ext cx="10972800" cy="25479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852864"/>
            <a:ext cx="10972800" cy="25479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4757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1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2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9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3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71539"/>
            <a:ext cx="6815667" cy="5254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7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814388"/>
            <a:ext cx="7363884" cy="3913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1" y="1489075"/>
            <a:ext cx="11366500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00051" y="347663"/>
            <a:ext cx="9944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92101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t>Page </a:t>
            </a: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</a:t>
            </a: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fld id="{ABB6AE30-5A8E-428B-8CE0-34171D4B65A3}" type="slidenum"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1030" name="Picture 4" descr="图片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33" y="6184901"/>
            <a:ext cx="2997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9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1" y="1489075"/>
            <a:ext cx="11366500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00051" y="347663"/>
            <a:ext cx="9944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92101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t>Page </a:t>
            </a: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</a:t>
            </a: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fld id="{ABB6AE30-5A8E-428B-8CE0-34171D4B65A3}" type="slidenum"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1030" name="Picture 4" descr="图片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33" y="6184901"/>
            <a:ext cx="2997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35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loudflare.com/ajax/libs/vue/2.1.8/vue.min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17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Vuejs</a:t>
            </a:r>
            <a:r>
              <a:rPr lang="zh-CN" altLang="en-US" dirty="0"/>
              <a:t>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III </a:t>
            </a:r>
            <a:r>
              <a:rPr lang="zh-CN" altLang="en-US" dirty="0"/>
              <a:t>指令系统</a:t>
            </a:r>
            <a:endParaRPr lang="en-US" altLang="zh-CN" dirty="0"/>
          </a:p>
          <a:p>
            <a:r>
              <a:rPr lang="en-US" altLang="zh-CN" dirty="0" err="1"/>
              <a:t>Vuejs</a:t>
            </a:r>
            <a:r>
              <a:rPr lang="zh-CN" altLang="en-US" dirty="0"/>
              <a:t>早期参考了</a:t>
            </a:r>
            <a:r>
              <a:rPr lang="en-US" altLang="zh-CN" dirty="0" err="1"/>
              <a:t>angularjs</a:t>
            </a:r>
            <a:r>
              <a:rPr lang="zh-CN" altLang="en-US" dirty="0"/>
              <a:t>的语法结构，所以</a:t>
            </a:r>
            <a:r>
              <a:rPr lang="en-US" altLang="zh-CN" dirty="0" err="1"/>
              <a:t>vuejs</a:t>
            </a:r>
            <a:r>
              <a:rPr lang="zh-CN" altLang="en-US" dirty="0"/>
              <a:t>中的指令系统与</a:t>
            </a:r>
            <a:r>
              <a:rPr lang="en-US" altLang="zh-CN" dirty="0" err="1"/>
              <a:t>angularjs</a:t>
            </a:r>
            <a:r>
              <a:rPr lang="zh-CN" altLang="en-US" dirty="0"/>
              <a:t>中的指令类似，是扩展的</a:t>
            </a:r>
            <a:r>
              <a:rPr lang="en-US" altLang="zh-CN" dirty="0"/>
              <a:t>html</a:t>
            </a:r>
            <a:r>
              <a:rPr lang="zh-CN" altLang="en-US" dirty="0"/>
              <a:t>属性，在</a:t>
            </a:r>
            <a:r>
              <a:rPr lang="en-US" altLang="zh-CN" dirty="0" err="1"/>
              <a:t>vuejs</a:t>
            </a:r>
            <a:r>
              <a:rPr lang="zh-CN" altLang="en-US" dirty="0"/>
              <a:t>中指令带有前缀 </a:t>
            </a:r>
            <a:r>
              <a:rPr lang="en-US" altLang="zh-CN" dirty="0"/>
              <a:t>v-</a:t>
            </a:r>
            <a:r>
              <a:rPr lang="zh-CN" altLang="en-US" dirty="0"/>
              <a:t>，以表示它们是 </a:t>
            </a:r>
            <a:r>
              <a:rPr lang="en-US" altLang="zh-CN" dirty="0"/>
              <a:t>Vue.js </a:t>
            </a:r>
            <a:r>
              <a:rPr lang="zh-CN" altLang="en-US" dirty="0"/>
              <a:t>提供的特殊属性。它们会在渲染过的 </a:t>
            </a:r>
            <a:r>
              <a:rPr lang="en-US" altLang="zh-CN" dirty="0"/>
              <a:t>DOM </a:t>
            </a:r>
            <a:r>
              <a:rPr lang="zh-CN" altLang="en-US" dirty="0"/>
              <a:t>上应用特殊的响应式行为。例如：</a:t>
            </a:r>
            <a:r>
              <a:rPr lang="en-US" altLang="zh-CN" dirty="0"/>
              <a:t>v-bind </a:t>
            </a:r>
            <a:r>
              <a:rPr lang="zh-CN" altLang="en-US" dirty="0"/>
              <a:t>属性，</a:t>
            </a:r>
            <a:r>
              <a:rPr lang="zh-CN" altLang="zh-CN" dirty="0"/>
              <a:t>这个指令的简单含义是说：将这个元素节点的</a:t>
            </a:r>
            <a:r>
              <a:rPr lang="en-US" altLang="zh-CN" dirty="0"/>
              <a:t> title </a:t>
            </a:r>
            <a:r>
              <a:rPr lang="zh-CN" altLang="zh-CN" dirty="0"/>
              <a:t>属性和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zh-CN" dirty="0"/>
              <a:t>实例的</a:t>
            </a:r>
            <a:r>
              <a:rPr lang="en-US" altLang="zh-CN" dirty="0"/>
              <a:t> message </a:t>
            </a:r>
            <a:r>
              <a:rPr lang="zh-CN" altLang="zh-CN" dirty="0"/>
              <a:t>属性绑定到一起。</a:t>
            </a:r>
            <a:endParaRPr lang="zh-CN" altLang="en-US" dirty="0"/>
          </a:p>
          <a:p>
            <a:r>
              <a:rPr lang="en-US" altLang="zh-CN" dirty="0"/>
              <a:t>IIII: vue2.0</a:t>
            </a:r>
            <a:r>
              <a:rPr lang="zh-CN" altLang="en-US" dirty="0"/>
              <a:t>开始支持虚拟</a:t>
            </a:r>
            <a:r>
              <a:rPr lang="en-US" altLang="zh-CN" dirty="0" err="1"/>
              <a:t>dom</a:t>
            </a:r>
            <a:r>
              <a:rPr lang="zh-CN" altLang="en-US" dirty="0"/>
              <a:t>（提升页面加载速度）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2838" y="478971"/>
            <a:ext cx="9474200" cy="647700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vuejs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兼容性</a:t>
            </a:r>
            <a:endParaRPr lang="en-US" altLang="zh-CN" dirty="0"/>
          </a:p>
          <a:p>
            <a:r>
              <a:rPr lang="en-US" altLang="zh-CN" dirty="0"/>
              <a:t>Vue.js </a:t>
            </a:r>
            <a:r>
              <a:rPr lang="zh-CN" altLang="en-US" dirty="0"/>
              <a:t>不支持 </a:t>
            </a:r>
            <a:r>
              <a:rPr lang="en-US" altLang="zh-CN" dirty="0"/>
              <a:t>IE8 </a:t>
            </a:r>
            <a:r>
              <a:rPr lang="zh-CN" altLang="en-US" dirty="0"/>
              <a:t>及其以下版本，因为 </a:t>
            </a:r>
            <a:r>
              <a:rPr lang="en-US" altLang="zh-CN" dirty="0"/>
              <a:t>Vue.js </a:t>
            </a:r>
            <a:r>
              <a:rPr lang="zh-CN" altLang="en-US" dirty="0"/>
              <a:t>使用了 </a:t>
            </a:r>
            <a:r>
              <a:rPr lang="en-US" altLang="zh-CN" dirty="0"/>
              <a:t>IE8 </a:t>
            </a:r>
            <a:r>
              <a:rPr lang="zh-CN" altLang="en-US" dirty="0"/>
              <a:t>不能模拟的 </a:t>
            </a:r>
            <a:r>
              <a:rPr lang="en-US" altLang="zh-CN" dirty="0"/>
              <a:t>ECMAScript 5 </a:t>
            </a:r>
            <a:r>
              <a:rPr lang="zh-CN" altLang="en-US" dirty="0"/>
              <a:t>特性。 </a:t>
            </a:r>
            <a:r>
              <a:rPr lang="en-US" altLang="zh-CN" dirty="0"/>
              <a:t>Vue.js </a:t>
            </a:r>
            <a:r>
              <a:rPr lang="zh-CN" altLang="en-US" dirty="0"/>
              <a:t>支持所有兼容 </a:t>
            </a:r>
            <a:r>
              <a:rPr lang="en-US" altLang="zh-CN" dirty="0"/>
              <a:t>ECMAScript 5 </a:t>
            </a:r>
            <a:r>
              <a:rPr lang="zh-CN" altLang="en-US" dirty="0"/>
              <a:t>的浏览器。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独立版本</a:t>
            </a:r>
            <a:endParaRPr lang="en-US" altLang="zh-CN" dirty="0"/>
          </a:p>
          <a:p>
            <a:r>
              <a:rPr lang="zh-CN" altLang="en-US" dirty="0"/>
              <a:t>直接下载并用 </a:t>
            </a:r>
            <a:r>
              <a:rPr lang="en-US" altLang="zh-CN" dirty="0"/>
              <a:t>&lt;script&gt; </a:t>
            </a:r>
            <a:r>
              <a:rPr lang="zh-CN" altLang="en-US" dirty="0"/>
              <a:t>标签引入，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会被注册为一个全局变量。重要提示：在开发时请用开发版本，遇到常见错误它会给出友好的警告。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" y="3973371"/>
            <a:ext cx="4448042" cy="17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使用</a:t>
            </a:r>
            <a:r>
              <a:rPr lang="en-US" altLang="zh-CN" dirty="0"/>
              <a:t>CDN</a:t>
            </a:r>
            <a:r>
              <a:rPr lang="zh-CN" altLang="en-US" dirty="0"/>
              <a:t>方法（直接使用</a:t>
            </a:r>
            <a:r>
              <a:rPr lang="en-US" altLang="zh-CN" dirty="0"/>
              <a:t>script</a:t>
            </a:r>
            <a:r>
              <a:rPr lang="zh-CN" altLang="en-US" dirty="0"/>
              <a:t>标记引入即可）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unpkg</a:t>
            </a:r>
            <a:r>
              <a:rPr lang="zh-CN" altLang="en-US" dirty="0"/>
              <a:t>（推荐）：</a:t>
            </a:r>
            <a:r>
              <a:rPr lang="en-US" altLang="zh-CN" b="1" dirty="0"/>
              <a:t>https://unpkg.com/vue/dist/vue.js</a:t>
            </a:r>
            <a:r>
              <a:rPr lang="en-US" altLang="zh-CN" dirty="0"/>
              <a:t>, </a:t>
            </a:r>
            <a:r>
              <a:rPr lang="zh-CN" altLang="en-US" dirty="0"/>
              <a:t>会保持和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发布的最新的版本一致。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cdnjs</a:t>
            </a:r>
            <a:r>
              <a:rPr lang="en-US" altLang="zh-CN" dirty="0"/>
              <a:t> : </a:t>
            </a:r>
            <a:r>
              <a:rPr lang="en-US" altLang="zh-CN" b="1" dirty="0">
                <a:hlinkClick r:id="rId2"/>
              </a:rPr>
              <a:t>https://cdnjs.cloudflare.com/ajax/libs/vue/2.1.8/vue.min.js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3. NPM</a:t>
            </a:r>
            <a:r>
              <a:rPr lang="zh-CN" altLang="en-US" b="1" dirty="0"/>
              <a:t>方法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   在用 </a:t>
            </a:r>
            <a:r>
              <a:rPr lang="en-US" altLang="zh-CN" dirty="0"/>
              <a:t>Vue.js </a:t>
            </a:r>
            <a:r>
              <a:rPr lang="zh-CN" altLang="en-US" dirty="0"/>
              <a:t>构建大型应用时推荐使用 </a:t>
            </a:r>
            <a:r>
              <a:rPr lang="en-US" altLang="zh-CN" dirty="0"/>
              <a:t>NPM </a:t>
            </a:r>
            <a:r>
              <a:rPr lang="zh-CN" altLang="en-US" dirty="0"/>
              <a:t>安装， </a:t>
            </a:r>
            <a:r>
              <a:rPr lang="en-US" altLang="zh-CN" dirty="0"/>
              <a:t>NPM </a:t>
            </a:r>
            <a:r>
              <a:rPr lang="zh-CN" altLang="en-US" dirty="0"/>
              <a:t>能很好地和诸如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Browserify</a:t>
            </a:r>
            <a:r>
              <a:rPr lang="en-US" altLang="zh-CN" dirty="0"/>
              <a:t>        </a:t>
            </a:r>
            <a:r>
              <a:rPr lang="zh-CN" altLang="en-US" dirty="0"/>
              <a:t>模块打包器配合使用。 </a:t>
            </a:r>
            <a:r>
              <a:rPr lang="en-US" altLang="zh-CN" dirty="0"/>
              <a:t>Vue.js </a:t>
            </a:r>
            <a:r>
              <a:rPr lang="zh-CN" altLang="en-US" dirty="0"/>
              <a:t>也提供配套工具来开发单文件组件。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      #</a:t>
            </a:r>
            <a:r>
              <a:rPr lang="zh-CN" altLang="en-US" b="1" dirty="0"/>
              <a:t>最新稳定版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npm</a:t>
            </a:r>
            <a:r>
              <a:rPr lang="en-US" altLang="zh-CN" b="1" dirty="0"/>
              <a:t> install </a:t>
            </a:r>
            <a:r>
              <a:rPr lang="en-US" altLang="zh-CN" b="1" dirty="0" err="1"/>
              <a:t>vue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943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安装命令行工具并搭建服务（</a:t>
            </a:r>
            <a:r>
              <a:rPr lang="en-US" altLang="zh-CN" dirty="0"/>
              <a:t>vue-cli2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命令行工具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Vue.js </a:t>
            </a:r>
            <a:r>
              <a:rPr lang="zh-CN" altLang="en-US" dirty="0"/>
              <a:t>提供一个官方命令行工具，可用于快速搭建大型单页应用。该工具提供开箱即用的构建工具配置，带来现代化的前端开发流程。只需几分钟即可创建并启动一个带热重载、保存时静态检查以及可用于生产环境的构建配置的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全局安装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npm</a:t>
            </a:r>
            <a:r>
              <a:rPr lang="en-US" altLang="zh-CN" dirty="0">
                <a:solidFill>
                  <a:srgbClr val="FF0000"/>
                </a:solidFill>
              </a:rPr>
              <a:t> install -g </a:t>
            </a:r>
            <a:r>
              <a:rPr lang="en-US" altLang="zh-CN" dirty="0" err="1">
                <a:solidFill>
                  <a:srgbClr val="FF0000"/>
                </a:solidFill>
              </a:rPr>
              <a:t>vue</a:t>
            </a:r>
            <a:r>
              <a:rPr lang="en-US" altLang="zh-CN" dirty="0">
                <a:solidFill>
                  <a:srgbClr val="FF0000"/>
                </a:solidFill>
              </a:rPr>
              <a:t>-cli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创建一个基于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模板的新项目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vue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webpack</a:t>
            </a:r>
            <a:r>
              <a:rPr lang="en-US" altLang="zh-CN" dirty="0">
                <a:solidFill>
                  <a:srgbClr val="FF0000"/>
                </a:solidFill>
              </a:rPr>
              <a:t> my-project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这里需要进行一些配置，默认回车即可（如果安装不成功，在选择配置时，选择手动安装</a:t>
            </a:r>
            <a:r>
              <a:rPr lang="en-US" altLang="zh-CN" dirty="0" err="1"/>
              <a:t>npm</a:t>
            </a:r>
            <a:r>
              <a:rPr lang="en-US" altLang="zh-CN" dirty="0"/>
              <a:t> install,</a:t>
            </a:r>
            <a:r>
              <a:rPr lang="zh-CN" altLang="en-US" dirty="0"/>
              <a:t>然后切换至淘宝镜像安装）</a:t>
            </a:r>
          </a:p>
        </p:txBody>
      </p:sp>
    </p:spTree>
    <p:extLst>
      <p:ext uri="{BB962C8B-B14F-4D97-AF65-F5344CB8AC3E}">
        <p14:creationId xmlns:p14="http://schemas.microsoft.com/office/powerpoint/2010/main" val="156456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安装命令行工具并搭建服务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进入项目，安装并运行：</a:t>
            </a:r>
          </a:p>
          <a:p>
            <a:r>
              <a:rPr lang="en-US" altLang="zh-CN" dirty="0"/>
              <a:t> cd my-project      #</a:t>
            </a:r>
            <a:r>
              <a:rPr lang="zh-CN" altLang="en-US" dirty="0"/>
              <a:t>进入项目目录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dev       #</a:t>
            </a:r>
            <a:r>
              <a:rPr lang="zh-CN" altLang="en-US" dirty="0"/>
              <a:t>运行服务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 err="1"/>
              <a:t>npm</a:t>
            </a:r>
            <a:r>
              <a:rPr lang="en-US" altLang="zh-CN" dirty="0"/>
              <a:t> run dev</a:t>
            </a:r>
            <a:r>
              <a:rPr lang="zh-CN" altLang="en-US" dirty="0"/>
              <a:t>命令后会自动打开</a:t>
            </a:r>
            <a:r>
              <a:rPr lang="en-US" altLang="zh-CN" dirty="0">
                <a:hlinkClick r:id="rId2"/>
              </a:rPr>
              <a:t>http://localhost:8080</a:t>
            </a:r>
            <a:r>
              <a:rPr lang="zh-CN" altLang="en-US" dirty="0"/>
              <a:t>，运行项目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6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285830"/>
              </p:ext>
            </p:extLst>
          </p:nvPr>
        </p:nvGraphicFramePr>
        <p:xfrm>
          <a:off x="603251" y="1045028"/>
          <a:ext cx="10356980" cy="5958460"/>
        </p:xfrm>
        <a:graphic>
          <a:graphicData uri="http://schemas.openxmlformats.org/drawingml/2006/table">
            <a:tbl>
              <a:tblPr/>
              <a:tblGrid>
                <a:gridCol w="5178490">
                  <a:extLst>
                    <a:ext uri="{9D8B030D-6E8A-4147-A177-3AD203B41FA5}">
                      <a16:colId xmlns:a16="http://schemas.microsoft.com/office/drawing/2014/main" val="3407911485"/>
                    </a:ext>
                  </a:extLst>
                </a:gridCol>
                <a:gridCol w="5178490">
                  <a:extLst>
                    <a:ext uri="{9D8B030D-6E8A-4147-A177-3AD203B41FA5}">
                      <a16:colId xmlns:a16="http://schemas.microsoft.com/office/drawing/2014/main" val="3724730241"/>
                    </a:ext>
                  </a:extLst>
                </a:gridCol>
              </a:tblGrid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目录</a:t>
                      </a:r>
                      <a:r>
                        <a:rPr lang="en-US" altLang="zh-CN" sz="180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文件</a:t>
                      </a:r>
                    </a:p>
                  </a:txBody>
                  <a:tcPr marL="9700" marR="9700" marT="9700" marB="9700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</a:p>
                  </a:txBody>
                  <a:tcPr marL="9700" marR="9700" marT="9700" marB="9700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67802"/>
                  </a:ext>
                </a:extLst>
              </a:tr>
              <a:tr h="29940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build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最终发布的代码存放位置。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36554"/>
                  </a:ext>
                </a:extLst>
              </a:tr>
              <a:tr h="42566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config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配置目录，包括端口号等。我们初学可以使用默认的。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668063"/>
                  </a:ext>
                </a:extLst>
              </a:tr>
              <a:tr h="1731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node_modules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dirty="0" err="1">
                          <a:effectLst/>
                        </a:rPr>
                        <a:t>npm</a:t>
                      </a:r>
                      <a:r>
                        <a:rPr lang="en-US" altLang="zh-CN" sz="1800" dirty="0">
                          <a:effectLst/>
                        </a:rPr>
                        <a:t> </a:t>
                      </a:r>
                      <a:r>
                        <a:rPr lang="zh-CN" altLang="en-US" sz="1800" dirty="0">
                          <a:effectLst/>
                        </a:rPr>
                        <a:t>加载的项目依赖模块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29900"/>
                  </a:ext>
                </a:extLst>
              </a:tr>
              <a:tr h="194081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src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这里是我们要开发的目录，基本上要做的事情都在这个目录里。里面包含了几个目录及文件：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>
                          <a:effectLst/>
                        </a:rPr>
                        <a:t>assets: </a:t>
                      </a:r>
                      <a:r>
                        <a:rPr lang="zh-CN" altLang="en-US" sz="1800" dirty="0">
                          <a:effectLst/>
                        </a:rPr>
                        <a:t>放置一些图片，如</a:t>
                      </a:r>
                      <a:r>
                        <a:rPr lang="en-US" altLang="zh-CN" sz="1800" dirty="0">
                          <a:effectLst/>
                        </a:rPr>
                        <a:t>logo</a:t>
                      </a:r>
                      <a:r>
                        <a:rPr lang="zh-CN" altLang="en-US" sz="1800" dirty="0">
                          <a:effectLst/>
                        </a:rPr>
                        <a:t>等。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err="1">
                          <a:effectLst/>
                        </a:rPr>
                        <a:t>commponents</a:t>
                      </a:r>
                      <a:r>
                        <a:rPr lang="en-US" altLang="zh-CN" sz="1800" dirty="0">
                          <a:effectLst/>
                        </a:rPr>
                        <a:t>: </a:t>
                      </a:r>
                      <a:r>
                        <a:rPr lang="zh-CN" altLang="en-US" sz="1800" dirty="0">
                          <a:effectLst/>
                        </a:rPr>
                        <a:t>目录里面放了一个组件文件，可以不用。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err="1">
                          <a:effectLst/>
                        </a:rPr>
                        <a:t>App.vue</a:t>
                      </a:r>
                      <a:r>
                        <a:rPr lang="en-US" altLang="zh-CN" sz="1800" dirty="0">
                          <a:effectLst/>
                        </a:rPr>
                        <a:t>: </a:t>
                      </a:r>
                      <a:r>
                        <a:rPr lang="zh-CN" altLang="en-US" sz="1800" dirty="0">
                          <a:effectLst/>
                        </a:rPr>
                        <a:t>项目入口文件，我们也可以直接将组建写这里，而不使用 </a:t>
                      </a:r>
                      <a:r>
                        <a:rPr lang="en-US" altLang="zh-CN" sz="1800" dirty="0" err="1">
                          <a:effectLst/>
                        </a:rPr>
                        <a:t>commponents</a:t>
                      </a:r>
                      <a:r>
                        <a:rPr lang="en-US" altLang="zh-CN" sz="1800" dirty="0">
                          <a:effectLst/>
                        </a:rPr>
                        <a:t> </a:t>
                      </a:r>
                      <a:r>
                        <a:rPr lang="zh-CN" altLang="en-US" sz="1800" dirty="0">
                          <a:effectLst/>
                        </a:rPr>
                        <a:t>目录。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>
                          <a:effectLst/>
                        </a:rPr>
                        <a:t>main.js: </a:t>
                      </a:r>
                      <a:r>
                        <a:rPr lang="zh-CN" altLang="en-US" sz="1800" dirty="0">
                          <a:effectLst/>
                        </a:rPr>
                        <a:t>项目的核心文件。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469"/>
                  </a:ext>
                </a:extLst>
              </a:tr>
              <a:tr h="29940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static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静态资源目录，如图片、字体等。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05998"/>
                  </a:ext>
                </a:extLst>
              </a:tr>
              <a:tr h="1731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test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初始测试目录，可删除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978950"/>
                  </a:ext>
                </a:extLst>
              </a:tr>
              <a:tr h="29940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.xxxx</a:t>
                      </a:r>
                      <a:r>
                        <a:rPr lang="zh-CN" altLang="en-US" sz="1800">
                          <a:effectLst/>
                        </a:rPr>
                        <a:t>文件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这些是一些配置文件，包括语法配置，</a:t>
                      </a:r>
                      <a:r>
                        <a:rPr lang="en-US" altLang="zh-CN" sz="1800" dirty="0">
                          <a:effectLst/>
                        </a:rPr>
                        <a:t>git</a:t>
                      </a:r>
                      <a:r>
                        <a:rPr lang="zh-CN" altLang="en-US" sz="1800" dirty="0">
                          <a:effectLst/>
                        </a:rPr>
                        <a:t>配置等。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71896"/>
                  </a:ext>
                </a:extLst>
              </a:tr>
              <a:tr h="42566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index.html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首页入口文件，你可以添加一些 </a:t>
                      </a:r>
                      <a:r>
                        <a:rPr lang="en-US" altLang="zh-CN" sz="1800" dirty="0">
                          <a:effectLst/>
                        </a:rPr>
                        <a:t>meta </a:t>
                      </a:r>
                      <a:r>
                        <a:rPr lang="zh-CN" altLang="en-US" sz="1800" dirty="0">
                          <a:effectLst/>
                        </a:rPr>
                        <a:t>信息或同统计代码啥的。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85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package.json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项目配置文件。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301782"/>
                  </a:ext>
                </a:extLst>
              </a:tr>
              <a:tr h="29940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README.md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项目的说明文档，</a:t>
                      </a:r>
                      <a:r>
                        <a:rPr lang="en-US" altLang="zh-CN" sz="1800" dirty="0">
                          <a:effectLst/>
                        </a:rPr>
                        <a:t>markdown </a:t>
                      </a:r>
                      <a:r>
                        <a:rPr lang="zh-CN" altLang="en-US" sz="1800" dirty="0">
                          <a:effectLst/>
                        </a:rPr>
                        <a:t>格式</a:t>
                      </a:r>
                    </a:p>
                  </a:txBody>
                  <a:tcPr marL="16167" marR="16167" marT="22633" marB="22633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1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47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FA8FD-FEFD-459D-9D82-27ED2237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vue-cli3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E49CB-88EF-41DB-B821-5B23B98A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en-US" altLang="zh-CN" dirty="0"/>
              <a:t> CLI </a:t>
            </a:r>
            <a:r>
              <a:rPr lang="zh-CN" altLang="en-US" dirty="0"/>
              <a:t>的包名称由 </a:t>
            </a:r>
            <a:r>
              <a:rPr lang="en-US" altLang="zh-CN" dirty="0" err="1"/>
              <a:t>vue</a:t>
            </a:r>
            <a:r>
              <a:rPr lang="en-US" altLang="zh-CN" dirty="0"/>
              <a:t>-cli </a:t>
            </a:r>
            <a:r>
              <a:rPr lang="zh-CN" altLang="en-US" dirty="0"/>
              <a:t>改成了 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en-US" dirty="0"/>
              <a:t>。 如果你已经全局安装了旧版本的 </a:t>
            </a:r>
            <a:r>
              <a:rPr lang="en-US" altLang="zh-CN" dirty="0" err="1"/>
              <a:t>vue</a:t>
            </a:r>
            <a:r>
              <a:rPr lang="en-US" altLang="zh-CN" dirty="0"/>
              <a:t>-cli (1.x </a:t>
            </a:r>
            <a:r>
              <a:rPr lang="zh-CN" altLang="en-US" dirty="0"/>
              <a:t>或 </a:t>
            </a:r>
            <a:r>
              <a:rPr lang="en-US" altLang="zh-CN" dirty="0"/>
              <a:t>2.x)</a:t>
            </a:r>
            <a:r>
              <a:rPr lang="zh-CN" altLang="en-US" dirty="0"/>
              <a:t>，你需要先通过 </a:t>
            </a:r>
            <a:r>
              <a:rPr lang="en-US" altLang="zh-CN" dirty="0" err="1"/>
              <a:t>npm</a:t>
            </a:r>
            <a:r>
              <a:rPr lang="en-US" altLang="zh-CN" dirty="0"/>
              <a:t> uninstall </a:t>
            </a:r>
            <a:r>
              <a:rPr lang="en-US" altLang="zh-CN" dirty="0" err="1"/>
              <a:t>vue</a:t>
            </a:r>
            <a:r>
              <a:rPr lang="en-US" altLang="zh-CN" dirty="0"/>
              <a:t>-cli -g </a:t>
            </a:r>
            <a:r>
              <a:rPr lang="zh-CN" altLang="en-US" dirty="0"/>
              <a:t>或 </a:t>
            </a:r>
            <a:r>
              <a:rPr lang="en-US" altLang="zh-CN" dirty="0"/>
              <a:t>yarn global remove </a:t>
            </a:r>
            <a:r>
              <a:rPr lang="en-US" altLang="zh-CN" dirty="0" err="1"/>
              <a:t>vue</a:t>
            </a:r>
            <a:r>
              <a:rPr lang="en-US" altLang="zh-CN" dirty="0"/>
              <a:t>-cli </a:t>
            </a:r>
            <a:r>
              <a:rPr lang="zh-CN" altLang="en-US" dirty="0"/>
              <a:t>卸载它。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Node </a:t>
            </a:r>
            <a:r>
              <a:rPr lang="zh-CN" altLang="en-US" dirty="0"/>
              <a:t>版本要求</a:t>
            </a:r>
          </a:p>
          <a:p>
            <a:r>
              <a:rPr lang="en-US" altLang="zh-CN" dirty="0" err="1"/>
              <a:t>Vue</a:t>
            </a:r>
            <a:r>
              <a:rPr lang="en-US" altLang="zh-CN" dirty="0"/>
              <a:t> CLI </a:t>
            </a:r>
            <a:r>
              <a:rPr lang="zh-CN" altLang="en-US" dirty="0"/>
              <a:t>需要 </a:t>
            </a:r>
            <a:r>
              <a:rPr lang="en-US" altLang="zh-CN" dirty="0"/>
              <a:t>Node.js 8.9 </a:t>
            </a:r>
            <a:r>
              <a:rPr lang="zh-CN" altLang="en-US" dirty="0"/>
              <a:t>或更高版本 </a:t>
            </a:r>
            <a:r>
              <a:rPr lang="en-US" altLang="zh-CN" dirty="0"/>
              <a:t>(</a:t>
            </a:r>
            <a:r>
              <a:rPr lang="zh-CN" altLang="en-US" dirty="0"/>
              <a:t>推荐 </a:t>
            </a:r>
            <a:r>
              <a:rPr lang="en-US" altLang="zh-CN" dirty="0"/>
              <a:t>8.11.0+)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npm</a:t>
            </a:r>
            <a:r>
              <a:rPr lang="en-US" altLang="zh-CN" b="1" dirty="0">
                <a:solidFill>
                  <a:srgbClr val="FF0000"/>
                </a:solidFill>
              </a:rPr>
              <a:t> install -g @</a:t>
            </a:r>
            <a:r>
              <a:rPr lang="en-US" altLang="zh-CN" b="1" dirty="0" err="1">
                <a:solidFill>
                  <a:srgbClr val="FF0000"/>
                </a:solidFill>
              </a:rPr>
              <a:t>vue</a:t>
            </a:r>
            <a:r>
              <a:rPr lang="en-US" altLang="zh-CN" b="1" dirty="0">
                <a:solidFill>
                  <a:srgbClr val="FF0000"/>
                </a:solidFill>
              </a:rPr>
              <a:t>/cli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2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101D-7B17-48C8-B008-0E5AE830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vue-cli3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FDBC7-9A0F-4899-827D-F508F6A7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创建项目</a:t>
            </a:r>
            <a:endParaRPr lang="en-US" altLang="zh-CN" dirty="0"/>
          </a:p>
          <a:p>
            <a:r>
              <a:rPr lang="zh-CN" altLang="en-US" dirty="0"/>
              <a:t>运行以下命令来创建一个新项目：</a:t>
            </a:r>
          </a:p>
          <a:p>
            <a:r>
              <a:rPr lang="en-US" altLang="zh-CN" dirty="0" err="1"/>
              <a:t>vue</a:t>
            </a:r>
            <a:r>
              <a:rPr lang="en-US" altLang="zh-CN" dirty="0"/>
              <a:t> create  </a:t>
            </a:r>
            <a:r>
              <a:rPr lang="zh-CN" altLang="en-US" dirty="0"/>
              <a:t>项目名称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你会被提示选取一个 </a:t>
            </a:r>
            <a:r>
              <a:rPr lang="en-US" altLang="zh-CN" dirty="0"/>
              <a:t>preset</a:t>
            </a:r>
            <a:r>
              <a:rPr lang="zh-CN" altLang="en-US" dirty="0"/>
              <a:t>。你可以选默认的包含了基本的 </a:t>
            </a:r>
            <a:r>
              <a:rPr lang="en-US" altLang="zh-CN" dirty="0"/>
              <a:t>Babel +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设置的 </a:t>
            </a:r>
            <a:r>
              <a:rPr lang="en-US" altLang="zh-CN" dirty="0"/>
              <a:t>preset</a:t>
            </a:r>
            <a:r>
              <a:rPr lang="zh-CN" altLang="en-US" dirty="0"/>
              <a:t>，也可以选“手动选择特性”来选取需要的特性。</a:t>
            </a:r>
            <a:endParaRPr lang="en-US" altLang="zh-CN" dirty="0"/>
          </a:p>
          <a:p>
            <a:r>
              <a:rPr lang="zh-CN" altLang="en-US" dirty="0"/>
              <a:t>这个默认的设置非常适合快速创建一个新项目的原型，而手动设置则提供了更多的选项，它们是面向生产的项目更加需要的。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68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6D264-EDBA-451F-A9E7-9A4BC29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vue-cli3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351B05-D0D8-4E0C-BB6E-8239192E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4" y="126683"/>
            <a:ext cx="9677897" cy="4051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07534F-0F66-4E43-87FE-F1DD5CECE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61" y="2300997"/>
            <a:ext cx="9474687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8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892C-8177-490F-903C-1DDB8F6B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vue-cli3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841C8-1F69-42EA-B7BD-8AAAE071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使用图形化界面</a:t>
            </a:r>
            <a:endParaRPr lang="en-US" altLang="zh-CN" dirty="0"/>
          </a:p>
          <a:p>
            <a:r>
              <a:rPr lang="zh-CN" altLang="en-US" dirty="0"/>
              <a:t>运行命令</a:t>
            </a:r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zh-CN" altLang="en-US" dirty="0"/>
              <a:t>上述命令会打开一个浏览器窗口，并以图形化界面将你引导至项目创建的流程。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FF186-8782-4398-BDC8-B4DE73E1E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3405448"/>
            <a:ext cx="4370630" cy="35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6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vue.js</a:t>
            </a:r>
          </a:p>
          <a:p>
            <a:r>
              <a:rPr lang="en-US" altLang="zh-CN" dirty="0"/>
              <a:t>Vue.js</a:t>
            </a:r>
            <a:r>
              <a:rPr lang="zh-CN" altLang="en-US" dirty="0"/>
              <a:t>的目的</a:t>
            </a:r>
            <a:endParaRPr lang="en-US" altLang="zh-CN" dirty="0"/>
          </a:p>
          <a:p>
            <a:r>
              <a:rPr lang="en-US" altLang="zh-CN" dirty="0"/>
              <a:t>Vue.js</a:t>
            </a:r>
            <a:r>
              <a:rPr lang="zh-CN" altLang="en-US" dirty="0"/>
              <a:t>的特性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3422279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EA72-5504-4B8C-A20E-296FE384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 </a:t>
            </a:r>
            <a:r>
              <a:rPr lang="en-US" altLang="zh-CN" dirty="0"/>
              <a:t>CLI </a:t>
            </a:r>
            <a:r>
              <a:rPr lang="zh-CN" altLang="en-US" dirty="0"/>
              <a:t>配置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439A-4F16-4A6B-AA6A-D6FEFFCA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有些针对 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 </a:t>
            </a:r>
            <a:r>
              <a:rPr lang="zh-CN" altLang="en-US" dirty="0"/>
              <a:t>的全局配置你可以使用 </a:t>
            </a:r>
            <a:r>
              <a:rPr lang="en-US" altLang="zh-CN" dirty="0"/>
              <a:t>vue.config.js </a:t>
            </a:r>
            <a:r>
              <a:rPr lang="zh-CN" altLang="en-US" dirty="0"/>
              <a:t>来审查或修改全局的 </a:t>
            </a:r>
            <a:r>
              <a:rPr lang="en-US" altLang="zh-CN" dirty="0"/>
              <a:t>CLI 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vue.config.js </a:t>
            </a:r>
            <a:r>
              <a:rPr lang="zh-CN" altLang="en-US" dirty="0"/>
              <a:t>是一个可选的配置文件，如果项目的 </a:t>
            </a:r>
            <a:r>
              <a:rPr lang="en-US" altLang="zh-CN" dirty="0"/>
              <a:t>(</a:t>
            </a:r>
            <a:r>
              <a:rPr lang="zh-CN" altLang="en-US" dirty="0"/>
              <a:t>和 </a:t>
            </a:r>
            <a:r>
              <a:rPr lang="en-US" altLang="zh-CN" dirty="0" err="1"/>
              <a:t>package.json</a:t>
            </a:r>
            <a:r>
              <a:rPr lang="en-US" altLang="zh-CN" dirty="0"/>
              <a:t> </a:t>
            </a:r>
            <a:r>
              <a:rPr lang="zh-CN" altLang="en-US" dirty="0"/>
              <a:t>同级的</a:t>
            </a:r>
            <a:r>
              <a:rPr lang="en-US" altLang="zh-CN" dirty="0"/>
              <a:t>) </a:t>
            </a:r>
            <a:r>
              <a:rPr lang="zh-CN" altLang="en-US" b="1" dirty="0">
                <a:solidFill>
                  <a:srgbClr val="FF0000"/>
                </a:solidFill>
              </a:rPr>
              <a:t>根目录</a:t>
            </a:r>
            <a:r>
              <a:rPr lang="zh-CN" altLang="en-US" dirty="0"/>
              <a:t>中存在这个文件，那么它会被 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/cli-service </a:t>
            </a:r>
            <a:r>
              <a:rPr lang="zh-CN" altLang="en-US" dirty="0"/>
              <a:t>自动加载。你也可以使用 </a:t>
            </a:r>
            <a:r>
              <a:rPr lang="en-US" altLang="zh-CN" dirty="0" err="1"/>
              <a:t>package.json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字段，但是注意这种写法需要你严格遵照 </a:t>
            </a:r>
            <a:r>
              <a:rPr lang="en-US" altLang="zh-CN" dirty="0"/>
              <a:t>JSON </a:t>
            </a:r>
            <a:r>
              <a:rPr lang="zh-CN" altLang="en-US" dirty="0"/>
              <a:t>的格式来写</a:t>
            </a:r>
            <a:r>
              <a:rPr lang="en-US" altLang="zh-CN" dirty="0"/>
              <a:t>(</a:t>
            </a:r>
            <a:r>
              <a:rPr lang="zh-CN" altLang="en-US" dirty="0"/>
              <a:t>作用和</a:t>
            </a:r>
            <a:r>
              <a:rPr lang="en-US" altLang="zh-CN" dirty="0"/>
              <a:t>webpack.config.js</a:t>
            </a:r>
            <a:r>
              <a:rPr lang="zh-CN" altLang="en-US" dirty="0"/>
              <a:t>一样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396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3D33F-EEB8-4827-99EF-75F9C0A6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手动搭建 </a:t>
            </a:r>
            <a:r>
              <a:rPr lang="en-US" altLang="zh-CN" dirty="0" err="1"/>
              <a:t>webpack+vue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89153-C40E-4F39-8D8A-DD1CE71B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，项目初始化           新建一个文件夹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webpack</a:t>
            </a:r>
            <a:r>
              <a:rPr lang="en-US" altLang="zh-CN" dirty="0"/>
              <a:t>-simple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新建</a:t>
            </a:r>
            <a:r>
              <a:rPr lang="en-US" altLang="zh-CN" dirty="0" err="1"/>
              <a:t>package.json</a:t>
            </a:r>
            <a:r>
              <a:rPr lang="en-US" altLang="zh-CN" dirty="0"/>
              <a:t>        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   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   - -save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安装</a:t>
            </a:r>
            <a:r>
              <a:rPr lang="en-US" altLang="zh-CN" dirty="0" err="1"/>
              <a:t>webpack</a:t>
            </a:r>
            <a:r>
              <a:rPr lang="zh-CN" altLang="en-US" dirty="0"/>
              <a:t>和</a:t>
            </a:r>
            <a:r>
              <a:rPr lang="en-US" altLang="zh-CN" dirty="0" err="1"/>
              <a:t>webpack</a:t>
            </a:r>
            <a:r>
              <a:rPr lang="en-US" altLang="zh-CN" dirty="0"/>
              <a:t>-dev-server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npm</a:t>
            </a:r>
            <a:r>
              <a:rPr lang="en-US" altLang="zh-CN" dirty="0"/>
              <a:t> I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-dev-server  - -save-dev       </a:t>
            </a:r>
            <a:r>
              <a:rPr lang="zh-CN" altLang="en-US" dirty="0"/>
              <a:t>（在</a:t>
            </a:r>
            <a:r>
              <a:rPr lang="en-US" altLang="zh-CN" dirty="0" err="1"/>
              <a:t>package.json</a:t>
            </a:r>
            <a:r>
              <a:rPr lang="zh-CN" altLang="en-US" dirty="0"/>
              <a:t>中配置</a:t>
            </a:r>
            <a:r>
              <a:rPr lang="en-US" altLang="zh-CN" dirty="0"/>
              <a:t>server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创建基本目录结构</a:t>
            </a:r>
            <a:endParaRPr lang="en-US" altLang="zh-CN" dirty="0"/>
          </a:p>
          <a:p>
            <a:r>
              <a:rPr lang="en-US" altLang="zh-CN" dirty="0"/>
              <a:t>     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6E8DDC6-C24A-4545-9936-72B545AE9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970153"/>
              </p:ext>
            </p:extLst>
          </p:nvPr>
        </p:nvGraphicFramePr>
        <p:xfrm>
          <a:off x="596901" y="4525033"/>
          <a:ext cx="5725071" cy="1923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56979C09-B7D1-4018-AAAF-AB17E818C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07" y="3877277"/>
            <a:ext cx="500469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8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94EC8-7DAB-4F5A-9C90-389642A8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9B7B-67ED-4DC3-8B5E-538D6093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配置 </a:t>
            </a:r>
            <a:r>
              <a:rPr lang="en-US" altLang="zh-CN" dirty="0"/>
              <a:t>webpack.config.js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安装</a:t>
            </a:r>
            <a:r>
              <a:rPr lang="en-US" altLang="zh-CN" dirty="0"/>
              <a:t>loader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css</a:t>
            </a:r>
            <a:r>
              <a:rPr lang="en-US" altLang="zh-CN" dirty="0"/>
              <a:t>-loader </a:t>
            </a:r>
            <a:r>
              <a:rPr lang="en-US" altLang="zh-CN" dirty="0" err="1"/>
              <a:t>vue</a:t>
            </a:r>
            <a:r>
              <a:rPr lang="en-US" altLang="zh-CN" dirty="0"/>
              <a:t>-style-loader - -save-dev    (</a:t>
            </a:r>
            <a:r>
              <a:rPr lang="en-US" altLang="zh-CN" dirty="0" err="1"/>
              <a:t>vue</a:t>
            </a:r>
            <a:r>
              <a:rPr lang="en-US" altLang="zh-CN" dirty="0"/>
              <a:t>-style-loader</a:t>
            </a:r>
            <a:r>
              <a:rPr lang="zh-CN" altLang="en-US" dirty="0"/>
              <a:t>解析</a:t>
            </a:r>
            <a:r>
              <a:rPr lang="en-US" altLang="zh-CN" dirty="0" err="1"/>
              <a:t>vue</a:t>
            </a:r>
            <a:r>
              <a:rPr lang="zh-CN" altLang="en-US" dirty="0"/>
              <a:t>的行内样式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babel-core babel-loader@7 babel-preset-</a:t>
            </a:r>
            <a:r>
              <a:rPr lang="en-US" altLang="zh-CN" dirty="0" err="1"/>
              <a:t>env</a:t>
            </a:r>
            <a:r>
              <a:rPr lang="en-US" altLang="zh-CN" dirty="0"/>
              <a:t> babel-preset-stage-3 --save-dev </a:t>
            </a:r>
          </a:p>
          <a:p>
            <a:r>
              <a:rPr lang="en-US" altLang="zh-CN" dirty="0"/>
              <a:t>    (babel-loader</a:t>
            </a:r>
            <a:r>
              <a:rPr lang="zh-CN" altLang="en-US" dirty="0"/>
              <a:t>指定版本号，最新版本</a:t>
            </a:r>
            <a:r>
              <a:rPr lang="en-US" altLang="zh-CN" dirty="0"/>
              <a:t>8,</a:t>
            </a:r>
            <a:r>
              <a:rPr lang="zh-CN" altLang="en-US" dirty="0"/>
              <a:t>会报错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配置</a:t>
            </a:r>
            <a:r>
              <a:rPr lang="en-US" altLang="zh-CN" dirty="0"/>
              <a:t>babel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根目录下新建</a:t>
            </a:r>
            <a:r>
              <a:rPr lang="en-US" altLang="zh-CN" dirty="0"/>
              <a:t>.</a:t>
            </a:r>
            <a:r>
              <a:rPr lang="en-US" altLang="zh-CN" dirty="0" err="1"/>
              <a:t>babelrc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"presets": [</a:t>
            </a:r>
          </a:p>
          <a:p>
            <a:r>
              <a:rPr lang="en-US" altLang="zh-CN" dirty="0"/>
              <a:t>    ["</a:t>
            </a:r>
            <a:r>
              <a:rPr lang="en-US" altLang="zh-CN" dirty="0" err="1"/>
              <a:t>env</a:t>
            </a:r>
            <a:r>
              <a:rPr lang="en-US" altLang="zh-CN" dirty="0"/>
              <a:t>", { "modules": false }],</a:t>
            </a:r>
          </a:p>
          <a:p>
            <a:r>
              <a:rPr lang="en-US" altLang="zh-CN" dirty="0"/>
              <a:t>    "stage-3"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004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8718-AFB4-460D-AB8D-CDCBA676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CF387-8C1B-44E3-A091-17A25D0A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-loader </a:t>
            </a:r>
            <a:r>
              <a:rPr lang="zh-CN" altLang="en-US" dirty="0"/>
              <a:t>解析单文件组件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fr-FR" altLang="zh-CN" dirty="0"/>
              <a:t>npm i vue-loader vue-template-compiler --save-dev</a:t>
            </a:r>
          </a:p>
          <a:p>
            <a:r>
              <a:rPr lang="zh-CN" altLang="en-US" dirty="0"/>
              <a:t>安装</a:t>
            </a:r>
            <a:r>
              <a:rPr lang="en-US" altLang="zh-CN" dirty="0" err="1"/>
              <a:t>url</a:t>
            </a:r>
            <a:r>
              <a:rPr lang="en-US" altLang="zh-CN" dirty="0"/>
              <a:t>-loader </a:t>
            </a:r>
            <a:r>
              <a:rPr lang="zh-CN" altLang="en-US" dirty="0"/>
              <a:t>解析图片</a:t>
            </a:r>
          </a:p>
        </p:txBody>
      </p:sp>
    </p:spTree>
    <p:extLst>
      <p:ext uri="{BB962C8B-B14F-4D97-AF65-F5344CB8AC3E}">
        <p14:creationId xmlns:p14="http://schemas.microsoft.com/office/powerpoint/2010/main" val="145312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EBFAF-66E2-4824-A000-A26431DF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51133E17-7E2E-43A9-983D-74275B878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1" y="1881618"/>
            <a:ext cx="4328535" cy="108975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21DC8F-2C62-448C-8AFF-7716F818451A}"/>
              </a:ext>
            </a:extLst>
          </p:cNvPr>
          <p:cNvSpPr txBox="1"/>
          <p:nvPr/>
        </p:nvSpPr>
        <p:spPr>
          <a:xfrm>
            <a:off x="740979" y="14819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67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声明式渲染方式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251" y="2193925"/>
            <a:ext cx="3769826" cy="4313238"/>
          </a:xfrm>
        </p:spPr>
        <p:txBody>
          <a:bodyPr/>
          <a:lstStyle/>
          <a:p>
            <a:r>
              <a:rPr lang="zh-CN" altLang="en-US" dirty="0"/>
              <a:t>实例：</a:t>
            </a:r>
            <a:endParaRPr lang="en-US" altLang="zh-CN" dirty="0"/>
          </a:p>
          <a:p>
            <a:r>
              <a:rPr lang="en-US" altLang="zh-CN" dirty="0"/>
              <a:t>&lt;head&gt;</a:t>
            </a:r>
          </a:p>
          <a:p>
            <a:r>
              <a:rPr lang="fr-FR" altLang="zh-CN" dirty="0"/>
              <a:t>  &lt;script src="vue.js"&gt;&lt;/script&gt;</a:t>
            </a:r>
            <a:endParaRPr lang="en-US" altLang="zh-CN" dirty="0"/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  &lt;div id="app"&gt;</a:t>
            </a:r>
          </a:p>
          <a:p>
            <a:r>
              <a:rPr lang="en-US" altLang="zh-CN" dirty="0"/>
              <a:t>    {{message}}</a:t>
            </a:r>
          </a:p>
          <a:p>
            <a:r>
              <a:rPr lang="en-US" altLang="zh-CN" dirty="0"/>
              <a:t>  &lt;/div&gt;</a:t>
            </a: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922092" y="2193925"/>
            <a:ext cx="42640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&lt;script&gt;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app=new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      el:"#app",</a:t>
            </a:r>
          </a:p>
          <a:p>
            <a:r>
              <a:rPr lang="en-US" altLang="zh-CN" sz="2000" dirty="0"/>
              <a:t>      data:{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message:"hello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!"</a:t>
            </a:r>
          </a:p>
          <a:p>
            <a:r>
              <a:rPr lang="zh-CN" altLang="en-US" sz="2000" dirty="0"/>
              <a:t>      </a:t>
            </a:r>
            <a:r>
              <a:rPr lang="en-US" altLang="zh-CN" sz="2000" dirty="0"/>
              <a:t>}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})</a:t>
            </a:r>
          </a:p>
          <a:p>
            <a:r>
              <a:rPr lang="en-US" altLang="zh-CN" sz="2000" dirty="0"/>
              <a:t> &lt;/script&gt;</a:t>
            </a:r>
          </a:p>
          <a:p>
            <a:r>
              <a:rPr lang="en-US" altLang="zh-CN" sz="2000" dirty="0"/>
              <a:t>&lt;/body&gt;</a:t>
            </a:r>
          </a:p>
          <a:p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FEE05B-7C69-46C1-BF68-A1C2748AE11D}"/>
              </a:ext>
            </a:extLst>
          </p:cNvPr>
          <p:cNvSpPr/>
          <p:nvPr/>
        </p:nvSpPr>
        <p:spPr>
          <a:xfrm>
            <a:off x="596901" y="1258422"/>
            <a:ext cx="948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vue.js </a:t>
            </a:r>
            <a:r>
              <a:rPr lang="zh-CN" altLang="en-US" dirty="0"/>
              <a:t>的核心是一个允许采用简洁的模板语法来声明式地将数据渲染进 </a:t>
            </a:r>
            <a:r>
              <a:rPr lang="en-US" altLang="zh-CN" dirty="0"/>
              <a:t>DOM </a:t>
            </a:r>
            <a:r>
              <a:rPr lang="zh-CN" altLang="en-US" dirty="0"/>
              <a:t>的系统</a:t>
            </a:r>
          </a:p>
        </p:txBody>
      </p:sp>
    </p:spTree>
    <p:extLst>
      <p:ext uri="{BB962C8B-B14F-4D97-AF65-F5344CB8AC3E}">
        <p14:creationId xmlns:p14="http://schemas.microsoft.com/office/powerpoint/2010/main" val="27216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Vuejs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Vue.js </a:t>
            </a:r>
            <a:r>
              <a:rPr lang="zh-CN" altLang="en-US" dirty="0"/>
              <a:t>是在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月开源的一个前端开发库，作者尤雨溪，任职于纽约</a:t>
            </a:r>
            <a:r>
              <a:rPr lang="en-US" altLang="zh-CN" dirty="0"/>
              <a:t>Google Creative Lab</a:t>
            </a:r>
            <a:r>
              <a:rPr lang="zh-CN" altLang="en-US" dirty="0"/>
              <a:t>，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日，在南京的</a:t>
            </a:r>
            <a:r>
              <a:rPr lang="en-US" altLang="zh-CN" dirty="0" err="1"/>
              <a:t>JSConf</a:t>
            </a:r>
            <a:r>
              <a:rPr lang="zh-CN" altLang="en-US" dirty="0"/>
              <a:t>上，</a:t>
            </a:r>
            <a:r>
              <a:rPr lang="en-US" altLang="zh-CN" dirty="0" err="1"/>
              <a:t>Vue</a:t>
            </a:r>
            <a:r>
              <a:rPr lang="zh-CN" altLang="en-US" dirty="0"/>
              <a:t>作者尤雨溪正式宣布加盟阿里巴巴</a:t>
            </a:r>
            <a:r>
              <a:rPr lang="en-US" altLang="zh-CN" dirty="0" err="1"/>
              <a:t>Weex</a:t>
            </a:r>
            <a:r>
              <a:rPr lang="zh-CN" altLang="en-US" dirty="0"/>
              <a:t>团队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Vue.js </a:t>
            </a:r>
            <a:r>
              <a:rPr lang="zh-CN" altLang="en-US" dirty="0"/>
              <a:t>是一套构建用户界面的 渐进式框架。与其他重量级框架不同的是，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采用自底向上增量开发的设计。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的核心库只关注视图层，并且非常容易学习，非常容易与其它库或已有项目整合。另一方面，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完全有能力驱动采用单文件组件和</a:t>
            </a:r>
            <a:r>
              <a:rPr lang="en-US" altLang="zh-CN" dirty="0" err="1"/>
              <a:t>Vue</a:t>
            </a:r>
            <a:r>
              <a:rPr lang="zh-CN" altLang="en-US" dirty="0"/>
              <a:t>生态系统支持的库开发的复杂单页应用。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Vue.js </a:t>
            </a:r>
            <a:r>
              <a:rPr lang="zh-CN" altLang="en-US" dirty="0"/>
              <a:t>的目标是通过尽可能简单的 </a:t>
            </a:r>
            <a:r>
              <a:rPr lang="en-US" altLang="zh-CN" dirty="0"/>
              <a:t>API </a:t>
            </a:r>
            <a:r>
              <a:rPr lang="zh-CN" altLang="en-US" dirty="0"/>
              <a:t>实现响应的数据绑定和组合的视图组件。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5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97D8-89EE-4AC1-B3C1-E14779A9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80312-0E6A-423E-A4A5-FEEB287A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渐进式的理解</a:t>
            </a:r>
            <a:endParaRPr lang="en-US" altLang="zh-CN" dirty="0"/>
          </a:p>
          <a:p>
            <a:r>
              <a:rPr lang="zh-CN" altLang="en-US" dirty="0"/>
              <a:t>每个框架都不可避免会有自己的一些特点，从而会对使用者有一定的要求，这些要求就是主张，主张有强有弱，它的强势程度会影响在业务开发中的使用方式。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vue</a:t>
            </a:r>
            <a:r>
              <a:rPr lang="zh-CN" altLang="en-US" dirty="0"/>
              <a:t>，你可以在原有大系统的上面，把一两个组件改用它实现，当</a:t>
            </a:r>
            <a:r>
              <a:rPr lang="en-US" altLang="zh-CN" dirty="0"/>
              <a:t>jQuery</a:t>
            </a:r>
            <a:r>
              <a:rPr lang="zh-CN" altLang="en-US" dirty="0"/>
              <a:t>用；也可以整个用它全家桶开发，当</a:t>
            </a:r>
            <a:r>
              <a:rPr lang="en-US" altLang="zh-CN" dirty="0"/>
              <a:t>Angular</a:t>
            </a:r>
            <a:r>
              <a:rPr lang="zh-CN" altLang="en-US" dirty="0"/>
              <a:t>用；还可以用它的视图，搭配你自己设计的整个下层用。你可以在底层数据逻辑的地方用</a:t>
            </a:r>
            <a:r>
              <a:rPr lang="en-US" altLang="zh-CN" dirty="0"/>
              <a:t>OO</a:t>
            </a:r>
            <a:r>
              <a:rPr lang="zh-CN" altLang="en-US" dirty="0"/>
              <a:t>和设计模式的那套理念。也可以函数式，都可以。</a:t>
            </a:r>
            <a:endParaRPr lang="en-US" altLang="zh-CN" dirty="0"/>
          </a:p>
          <a:p>
            <a:r>
              <a:rPr lang="zh-CN" altLang="en-US" dirty="0"/>
              <a:t>它只是个轻量视图而已，只做了自己该做的事，没有做不该做的事，仅此而已。 </a:t>
            </a:r>
            <a:endParaRPr lang="en-US" altLang="zh-CN" dirty="0"/>
          </a:p>
          <a:p>
            <a:r>
              <a:rPr lang="zh-CN" altLang="en-US" dirty="0"/>
              <a:t>你不必一开始就用</a:t>
            </a:r>
            <a:r>
              <a:rPr lang="en-US" altLang="zh-CN" dirty="0"/>
              <a:t>Vue</a:t>
            </a:r>
            <a:r>
              <a:rPr lang="zh-CN" altLang="en-US" dirty="0"/>
              <a:t>所有的全家桶，根据场景，官方提供了方便的框架供你使用。</a:t>
            </a:r>
          </a:p>
        </p:txBody>
      </p:sp>
    </p:spTree>
    <p:extLst>
      <p:ext uri="{BB962C8B-B14F-4D97-AF65-F5344CB8AC3E}">
        <p14:creationId xmlns:p14="http://schemas.microsoft.com/office/powerpoint/2010/main" val="21276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Vuejs</a:t>
            </a:r>
            <a:r>
              <a:rPr lang="zh-CN" altLang="en-US" dirty="0"/>
              <a:t>的目的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VueJs</a:t>
            </a:r>
            <a:r>
              <a:rPr lang="zh-CN" altLang="en-US" dirty="0"/>
              <a:t>的产生核心是为了解决：</a:t>
            </a:r>
          </a:p>
          <a:p>
            <a:r>
              <a:rPr lang="en-US" altLang="zh-CN" dirty="0"/>
              <a:t>a: </a:t>
            </a:r>
            <a:r>
              <a:rPr lang="zh-CN" altLang="en-US" dirty="0"/>
              <a:t>解决数据绑定的问题，</a:t>
            </a:r>
          </a:p>
          <a:p>
            <a:r>
              <a:rPr lang="en-US" altLang="zh-CN" dirty="0"/>
              <a:t>b: </a:t>
            </a:r>
            <a:r>
              <a:rPr lang="en-US" altLang="zh-CN" dirty="0" err="1"/>
              <a:t>vue</a:t>
            </a:r>
            <a:r>
              <a:rPr lang="zh-CN" altLang="en-US" dirty="0"/>
              <a:t>框架产生的主要目的是为了开发大型单页面应用，</a:t>
            </a:r>
          </a:p>
          <a:p>
            <a:r>
              <a:rPr lang="en-US" altLang="zh-CN" dirty="0"/>
              <a:t>c: </a:t>
            </a:r>
            <a:r>
              <a:rPr lang="zh-CN" altLang="en-US" dirty="0"/>
              <a:t>它还支持组件化，也就是可以将页面封装成若干个组件，采用积木式进行编程，这样使页面复用性达到最高（支持组件化）。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78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50DA-E24B-43E3-BEFA-7518FC4D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和其他框架的区别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E416D-D89E-46F8-88EB-D2F357A8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https://cn.vuejs.org/v2/guide/comparison.html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65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4DB1-92F9-4CF5-992A-26747E52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Vuejs</a:t>
            </a:r>
            <a:r>
              <a:rPr lang="zh-CN" altLang="en-US" dirty="0"/>
              <a:t>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C5917-2FA6-4DBB-83D5-376EF918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I: MVVM</a:t>
            </a:r>
            <a:r>
              <a:rPr lang="zh-CN" altLang="en-US" dirty="0"/>
              <a:t>模式</a:t>
            </a:r>
            <a:r>
              <a:rPr lang="en-US" altLang="zh-CN" dirty="0"/>
              <a:t>Model-View-</a:t>
            </a:r>
            <a:r>
              <a:rPr lang="en-US" altLang="zh-CN" dirty="0" err="1"/>
              <a:t>ViewModel</a:t>
            </a:r>
            <a:r>
              <a:rPr lang="zh-CN" altLang="en-US" dirty="0"/>
              <a:t>（数据变量（</a:t>
            </a:r>
            <a:r>
              <a:rPr lang="en-US" altLang="zh-CN" dirty="0"/>
              <a:t>model</a:t>
            </a:r>
            <a:r>
              <a:rPr lang="zh-CN" altLang="en-US" dirty="0"/>
              <a:t>）发生改变 视图（</a:t>
            </a:r>
            <a:r>
              <a:rPr lang="en-US" altLang="zh-CN" dirty="0"/>
              <a:t>view</a:t>
            </a:r>
            <a:r>
              <a:rPr lang="zh-CN" altLang="en-US" dirty="0"/>
              <a:t>）也改变， 视图（</a:t>
            </a:r>
            <a:r>
              <a:rPr lang="en-US" altLang="zh-CN" dirty="0"/>
              <a:t>view</a:t>
            </a:r>
            <a:r>
              <a:rPr lang="zh-CN" altLang="en-US" dirty="0"/>
              <a:t>）改变，数据变量（</a:t>
            </a:r>
            <a:r>
              <a:rPr lang="en-US" altLang="zh-CN" dirty="0"/>
              <a:t>model</a:t>
            </a:r>
            <a:r>
              <a:rPr lang="zh-CN" altLang="en-US" dirty="0"/>
              <a:t>）也发生改变）</a:t>
            </a:r>
            <a:endParaRPr lang="en-US" altLang="zh-CN" dirty="0"/>
          </a:p>
          <a:p>
            <a:pPr lvl="0"/>
            <a:r>
              <a:rPr lang="en-US" altLang="zh-CN" kern="1200" dirty="0"/>
              <a:t>View</a:t>
            </a:r>
            <a:r>
              <a:rPr lang="zh-CN" altLang="zh-CN" kern="1200" dirty="0"/>
              <a:t>和</a:t>
            </a:r>
            <a:r>
              <a:rPr lang="en-US" altLang="zh-CN" kern="1200" dirty="0" err="1"/>
              <a:t>viewmodel</a:t>
            </a:r>
            <a:r>
              <a:rPr lang="zh-CN" altLang="zh-CN" kern="1200" dirty="0"/>
              <a:t>之</a:t>
            </a:r>
            <a:r>
              <a:rPr lang="zh-CN" altLang="en-US" kern="1200" dirty="0"/>
              <a:t>间</a:t>
            </a:r>
            <a:r>
              <a:rPr lang="zh-CN" altLang="zh-CN" kern="1200" dirty="0"/>
              <a:t>采用双向绑定（</a:t>
            </a:r>
            <a:r>
              <a:rPr lang="en-US" altLang="zh-CN" kern="1200" dirty="0"/>
              <a:t>data-binding</a:t>
            </a:r>
            <a:r>
              <a:rPr lang="zh-CN" altLang="zh-CN" kern="1200" dirty="0"/>
              <a:t>）：</a:t>
            </a:r>
            <a:r>
              <a:rPr lang="en-US" altLang="zh-CN" kern="1200" dirty="0"/>
              <a:t>View</a:t>
            </a:r>
            <a:r>
              <a:rPr lang="zh-CN" altLang="zh-CN" kern="1200" dirty="0"/>
              <a:t>的变动，自动反映在</a:t>
            </a:r>
            <a:r>
              <a:rPr lang="en-US" altLang="zh-CN" kern="1200" dirty="0"/>
              <a:t> </a:t>
            </a:r>
            <a:r>
              <a:rPr lang="en-US" altLang="zh-CN" kern="1200" dirty="0" err="1"/>
              <a:t>ViewModel</a:t>
            </a:r>
            <a:r>
              <a:rPr lang="zh-CN" altLang="zh-CN" kern="1200" dirty="0"/>
              <a:t>，反之亦然，</a:t>
            </a:r>
          </a:p>
          <a:p>
            <a:pPr lvl="0"/>
            <a:r>
              <a:rPr lang="en-US" altLang="zh-CN" kern="1200" dirty="0"/>
              <a:t>View </a:t>
            </a:r>
            <a:r>
              <a:rPr lang="zh-CN" altLang="zh-CN" kern="1200" dirty="0"/>
              <a:t>与</a:t>
            </a:r>
            <a:r>
              <a:rPr lang="en-US" altLang="zh-CN" kern="1200" dirty="0"/>
              <a:t> Model </a:t>
            </a:r>
            <a:r>
              <a:rPr lang="zh-CN" altLang="zh-CN" kern="1200" dirty="0"/>
              <a:t>不发生联系，都通过 </a:t>
            </a:r>
            <a:r>
              <a:rPr lang="en-US" altLang="zh-CN" kern="1200" dirty="0" err="1"/>
              <a:t>viewmodel</a:t>
            </a:r>
            <a:r>
              <a:rPr lang="en-US" altLang="zh-CN" kern="1200" dirty="0"/>
              <a:t> </a:t>
            </a:r>
            <a:r>
              <a:rPr lang="zh-CN" altLang="zh-CN" kern="1200" dirty="0"/>
              <a:t>传递。</a:t>
            </a:r>
          </a:p>
          <a:p>
            <a:pPr lvl="0"/>
            <a:r>
              <a:rPr lang="en-US" altLang="zh-CN" kern="1200" dirty="0"/>
              <a:t>View </a:t>
            </a:r>
            <a:r>
              <a:rPr lang="zh-CN" altLang="zh-CN" kern="1200" dirty="0"/>
              <a:t>非常薄，不部署任何业务逻辑，称为</a:t>
            </a:r>
            <a:r>
              <a:rPr lang="en-US" altLang="zh-CN" kern="1200" dirty="0"/>
              <a:t>"</a:t>
            </a:r>
            <a:r>
              <a:rPr lang="zh-CN" altLang="zh-CN" kern="1200" dirty="0"/>
              <a:t>被动视图</a:t>
            </a:r>
            <a:r>
              <a:rPr lang="en-US" altLang="zh-CN" kern="1200" dirty="0"/>
              <a:t>"</a:t>
            </a:r>
            <a:r>
              <a:rPr lang="zh-CN" altLang="zh-CN" kern="1200" dirty="0"/>
              <a:t>（</a:t>
            </a:r>
            <a:r>
              <a:rPr lang="en-US" altLang="zh-CN" kern="1200" dirty="0"/>
              <a:t>Passive View</a:t>
            </a:r>
            <a:r>
              <a:rPr lang="zh-CN" altLang="zh-CN" kern="1200" dirty="0"/>
              <a:t>），即没有任何主动性，而 </a:t>
            </a:r>
            <a:r>
              <a:rPr lang="en-US" altLang="zh-CN" kern="1200" dirty="0" err="1"/>
              <a:t>viewmodel</a:t>
            </a:r>
            <a:r>
              <a:rPr lang="zh-CN" altLang="zh-CN" kern="1200" dirty="0"/>
              <a:t>非常厚，所有逻辑都部署（指令，事件，</a:t>
            </a:r>
            <a:r>
              <a:rPr lang="en-US" altLang="zh-CN" kern="1200" dirty="0" err="1"/>
              <a:t>dom</a:t>
            </a:r>
            <a:r>
              <a:rPr lang="zh-CN" altLang="zh-CN" kern="1200" dirty="0"/>
              <a:t>监听）在那里。</a:t>
            </a:r>
          </a:p>
          <a:p>
            <a:pPr lvl="0"/>
            <a:r>
              <a:rPr lang="en-US" altLang="zh-CN" kern="1200" dirty="0"/>
              <a:t>Model</a:t>
            </a:r>
            <a:r>
              <a:rPr lang="zh-CN" altLang="zh-CN" kern="1200" dirty="0"/>
              <a:t>层主要为应用程序提供数据，主要包含</a:t>
            </a:r>
            <a:r>
              <a:rPr lang="en-US" altLang="zh-CN" kern="1200" dirty="0"/>
              <a:t>web services</a:t>
            </a:r>
            <a:r>
              <a:rPr lang="zh-CN" altLang="zh-CN" kern="1200" dirty="0"/>
              <a:t>，</a:t>
            </a:r>
            <a:r>
              <a:rPr lang="en-US" altLang="zh-CN" kern="1200" dirty="0"/>
              <a:t>reset services</a:t>
            </a:r>
            <a:r>
              <a:rPr lang="zh-CN" altLang="zh-CN" kern="1200" dirty="0"/>
              <a:t>和</a:t>
            </a:r>
            <a:r>
              <a:rPr lang="en-US" altLang="zh-CN" kern="1200" dirty="0"/>
              <a:t>generic collections(</a:t>
            </a:r>
            <a:r>
              <a:rPr lang="zh-CN" altLang="zh-CN" kern="1200" dirty="0"/>
              <a:t>任何类型的数据集合</a:t>
            </a:r>
            <a:r>
              <a:rPr lang="en-US" altLang="zh-CN" kern="1200" dirty="0"/>
              <a:t>)</a:t>
            </a:r>
            <a:endParaRPr lang="zh-CN" altLang="zh-CN" kern="1200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0B739-E7AC-4AE6-A7B9-FDA5D36A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4630707"/>
            <a:ext cx="4809024" cy="23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Vuejs</a:t>
            </a:r>
            <a:r>
              <a:rPr lang="zh-CN" altLang="en-US" dirty="0"/>
              <a:t>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MVVM</a:t>
            </a:r>
            <a:r>
              <a:rPr lang="zh-CN" altLang="en-US" dirty="0"/>
              <a:t>模式有几大好处：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1. </a:t>
            </a:r>
            <a:r>
              <a:rPr lang="zh-CN" altLang="en-US" dirty="0"/>
              <a:t>低耦合。</a:t>
            </a:r>
            <a:r>
              <a:rPr lang="en-US" altLang="zh-CN" dirty="0"/>
              <a:t>View</a:t>
            </a:r>
            <a:r>
              <a:rPr lang="zh-CN" altLang="en-US" dirty="0"/>
              <a:t>可以独立于</a:t>
            </a:r>
            <a:r>
              <a:rPr lang="en-US" altLang="zh-CN" dirty="0"/>
              <a:t>Model</a:t>
            </a:r>
            <a:r>
              <a:rPr lang="zh-CN" altLang="en-US" dirty="0"/>
              <a:t>变化和修改，一个</a:t>
            </a:r>
            <a:r>
              <a:rPr lang="en-US" altLang="zh-CN" dirty="0" err="1"/>
              <a:t>ViewModel</a:t>
            </a:r>
            <a:r>
              <a:rPr lang="zh-CN" altLang="en-US" dirty="0"/>
              <a:t>可以绑定到不同的</a:t>
            </a:r>
            <a:r>
              <a:rPr lang="en-US" altLang="zh-CN" dirty="0"/>
              <a:t>View</a:t>
            </a:r>
            <a:r>
              <a:rPr lang="zh-CN" altLang="en-US" dirty="0"/>
              <a:t>上，当</a:t>
            </a:r>
            <a:r>
              <a:rPr lang="en-US" altLang="zh-CN" dirty="0"/>
              <a:t>View</a:t>
            </a:r>
            <a:r>
              <a:rPr lang="zh-CN" altLang="en-US" dirty="0"/>
              <a:t>变化的时候</a:t>
            </a:r>
            <a:r>
              <a:rPr lang="en-US" altLang="zh-CN" dirty="0"/>
              <a:t>Model</a:t>
            </a:r>
            <a:r>
              <a:rPr lang="zh-CN" altLang="en-US" dirty="0"/>
              <a:t>可以不变，当</a:t>
            </a:r>
            <a:r>
              <a:rPr lang="en-US" altLang="zh-CN" dirty="0"/>
              <a:t>Model</a:t>
            </a:r>
            <a:r>
              <a:rPr lang="zh-CN" altLang="en-US" dirty="0"/>
              <a:t>变化的时候</a:t>
            </a:r>
            <a:r>
              <a:rPr lang="en-US" altLang="zh-CN" dirty="0"/>
              <a:t>View</a:t>
            </a:r>
            <a:r>
              <a:rPr lang="zh-CN" altLang="en-US" dirty="0"/>
              <a:t>也可以不变。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2. </a:t>
            </a:r>
            <a:r>
              <a:rPr lang="zh-CN" altLang="en-US" dirty="0"/>
              <a:t>可重用性。可以把一些视图的逻辑放在</a:t>
            </a:r>
            <a:r>
              <a:rPr lang="en-US" altLang="zh-CN" dirty="0" err="1"/>
              <a:t>ViewModel</a:t>
            </a:r>
            <a:r>
              <a:rPr lang="zh-CN" altLang="en-US" dirty="0"/>
              <a:t>里面，让很多</a:t>
            </a:r>
            <a:r>
              <a:rPr lang="en-US" altLang="zh-CN" dirty="0"/>
              <a:t>View</a:t>
            </a:r>
            <a:r>
              <a:rPr lang="zh-CN" altLang="en-US" dirty="0"/>
              <a:t>重用这段视图逻辑。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3. </a:t>
            </a:r>
            <a:r>
              <a:rPr lang="zh-CN" altLang="en-US" dirty="0"/>
              <a:t>独立开发。开发人员可以专注与业务逻辑和数据的开发</a:t>
            </a:r>
            <a:r>
              <a:rPr lang="en-US" altLang="zh-CN" dirty="0"/>
              <a:t>(</a:t>
            </a:r>
            <a:r>
              <a:rPr lang="en-US" altLang="zh-CN" dirty="0" err="1"/>
              <a:t>ViewModel</a:t>
            </a:r>
            <a:r>
              <a:rPr lang="en-US" altLang="zh-CN" dirty="0"/>
              <a:t>)</a:t>
            </a:r>
            <a:r>
              <a:rPr lang="zh-CN" altLang="en-US" dirty="0"/>
              <a:t>。设计人员可以专注于界面</a:t>
            </a:r>
            <a:r>
              <a:rPr lang="en-US" altLang="zh-CN" dirty="0"/>
              <a:t>(View)</a:t>
            </a:r>
            <a:r>
              <a:rPr lang="zh-CN" altLang="en-US" dirty="0"/>
              <a:t>的设计。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4. </a:t>
            </a:r>
            <a:r>
              <a:rPr lang="zh-CN" altLang="en-US" dirty="0"/>
              <a:t>可测试性。可以针对</a:t>
            </a:r>
            <a:r>
              <a:rPr lang="en-US" altLang="zh-CN" dirty="0" err="1"/>
              <a:t>ViewModel</a:t>
            </a:r>
            <a:r>
              <a:rPr lang="zh-CN" altLang="en-US" dirty="0"/>
              <a:t>来对界面</a:t>
            </a:r>
            <a:r>
              <a:rPr lang="en-US" altLang="zh-CN" dirty="0"/>
              <a:t>(View)</a:t>
            </a:r>
            <a:r>
              <a:rPr lang="zh-CN" altLang="en-US" dirty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15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Vuejs</a:t>
            </a:r>
            <a:r>
              <a:rPr lang="zh-CN" altLang="en-US" dirty="0"/>
              <a:t>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II: </a:t>
            </a:r>
            <a:r>
              <a:rPr lang="zh-CN" altLang="en-US" dirty="0"/>
              <a:t>组件化</a:t>
            </a:r>
            <a:endParaRPr lang="en-US" altLang="zh-CN" dirty="0"/>
          </a:p>
          <a:p>
            <a:r>
              <a:rPr lang="zh-CN" altLang="en-US" dirty="0"/>
              <a:t>在大型的应用中，为了分工、复用和可维护性，我们不可避免地需要将应用抽象为多个相对独立的模块。在较为传统的开发模式中，我们只有在考虑复用时才会将某一部分做成组件；但实际上，应用类 </a:t>
            </a:r>
            <a:r>
              <a:rPr lang="en-US" altLang="zh-CN" dirty="0"/>
              <a:t>UI </a:t>
            </a:r>
            <a:r>
              <a:rPr lang="zh-CN" altLang="en-US" dirty="0"/>
              <a:t>完全可以看作是全部由组件树构成的：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因此，在</a:t>
            </a:r>
            <a:r>
              <a:rPr lang="en-US" altLang="zh-CN" dirty="0"/>
              <a:t>Vue.js</a:t>
            </a:r>
            <a:r>
              <a:rPr lang="zh-CN" altLang="en-US" dirty="0"/>
              <a:t>的设计中将组件作为一个核心概念。可以说，每一个</a:t>
            </a:r>
            <a:r>
              <a:rPr lang="en-US" altLang="zh-CN" dirty="0"/>
              <a:t>Vue.js</a:t>
            </a:r>
            <a:r>
              <a:rPr lang="zh-CN" altLang="en-US" dirty="0"/>
              <a:t>应用都是围绕着组件来开发的。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89" y="3105378"/>
            <a:ext cx="6209524" cy="20285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45113" y="3613428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组件树</a:t>
            </a:r>
          </a:p>
        </p:txBody>
      </p:sp>
    </p:spTree>
    <p:extLst>
      <p:ext uri="{BB962C8B-B14F-4D97-AF65-F5344CB8AC3E}">
        <p14:creationId xmlns:p14="http://schemas.microsoft.com/office/powerpoint/2010/main" val="81736101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496BB5F4-9DAD-4B88-916A-6EAE7A490B63}" vid="{7D6B7916-3154-4E20-8E59-9836693137F8}"/>
    </a:ext>
  </a:extLst>
</a:theme>
</file>

<file path=ppt/theme/theme2.xml><?xml version="1.0" encoding="utf-8"?>
<a:theme xmlns:a="http://schemas.openxmlformats.org/drawingml/2006/main" name="1_1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1805</TotalTime>
  <Words>2226</Words>
  <Application>Microsoft Office PowerPoint</Application>
  <PresentationFormat>宽屏</PresentationFormat>
  <Paragraphs>185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Microsoft Yahei</vt:lpstr>
      <vt:lpstr>Arial</vt:lpstr>
      <vt:lpstr>Wingdings</vt:lpstr>
      <vt:lpstr>主题1</vt:lpstr>
      <vt:lpstr>1_1</vt:lpstr>
      <vt:lpstr>PowerPoint 演示文稿</vt:lpstr>
      <vt:lpstr>主要内容</vt:lpstr>
      <vt:lpstr>什么是Vuejs</vt:lpstr>
      <vt:lpstr>PowerPoint 演示文稿</vt:lpstr>
      <vt:lpstr>Vuejs的目的</vt:lpstr>
      <vt:lpstr>Vue和其他框架的区别</vt:lpstr>
      <vt:lpstr>Vuejs的特性</vt:lpstr>
      <vt:lpstr>Vuejs的特性</vt:lpstr>
      <vt:lpstr>Vuejs的特性</vt:lpstr>
      <vt:lpstr>Vuejs的特性</vt:lpstr>
      <vt:lpstr>安装vuejs</vt:lpstr>
      <vt:lpstr>PowerPoint 演示文稿</vt:lpstr>
      <vt:lpstr>安装命令行工具并搭建服务（vue-cli2）</vt:lpstr>
      <vt:lpstr>安装命令行工具并搭建服务</vt:lpstr>
      <vt:lpstr>Vue.js目录结构</vt:lpstr>
      <vt:lpstr>vue-cli3</vt:lpstr>
      <vt:lpstr>vue-cli3</vt:lpstr>
      <vt:lpstr>vue-cli3</vt:lpstr>
      <vt:lpstr>vue-cli3</vt:lpstr>
      <vt:lpstr>全局 CLI 配置 </vt:lpstr>
      <vt:lpstr>手动搭建 webpack+vue</vt:lpstr>
      <vt:lpstr>PowerPoint 演示文稿</vt:lpstr>
      <vt:lpstr>PowerPoint 演示文稿</vt:lpstr>
      <vt:lpstr>PowerPoint 演示文稿</vt:lpstr>
      <vt:lpstr>声明式渲染方式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</dc:creator>
  <cp:lastModifiedBy>YUNPENG ZHENG</cp:lastModifiedBy>
  <cp:revision>78</cp:revision>
  <dcterms:created xsi:type="dcterms:W3CDTF">2015-05-05T08:02:14Z</dcterms:created>
  <dcterms:modified xsi:type="dcterms:W3CDTF">2020-07-08T02:56:58Z</dcterms:modified>
</cp:coreProperties>
</file>