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38" r:id="rId2"/>
    <p:sldId id="257" r:id="rId3"/>
    <p:sldId id="479" r:id="rId4"/>
    <p:sldId id="464" r:id="rId5"/>
    <p:sldId id="480" r:id="rId6"/>
    <p:sldId id="466" r:id="rId7"/>
    <p:sldId id="465" r:id="rId8"/>
    <p:sldId id="469" r:id="rId9"/>
    <p:sldId id="482" r:id="rId10"/>
    <p:sldId id="481" r:id="rId11"/>
    <p:sldId id="483" r:id="rId12"/>
    <p:sldId id="487" r:id="rId13"/>
    <p:sldId id="484" r:id="rId14"/>
    <p:sldId id="485" r:id="rId15"/>
    <p:sldId id="486" r:id="rId16"/>
    <p:sldId id="488" r:id="rId17"/>
    <p:sldId id="477" r:id="rId18"/>
    <p:sldId id="489" r:id="rId19"/>
    <p:sldId id="473" r:id="rId20"/>
    <p:sldId id="493" r:id="rId21"/>
    <p:sldId id="490" r:id="rId22"/>
    <p:sldId id="491" r:id="rId23"/>
    <p:sldId id="476" r:id="rId24"/>
    <p:sldId id="492" r:id="rId25"/>
    <p:sldId id="451" r:id="rId26"/>
    <p:sldId id="3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A3102"/>
    <a:srgbClr val="CA2A02"/>
    <a:srgbClr val="CC0000"/>
    <a:srgbClr val="D52B1E"/>
    <a:srgbClr val="CA2102"/>
    <a:srgbClr val="688791"/>
    <a:srgbClr val="FD241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0" autoAdjust="0"/>
  </p:normalViewPr>
  <p:slideViewPr>
    <p:cSldViewPr>
      <p:cViewPr>
        <p:scale>
          <a:sx n="90" d="100"/>
          <a:sy n="90" d="100"/>
        </p:scale>
        <p:origin x="-2160" y="-324"/>
      </p:cViewPr>
      <p:guideLst>
        <p:guide orient="horz" pos="2160"/>
        <p:guide orient="horz" pos="572"/>
        <p:guide orient="horz" pos="3884"/>
        <p:guide orient="horz" pos="210"/>
        <p:guide orient="horz" pos="4110"/>
        <p:guide orient="horz" pos="799"/>
        <p:guide orient="horz" pos="4020"/>
        <p:guide pos="5511"/>
        <p:guide pos="295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A4576-8FDF-422F-9AF9-F5A1B2F58AA1}" type="datetimeFigureOut">
              <a:rPr lang="en-GB" smtClean="0"/>
              <a:pPr/>
              <a:t>05/08/2015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7451A-EE29-45E8-AFAE-D5220EAED7E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5410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93738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oA Titl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0" y="2636913"/>
            <a:ext cx="6317488" cy="648072"/>
          </a:xfrm>
          <a:solidFill>
            <a:srgbClr val="D52B1E"/>
          </a:solidFill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3600" b="1" kern="120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r>
              <a:rPr lang="en-US" dirty="0" smtClean="0"/>
              <a:t>Title of Presentation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149080"/>
            <a:ext cx="5669488" cy="460800"/>
          </a:xfrm>
          <a:solidFill>
            <a:srgbClr val="D52B1E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GB" sz="2400" b="1" kern="120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 of Presenter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81128"/>
            <a:ext cx="5669488" cy="309600"/>
          </a:xfrm>
          <a:solidFill>
            <a:srgbClr val="D52B1E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400" b="1" kern="120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pPr lvl="0"/>
            <a:r>
              <a:rPr lang="en-GB" dirty="0" smtClean="0"/>
              <a:t>Title of Presenter</a:t>
            </a:r>
            <a:endParaRPr lang="en-GB" dirty="0"/>
          </a:p>
        </p:txBody>
      </p:sp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1625" y="239713"/>
            <a:ext cx="21510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oA End Slide">
    <p:bg>
      <p:bgPr>
        <a:solidFill>
          <a:srgbClr val="6887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779912" y="1628920"/>
            <a:ext cx="5364088" cy="1080000"/>
          </a:xfrm>
          <a:prstGeom prst="rect">
            <a:avLst/>
          </a:prstGeom>
          <a:solidFill>
            <a:srgbClr val="D52B1E"/>
          </a:solidFill>
        </p:spPr>
        <p:txBody>
          <a:bodyPr vert="horz" lIns="91440" tIns="45720" rIns="91440" bIns="45720" rtlCol="0" anchor="ctr">
            <a:no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buNone/>
              <a:defRPr lang="en-GB" sz="3600" b="1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pPr lvl="0"/>
            <a:r>
              <a:rPr lang="en-GB" sz="5400" b="1" kern="1200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rPr>
              <a:t>Come</a:t>
            </a:r>
            <a:r>
              <a:rPr lang="en-GB" dirty="0" smtClean="0"/>
              <a:t> </a:t>
            </a:r>
            <a:r>
              <a:rPr lang="en-GB" sz="5400" b="1" kern="1200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rPr>
              <a:t>Here.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987824" y="2924944"/>
            <a:ext cx="6156176" cy="1080120"/>
          </a:xfrm>
          <a:prstGeom prst="rect">
            <a:avLst/>
          </a:prstGeom>
          <a:solidFill>
            <a:srgbClr val="D52B1E"/>
          </a:solidFill>
        </p:spPr>
        <p:txBody>
          <a:bodyPr vert="horz" lIns="91440" tIns="45720" rIns="91440" bIns="45720" rtlCol="0" anchor="ctr">
            <a:no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buNone/>
              <a:defRPr lang="en-GB" sz="3600" b="1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pPr lvl="0"/>
            <a:r>
              <a:rPr lang="en-GB" sz="5400" dirty="0" smtClean="0"/>
              <a:t>Go Anywhere.</a:t>
            </a:r>
            <a:endParaRPr lang="en-GB" sz="54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545542" y="4653136"/>
            <a:ext cx="4608336" cy="4320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indent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US" sz="2400" b="1" baseline="0" dirty="0" smtClean="0">
                <a:solidFill>
                  <a:srgbClr val="FF2225"/>
                </a:solidFill>
                <a:latin typeface="Arial" charset="0"/>
                <a:ea typeface="ヒラギノ角ゴ Pro W3" charset="-128"/>
                <a:cs typeface="Arial" charset="0"/>
                <a:sym typeface="Gill Sans" charset="0"/>
              </a:defRPr>
            </a:lvl1pPr>
            <a:lvl2pPr indent="0" algn="ctr" eaLnBrk="0" fontAlgn="base" hangingPunct="0">
              <a:spcBef>
                <a:spcPts val="1600"/>
              </a:spcBef>
              <a:spcAft>
                <a:spcPct val="0"/>
              </a:spcAft>
              <a:buFont typeface="Arial" pitchFamily="34" charset="0"/>
              <a:buNone/>
              <a:defRPr lang="en-US" sz="2000" b="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  <a:sym typeface="Gill Sans" charset="0"/>
              </a:defRPr>
            </a:lvl2pPr>
            <a:lvl3pPr indent="0" algn="ctr" eaLnBrk="0" fontAlgn="base" hangingPunct="0">
              <a:spcBef>
                <a:spcPts val="1600"/>
              </a:spcBef>
              <a:spcAft>
                <a:spcPct val="0"/>
              </a:spcAft>
              <a:buFont typeface="Arial" pitchFamily="34" charset="0"/>
              <a:buNone/>
              <a:defRPr lang="en-US" b="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  <a:sym typeface="Gill Sans" charset="0"/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>
                <a:solidFill>
                  <a:srgbClr val="CA2102"/>
                </a:solidFill>
              </a:rPr>
              <a:t>That’s</a:t>
            </a:r>
            <a:r>
              <a:rPr lang="en-GB" baseline="0" dirty="0" smtClean="0">
                <a:solidFill>
                  <a:srgbClr val="CA2102"/>
                </a:solidFill>
              </a:rPr>
              <a:t> the difference</a:t>
            </a:r>
            <a:endParaRPr lang="en-GB" dirty="0">
              <a:solidFill>
                <a:srgbClr val="CA2102"/>
              </a:solidFill>
            </a:endParaRPr>
          </a:p>
        </p:txBody>
      </p:sp>
      <p:pic>
        <p:nvPicPr>
          <p:cNvPr id="5" name="Picture 2" descr="http://www.abdn.ac.uk/pgopenday/uploads/media/screen%20saver%20jpeg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4" r="30750" b="38973"/>
          <a:stretch/>
        </p:blipFill>
        <p:spPr bwMode="auto">
          <a:xfrm>
            <a:off x="-652" y="4671250"/>
            <a:ext cx="3312368" cy="21913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1625" y="239713"/>
            <a:ext cx="21510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4635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8013"/>
            <a:ext cx="7540625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4113" cy="4454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4713" y="1943100"/>
            <a:ext cx="3694112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4713" y="4246563"/>
            <a:ext cx="3694112" cy="2151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4774582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o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GB" sz="3600" b="1" kern="1200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r>
              <a:rPr lang="en-US" dirty="0" smtClean="0"/>
              <a:t>Slide Subject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</a:lstStyle>
          <a:p>
            <a:r>
              <a:rPr lang="en-US" dirty="0" smtClean="0"/>
              <a:t>Subtitle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Sub-bullet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oA Title and Content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pics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0211" y="692696"/>
            <a:ext cx="4403725" cy="590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GB" sz="3600" b="1" kern="1200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r>
              <a:rPr lang="en-US" dirty="0" smtClean="0"/>
              <a:t>Slide Subject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08050"/>
            <a:ext cx="4043363" cy="5473700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</a:lstStyle>
          <a:p>
            <a:r>
              <a:rPr lang="en-US" dirty="0" smtClean="0"/>
              <a:t>Subtitle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Sub-bullet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oA Section Header">
    <p:bg>
      <p:bgPr>
        <a:solidFill>
          <a:srgbClr val="6887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pic3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165350"/>
            <a:ext cx="91503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1625" y="239713"/>
            <a:ext cx="21510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0" y="2718048"/>
            <a:ext cx="6318000" cy="648000"/>
          </a:xfrm>
          <a:solidFill>
            <a:srgbClr val="D52B1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GB" sz="3600" b="1" kern="1200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r>
              <a:rPr lang="en-US" dirty="0" smtClean="0"/>
              <a:t>Section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UoA 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GB" sz="3600" b="1" kern="1200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r>
              <a:rPr lang="en-US" dirty="0" smtClean="0"/>
              <a:t>Slide Subject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08050"/>
            <a:ext cx="4038600" cy="547370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dirty="0" smtClean="0"/>
              <a:t>Subtitle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Sub-bullet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908050"/>
            <a:ext cx="4038600" cy="547370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dirty="0" smtClean="0"/>
              <a:t>Subtitle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Sub-bullet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oA Title and Objec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8256"/>
            <a:ext cx="6948264" cy="710952"/>
          </a:xfrm>
        </p:spPr>
        <p:txBody>
          <a:bodyPr>
            <a:norm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GB" sz="3600" b="1" kern="1200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r>
              <a:rPr lang="en-US" dirty="0" smtClean="0"/>
              <a:t>Slide Subject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68414"/>
            <a:ext cx="8229600" cy="5113336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</a:lstStyle>
          <a:p>
            <a:r>
              <a:rPr lang="en-US" dirty="0" smtClean="0"/>
              <a:t>Object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92696"/>
            <a:ext cx="9144000" cy="360363"/>
          </a:xfrm>
          <a:solidFill>
            <a:srgbClr val="D52B1E"/>
          </a:solidFill>
        </p:spPr>
        <p:txBody>
          <a:bodyPr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baseline="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pPr lvl="0"/>
            <a:r>
              <a:rPr lang="en-US" dirty="0" smtClean="0"/>
              <a:t>Object Caption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oA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-18256"/>
            <a:ext cx="6948264" cy="710952"/>
          </a:xfrm>
        </p:spPr>
        <p:txBody>
          <a:bodyPr>
            <a:norm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GB" sz="3600" b="1" kern="1200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r>
              <a:rPr lang="en-US" dirty="0" smtClean="0"/>
              <a:t>Slide Subject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oA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08049"/>
            <a:ext cx="8229600" cy="5473701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</a:lstStyle>
          <a:p>
            <a:r>
              <a:rPr lang="en-US" dirty="0" smtClean="0"/>
              <a:t>Subtitle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Sub-bullet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oA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68313" y="332656"/>
            <a:ext cx="8280400" cy="6192687"/>
          </a:xfrm>
        </p:spPr>
        <p:txBody>
          <a:bodyPr/>
          <a:lstStyle/>
          <a:p>
            <a:r>
              <a:rPr lang="en-US" dirty="0" smtClean="0"/>
              <a:t>Subtitle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Sub-bullet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688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688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948264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Slide Subject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8050"/>
            <a:ext cx="8229600" cy="547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Subtitle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Sub-bullet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504" y="44624"/>
            <a:ext cx="1260000" cy="58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0"/>
          <p:cNvSpPr txBox="1">
            <a:spLocks/>
          </p:cNvSpPr>
          <p:nvPr/>
        </p:nvSpPr>
        <p:spPr>
          <a:xfrm>
            <a:off x="6804025" y="6597352"/>
            <a:ext cx="2376487" cy="332656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Gill Sans" charset="0"/>
              </a:rPr>
              <a:t>www.abdn.ac.uk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9" r:id="rId9"/>
    <p:sldLayoutId id="2147483658" r:id="rId10"/>
    <p:sldLayoutId id="2147483663" r:id="rId11"/>
    <p:sldLayoutId id="2147483664" r:id="rId12"/>
    <p:sldLayoutId id="2147483665" r:id="rId13"/>
    <p:sldLayoutId id="2147483666" r:id="rId14"/>
  </p:sldLayoutIdLst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lang="en-GB" sz="3600" b="1" kern="1200" baseline="0" dirty="0" smtClean="0">
          <a:solidFill>
            <a:srgbClr val="FFFFFF"/>
          </a:solidFill>
          <a:latin typeface="Arial" charset="0"/>
          <a:ea typeface="+mj-ea"/>
          <a:cs typeface="Arial" charset="0"/>
          <a:sym typeface="Arial" charset="0"/>
        </a:defRPr>
      </a:lvl1pPr>
    </p:titleStyle>
    <p:bodyStyle>
      <a:lvl1pPr marL="342900" indent="-342900" algn="l" defTabSz="914400" rtl="0" eaLnBrk="1" fontAlgn="base" latinLnBrk="0" hangingPunct="1">
        <a:spcBef>
          <a:spcPts val="1600"/>
        </a:spcBef>
        <a:spcAft>
          <a:spcPct val="0"/>
        </a:spcAft>
        <a:buFont typeface="Arial" pitchFamily="34" charset="0"/>
        <a:buChar char="•"/>
        <a:defRPr lang="en-US" sz="2800" b="1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  <a:sym typeface="Gill Sans" charset="0"/>
        </a:defRPr>
      </a:lvl1pPr>
      <a:lvl2pPr marL="742950" indent="-285750" algn="l" defTabSz="914400" rtl="0" eaLnBrk="1" fontAlgn="base" latinLnBrk="0" hangingPunct="1">
        <a:spcBef>
          <a:spcPts val="1600"/>
        </a:spcBef>
        <a:spcAft>
          <a:spcPct val="0"/>
        </a:spcAft>
        <a:buFont typeface="Arial" pitchFamily="34" charset="0"/>
        <a:buChar char="•"/>
        <a:defRPr lang="en-US" sz="20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  <a:sym typeface="Gill Sans" charset="0"/>
        </a:defRPr>
      </a:lvl2pPr>
      <a:lvl3pPr marL="1143000" indent="-228600" algn="l" defTabSz="914400" rtl="0" eaLnBrk="1" fontAlgn="base" latinLnBrk="0" hangingPunct="1">
        <a:spcBef>
          <a:spcPts val="1600"/>
        </a:spcBef>
        <a:spcAft>
          <a:spcPct val="0"/>
        </a:spcAft>
        <a:buFont typeface="Arial" pitchFamily="34" charset="0"/>
        <a:buChar char="•"/>
        <a:defRPr lang="en-US" sz="18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  <a:sym typeface="Gill Sans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hyperlink" Target="http://energy.gov/eere/geothermal/how-enhanced-geothermal-system-works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www.sciencedirect.com/science/article/pii/S1364032113003420" TargetMode="Externa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1364032113003420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sciencedirect.com/science/article/pii/S1364032102000023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.org/wcm/webdav/site/climatechange/shared/Documents/AGECC%20summary%20report%5b1%5d.pdf" TargetMode="External"/><Relationship Id="rId2" Type="http://schemas.openxmlformats.org/officeDocument/2006/relationships/hyperlink" Target="http://www.eia.gov/totalenergy/data/annual/pdf/a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1.eere.energy.gov/geothermal/pdfs/future_geo_energy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gif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 txBox="1">
            <a:spLocks noChangeArrowheads="1"/>
          </p:cNvSpPr>
          <p:nvPr/>
        </p:nvSpPr>
        <p:spPr>
          <a:xfrm>
            <a:off x="0" y="6552728"/>
            <a:ext cx="4464496" cy="26064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Rectangle 15"/>
          <p:cNvSpPr txBox="1">
            <a:spLocks noChangeArrowheads="1"/>
          </p:cNvSpPr>
          <p:nvPr/>
        </p:nvSpPr>
        <p:spPr>
          <a:xfrm>
            <a:off x="35496" y="116632"/>
            <a:ext cx="4608512" cy="548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3200" b="1" kern="0" dirty="0" smtClean="0">
                <a:solidFill>
                  <a:schemeClr val="bg1"/>
                </a:solidFill>
                <a:latin typeface="Cambria" pitchFamily="18" charset="0"/>
                <a:cs typeface="+mn-cs"/>
              </a:rPr>
              <a:t>School of Engineering</a:t>
            </a:r>
          </a:p>
        </p:txBody>
      </p:sp>
      <p:sp>
        <p:nvSpPr>
          <p:cNvPr id="7" name="Rectangle 15"/>
          <p:cNvSpPr txBox="1">
            <a:spLocks noChangeArrowheads="1"/>
          </p:cNvSpPr>
          <p:nvPr/>
        </p:nvSpPr>
        <p:spPr>
          <a:xfrm>
            <a:off x="46160" y="5373216"/>
            <a:ext cx="4597847" cy="864096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400" b="1" kern="0" dirty="0" smtClean="0">
                <a:solidFill>
                  <a:srgbClr val="0070C0"/>
                </a:solidFill>
                <a:latin typeface="Cambria" pitchFamily="18" charset="0"/>
                <a:cs typeface="+mn-cs"/>
              </a:rPr>
              <a:t>Jeff </a:t>
            </a:r>
            <a:r>
              <a:rPr lang="en-US" sz="2400" b="1" kern="0" dirty="0" smtClean="0">
                <a:solidFill>
                  <a:srgbClr val="0070C0"/>
                </a:solidFill>
                <a:latin typeface="Cambria" pitchFamily="18" charset="0"/>
              </a:rPr>
              <a:t>Gomes</a:t>
            </a:r>
            <a:endParaRPr lang="en-US" sz="2000" b="1" kern="0" dirty="0" smtClean="0">
              <a:solidFill>
                <a:srgbClr val="0070C0"/>
              </a:solidFill>
              <a:latin typeface="Cambria" pitchFamily="18" charset="0"/>
            </a:endParaRPr>
          </a:p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000" b="1" kern="0" dirty="0" smtClean="0">
                <a:solidFill>
                  <a:srgbClr val="0070C0"/>
                </a:solidFill>
                <a:latin typeface="Cambria" pitchFamily="18" charset="0"/>
              </a:rPr>
              <a:t>September </a:t>
            </a:r>
            <a:r>
              <a:rPr lang="en-US" sz="2000" b="1" kern="0" dirty="0" smtClean="0">
                <a:solidFill>
                  <a:srgbClr val="0070C0"/>
                </a:solidFill>
                <a:latin typeface="Cambria" pitchFamily="18" charset="0"/>
              </a:rPr>
              <a:t>2015</a:t>
            </a:r>
            <a:endParaRPr lang="en-US" sz="2000" b="1" kern="0" dirty="0" smtClean="0">
              <a:solidFill>
                <a:srgbClr val="0070C0"/>
              </a:solidFill>
              <a:latin typeface="Cambria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4716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smtClean="0">
                <a:solidFill>
                  <a:srgbClr val="0070C0"/>
                </a:solidFill>
              </a:rPr>
              <a:t>Renewable Energy 1: Solar and Geothermal (EG501J)</a:t>
            </a:r>
            <a:endParaRPr lang="en-GB" sz="28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36912"/>
            <a:ext cx="471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C00000"/>
                </a:solidFill>
              </a:rPr>
              <a:t>Geothermal Energy: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573016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4813" indent="-404813" algn="just">
              <a:tabLst>
                <a:tab pos="4348163" algn="l"/>
              </a:tabLst>
            </a:pPr>
            <a:r>
              <a:rPr lang="en-GB" sz="2400" b="1" dirty="0" smtClean="0">
                <a:solidFill>
                  <a:srgbClr val="C00000"/>
                </a:solidFill>
              </a:rPr>
              <a:t>2. Sources, Technologies and Preliminary Environmental Analysis</a:t>
            </a:r>
            <a:endParaRPr lang="en-GB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36235"/>
            <a:ext cx="5496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Geothermal Sources: Direct Use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140290" name="Picture 2" descr="http://www.bgs.ac.uk/research/images/energy/Figure_01_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8535" y="3645023"/>
            <a:ext cx="4309969" cy="2952329"/>
          </a:xfrm>
          <a:prstGeom prst="rect">
            <a:avLst/>
          </a:prstGeom>
          <a:noFill/>
        </p:spPr>
      </p:pic>
      <p:pic>
        <p:nvPicPr>
          <p:cNvPr id="140292" name="Picture 4" descr="http://www.r-e-a.net/images/technologies/deep-geothermal-dia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77" y="764704"/>
            <a:ext cx="4518923" cy="40324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79504" y="620688"/>
            <a:ext cx="43569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GB" sz="2000" dirty="0" smtClean="0">
                <a:solidFill>
                  <a:srgbClr val="0070C0"/>
                </a:solidFill>
              </a:rPr>
              <a:t>The </a:t>
            </a:r>
            <a:r>
              <a:rPr lang="en-GB" sz="2000" b="1" dirty="0" smtClean="0">
                <a:solidFill>
                  <a:srgbClr val="0070C0"/>
                </a:solidFill>
              </a:rPr>
              <a:t>GS</a:t>
            </a:r>
            <a:r>
              <a:rPr lang="en-GB" sz="2000" dirty="0" smtClean="0">
                <a:solidFill>
                  <a:srgbClr val="0070C0"/>
                </a:solidFill>
              </a:rPr>
              <a:t> can be exploited at high temperature with efficiency of 50-70%:</a:t>
            </a:r>
          </a:p>
          <a:p>
            <a:pPr marL="457200" indent="-117475" algn="just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Cold water is injected into the permeable rock;</a:t>
            </a:r>
          </a:p>
          <a:p>
            <a:pPr marL="457200" indent="-117475" algn="just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Leading to the fracturing  of the hot rocks and heat transferring to water;</a:t>
            </a:r>
          </a:p>
          <a:p>
            <a:pPr marL="457200" indent="-117475" algn="just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Heated water is diffused and recovered in production well;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152"/>
            <a:ext cx="47880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algn="just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Hot water can be used for: space heating (52%); bathing &amp; balneology (hot spring, medical etc – 30%); agriculture (greenhouse, fish farming, etc – 12%); industry (4%).</a:t>
            </a:r>
          </a:p>
        </p:txBody>
      </p:sp>
      <p:sp>
        <p:nvSpPr>
          <p:cNvPr id="7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309320"/>
            <a:ext cx="447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Lund </a:t>
            </a:r>
            <a:r>
              <a:rPr lang="en-US" sz="1600" i="1" dirty="0" smtClean="0"/>
              <a:t>et al. </a:t>
            </a:r>
            <a:r>
              <a:rPr lang="en-US" sz="1600" dirty="0" smtClean="0"/>
              <a:t>(2011) </a:t>
            </a:r>
            <a:r>
              <a:rPr lang="en-US" sz="1600" dirty="0" err="1" smtClean="0"/>
              <a:t>Geothermics</a:t>
            </a:r>
            <a:r>
              <a:rPr lang="en-US" sz="1600" dirty="0" smtClean="0"/>
              <a:t> 40:159-180.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96" y="36235"/>
            <a:ext cx="801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chemeClr val="bg1"/>
                </a:solidFill>
              </a:rPr>
              <a:t>Geothermal Sources: Indirect Use (Power Generation)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42338" name="AutoShape 2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0" name="AutoShape 4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2" name="AutoShape 6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4" name="AutoShape 8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6" name="AutoShape 10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8" name="AutoShape 12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7504" y="548681"/>
            <a:ext cx="88924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accent1"/>
                </a:solidFill>
              </a:rPr>
              <a:t>Convert energy stored in hydrothermal fluids </a:t>
            </a:r>
            <a:r>
              <a:rPr lang="en-GB" sz="2400" dirty="0" smtClean="0">
                <a:solidFill>
                  <a:srgbClr val="0070C0"/>
                </a:solidFill>
              </a:rPr>
              <a:t>to</a:t>
            </a:r>
            <a:r>
              <a:rPr lang="en-GB" sz="2400" dirty="0" smtClean="0">
                <a:solidFill>
                  <a:schemeClr val="accent1"/>
                </a:solidFill>
              </a:rPr>
              <a:t> electricity</a:t>
            </a:r>
            <a:r>
              <a:rPr lang="en-GB" sz="2400" dirty="0" smtClean="0">
                <a:solidFill>
                  <a:srgbClr val="0070C0"/>
                </a:solidFill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>
                <a:solidFill>
                  <a:srgbClr val="0070C0"/>
                </a:solidFill>
              </a:rPr>
              <a:t>Three main conversion technologies:</a:t>
            </a:r>
          </a:p>
          <a:p>
            <a:pPr marL="627063" lvl="1" indent="-1698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FF0000"/>
                </a:solidFill>
              </a:rPr>
              <a:t>Dry-steam</a:t>
            </a:r>
            <a:r>
              <a:rPr lang="en-GB" sz="2400" dirty="0" smtClean="0">
                <a:solidFill>
                  <a:srgbClr val="0070C0"/>
                </a:solidFill>
              </a:rPr>
              <a:t> power plant;</a:t>
            </a:r>
          </a:p>
          <a:p>
            <a:pPr marL="627063" lvl="1" indent="-1698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Geothermal </a:t>
            </a:r>
            <a:r>
              <a:rPr lang="en-GB" sz="2400" dirty="0" smtClean="0">
                <a:solidFill>
                  <a:srgbClr val="FF0000"/>
                </a:solidFill>
              </a:rPr>
              <a:t>flash</a:t>
            </a:r>
            <a:r>
              <a:rPr lang="en-GB" sz="2400" dirty="0" smtClean="0">
                <a:solidFill>
                  <a:srgbClr val="0070C0"/>
                </a:solidFill>
              </a:rPr>
              <a:t> power plant;</a:t>
            </a:r>
          </a:p>
          <a:p>
            <a:pPr marL="627063" lvl="1" indent="-1698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FF0000"/>
                </a:solidFill>
              </a:rPr>
              <a:t>Binary</a:t>
            </a:r>
            <a:r>
              <a:rPr lang="en-GB" sz="2400" dirty="0" smtClean="0">
                <a:solidFill>
                  <a:srgbClr val="0070C0"/>
                </a:solidFill>
              </a:rPr>
              <a:t>-cycle power plant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>
                <a:solidFill>
                  <a:srgbClr val="0070C0"/>
                </a:solidFill>
              </a:rPr>
              <a:t>Choice of technology depends on:</a:t>
            </a:r>
          </a:p>
          <a:p>
            <a:pPr marL="627063" lvl="1" indent="-1698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Source temperature  and reservoir pressure (i.e., depth of the hot fluid reservoir);</a:t>
            </a:r>
          </a:p>
          <a:p>
            <a:pPr marL="627063" lvl="1" indent="-1698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State of the driving thermal: dry or wet steam, water-steam solution, brine (hot water);</a:t>
            </a:r>
          </a:p>
          <a:p>
            <a:pPr marL="627063" lvl="1" indent="-1698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Thermo-physical properties of the driving fluid.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9269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algn="ctr"/>
            <a:r>
              <a:rPr lang="en-GB" sz="2800" b="1" dirty="0" smtClean="0">
                <a:solidFill>
                  <a:srgbClr val="0070C0"/>
                </a:solidFill>
              </a:rPr>
              <a:t>Dry Steam Geothermal Power Plant </a:t>
            </a:r>
          </a:p>
        </p:txBody>
      </p:sp>
      <p:sp>
        <p:nvSpPr>
          <p:cNvPr id="142338" name="AutoShape 2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0" name="AutoShape 4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2" name="AutoShape 6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4" name="AutoShape 8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6" name="AutoShape 10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8" name="AutoShape 12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2352" name="Picture 16" descr="http://www.infinityturbine.com/ORC/Geothermal_files/dry_ste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908" y="1327966"/>
            <a:ext cx="7708516" cy="505336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5496" y="36235"/>
            <a:ext cx="801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chemeClr val="bg1"/>
                </a:solidFill>
              </a:rPr>
              <a:t>Geothermal Sources: Indirect Use (Power Generation)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145412" name="Picture 4" descr="http://www.flowserve.com/files/Files/Images/Industries/static/020-I-Geothermal_Flashed_Steam_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692696"/>
            <a:ext cx="8064896" cy="513075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1196752"/>
            <a:ext cx="2915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Most common geothermal power plant;</a:t>
            </a:r>
          </a:p>
          <a:p>
            <a:pPr marL="117475" indent="-117475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 &gt; 182°C;</a:t>
            </a:r>
          </a:p>
          <a:p>
            <a:pPr marL="117475" indent="-117475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Water is driven upwards through the well under its own pressure;</a:t>
            </a:r>
          </a:p>
          <a:p>
            <a:pPr marL="117475" indent="-117475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As it rises, pressure decreases leading to partial boiling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509120"/>
            <a:ext cx="2555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Liquid (hot) water and steam are </a:t>
            </a:r>
            <a:r>
              <a:rPr lang="en-US" dirty="0" smtClean="0">
                <a:solidFill>
                  <a:schemeClr val="accent1"/>
                </a:solidFill>
              </a:rPr>
              <a:t>separated (flash)</a:t>
            </a:r>
            <a:r>
              <a:rPr lang="en-US" dirty="0" smtClean="0">
                <a:solidFill>
                  <a:srgbClr val="0070C0"/>
                </a:solidFill>
              </a:rPr>
              <a:t> and the steam drives the turbine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96" y="36235"/>
            <a:ext cx="801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chemeClr val="bg1"/>
                </a:solidFill>
              </a:rPr>
              <a:t>Geothermal Sources: Indirect Use (Power Generation)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144390" name="Picture 6" descr="http://www.alternative-earth.com/i/misc/Geothermal-Binary_cycle_pla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150" y="692696"/>
            <a:ext cx="8750338" cy="403244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4797152"/>
            <a:ext cx="4499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107≤T ≤ 182°C;</a:t>
            </a:r>
          </a:p>
          <a:p>
            <a:pPr marL="117475" indent="-117475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Hot water is then used to boil the working fluid (often organic compound with low boiling point);</a:t>
            </a:r>
          </a:p>
          <a:p>
            <a:pPr marL="117475" indent="-117475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The vaporized working fluid is used to drive the turbine;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6016" y="4797152"/>
            <a:ext cx="4211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Thermal water and working fluid are operated in separated cycles with little emissions;</a:t>
            </a:r>
          </a:p>
          <a:p>
            <a:pPr marL="117475" indent="-117475" algn="just"/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36235"/>
            <a:ext cx="801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chemeClr val="bg1"/>
                </a:solidFill>
              </a:rPr>
              <a:t>Geothermal Sources: Indirect Use (Power Generation)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 descr="http://geo-energy.org/Images/AIRCOOLEDCOMBINEDCYCLE-ENGLISH-G2-6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764704"/>
            <a:ext cx="6408712" cy="4608512"/>
          </a:xfrm>
          <a:prstGeom prst="rect">
            <a:avLst/>
          </a:prstGeom>
          <a:noFill/>
        </p:spPr>
      </p:pic>
      <p:sp>
        <p:nvSpPr>
          <p:cNvPr id="3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45799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Designed to be used with high and medium temperature sources;</a:t>
            </a:r>
          </a:p>
          <a:p>
            <a:pPr marL="117475" indent="-117475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Combining flash and binary power plant design.</a:t>
            </a:r>
          </a:p>
          <a:p>
            <a:pPr marL="117475" indent="-117475" algn="just">
              <a:buFont typeface="Wingdings" pitchFamily="2" charset="2"/>
              <a:buChar char="Ø"/>
            </a:pP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36235"/>
            <a:ext cx="801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chemeClr val="bg1"/>
                </a:solidFill>
              </a:rPr>
              <a:t>Geothermal Sources: Indirect Use (Power Generation)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96" y="36235"/>
            <a:ext cx="801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chemeClr val="bg1"/>
                </a:solidFill>
              </a:rPr>
              <a:t>Geothermal Sources: Indirect Use (Power Generation)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9269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algn="ctr"/>
            <a:r>
              <a:rPr lang="en-GB" sz="2800" b="1" dirty="0" smtClean="0">
                <a:solidFill>
                  <a:srgbClr val="0070C0"/>
                </a:solidFill>
              </a:rPr>
              <a:t>Enhanced Geothermal Systems (EGS)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92" y="1196752"/>
            <a:ext cx="34928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GB" sz="2000" dirty="0" smtClean="0">
                <a:solidFill>
                  <a:srgbClr val="0070C0"/>
                </a:solidFill>
              </a:rPr>
              <a:t>Used in deep subsurface with high temperature (</a:t>
            </a:r>
            <a:r>
              <a:rPr lang="en-US" sz="2000" dirty="0" smtClean="0">
                <a:solidFill>
                  <a:srgbClr val="0070C0"/>
                </a:solidFill>
              </a:rPr>
              <a:t>150≤T ≤ 200°C);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Fractures are induced by injection of cold water into deep wells (often with low permeability);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Heat is transferred from the rocks to the water that is diffused through the fractures and;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Collected in production wells;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The hot fluid is then used as part of the previous power technologies.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5776" y="6093296"/>
            <a:ext cx="6521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Source: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 IPCC (2010) and</a:t>
            </a:r>
          </a:p>
          <a:p>
            <a:pPr marL="627063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http://energy.gov/eere/geothermal/how-enhanced-geothermal-system-works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8482" name="Picture 2" descr="http://egs.egi.utah.edu/images/egsmain/EGSstage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484784"/>
            <a:ext cx="5580112" cy="447675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9513" y="1268760"/>
            <a:ext cx="4464495" cy="3384376"/>
            <a:chOff x="336" y="939"/>
            <a:chExt cx="5135" cy="2948"/>
          </a:xfrm>
        </p:grpSpPr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6" y="939"/>
              <a:ext cx="5135" cy="294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336" y="939"/>
              <a:ext cx="5135" cy="294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869160"/>
            <a:ext cx="3347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algn="ctr"/>
            <a:r>
              <a:rPr lang="en-GB" sz="1600" b="1" dirty="0" smtClean="0">
                <a:solidFill>
                  <a:srgbClr val="0070C0"/>
                </a:solidFill>
              </a:rPr>
              <a:t>Capital Cost of Geothermal Power Plants in the 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496" y="36235"/>
            <a:ext cx="801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chemeClr val="bg1"/>
                </a:solidFill>
              </a:rPr>
              <a:t>Geothermal Sources: Indirect Use (Power Generation)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5445224"/>
            <a:ext cx="1716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IEA(2006).</a:t>
            </a:r>
            <a:endParaRPr lang="en-US" sz="1600" dirty="0"/>
          </a:p>
        </p:txBody>
      </p:sp>
      <p:pic>
        <p:nvPicPr>
          <p:cNvPr id="12" name="Picture 2" descr="http://origin-ars.els-cdn.com/content/image/1-s2.0-S1364032113003420-gr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3861048"/>
            <a:ext cx="3048000" cy="246697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364088" y="1988840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Share of different geothermal plant technologies in global electricity production.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4128" y="2924944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7063" indent="-627063"/>
            <a:r>
              <a:rPr lang="en-US" sz="1600" dirty="0" smtClean="0"/>
              <a:t>Source: </a:t>
            </a:r>
            <a:r>
              <a:rPr lang="en-US" sz="1600" dirty="0" smtClean="0">
                <a:hlinkClick r:id="rId5"/>
              </a:rPr>
              <a:t>Renewable and Sustainable Energy Reviews 26(2013):446-463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 descr="http://www.egshpa.com/wp-content/uploads/2011/04/heat-pu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9618" y="1052736"/>
            <a:ext cx="5770894" cy="4608512"/>
          </a:xfrm>
          <a:prstGeom prst="rect">
            <a:avLst/>
          </a:prstGeom>
          <a:noFill/>
        </p:spPr>
      </p:pic>
      <p:sp>
        <p:nvSpPr>
          <p:cNvPr id="3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96" y="36235"/>
            <a:ext cx="494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chemeClr val="bg1"/>
                </a:solidFill>
              </a:rPr>
              <a:t>Geothermal Sources: Heat Pump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836712"/>
            <a:ext cx="3347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The nearly constant temperature in the soil at low depths (&lt; 4 m) is used by geothermal heat pumps for heating and cooling of houses and industrial facilities;</a:t>
            </a:r>
          </a:p>
          <a:p>
            <a:pPr marL="233363" indent="-233363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Heat pumps are designed to use this low-grade heat source to keep temperatures of 10°–16°C;</a:t>
            </a:r>
          </a:p>
          <a:p>
            <a:pPr marL="233363" indent="-233363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This temperature range is enough to keep the environment warmer in the winter and cooler during the summer;</a:t>
            </a:r>
          </a:p>
          <a:p>
            <a:pPr marL="233363" indent="-233363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It operates two independent cycles.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4" name="Picture 4" descr="http://origin-ars.els-cdn.com/content/image/1-s2.0-S1364032113003420-gr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535" y="836712"/>
            <a:ext cx="8360929" cy="53325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03848" y="6237312"/>
            <a:ext cx="6061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 smtClean="0">
                <a:hlinkClick r:id="rId3"/>
              </a:rPr>
              <a:t>Renewable and Sustainable Energy Reviews 26(2013):446-463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7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0"/>
            <a:ext cx="4888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Environmental Impact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91672" y="1988840"/>
            <a:ext cx="2952328" cy="3384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400" b="1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400" b="1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400" b="1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400" b="1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400" b="1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400" b="1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400" b="1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400" b="1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400" b="1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342900" indent="-342900">
              <a:spcBef>
                <a:spcPts val="6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70C0"/>
                </a:solidFill>
                <a:latin typeface="+mn-lt"/>
              </a:rPr>
              <a:t>Economics </a:t>
            </a:r>
            <a:r>
              <a:rPr lang="en-US" altLang="en-US" sz="1800" dirty="0">
                <a:solidFill>
                  <a:srgbClr val="0070C0"/>
                </a:solidFill>
                <a:latin typeface="+mn-lt"/>
              </a:rPr>
              <a:t>of </a:t>
            </a:r>
            <a:r>
              <a:rPr lang="en-US" altLang="en-US" sz="1800" dirty="0" smtClean="0">
                <a:solidFill>
                  <a:srgbClr val="0070C0"/>
                </a:solidFill>
                <a:latin typeface="+mn-lt"/>
              </a:rPr>
              <a:t>Geothermal </a:t>
            </a:r>
            <a:r>
              <a:rPr lang="en-US" altLang="en-US" sz="1800" dirty="0">
                <a:solidFill>
                  <a:srgbClr val="0070C0"/>
                </a:solidFill>
                <a:latin typeface="+mn-lt"/>
              </a:rPr>
              <a:t>Energy</a:t>
            </a:r>
          </a:p>
          <a:p>
            <a:pPr marL="342900" indent="-342900">
              <a:spcBef>
                <a:spcPts val="6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70C0"/>
                </a:solidFill>
                <a:latin typeface="+mn-lt"/>
              </a:rPr>
              <a:t>Geothermal Sources</a:t>
            </a:r>
          </a:p>
          <a:p>
            <a:pPr marL="342900" indent="-342900">
              <a:spcBef>
                <a:spcPts val="6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70C0"/>
                </a:solidFill>
                <a:latin typeface="+mn-lt"/>
              </a:rPr>
              <a:t>Basics </a:t>
            </a:r>
            <a:r>
              <a:rPr lang="en-US" altLang="en-US" sz="1800" dirty="0">
                <a:solidFill>
                  <a:srgbClr val="0070C0"/>
                </a:solidFill>
                <a:latin typeface="+mn-lt"/>
              </a:rPr>
              <a:t>of a </a:t>
            </a:r>
            <a:r>
              <a:rPr lang="en-US" altLang="en-US" sz="1800" dirty="0" smtClean="0">
                <a:solidFill>
                  <a:srgbClr val="0070C0"/>
                </a:solidFill>
                <a:latin typeface="+mn-lt"/>
              </a:rPr>
              <a:t>Geothermal Power Plants</a:t>
            </a:r>
            <a:r>
              <a:rPr lang="en-US" altLang="en-US" sz="1800" dirty="0">
                <a:solidFill>
                  <a:srgbClr val="0070C0"/>
                </a:solidFill>
                <a:latin typeface="+mn-lt"/>
              </a:rPr>
              <a:t>	</a:t>
            </a:r>
          </a:p>
          <a:p>
            <a:pPr marL="342900" indent="-342900">
              <a:spcBef>
                <a:spcPts val="6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70C0"/>
                </a:solidFill>
                <a:latin typeface="+mn-lt"/>
              </a:rPr>
              <a:t>Environmental Impact</a:t>
            </a:r>
            <a:endParaRPr lang="en-US" altLang="en-US" sz="1800" dirty="0">
              <a:solidFill>
                <a:srgbClr val="0070C0"/>
              </a:solidFill>
              <a:latin typeface="+mn-lt"/>
            </a:endParaRPr>
          </a:p>
          <a:p>
            <a:pPr marL="342900" indent="-342900">
              <a:spcBef>
                <a:spcPts val="6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70C0"/>
              </a:solidFill>
              <a:latin typeface="+mn-lt"/>
            </a:endParaRPr>
          </a:p>
          <a:p>
            <a:pPr marL="342900" indent="-342900">
              <a:spcBef>
                <a:spcPts val="6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805264"/>
            <a:ext cx="749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 Blue Lagoon, Iceland. Hot springs with geothermal plant in the background.)</a:t>
            </a:r>
            <a:endParaRPr lang="en-US" dirty="0"/>
          </a:p>
        </p:txBody>
      </p:sp>
      <p:pic>
        <p:nvPicPr>
          <p:cNvPr id="62466" name="Picture 2" descr="http://www.sensorsmag.com/files/sensor/nodes/2009/5866/Figur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304" y="1268760"/>
            <a:ext cx="6077880" cy="40519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21088"/>
            <a:ext cx="6948264" cy="692696"/>
          </a:xfrm>
        </p:spPr>
        <p:txBody>
          <a:bodyPr/>
          <a:lstStyle/>
          <a:p>
            <a:r>
              <a:rPr lang="en-GB" dirty="0" smtClean="0"/>
              <a:t>Energy Consumption</a:t>
            </a:r>
            <a:endParaRPr lang="en-GB" dirty="0"/>
          </a:p>
        </p:txBody>
      </p:sp>
      <p:sp>
        <p:nvSpPr>
          <p:cNvPr id="5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36235"/>
            <a:ext cx="6879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Environmental Impacts of Energy Matrix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8064" y="6550223"/>
            <a:ext cx="2343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C000"/>
                </a:solidFill>
              </a:rPr>
              <a:t>Source: </a:t>
            </a:r>
            <a:r>
              <a:rPr lang="en-GB" sz="1400" dirty="0" err="1" smtClean="0">
                <a:solidFill>
                  <a:srgbClr val="FFC000"/>
                </a:solidFill>
              </a:rPr>
              <a:t>MITOpenCourseWare</a:t>
            </a:r>
            <a:endParaRPr lang="en-GB" sz="1400" dirty="0">
              <a:solidFill>
                <a:srgbClr val="FFC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7499" y="764704"/>
          <a:ext cx="8928997" cy="5718832"/>
        </p:xfrm>
        <a:graphic>
          <a:graphicData uri="http://schemas.openxmlformats.org/drawingml/2006/table">
            <a:tbl>
              <a:tblPr/>
              <a:tblGrid>
                <a:gridCol w="864101"/>
                <a:gridCol w="759353"/>
                <a:gridCol w="811727"/>
                <a:gridCol w="811727"/>
                <a:gridCol w="811727"/>
                <a:gridCol w="765906"/>
                <a:gridCol w="857548"/>
                <a:gridCol w="811727"/>
                <a:gridCol w="811727"/>
                <a:gridCol w="811727"/>
                <a:gridCol w="811727"/>
              </a:tblGrid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FUEL </a:t>
                      </a: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PHASE</a:t>
                      </a:r>
                      <a:endParaRPr lang="en-US" sz="10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Coal</a:t>
                      </a:r>
                      <a:endParaRPr lang="en-US" sz="10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Petroleum</a:t>
                      </a:r>
                      <a:endParaRPr lang="en-US" sz="10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Natural </a:t>
                      </a: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Gas</a:t>
                      </a:r>
                      <a:endParaRPr lang="en-US" sz="10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Nuclear</a:t>
                      </a:r>
                      <a:endParaRPr lang="en-US" sz="10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Hydro</a:t>
                      </a:r>
                      <a:endParaRPr lang="en-US" sz="10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Solar </a:t>
                      </a:r>
                      <a:r>
                        <a:rPr lang="en-GB" sz="11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Photovoltaic</a:t>
                      </a:r>
                      <a:endParaRPr lang="en-US" sz="10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Solar Power Tower</a:t>
                      </a:r>
                      <a:endParaRPr lang="en-US" sz="10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Wind</a:t>
                      </a:r>
                      <a:endParaRPr lang="en-US" sz="10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Fusion</a:t>
                      </a:r>
                      <a:endParaRPr lang="en-US" sz="10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1" dirty="0" smtClean="0">
                        <a:solidFill>
                          <a:srgbClr val="FFC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Geothermal</a:t>
                      </a:r>
                      <a:endParaRPr lang="en-US" sz="10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521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Extraction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Mining accident; Lung damage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Drilling-spills (off-shore)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Drilling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Mining accidents; Lung damage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Construction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Mining accidents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He, Li, H</a:t>
                      </a:r>
                      <a:r>
                        <a:rPr lang="en-GB" sz="950" baseline="-250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 production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>
                        <a:solidFill>
                          <a:srgbClr val="FFC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</a:tr>
              <a:tr h="260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Refining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Refuse piles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Water pollution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Milling tails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260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Transportation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Collisions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Spills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Pipeline explosions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</a:tr>
              <a:tr h="130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C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326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 u="sng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On-Site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C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</a:tr>
              <a:tr h="130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C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521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Thermal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High efficiency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High efficiency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High efficiency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Low efficiency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High efficiency; Ecosystem change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Ecosystem change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C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Low efficiency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</a:tr>
              <a:tr h="3913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Air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Particulates, SO</a:t>
                      </a:r>
                      <a:r>
                        <a:rPr lang="en-GB" sz="950" baseline="-25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, NOx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SO</a:t>
                      </a:r>
                      <a:r>
                        <a:rPr lang="en-GB" sz="950" baseline="-25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, NOx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NOx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Radiation </a:t>
                      </a: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releases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C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GB" sz="950" baseline="-2500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GB" sz="95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3913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Water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Water treatment chemicals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Water treatment chemicals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Water treatment chemicals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Water treatment chemicals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Destroy prior ecosystems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Water treatment chemicals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Water treatment chemicals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Tritium in cooling water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Brine in streams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</a:tr>
              <a:tr h="652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Aesthetic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Large plant transmission lines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Large plant transmission lines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Large plant transmission lines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Large plant transmission lines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Large plant transmission lines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Poor large areas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Poor large areas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Large areas; Large  towers; Noise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Small area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C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Poor large area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521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Wastes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Ash</a:t>
                      </a: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; Slag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Ash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Spent fuel; Reprocessing waste storage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Spent </a:t>
                      </a: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cells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Irradiated structural material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</a:tr>
              <a:tr h="3913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Special Problems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Construction accidents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Bird; Human injuries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Occupational radiation doses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3913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Major Accidents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Mining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Oil spills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Pipeline explosions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Reactor cooling and meltdown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Dam failure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Fire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Tritium </a:t>
                      </a: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release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292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44624"/>
            <a:ext cx="4888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Environmental Impact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329426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</a:rPr>
              <a:t>Atmospheric Emissions:</a:t>
            </a: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dirty="0" err="1" smtClean="0">
                <a:solidFill>
                  <a:srgbClr val="C00000"/>
                </a:solidFill>
              </a:rPr>
              <a:t>NOx</a:t>
            </a:r>
            <a:r>
              <a:rPr lang="en-US" dirty="0" smtClean="0">
                <a:solidFill>
                  <a:srgbClr val="0070C0"/>
                </a:solidFill>
              </a:rPr>
              <a:t>: small amounts mainly due to the combustion of H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S;</a:t>
            </a: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H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0070C0"/>
                </a:solidFill>
              </a:rPr>
              <a:t> (hydrogen sulfide): from volcano gases, petroleum deposits, natural gas and geothermal fluids and need to be captured;</a:t>
            </a: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SO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: this compound is not directly released by geothermal power plants, but H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S can react in the atmosphere and form SO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Particulate matter (</a:t>
            </a:r>
            <a:r>
              <a:rPr lang="en-US" dirty="0" smtClean="0">
                <a:solidFill>
                  <a:srgbClr val="C00000"/>
                </a:solidFill>
              </a:rPr>
              <a:t>PM</a:t>
            </a:r>
            <a:r>
              <a:rPr lang="en-US" dirty="0" smtClean="0">
                <a:solidFill>
                  <a:srgbClr val="0070C0"/>
                </a:solidFill>
              </a:rPr>
              <a:t>): this involves liquid droplets and particles from smoke, dust and ashes. Water-cooled geothermal power plants do emit small quantities of PM from cooling towers  as steam condensates;</a:t>
            </a: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CO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baseline="-25000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: Geothermal power plants emit small quantities. Some geothermal reservoir fluids contain varying amounts of non-condensable gases, including CO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44624"/>
            <a:ext cx="4888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Environmental Impact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6074132"/>
            <a:ext cx="6084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/>
            <a:r>
              <a:rPr lang="en-US" sz="1400" b="1" dirty="0" smtClean="0"/>
              <a:t>Source</a:t>
            </a:r>
            <a:r>
              <a:rPr lang="en-US" sz="1400" dirty="0" smtClean="0"/>
              <a:t>: </a:t>
            </a:r>
            <a:r>
              <a:rPr lang="en-US" sz="1400" dirty="0" err="1" smtClean="0"/>
              <a:t>Kagel</a:t>
            </a:r>
            <a:r>
              <a:rPr lang="en-US" sz="1400" dirty="0" smtClean="0"/>
              <a:t> </a:t>
            </a:r>
            <a:r>
              <a:rPr lang="en-US" sz="1400" i="1" dirty="0" smtClean="0"/>
              <a:t>et al</a:t>
            </a:r>
            <a:r>
              <a:rPr lang="en-US" sz="1400" dirty="0" smtClean="0"/>
              <a:t>. (2007) A Guide to Geothermal Energy and the Environment, http://www.geo-energy.org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3528" y="1124744"/>
          <a:ext cx="8352929" cy="4755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8442"/>
                <a:gridCol w="1532729"/>
                <a:gridCol w="1670586"/>
                <a:gridCol w="1670586"/>
                <a:gridCol w="1670586"/>
              </a:tblGrid>
              <a:tr h="91047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Plant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</a:t>
                      </a:r>
                      <a:r>
                        <a:rPr lang="en-US" baseline="-25000" dirty="0" err="1" smtClean="0"/>
                        <a:t>x</a:t>
                      </a:r>
                      <a:r>
                        <a:rPr lang="en-US" dirty="0" smtClean="0"/>
                        <a:t> (kg/</a:t>
                      </a:r>
                      <a:r>
                        <a:rPr lang="en-US" dirty="0" err="1" smtClean="0"/>
                        <a:t>MWh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(kg/</a:t>
                      </a:r>
                      <a:r>
                        <a:rPr lang="en-US" dirty="0" err="1" smtClean="0"/>
                        <a:t>MWh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(kg/</a:t>
                      </a:r>
                      <a:r>
                        <a:rPr lang="en-US" dirty="0" err="1" smtClean="0"/>
                        <a:t>MWh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PM</a:t>
                      </a:r>
                      <a:endParaRPr lang="en-US" dirty="0"/>
                    </a:p>
                  </a:txBody>
                  <a:tcPr/>
                </a:tc>
              </a:tr>
              <a:tr h="3692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Coal-fired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993.82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1.01</a:t>
                      </a:r>
                      <a:endParaRPr lang="en-US" dirty="0"/>
                    </a:p>
                  </a:txBody>
                  <a:tcPr/>
                </a:tc>
              </a:tr>
              <a:tr h="3692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Oil-fired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758.41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6373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Natural</a:t>
                      </a:r>
                      <a:r>
                        <a:rPr lang="en-US" baseline="0" dirty="0" smtClean="0"/>
                        <a:t> Gas-fired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549.75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</a:tr>
              <a:tr h="6373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Geothermal (flash)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0.16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27.21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692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Geothermal (binary &amp; flash/binary) 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Traces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692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Geothermal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(geysers dry steam)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Traces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Traces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40.28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Traces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 descr="http://origin-ars.els-cdn.com/content/image/1-s2.0-S1364032102000023-gr1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836712"/>
            <a:ext cx="4427984" cy="5184576"/>
          </a:xfrm>
          <a:prstGeom prst="rect">
            <a:avLst/>
          </a:prstGeom>
          <a:noFill/>
        </p:spPr>
      </p:pic>
      <p:pic>
        <p:nvPicPr>
          <p:cNvPr id="124932" name="Picture 4" descr="http://origin-ars.els-cdn.com/content/image/1-s2.0-S1364032102000023-gr18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836712"/>
            <a:ext cx="4211960" cy="52262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425832" y="6237312"/>
            <a:ext cx="5718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 smtClean="0">
                <a:hlinkClick r:id="rId4"/>
              </a:rPr>
              <a:t>Renewable and Sustainable Energy Reviews 6(2002):3-65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-27384"/>
            <a:ext cx="4888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Environmental Impact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692696"/>
            <a:ext cx="82089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</a:rPr>
              <a:t>Solid and Liquid Waste: </a:t>
            </a:r>
            <a:r>
              <a:rPr lang="en-US" sz="2000" dirty="0" smtClean="0">
                <a:solidFill>
                  <a:srgbClr val="C00000"/>
                </a:solidFill>
              </a:rPr>
              <a:t>(Tutorial)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Arsenic is produced from the subsurface geothermal fluids as part of sludge and scales  from the H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S processing;</a:t>
            </a: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Waste is produced from drilling activities, as drilling cuttings (mainly </a:t>
            </a:r>
            <a:r>
              <a:rPr lang="en-US" dirty="0" err="1" smtClean="0">
                <a:solidFill>
                  <a:srgbClr val="0070C0"/>
                </a:solidFill>
              </a:rPr>
              <a:t>bentonites</a:t>
            </a:r>
            <a:r>
              <a:rPr lang="en-US" dirty="0" smtClean="0">
                <a:solidFill>
                  <a:srgbClr val="0070C0"/>
                </a:solidFill>
              </a:rPr>
              <a:t>). Mud and cuttings are stored as ‘sumps’ for disposal.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760310"/>
            <a:ext cx="820891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</a:rPr>
              <a:t>Land Use: </a:t>
            </a:r>
            <a:r>
              <a:rPr lang="en-US" sz="2000" dirty="0" smtClean="0">
                <a:solidFill>
                  <a:srgbClr val="C00000"/>
                </a:solidFill>
              </a:rPr>
              <a:t>(Tutorial)</a:t>
            </a: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Properties of small sizes;</a:t>
            </a: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Subsidence;</a:t>
            </a: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Induced seismicity;</a:t>
            </a: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Land slides.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</a:rPr>
              <a:t>Water Quality </a:t>
            </a:r>
            <a:r>
              <a:rPr lang="en-US" sz="2000" dirty="0" smtClean="0">
                <a:solidFill>
                  <a:srgbClr val="C00000"/>
                </a:solidFill>
              </a:rPr>
              <a:t>(Tutorial)</a:t>
            </a:r>
          </a:p>
          <a:p>
            <a:pPr marL="339725" indent="-169863" algn="just">
              <a:lnSpc>
                <a:spcPct val="15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Chemical for water &amp; wastewater treatment;</a:t>
            </a:r>
          </a:p>
          <a:p>
            <a:pPr marL="339725" indent="-169863" algn="just">
              <a:lnSpc>
                <a:spcPct val="15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Cool brine.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-27384"/>
            <a:ext cx="4888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Environmental Impact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21088"/>
            <a:ext cx="6948264" cy="692696"/>
          </a:xfrm>
        </p:spPr>
        <p:txBody>
          <a:bodyPr/>
          <a:lstStyle/>
          <a:p>
            <a:r>
              <a:rPr lang="en-GB" dirty="0" smtClean="0"/>
              <a:t>Energy Consumption</a:t>
            </a:r>
            <a:endParaRPr lang="en-GB" dirty="0"/>
          </a:p>
        </p:txBody>
      </p:sp>
      <p:sp>
        <p:nvSpPr>
          <p:cNvPr id="5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7956376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GB" sz="3600" b="1" kern="1200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r>
              <a:rPr lang="en-GB" sz="3200" dirty="0" smtClean="0"/>
              <a:t>Summary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980728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dirty="0" smtClean="0">
                <a:solidFill>
                  <a:srgbClr val="0070C0"/>
                </a:solidFill>
              </a:rPr>
              <a:t>Current geothermal technologies;</a:t>
            </a:r>
          </a:p>
          <a:p>
            <a:pPr marL="355600" indent="-355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dirty="0" smtClean="0">
                <a:solidFill>
                  <a:srgbClr val="0070C0"/>
                </a:solidFill>
              </a:rPr>
              <a:t>Environmental impacts;</a:t>
            </a:r>
          </a:p>
          <a:p>
            <a:pPr marL="355600" indent="-355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dirty="0" smtClean="0">
                <a:solidFill>
                  <a:srgbClr val="0070C0"/>
                </a:solidFill>
              </a:rPr>
              <a:t>Drive for the future.</a:t>
            </a:r>
          </a:p>
          <a:p>
            <a:pPr marL="355600" indent="-355600" algn="just">
              <a:lnSpc>
                <a:spcPct val="150000"/>
              </a:lnSpc>
            </a:pPr>
            <a:endParaRPr lang="en-GB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92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21088"/>
            <a:ext cx="6948264" cy="692696"/>
          </a:xfrm>
        </p:spPr>
        <p:txBody>
          <a:bodyPr/>
          <a:lstStyle/>
          <a:p>
            <a:r>
              <a:rPr lang="en-GB" dirty="0" smtClean="0"/>
              <a:t>Energy Consumption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2008" y="692696"/>
            <a:ext cx="89644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Annual Energy review 2011 (DoE/EIA-0384): </a:t>
            </a:r>
            <a:r>
              <a:rPr lang="en-GB" dirty="0" smtClean="0">
                <a:hlinkClick r:id="rId2"/>
              </a:rPr>
              <a:t>http://www.eia.gov/totalenergy/data/annual/pdf/aer.pdf</a:t>
            </a:r>
            <a:endParaRPr lang="en-GB" dirty="0" smtClean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Energy for a Sustainable Future: Reports and Recommendations (2010), The Secretary-General’s Advisory Group on Energy and Climate Change (AGECC): </a:t>
            </a:r>
            <a:r>
              <a:rPr lang="en-GB" dirty="0" smtClean="0">
                <a:hlinkClick r:id="rId3"/>
              </a:rPr>
              <a:t>http://www.un.org/wcm/webdav/site/climatechange/shared/Documents/AGECC%20summary%20report%5B1%5D.pdf</a:t>
            </a:r>
            <a:endParaRPr lang="en-GB" dirty="0" smtClean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The Future of Geothermal Energy: </a:t>
            </a:r>
            <a:r>
              <a:rPr lang="en-GB" dirty="0" smtClean="0">
                <a:hlinkClick r:id="rId4"/>
              </a:rPr>
              <a:t>https://www1.eere.energy.gov/geothermal/pdfs/future_geo_energy.pdf</a:t>
            </a:r>
            <a:endParaRPr lang="en-GB" dirty="0" smtClean="0">
              <a:solidFill>
                <a:srgbClr val="0070C0"/>
              </a:solidFill>
            </a:endParaRP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R. </a:t>
            </a:r>
            <a:r>
              <a:rPr lang="en-GB" dirty="0" err="1" smtClean="0">
                <a:solidFill>
                  <a:srgbClr val="0070C0"/>
                </a:solidFill>
              </a:rPr>
              <a:t>DiPippo</a:t>
            </a:r>
            <a:r>
              <a:rPr lang="en-GB" dirty="0" smtClean="0">
                <a:solidFill>
                  <a:srgbClr val="0070C0"/>
                </a:solidFill>
              </a:rPr>
              <a:t> (2012) ‘Geothermal Power Plants’;  Butterworth Heinemann.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H.K. Gupta (1980) ‘Developments in Economic Geology – 12. Geothermal Resources: An Energy Alternative’; Elsevier.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H.C.H. </a:t>
            </a:r>
            <a:r>
              <a:rPr lang="en-GB" dirty="0" err="1" smtClean="0">
                <a:solidFill>
                  <a:srgbClr val="0070C0"/>
                </a:solidFill>
              </a:rPr>
              <a:t>Armstead</a:t>
            </a:r>
            <a:r>
              <a:rPr lang="en-GB" dirty="0" smtClean="0">
                <a:solidFill>
                  <a:srgbClr val="0070C0"/>
                </a:solidFill>
              </a:rPr>
              <a:t> (1983) ‘Geothermal Energy: Its Past, Present and Future Contribution to the Energy Needs of Man’; E&amp;FN </a:t>
            </a:r>
            <a:r>
              <a:rPr lang="en-GB" dirty="0" err="1" smtClean="0">
                <a:solidFill>
                  <a:srgbClr val="0070C0"/>
                </a:solidFill>
              </a:rPr>
              <a:t>Spon</a:t>
            </a:r>
            <a:r>
              <a:rPr lang="en-GB" dirty="0" smtClean="0">
                <a:solidFill>
                  <a:srgbClr val="0070C0"/>
                </a:solidFill>
              </a:rPr>
              <a:t>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E. </a:t>
            </a:r>
            <a:r>
              <a:rPr lang="en-GB" dirty="0" err="1" smtClean="0">
                <a:solidFill>
                  <a:srgbClr val="0070C0"/>
                </a:solidFill>
              </a:rPr>
              <a:t>Barbier</a:t>
            </a:r>
            <a:r>
              <a:rPr lang="en-GB" dirty="0" smtClean="0">
                <a:solidFill>
                  <a:srgbClr val="0070C0"/>
                </a:solidFill>
              </a:rPr>
              <a:t> (2002) ‘Geothermal Energy Technology and Current Status: An Overview’, </a:t>
            </a:r>
            <a:r>
              <a:rPr lang="en-GB" i="1" dirty="0" smtClean="0">
                <a:solidFill>
                  <a:srgbClr val="0070C0"/>
                </a:solidFill>
              </a:rPr>
              <a:t>Renewable &amp; Sustainable Energy Reviews</a:t>
            </a:r>
            <a:r>
              <a:rPr lang="en-GB" dirty="0" smtClean="0">
                <a:solidFill>
                  <a:srgbClr val="0070C0"/>
                </a:solidFill>
              </a:rPr>
              <a:t> 6:3-65.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S.J. </a:t>
            </a:r>
            <a:r>
              <a:rPr lang="en-GB" dirty="0" err="1" smtClean="0">
                <a:solidFill>
                  <a:srgbClr val="0070C0"/>
                </a:solidFill>
              </a:rPr>
              <a:t>Zarrouk</a:t>
            </a:r>
            <a:r>
              <a:rPr lang="en-GB" dirty="0" smtClean="0">
                <a:solidFill>
                  <a:srgbClr val="0070C0"/>
                </a:solidFill>
              </a:rPr>
              <a:t> &amp; H. Moon (2014) ‘Efficiency of Geothermal Power Plants: A Worldwide Review’, </a:t>
            </a:r>
            <a:r>
              <a:rPr lang="en-GB" i="1" dirty="0" err="1" smtClean="0">
                <a:solidFill>
                  <a:srgbClr val="0070C0"/>
                </a:solidFill>
              </a:rPr>
              <a:t>Geothermics</a:t>
            </a:r>
            <a:r>
              <a:rPr lang="en-GB" dirty="0" smtClean="0">
                <a:solidFill>
                  <a:srgbClr val="0070C0"/>
                </a:solidFill>
              </a:rPr>
              <a:t> 51:142-153.</a:t>
            </a:r>
          </a:p>
          <a:p>
            <a:pPr marL="169863" indent="-169863" algn="just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L. </a:t>
            </a:r>
            <a:r>
              <a:rPr lang="en-GB" dirty="0" err="1" smtClean="0">
                <a:solidFill>
                  <a:srgbClr val="0070C0"/>
                </a:solidFill>
              </a:rPr>
              <a:t>Rybach</a:t>
            </a:r>
            <a:r>
              <a:rPr lang="en-GB" dirty="0" smtClean="0">
                <a:solidFill>
                  <a:srgbClr val="0070C0"/>
                </a:solidFill>
              </a:rPr>
              <a:t> (2003) ‘Geothermal Energy: Sustainability and the Environment’, </a:t>
            </a:r>
            <a:r>
              <a:rPr lang="en-GB" i="1" dirty="0" err="1" smtClean="0">
                <a:solidFill>
                  <a:srgbClr val="0070C0"/>
                </a:solidFill>
              </a:rPr>
              <a:t>Geothermics</a:t>
            </a:r>
            <a:r>
              <a:rPr lang="en-GB" dirty="0" smtClean="0">
                <a:solidFill>
                  <a:srgbClr val="0070C0"/>
                </a:solidFill>
              </a:rPr>
              <a:t> 32:463-470.</a:t>
            </a:r>
            <a:endParaRPr lang="en-GB" dirty="0">
              <a:solidFill>
                <a:srgbClr val="0070C0"/>
              </a:solidFill>
            </a:endParaRP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H.N. Pollack, S.J. Hurter, J.R. Johnson (1993) ‘Heat Flow from the Earth’s Interior: Analysis of the Global Data Set’, </a:t>
            </a:r>
            <a:r>
              <a:rPr lang="en-GB" i="1" dirty="0" smtClean="0">
                <a:solidFill>
                  <a:srgbClr val="0070C0"/>
                </a:solidFill>
              </a:rPr>
              <a:t>Reviews of Geophysics</a:t>
            </a:r>
            <a:r>
              <a:rPr lang="en-GB" dirty="0" smtClean="0">
                <a:solidFill>
                  <a:srgbClr val="0070C0"/>
                </a:solidFill>
              </a:rPr>
              <a:t> 31:267-280.</a:t>
            </a:r>
          </a:p>
        </p:txBody>
      </p:sp>
      <p:sp>
        <p:nvSpPr>
          <p:cNvPr id="5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6948264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GB" sz="3600" b="1" kern="1200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r>
              <a:rPr lang="en-GB" dirty="0" smtClean="0"/>
              <a:t>Additional Reading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139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/>
          <p:cNvSpPr txBox="1">
            <a:spLocks noChangeArrowheads="1"/>
          </p:cNvSpPr>
          <p:nvPr/>
        </p:nvSpPr>
        <p:spPr>
          <a:xfrm>
            <a:off x="0" y="6574027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2708920"/>
            <a:ext cx="25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</a:rPr>
              <a:t>Geothermal Energy:  </a:t>
            </a:r>
          </a:p>
          <a:p>
            <a:pPr algn="ctr"/>
            <a:r>
              <a:rPr lang="en-GB" sz="2800" b="1" dirty="0" smtClean="0">
                <a:solidFill>
                  <a:srgbClr val="C00000"/>
                </a:solidFill>
              </a:rPr>
              <a:t>Initial Analysis</a:t>
            </a:r>
            <a:endParaRPr lang="en-GB" sz="2800" b="1" dirty="0">
              <a:solidFill>
                <a:srgbClr val="C00000"/>
              </a:solidFill>
            </a:endParaRPr>
          </a:p>
        </p:txBody>
      </p:sp>
      <p:pic>
        <p:nvPicPr>
          <p:cNvPr id="138244" name="Picture 4" descr="http://origin-ars.els-cdn.com/content/image/1-s2.0-S1364032113003420-gr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2696"/>
            <a:ext cx="3672408" cy="2825201"/>
          </a:xfrm>
          <a:prstGeom prst="rect">
            <a:avLst/>
          </a:prstGeom>
          <a:noFill/>
        </p:spPr>
      </p:pic>
      <p:pic>
        <p:nvPicPr>
          <p:cNvPr id="138246" name="Picture 6" descr="http://assets.inhabitat.com/wp-content/blogs.dir/1/files/2011/11/Toshiba-Kenya-Geothermal-3-537x39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763" y="4149080"/>
            <a:ext cx="3314725" cy="2419688"/>
          </a:xfrm>
          <a:prstGeom prst="rect">
            <a:avLst/>
          </a:prstGeom>
          <a:noFill/>
        </p:spPr>
      </p:pic>
      <p:pic>
        <p:nvPicPr>
          <p:cNvPr id="138242" name="Picture 2" descr="http://origin-ars.els-cdn.com/content/image/1-s2.0-S1364032102000023-gr1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692696"/>
            <a:ext cx="2304256" cy="3400306"/>
          </a:xfrm>
          <a:prstGeom prst="rect">
            <a:avLst/>
          </a:prstGeom>
          <a:noFill/>
        </p:spPr>
      </p:pic>
      <p:pic>
        <p:nvPicPr>
          <p:cNvPr id="138248" name="Picture 8" descr="http://geothermal.marin.org/images/geomap-1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3717032"/>
            <a:ext cx="3672408" cy="2838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96195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40989"/>
            <a:ext cx="8136904" cy="5368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5496" y="36235"/>
            <a:ext cx="7828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Geothermal Potential in the World Energy Mix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4288" y="6237312"/>
            <a:ext cx="19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IPCC,  2008</a:t>
            </a:r>
            <a:endParaRPr lang="en-US" dirty="0"/>
          </a:p>
        </p:txBody>
      </p:sp>
      <p:sp>
        <p:nvSpPr>
          <p:cNvPr id="5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36235"/>
            <a:ext cx="7828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Geothermal Potential in the World Energy Mix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692696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GB" sz="2000" dirty="0" smtClean="0">
                <a:solidFill>
                  <a:srgbClr val="0070C0"/>
                </a:solidFill>
              </a:rPr>
              <a:t>Geothermal sources of T &gt; 150</a:t>
            </a:r>
            <a:r>
              <a:rPr lang="en-GB" sz="2000" baseline="30000" dirty="0" smtClean="0">
                <a:solidFill>
                  <a:srgbClr val="0070C0"/>
                </a:solidFill>
              </a:rPr>
              <a:t>o</a:t>
            </a:r>
            <a:r>
              <a:rPr lang="en-GB" sz="2000" dirty="0" smtClean="0">
                <a:solidFill>
                  <a:srgbClr val="0070C0"/>
                </a:solidFill>
              </a:rPr>
              <a:t>C @ depths of 1500-3000 m: </a:t>
            </a:r>
            <a:r>
              <a:rPr lang="en-GB" sz="2000" dirty="0" smtClean="0">
                <a:solidFill>
                  <a:srgbClr val="C00000"/>
                </a:solidFill>
              </a:rPr>
              <a:t>Electricity production</a:t>
            </a:r>
            <a:r>
              <a:rPr lang="en-GB" sz="2000" dirty="0" smtClean="0">
                <a:solidFill>
                  <a:srgbClr val="0070C0"/>
                </a:solidFill>
              </a:rPr>
              <a:t>;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GB" sz="2000" dirty="0" smtClean="0">
                <a:solidFill>
                  <a:srgbClr val="0070C0"/>
                </a:solidFill>
              </a:rPr>
              <a:t>Thermal sources 90 ≤ T ≤ 150</a:t>
            </a:r>
            <a:r>
              <a:rPr lang="en-GB" sz="2000" baseline="30000" dirty="0" smtClean="0">
                <a:solidFill>
                  <a:srgbClr val="0070C0"/>
                </a:solidFill>
              </a:rPr>
              <a:t>o</a:t>
            </a:r>
            <a:r>
              <a:rPr lang="en-GB" sz="2000" dirty="0" smtClean="0">
                <a:solidFill>
                  <a:srgbClr val="0070C0"/>
                </a:solidFill>
              </a:rPr>
              <a:t>C @ depths below 1000m: </a:t>
            </a:r>
            <a:r>
              <a:rPr lang="en-GB" sz="2000" dirty="0" smtClean="0">
                <a:solidFill>
                  <a:srgbClr val="C00000"/>
                </a:solidFill>
              </a:rPr>
              <a:t>Thermal generation</a:t>
            </a:r>
            <a:r>
              <a:rPr lang="en-GB" sz="2000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908" y="1772816"/>
            <a:ext cx="8976596" cy="446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631382" y="6237312"/>
            <a:ext cx="4549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MIT (006), The Future of Geothermal Energy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1988840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US subsurface temperature at depth of 6.5 km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69536"/>
            <a:ext cx="7632848" cy="5031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36235"/>
            <a:ext cx="7828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Geothermal Potential in the World Energy Mix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926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Europe subsurface temperature at depth of 5 km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3979" y="6237312"/>
            <a:ext cx="8270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Trans-Mediterranean Interconnection for Concentrating Solar Power , Final Report (2006)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0376" y="692696"/>
            <a:ext cx="3305720" cy="478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496" y="36235"/>
            <a:ext cx="7828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Geothermal Potential in the World Energy Mix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92670" y="6237312"/>
            <a:ext cx="2887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British Geological Survey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852936"/>
            <a:ext cx="2339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UK subsurface temperature at depth of 1 km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129609"/>
            <a:ext cx="2399668" cy="225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1632" y="692696"/>
            <a:ext cx="3312368" cy="469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508104" y="5517232"/>
            <a:ext cx="233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Heat flux based on UK geothermal map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96" y="36235"/>
            <a:ext cx="3573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Geothermal Sources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48784"/>
            <a:ext cx="52200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GB" sz="2400" b="1" dirty="0" smtClean="0">
                <a:solidFill>
                  <a:srgbClr val="0070C0"/>
                </a:solidFill>
              </a:rPr>
              <a:t>Classification:</a:t>
            </a:r>
          </a:p>
          <a:p>
            <a:pPr marL="574675" indent="-234950" algn="just"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T &gt; 150</a:t>
            </a:r>
            <a:r>
              <a:rPr lang="en-GB" sz="2400" baseline="30000" dirty="0" smtClean="0">
                <a:solidFill>
                  <a:srgbClr val="0070C0"/>
                </a:solidFill>
              </a:rPr>
              <a:t>o</a:t>
            </a:r>
            <a:r>
              <a:rPr lang="en-GB" sz="2400" dirty="0" smtClean="0">
                <a:solidFill>
                  <a:srgbClr val="0070C0"/>
                </a:solidFill>
              </a:rPr>
              <a:t>C (</a:t>
            </a:r>
            <a:r>
              <a:rPr lang="en-GB" sz="2400" dirty="0" smtClean="0">
                <a:solidFill>
                  <a:srgbClr val="C00000"/>
                </a:solidFill>
              </a:rPr>
              <a:t>high temperature</a:t>
            </a:r>
            <a:r>
              <a:rPr lang="en-GB" sz="2400" dirty="0" smtClean="0">
                <a:solidFill>
                  <a:srgbClr val="0070C0"/>
                </a:solidFill>
              </a:rPr>
              <a:t>): electricity production and direct heating;</a:t>
            </a:r>
          </a:p>
          <a:p>
            <a:pPr marL="574675" indent="-234950" algn="just"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90 ≤ T ≤ 150</a:t>
            </a:r>
            <a:r>
              <a:rPr lang="en-GB" sz="2400" baseline="30000" dirty="0" smtClean="0">
                <a:solidFill>
                  <a:srgbClr val="0070C0"/>
                </a:solidFill>
              </a:rPr>
              <a:t>o</a:t>
            </a:r>
            <a:r>
              <a:rPr lang="en-GB" sz="2400" dirty="0" smtClean="0">
                <a:solidFill>
                  <a:srgbClr val="0070C0"/>
                </a:solidFill>
              </a:rPr>
              <a:t>C (</a:t>
            </a:r>
            <a:r>
              <a:rPr lang="en-GB" sz="2400" dirty="0" smtClean="0">
                <a:solidFill>
                  <a:srgbClr val="C00000"/>
                </a:solidFill>
              </a:rPr>
              <a:t>medium temperature</a:t>
            </a:r>
            <a:r>
              <a:rPr lang="en-GB" sz="2400" dirty="0" smtClean="0">
                <a:solidFill>
                  <a:srgbClr val="0070C0"/>
                </a:solidFill>
              </a:rPr>
              <a:t>): electricity production and direct heating;</a:t>
            </a:r>
          </a:p>
          <a:p>
            <a:pPr marL="574675" indent="-234950" algn="just"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30 ≤ T &lt; 90</a:t>
            </a:r>
            <a:r>
              <a:rPr lang="en-GB" sz="2400" baseline="30000" dirty="0" smtClean="0">
                <a:solidFill>
                  <a:srgbClr val="0070C0"/>
                </a:solidFill>
              </a:rPr>
              <a:t>o</a:t>
            </a:r>
            <a:r>
              <a:rPr lang="en-GB" sz="2400" dirty="0" smtClean="0">
                <a:solidFill>
                  <a:srgbClr val="0070C0"/>
                </a:solidFill>
              </a:rPr>
              <a:t>C (</a:t>
            </a:r>
            <a:r>
              <a:rPr lang="en-GB" sz="2400" dirty="0" smtClean="0">
                <a:solidFill>
                  <a:srgbClr val="C00000"/>
                </a:solidFill>
              </a:rPr>
              <a:t>low temperature</a:t>
            </a:r>
            <a:r>
              <a:rPr lang="en-GB" sz="2400" dirty="0" smtClean="0">
                <a:solidFill>
                  <a:srgbClr val="0070C0"/>
                </a:solidFill>
              </a:rPr>
              <a:t>): heat pump for heating and air conditioner;</a:t>
            </a:r>
          </a:p>
          <a:p>
            <a:pPr marL="574675" indent="-234950" algn="just"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T &lt; 30</a:t>
            </a:r>
            <a:r>
              <a:rPr lang="en-GB" sz="2400" baseline="30000" dirty="0" smtClean="0">
                <a:solidFill>
                  <a:srgbClr val="0070C0"/>
                </a:solidFill>
              </a:rPr>
              <a:t>o</a:t>
            </a:r>
            <a:r>
              <a:rPr lang="en-GB" sz="2400" dirty="0" smtClean="0">
                <a:solidFill>
                  <a:srgbClr val="0070C0"/>
                </a:solidFill>
              </a:rPr>
              <a:t>C (</a:t>
            </a:r>
            <a:r>
              <a:rPr lang="en-GB" sz="2400" dirty="0" smtClean="0">
                <a:solidFill>
                  <a:srgbClr val="C00000"/>
                </a:solidFill>
              </a:rPr>
              <a:t>very low temperature</a:t>
            </a:r>
            <a:r>
              <a:rPr lang="en-GB" sz="2400" dirty="0" smtClean="0">
                <a:solidFill>
                  <a:srgbClr val="0070C0"/>
                </a:solidFill>
              </a:rPr>
              <a:t>): heat pump for heating and air conditioner.</a:t>
            </a:r>
          </a:p>
        </p:txBody>
      </p:sp>
      <p:sp>
        <p:nvSpPr>
          <p:cNvPr id="7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132098" name="Picture 2" descr="http://www.geothermal-resources.com.au/images/fi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356" y="1124744"/>
            <a:ext cx="3917148" cy="483488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2348880"/>
            <a:ext cx="5525616" cy="4176936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30000">
                <a:schemeClr val="bg2">
                  <a:lumMod val="50000"/>
                </a:schemeClr>
              </a:gs>
              <a:gs pos="70000">
                <a:schemeClr val="bg2">
                  <a:lumMod val="25000"/>
                </a:schemeClr>
              </a:gs>
              <a:gs pos="100000">
                <a:srgbClr val="66301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/>
          <p:cNvSpPr/>
          <p:nvPr/>
        </p:nvSpPr>
        <p:spPr>
          <a:xfrm>
            <a:off x="1187624" y="1556792"/>
            <a:ext cx="1066800" cy="304800"/>
          </a:xfrm>
          <a:prstGeom prst="trapezoid">
            <a:avLst/>
          </a:prstGeom>
          <a:solidFill>
            <a:schemeClr val="accent1">
              <a:alpha val="14000"/>
            </a:schemeClr>
          </a:solidFill>
          <a:ln w="9525">
            <a:solidFill>
              <a:schemeClr val="accent1">
                <a:shade val="50000"/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63824" y="1861592"/>
            <a:ext cx="914400" cy="457200"/>
          </a:xfrm>
          <a:prstGeom prst="rect">
            <a:avLst/>
          </a:prstGeom>
          <a:solidFill>
            <a:schemeClr val="accent1">
              <a:alpha val="15000"/>
            </a:schemeClr>
          </a:solidFill>
          <a:ln w="12700">
            <a:solidFill>
              <a:schemeClr val="accent1">
                <a:shade val="50000"/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62250" y="1112912"/>
            <a:ext cx="209550" cy="1219200"/>
          </a:xfrm>
          <a:prstGeom prst="rect">
            <a:avLst/>
          </a:prstGeom>
          <a:solidFill>
            <a:schemeClr val="accent1">
              <a:alpha val="14000"/>
            </a:schemeClr>
          </a:solidFill>
          <a:ln w="12700">
            <a:solidFill>
              <a:schemeClr val="accent1">
                <a:shade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71800" y="1646312"/>
            <a:ext cx="838200" cy="685800"/>
          </a:xfrm>
          <a:prstGeom prst="rect">
            <a:avLst/>
          </a:prstGeom>
          <a:solidFill>
            <a:schemeClr val="accent1">
              <a:alpha val="14000"/>
            </a:schemeClr>
          </a:solidFill>
          <a:ln w="12700">
            <a:solidFill>
              <a:schemeClr val="accent1">
                <a:shade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2467000" y="731912"/>
            <a:ext cx="609600" cy="304800"/>
          </a:xfrm>
          <a:prstGeom prst="cloudCallou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55576" y="2348880"/>
            <a:ext cx="0" cy="41764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3568" y="234888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3568" y="652534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2286744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0 km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2969567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 km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3655367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 km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4417367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 km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16224" y="2318792"/>
            <a:ext cx="0" cy="4572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49624" y="2318792"/>
            <a:ext cx="0" cy="4572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16224" y="2775992"/>
            <a:ext cx="5334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2924944"/>
            <a:ext cx="1368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Borehole heat exchange (0.006-0.2MW)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771800" y="2332112"/>
            <a:ext cx="0" cy="30480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24200" y="2332112"/>
            <a:ext cx="0" cy="30480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76600" y="2332112"/>
            <a:ext cx="0" cy="30480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29000" y="2332112"/>
            <a:ext cx="0" cy="30480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81400" y="2332112"/>
            <a:ext cx="0" cy="30480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33800" y="2332112"/>
            <a:ext cx="0" cy="30480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11760" y="2780928"/>
            <a:ext cx="1152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Heat exchange pile system (2-4MW)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707904" y="3861048"/>
            <a:ext cx="22860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139952" y="3789040"/>
            <a:ext cx="144016" cy="43204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283968" y="3429000"/>
            <a:ext cx="228600" cy="457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91880" y="3717032"/>
            <a:ext cx="313184" cy="28803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35424" y="414908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Aquifer system (0.2-6MW)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058544" y="2348880"/>
            <a:ext cx="17512" cy="325834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580112" y="2348880"/>
            <a:ext cx="0" cy="324036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004048" y="5805264"/>
            <a:ext cx="22860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436096" y="5661248"/>
            <a:ext cx="0" cy="457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652120" y="5661248"/>
            <a:ext cx="304800" cy="381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499992" y="5661248"/>
            <a:ext cx="45720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48200" y="4007024"/>
            <a:ext cx="914400" cy="53340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724400" y="4007024"/>
            <a:ext cx="838200" cy="53340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24400" y="3930824"/>
            <a:ext cx="1143000" cy="38100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572000" y="4464224"/>
            <a:ext cx="1295400" cy="15240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724400" y="4235624"/>
            <a:ext cx="990600" cy="60960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76800" y="4388024"/>
            <a:ext cx="1143000" cy="68580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572000" y="4083224"/>
            <a:ext cx="990600" cy="106680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49416" y="4911551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C000"/>
                </a:solidFill>
              </a:rPr>
              <a:t>Fractured rock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43808" y="5301208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Enhanced geothermal system (10-200MW)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732240" y="2348880"/>
            <a:ext cx="0" cy="41764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588224" y="234888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88224" y="652534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902507" y="2204864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r>
              <a:rPr lang="en-US" sz="1400" b="1" baseline="30000" dirty="0" smtClean="0">
                <a:solidFill>
                  <a:srgbClr val="0070C0"/>
                </a:solidFill>
              </a:rPr>
              <a:t>o</a:t>
            </a:r>
            <a:r>
              <a:rPr lang="en-US" sz="1400" b="1" dirty="0" smtClean="0">
                <a:solidFill>
                  <a:srgbClr val="0070C0"/>
                </a:solidFill>
              </a:rPr>
              <a:t>C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2507" y="296388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40-60</a:t>
            </a:r>
            <a:r>
              <a:rPr lang="en-US" sz="1400" b="1" baseline="30000" dirty="0" smtClean="0">
                <a:solidFill>
                  <a:srgbClr val="0070C0"/>
                </a:solidFill>
              </a:rPr>
              <a:t>o</a:t>
            </a:r>
            <a:r>
              <a:rPr lang="en-US" sz="1400" b="1" dirty="0" smtClean="0">
                <a:solidFill>
                  <a:srgbClr val="0070C0"/>
                </a:solidFill>
              </a:rPr>
              <a:t>C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04993" y="3652664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60-90</a:t>
            </a:r>
            <a:r>
              <a:rPr lang="en-US" sz="1400" b="1" baseline="30000" dirty="0" smtClean="0">
                <a:solidFill>
                  <a:srgbClr val="0070C0"/>
                </a:solidFill>
              </a:rPr>
              <a:t>o</a:t>
            </a:r>
            <a:r>
              <a:rPr lang="en-US" sz="1400" b="1" dirty="0" smtClean="0">
                <a:solidFill>
                  <a:srgbClr val="0070C0"/>
                </a:solidFill>
              </a:rPr>
              <a:t>C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22251" y="4437112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100-130</a:t>
            </a:r>
            <a:r>
              <a:rPr lang="en-US" sz="1400" b="1" baseline="30000" dirty="0" smtClean="0">
                <a:solidFill>
                  <a:srgbClr val="0070C0"/>
                </a:solidFill>
              </a:rPr>
              <a:t>o</a:t>
            </a:r>
            <a:r>
              <a:rPr lang="en-US" sz="1400" b="1" dirty="0" smtClean="0">
                <a:solidFill>
                  <a:srgbClr val="0070C0"/>
                </a:solidFill>
              </a:rPr>
              <a:t>C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48264" y="5065439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&gt;130</a:t>
            </a:r>
            <a:r>
              <a:rPr lang="en-US" sz="1400" b="1" baseline="30000" dirty="0" smtClean="0">
                <a:solidFill>
                  <a:srgbClr val="0070C0"/>
                </a:solidFill>
              </a:rPr>
              <a:t>o</a:t>
            </a:r>
            <a:r>
              <a:rPr lang="en-US" sz="1400" b="1" dirty="0" smtClean="0">
                <a:solidFill>
                  <a:srgbClr val="0070C0"/>
                </a:solidFill>
              </a:rPr>
              <a:t>C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400" y="2492896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Heating with heat pumps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7" name="Right Brace 56"/>
          <p:cNvSpPr/>
          <p:nvPr/>
        </p:nvSpPr>
        <p:spPr>
          <a:xfrm>
            <a:off x="7620000" y="2281064"/>
            <a:ext cx="2286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961312" y="3914472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Heating without heat pumps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9" name="Right Brace 58"/>
          <p:cNvSpPr/>
          <p:nvPr/>
        </p:nvSpPr>
        <p:spPr>
          <a:xfrm>
            <a:off x="7596336" y="3717032"/>
            <a:ext cx="2286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956376" y="5445224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Power and heat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1" name="Right Brace 60"/>
          <p:cNvSpPr/>
          <p:nvPr/>
        </p:nvSpPr>
        <p:spPr>
          <a:xfrm>
            <a:off x="7668344" y="5157192"/>
            <a:ext cx="72008" cy="1368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923928" y="2348880"/>
            <a:ext cx="0" cy="14401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211960" y="2348880"/>
            <a:ext cx="0" cy="14401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5496" y="36235"/>
            <a:ext cx="3573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Geothermal Sources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31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effGomes_UoA_Template">
  <a:themeElements>
    <a:clrScheme name="UoA">
      <a:dk1>
        <a:srgbClr val="3D4F55"/>
      </a:dk1>
      <a:lt1>
        <a:srgbClr val="FFFFFF"/>
      </a:lt1>
      <a:dk2>
        <a:srgbClr val="3D4F55"/>
      </a:dk2>
      <a:lt2>
        <a:srgbClr val="FFFFFF"/>
      </a:lt2>
      <a:accent1>
        <a:srgbClr val="D12A1D"/>
      </a:accent1>
      <a:accent2>
        <a:srgbClr val="B4423E"/>
      </a:accent2>
      <a:accent3>
        <a:srgbClr val="E2ADAC"/>
      </a:accent3>
      <a:accent4>
        <a:srgbClr val="CF7875"/>
      </a:accent4>
      <a:accent5>
        <a:srgbClr val="77949D"/>
      </a:accent5>
      <a:accent6>
        <a:srgbClr val="D1DBDE"/>
      </a:accent6>
      <a:hlink>
        <a:srgbClr val="334247"/>
      </a:hlink>
      <a:folHlink>
        <a:srgbClr val="33424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JeffGomes_UoA_Template</Template>
  <TotalTime>41448</TotalTime>
  <Words>1670</Words>
  <Application>Microsoft Office PowerPoint</Application>
  <PresentationFormat>On-screen Show (4:3)</PresentationFormat>
  <Paragraphs>389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JeffGomes_UoA_Template</vt:lpstr>
      <vt:lpstr>Slide 1</vt:lpstr>
      <vt:lpstr>Outline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Energy Consumption</vt:lpstr>
      <vt:lpstr>Slide 21</vt:lpstr>
      <vt:lpstr>Slide 22</vt:lpstr>
      <vt:lpstr>Slide 23</vt:lpstr>
      <vt:lpstr>Slide 24</vt:lpstr>
      <vt:lpstr>Energy Consumption</vt:lpstr>
      <vt:lpstr>Energy Consumption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JeffGomes</dc:creator>
  <cp:keywords>University of Aberdeen, PowerPoint Template, Internal</cp:keywords>
  <dc:description>Created: November 2011
This version: November 2011</dc:description>
  <cp:lastModifiedBy>Melo de almeida Gomes, Jefferson Luis</cp:lastModifiedBy>
  <cp:revision>727</cp:revision>
  <dcterms:created xsi:type="dcterms:W3CDTF">2013-09-28T10:45:14Z</dcterms:created>
  <dcterms:modified xsi:type="dcterms:W3CDTF">2015-08-05T15:25:22Z</dcterms:modified>
</cp:coreProperties>
</file>