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28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9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0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62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07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5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42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0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14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29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5207" y="791557"/>
            <a:ext cx="8877272" cy="5889019"/>
            <a:chOff x="3138" y="1206"/>
            <a:chExt cx="2553" cy="2964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379" y="1207"/>
              <a:ext cx="2312" cy="249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000">
                <a:latin typeface="+mj-lt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 flipV="1">
              <a:off x="3379" y="1206"/>
              <a:ext cx="2312" cy="249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2000">
                <a:latin typeface="+mj-lt"/>
              </a:endParaRPr>
            </a:p>
          </p:txBody>
        </p:sp>
        <p:sp>
          <p:nvSpPr>
            <p:cNvPr id="7" name="Freeform 12"/>
            <p:cNvSpPr>
              <a:spLocks noChangeArrowheads="1"/>
            </p:cNvSpPr>
            <p:nvPr/>
          </p:nvSpPr>
          <p:spPr bwMode="auto">
            <a:xfrm>
              <a:off x="3379" y="1207"/>
              <a:ext cx="2312" cy="2493"/>
            </a:xfrm>
            <a:custGeom>
              <a:avLst/>
              <a:gdLst>
                <a:gd name="T0" fmla="*/ 0 w 2313"/>
                <a:gd name="T1" fmla="*/ 2222 h 2222"/>
                <a:gd name="T2" fmla="*/ 317 w 2313"/>
                <a:gd name="T3" fmla="*/ 1587 h 2222"/>
                <a:gd name="T4" fmla="*/ 726 w 2313"/>
                <a:gd name="T5" fmla="*/ 998 h 2222"/>
                <a:gd name="T6" fmla="*/ 1179 w 2313"/>
                <a:gd name="T7" fmla="*/ 544 h 2222"/>
                <a:gd name="T8" fmla="*/ 1633 w 2313"/>
                <a:gd name="T9" fmla="*/ 226 h 2222"/>
                <a:gd name="T10" fmla="*/ 1996 w 2313"/>
                <a:gd name="T11" fmla="*/ 90 h 2222"/>
                <a:gd name="T12" fmla="*/ 2313 w 2313"/>
                <a:gd name="T13" fmla="*/ 0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3" h="2222">
                  <a:moveTo>
                    <a:pt x="0" y="2222"/>
                  </a:moveTo>
                  <a:cubicBezTo>
                    <a:pt x="98" y="2006"/>
                    <a:pt x="196" y="1791"/>
                    <a:pt x="317" y="1587"/>
                  </a:cubicBezTo>
                  <a:cubicBezTo>
                    <a:pt x="438" y="1383"/>
                    <a:pt x="582" y="1172"/>
                    <a:pt x="726" y="998"/>
                  </a:cubicBezTo>
                  <a:cubicBezTo>
                    <a:pt x="870" y="824"/>
                    <a:pt x="1028" y="673"/>
                    <a:pt x="1179" y="544"/>
                  </a:cubicBezTo>
                  <a:cubicBezTo>
                    <a:pt x="1330" y="415"/>
                    <a:pt x="1497" y="302"/>
                    <a:pt x="1633" y="226"/>
                  </a:cubicBezTo>
                  <a:cubicBezTo>
                    <a:pt x="1769" y="150"/>
                    <a:pt x="1883" y="128"/>
                    <a:pt x="1996" y="90"/>
                  </a:cubicBezTo>
                  <a:cubicBezTo>
                    <a:pt x="2109" y="52"/>
                    <a:pt x="2238" y="23"/>
                    <a:pt x="2313" y="0"/>
                  </a:cubicBezTo>
                </a:path>
              </a:pathLst>
            </a:custGeom>
            <a:noFill/>
            <a:ln w="28440">
              <a:solidFill>
                <a:srgbClr val="FF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000">
                <a:latin typeface="+mj-lt"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3379" y="2477"/>
              <a:ext cx="634" cy="0"/>
            </a:xfrm>
            <a:prstGeom prst="line">
              <a:avLst/>
            </a:prstGeom>
            <a:noFill/>
            <a:ln w="9360">
              <a:solidFill>
                <a:srgbClr val="0000FF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2000">
                <a:latin typeface="+mj-lt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998" y="2485"/>
              <a:ext cx="0" cy="1223"/>
            </a:xfrm>
            <a:prstGeom prst="line">
              <a:avLst/>
            </a:prstGeom>
            <a:noFill/>
            <a:ln w="936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2000">
                <a:latin typeface="+mj-lt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3379" y="1207"/>
              <a:ext cx="2312" cy="249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2000">
                <a:latin typeface="+mj-lt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 rot="1940265">
              <a:off x="4862" y="2725"/>
              <a:ext cx="297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r" rtl="1">
                <a:spcBef>
                  <a:spcPts val="1000"/>
                </a:spcBef>
                <a:buClrTx/>
                <a:buSzPct val="150000"/>
                <a:buFontTx/>
                <a:buNone/>
              </a:pPr>
              <a:r>
                <a:rPr lang="en-US" altLang="en-US" sz="1800" i="1" dirty="0" err="1">
                  <a:solidFill>
                    <a:schemeClr val="tx2"/>
                  </a:solidFill>
                  <a:latin typeface="+mj-lt"/>
                </a:rPr>
                <a:t>y</a:t>
              </a:r>
              <a:r>
                <a:rPr lang="en-US" altLang="en-US" sz="1800" i="1" baseline="-25000" dirty="0" err="1">
                  <a:solidFill>
                    <a:schemeClr val="tx2"/>
                  </a:solidFill>
                  <a:latin typeface="+mj-lt"/>
                </a:rPr>
                <a:t>A</a:t>
              </a:r>
              <a:r>
                <a:rPr lang="en-US" altLang="en-US" sz="1800" i="1" dirty="0">
                  <a:solidFill>
                    <a:schemeClr val="tx2"/>
                  </a:solidFill>
                  <a:latin typeface="+mj-lt"/>
                </a:rPr>
                <a:t>=1- </a:t>
              </a:r>
              <a:r>
                <a:rPr lang="en-US" altLang="en-US" sz="1800" i="1" dirty="0" err="1">
                  <a:solidFill>
                    <a:schemeClr val="tx2"/>
                  </a:solidFill>
                  <a:latin typeface="+mj-lt"/>
                </a:rPr>
                <a:t>x</a:t>
              </a:r>
              <a:r>
                <a:rPr lang="en-US" altLang="en-US" sz="1800" i="1" baseline="-25000" dirty="0" err="1">
                  <a:solidFill>
                    <a:schemeClr val="tx2"/>
                  </a:solidFill>
                  <a:latin typeface="+mj-lt"/>
                </a:rPr>
                <a:t>A</a:t>
              </a:r>
              <a:endParaRPr lang="en-US" altLang="en-US" sz="1800" i="1" baseline="-250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138" y="1242"/>
              <a:ext cx="114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90000" tIns="46800" rIns="90000" bIns="46800"/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400" b="1" dirty="0">
                  <a:solidFill>
                    <a:schemeClr val="tx2"/>
                  </a:solidFill>
                  <a:latin typeface="+mj-lt"/>
                </a:rPr>
                <a:t>Vapor composition  y (mole fraction, light component)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3259" y="3948"/>
              <a:ext cx="240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ctr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400" b="1" dirty="0">
                  <a:solidFill>
                    <a:schemeClr val="tx2"/>
                  </a:solidFill>
                  <a:latin typeface="+mj-lt"/>
                </a:rPr>
                <a:t>Liquid composition  </a:t>
              </a:r>
              <a:r>
                <a:rPr lang="en-US" altLang="en-US" sz="1600" b="1" i="1" dirty="0">
                  <a:solidFill>
                    <a:schemeClr val="tx2"/>
                  </a:solidFill>
                  <a:latin typeface="+mj-lt"/>
                </a:rPr>
                <a:t>x</a:t>
              </a:r>
              <a:r>
                <a:rPr lang="en-US" altLang="en-US" sz="1400" b="1" dirty="0">
                  <a:solidFill>
                    <a:schemeClr val="tx2"/>
                  </a:solidFill>
                  <a:latin typeface="+mj-lt"/>
                </a:rPr>
                <a:t> (mole fraction, light component)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15" y="3711"/>
              <a:ext cx="181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r" rtl="1">
                <a:spcBef>
                  <a:spcPts val="1000"/>
                </a:spcBef>
                <a:buClrTx/>
                <a:buSzPct val="150000"/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+mj-lt"/>
                </a:rPr>
                <a:t>0.2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228" y="2267"/>
              <a:ext cx="151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r" rtl="1">
                <a:spcBef>
                  <a:spcPts val="1000"/>
                </a:spcBef>
                <a:buClrTx/>
                <a:buSzPct val="150000"/>
                <a:buFontTx/>
                <a:buNone/>
              </a:pPr>
              <a:r>
                <a:rPr lang="en-US" altLang="en-US" sz="1800" i="1" dirty="0">
                  <a:solidFill>
                    <a:schemeClr val="tx2"/>
                  </a:solidFill>
                  <a:latin typeface="+mj-lt"/>
                </a:rPr>
                <a:t>0.4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 rot="19648125">
              <a:off x="4117" y="2686"/>
              <a:ext cx="493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ctr" rtl="1">
                <a:spcBef>
                  <a:spcPts val="1000"/>
                </a:spcBef>
                <a:buClrTx/>
                <a:buSzPct val="150000"/>
                <a:buFontTx/>
                <a:buNone/>
              </a:pPr>
              <a:r>
                <a:rPr lang="en-US" altLang="en-US" sz="1800" i="1" dirty="0" err="1">
                  <a:solidFill>
                    <a:schemeClr val="tx2"/>
                  </a:solidFill>
                  <a:latin typeface="+mj-lt"/>
                </a:rPr>
                <a:t>y</a:t>
              </a:r>
              <a:r>
                <a:rPr lang="en-US" altLang="en-US" sz="1800" i="1" baseline="-25000" dirty="0" err="1">
                  <a:solidFill>
                    <a:schemeClr val="tx2"/>
                  </a:solidFill>
                  <a:latin typeface="+mj-lt"/>
                </a:rPr>
                <a:t>A</a:t>
              </a:r>
              <a:r>
                <a:rPr lang="en-US" altLang="en-US" sz="1800" i="1" dirty="0">
                  <a:solidFill>
                    <a:schemeClr val="tx2"/>
                  </a:solidFill>
                  <a:latin typeface="+mj-lt"/>
                </a:rPr>
                <a:t>= </a:t>
              </a:r>
              <a:r>
                <a:rPr lang="en-US" altLang="en-US" sz="1800" i="1" dirty="0" err="1" smtClean="0">
                  <a:solidFill>
                    <a:schemeClr val="tx2"/>
                  </a:solidFill>
                  <a:latin typeface="+mj-lt"/>
                </a:rPr>
                <a:t>x</a:t>
              </a:r>
              <a:r>
                <a:rPr lang="en-US" altLang="en-US" sz="1800" i="1" baseline="-25000" dirty="0" err="1" smtClean="0">
                  <a:solidFill>
                    <a:schemeClr val="tx2"/>
                  </a:solidFill>
                  <a:latin typeface="+mj-lt"/>
                </a:rPr>
                <a:t>A</a:t>
              </a:r>
              <a:endParaRPr lang="en-US" altLang="en-US" sz="1800" i="1" baseline="-25000" dirty="0" smtClean="0">
                <a:solidFill>
                  <a:schemeClr val="tx2"/>
                </a:solidFill>
                <a:latin typeface="+mj-lt"/>
              </a:endParaRPr>
            </a:p>
            <a:p>
              <a:pPr algn="ctr" rtl="1">
                <a:spcBef>
                  <a:spcPts val="1000"/>
                </a:spcBef>
                <a:buClrTx/>
                <a:buSzPct val="150000"/>
                <a:buFontTx/>
                <a:buNone/>
              </a:pPr>
              <a:r>
                <a:rPr lang="en-US" altLang="en-US" sz="1800" i="1" dirty="0">
                  <a:solidFill>
                    <a:schemeClr val="tx2"/>
                  </a:solidFill>
                </a:rPr>
                <a:t>45 </a:t>
              </a:r>
              <a:r>
                <a:rPr lang="en-US" altLang="en-US" sz="1800" i="1" baseline="30000" dirty="0">
                  <a:solidFill>
                    <a:schemeClr val="tx2"/>
                  </a:solidFill>
                </a:rPr>
                <a:t>O</a:t>
              </a:r>
              <a:r>
                <a:rPr lang="en-US" altLang="en-US" sz="1800" i="1" dirty="0">
                  <a:solidFill>
                    <a:schemeClr val="tx2"/>
                  </a:solidFill>
                </a:rPr>
                <a:t> line</a:t>
              </a:r>
              <a:endParaRPr lang="en-US" altLang="en-US" sz="1800" i="1" baseline="-250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4330" y="1812"/>
              <a:ext cx="228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2000">
                <a:latin typeface="+mj-lt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4550" y="1821"/>
              <a:ext cx="0" cy="1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2000">
                <a:latin typeface="+mj-lt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 rot="19998894">
              <a:off x="4487" y="1418"/>
              <a:ext cx="47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SzPct val="150000"/>
                <a:buFontTx/>
                <a:buNone/>
              </a:pPr>
              <a:r>
                <a:rPr lang="en-US" altLang="en-US" sz="1600" i="1" dirty="0">
                  <a:solidFill>
                    <a:schemeClr val="accent1"/>
                  </a:solidFill>
                  <a:latin typeface="+mj-lt"/>
                </a:rPr>
                <a:t>Equilibrium curve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4241" y="1690"/>
              <a:ext cx="89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r" rtl="1">
                <a:spcBef>
                  <a:spcPts val="1000"/>
                </a:spcBef>
                <a:buClrTx/>
                <a:buSzPct val="150000"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  <a:latin typeface="+mj-lt"/>
                </a:rPr>
                <a:t>y</a:t>
              </a: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4550" y="1963"/>
              <a:ext cx="8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r" rtl="1">
                <a:spcBef>
                  <a:spcPts val="1000"/>
                </a:spcBef>
                <a:buClrTx/>
                <a:buSzPct val="150000"/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+mj-lt"/>
                </a:rPr>
                <a:t>x</a:t>
              </a:r>
            </a:p>
          </p:txBody>
        </p:sp>
      </p:grp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388097" y="119089"/>
            <a:ext cx="693543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9pPr>
          </a:lstStyle>
          <a:p>
            <a:pPr algn="ctr">
              <a:spcBef>
                <a:spcPts val="1125"/>
              </a:spcBef>
              <a:buClrTx/>
              <a:buSzPct val="150000"/>
              <a:buFontTx/>
              <a:buNone/>
            </a:pPr>
            <a:r>
              <a:rPr lang="en-US" altLang="en-US" sz="2000" b="1" i="1" dirty="0" err="1">
                <a:solidFill>
                  <a:srgbClr val="FF0033"/>
                </a:solidFill>
                <a:latin typeface="+mj-lt"/>
              </a:rPr>
              <a:t>xy</a:t>
            </a:r>
            <a:r>
              <a:rPr lang="en-US" altLang="en-US" sz="2000" b="1" i="1" dirty="0">
                <a:solidFill>
                  <a:srgbClr val="FF0033"/>
                </a:solidFill>
                <a:latin typeface="+mj-lt"/>
              </a:rPr>
              <a:t> </a:t>
            </a:r>
            <a:r>
              <a:rPr lang="en-US" altLang="en-US" sz="2000" b="1" dirty="0">
                <a:solidFill>
                  <a:srgbClr val="FF0033"/>
                </a:solidFill>
                <a:latin typeface="+mj-lt"/>
              </a:rPr>
              <a:t>diagram for binary system</a:t>
            </a:r>
          </a:p>
        </p:txBody>
      </p:sp>
    </p:spTree>
    <p:extLst>
      <p:ext uri="{BB962C8B-B14F-4D97-AF65-F5344CB8AC3E}">
        <p14:creationId xmlns:p14="http://schemas.microsoft.com/office/powerpoint/2010/main" val="402626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s42jm2</dc:creator>
  <cp:lastModifiedBy>s42jm2</cp:lastModifiedBy>
  <cp:revision>1</cp:revision>
  <dcterms:created xsi:type="dcterms:W3CDTF">2014-10-24T18:11:23Z</dcterms:created>
  <dcterms:modified xsi:type="dcterms:W3CDTF">2014-10-24T18:16:22Z</dcterms:modified>
</cp:coreProperties>
</file>