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1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5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5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7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3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6921" y="382299"/>
            <a:ext cx="7513471" cy="6000327"/>
            <a:chOff x="3447" y="952"/>
            <a:chExt cx="2277" cy="1934"/>
          </a:xfrm>
        </p:grpSpPr>
        <p:sp>
          <p:nvSpPr>
            <p:cNvPr id="5" name="Freeform 13"/>
            <p:cNvSpPr>
              <a:spLocks noChangeArrowheads="1"/>
            </p:cNvSpPr>
            <p:nvPr/>
          </p:nvSpPr>
          <p:spPr bwMode="auto">
            <a:xfrm>
              <a:off x="3856" y="1135"/>
              <a:ext cx="1429" cy="1178"/>
            </a:xfrm>
            <a:custGeom>
              <a:avLst/>
              <a:gdLst>
                <a:gd name="T0" fmla="*/ 0 w 1451"/>
                <a:gd name="T1" fmla="*/ 1179 h 1179"/>
                <a:gd name="T2" fmla="*/ 0 w 1451"/>
                <a:gd name="T3" fmla="*/ 0 h 1179"/>
                <a:gd name="T4" fmla="*/ 1451 w 1451"/>
                <a:gd name="T5" fmla="*/ 0 h 1179"/>
                <a:gd name="T6" fmla="*/ 1451 w 1451"/>
                <a:gd name="T7" fmla="*/ 90 h 1179"/>
                <a:gd name="T8" fmla="*/ 680 w 1451"/>
                <a:gd name="T9" fmla="*/ 589 h 1179"/>
                <a:gd name="T10" fmla="*/ 0 w 1451"/>
                <a:gd name="T11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1179">
                  <a:moveTo>
                    <a:pt x="0" y="1179"/>
                  </a:moveTo>
                  <a:lnTo>
                    <a:pt x="0" y="0"/>
                  </a:lnTo>
                  <a:lnTo>
                    <a:pt x="1451" y="0"/>
                  </a:lnTo>
                  <a:lnTo>
                    <a:pt x="1451" y="90"/>
                  </a:lnTo>
                  <a:lnTo>
                    <a:pt x="680" y="589"/>
                  </a:lnTo>
                  <a:lnTo>
                    <a:pt x="0" y="1179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3864" y="1240"/>
              <a:ext cx="1421" cy="1406"/>
            </a:xfrm>
            <a:custGeom>
              <a:avLst/>
              <a:gdLst>
                <a:gd name="T0" fmla="*/ 0 w 1451"/>
                <a:gd name="T1" fmla="*/ 1134 h 1407"/>
                <a:gd name="T2" fmla="*/ 907 w 1451"/>
                <a:gd name="T3" fmla="*/ 590 h 1407"/>
                <a:gd name="T4" fmla="*/ 1451 w 1451"/>
                <a:gd name="T5" fmla="*/ 0 h 1407"/>
                <a:gd name="T6" fmla="*/ 1451 w 1451"/>
                <a:gd name="T7" fmla="*/ 1407 h 1407"/>
                <a:gd name="T8" fmla="*/ 0 w 1451"/>
                <a:gd name="T9" fmla="*/ 1407 h 1407"/>
                <a:gd name="T10" fmla="*/ 0 w 1451"/>
                <a:gd name="T11" fmla="*/ 1134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1407">
                  <a:moveTo>
                    <a:pt x="0" y="1134"/>
                  </a:moveTo>
                  <a:lnTo>
                    <a:pt x="907" y="590"/>
                  </a:lnTo>
                  <a:lnTo>
                    <a:pt x="1451" y="0"/>
                  </a:lnTo>
                  <a:lnTo>
                    <a:pt x="1451" y="1407"/>
                  </a:lnTo>
                  <a:lnTo>
                    <a:pt x="0" y="1407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F7C45F"/>
            </a:solidFill>
            <a:ln w="936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Freeform 15"/>
            <p:cNvSpPr>
              <a:spLocks noChangeArrowheads="1"/>
            </p:cNvSpPr>
            <p:nvPr/>
          </p:nvSpPr>
          <p:spPr bwMode="auto">
            <a:xfrm>
              <a:off x="3853" y="998"/>
              <a:ext cx="1439" cy="1662"/>
            </a:xfrm>
            <a:custGeom>
              <a:avLst/>
              <a:gdLst>
                <a:gd name="T0" fmla="*/ 0 w 3420"/>
                <a:gd name="T1" fmla="*/ 180 h 3240"/>
                <a:gd name="T2" fmla="*/ 0 w 3420"/>
                <a:gd name="T3" fmla="*/ 3240 h 3240"/>
                <a:gd name="T4" fmla="*/ 3420 w 3420"/>
                <a:gd name="T5" fmla="*/ 3240 h 3240"/>
                <a:gd name="T6" fmla="*/ 3420 w 3420"/>
                <a:gd name="T7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0" h="3240">
                  <a:moveTo>
                    <a:pt x="0" y="180"/>
                  </a:moveTo>
                  <a:lnTo>
                    <a:pt x="0" y="3240"/>
                  </a:lnTo>
                  <a:lnTo>
                    <a:pt x="3420" y="3240"/>
                  </a:lnTo>
                  <a:lnTo>
                    <a:pt x="342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167" y="1365"/>
              <a:ext cx="477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 b="1" dirty="0" err="1">
                  <a:solidFill>
                    <a:schemeClr val="accent1"/>
                  </a:solidFill>
                  <a:latin typeface="+mj-lt"/>
                </a:rPr>
                <a:t>Subcooled</a:t>
              </a:r>
              <a:r>
                <a:rPr lang="en-US" altLang="en-US" sz="1200" b="1" dirty="0">
                  <a:solidFill>
                    <a:schemeClr val="accent1"/>
                  </a:solidFill>
                  <a:latin typeface="+mj-lt"/>
                </a:rPr>
                <a:t> liquid</a:t>
              </a:r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3850" y="2334"/>
              <a:ext cx="26" cy="2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5284" y="1203"/>
              <a:ext cx="26" cy="2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781" y="2648"/>
              <a:ext cx="14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>
                  <a:solidFill>
                    <a:srgbClr val="3366FF"/>
                  </a:solidFill>
                </a:rPr>
                <a:t>0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131" y="2636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>
                  <a:solidFill>
                    <a:srgbClr val="3366FF"/>
                  </a:solidFill>
                </a:rPr>
                <a:t>1.0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447" y="2786"/>
              <a:ext cx="227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400" b="1" dirty="0" smtClean="0">
                  <a:solidFill>
                    <a:srgbClr val="3366FF"/>
                  </a:solidFill>
                  <a:latin typeface="+mj-lt"/>
                </a:rPr>
                <a:t>Composition </a:t>
              </a:r>
              <a:r>
                <a:rPr lang="en-US" altLang="en-US" sz="1400" b="1" dirty="0">
                  <a:solidFill>
                    <a:srgbClr val="3366FF"/>
                  </a:solidFill>
                  <a:latin typeface="+mj-lt"/>
                </a:rPr>
                <a:t>(mole fraction light </a:t>
              </a:r>
              <a:r>
                <a:rPr lang="en-US" altLang="en-US" sz="1400" b="1" dirty="0" smtClean="0">
                  <a:solidFill>
                    <a:srgbClr val="3366FF"/>
                  </a:solidFill>
                  <a:latin typeface="+mj-lt"/>
                </a:rPr>
                <a:t>component)</a:t>
              </a:r>
              <a:endParaRPr lang="en-US" altLang="en-US" sz="1400" b="1" dirty="0">
                <a:solidFill>
                  <a:srgbClr val="3366FF"/>
                </a:solidFill>
                <a:latin typeface="+mj-lt"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262" y="2277"/>
              <a:ext cx="863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 b="1" dirty="0">
                  <a:solidFill>
                    <a:schemeClr val="accent1"/>
                  </a:solidFill>
                  <a:latin typeface="+mj-lt"/>
                </a:rPr>
                <a:t>Superheated Vapor</a:t>
              </a: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666" y="1683"/>
              <a:ext cx="143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/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2000" b="1" dirty="0">
                  <a:solidFill>
                    <a:srgbClr val="3366FF"/>
                  </a:solidFill>
                  <a:latin typeface="+mj-lt"/>
                </a:rPr>
                <a:t>Pressure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5295" y="1161"/>
              <a:ext cx="117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600" b="1" dirty="0" smtClean="0">
                  <a:solidFill>
                    <a:srgbClr val="3366FF"/>
                  </a:solidFill>
                  <a:latin typeface="+mj-lt"/>
                </a:rPr>
                <a:t>P</a:t>
              </a:r>
              <a:r>
                <a:rPr lang="en-US" altLang="en-US" sz="1600" b="1" baseline="-25000" dirty="0" smtClean="0">
                  <a:solidFill>
                    <a:srgbClr val="3366FF"/>
                  </a:solidFill>
                  <a:latin typeface="+mj-lt"/>
                </a:rPr>
                <a:t>L</a:t>
              </a:r>
              <a:endParaRPr lang="en-US" altLang="en-US" sz="1600" b="1" baseline="-25000" dirty="0">
                <a:solidFill>
                  <a:srgbClr val="3366FF"/>
                </a:solidFill>
                <a:latin typeface="+mj-lt"/>
              </a:endParaRP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3897" y="2510"/>
              <a:ext cx="317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 dirty="0">
                  <a:solidFill>
                    <a:schemeClr val="accent1"/>
                  </a:solidFill>
                </a:rPr>
                <a:t>Pure heavy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H="1" flipV="1">
              <a:off x="3876" y="2363"/>
              <a:ext cx="70" cy="11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5281" y="1323"/>
              <a:ext cx="249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 dirty="0">
                  <a:solidFill>
                    <a:srgbClr val="3366FF"/>
                  </a:solidFill>
                </a:rPr>
                <a:t>Pure light</a:t>
              </a: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H="1" flipV="1">
              <a:off x="5315" y="1238"/>
              <a:ext cx="91" cy="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34"/>
            <p:cNvSpPr>
              <a:spLocks noChangeArrowheads="1"/>
            </p:cNvSpPr>
            <p:nvPr/>
          </p:nvSpPr>
          <p:spPr bwMode="auto">
            <a:xfrm rot="20880000">
              <a:off x="3748" y="1356"/>
              <a:ext cx="1664" cy="855"/>
            </a:xfrm>
            <a:custGeom>
              <a:avLst/>
              <a:gdLst>
                <a:gd name="T0" fmla="*/ 60 w 3540"/>
                <a:gd name="T1" fmla="*/ 2640 h 2760"/>
                <a:gd name="T2" fmla="*/ 1680 w 3540"/>
                <a:gd name="T3" fmla="*/ 1020 h 2760"/>
                <a:gd name="T4" fmla="*/ 3480 w 3540"/>
                <a:gd name="T5" fmla="*/ 120 h 2760"/>
                <a:gd name="T6" fmla="*/ 2040 w 3540"/>
                <a:gd name="T7" fmla="*/ 1740 h 2760"/>
                <a:gd name="T8" fmla="*/ 60 w 3540"/>
                <a:gd name="T9" fmla="*/ 2640 h 2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0" h="2760">
                  <a:moveTo>
                    <a:pt x="60" y="2640"/>
                  </a:moveTo>
                  <a:cubicBezTo>
                    <a:pt x="0" y="2520"/>
                    <a:pt x="1110" y="1440"/>
                    <a:pt x="1680" y="1020"/>
                  </a:cubicBezTo>
                  <a:cubicBezTo>
                    <a:pt x="2250" y="600"/>
                    <a:pt x="3420" y="0"/>
                    <a:pt x="3480" y="120"/>
                  </a:cubicBezTo>
                  <a:cubicBezTo>
                    <a:pt x="3540" y="240"/>
                    <a:pt x="2610" y="1320"/>
                    <a:pt x="2040" y="1740"/>
                  </a:cubicBezTo>
                  <a:cubicBezTo>
                    <a:pt x="1470" y="2160"/>
                    <a:pt x="120" y="2760"/>
                    <a:pt x="60" y="2640"/>
                  </a:cubicBezTo>
                  <a:close/>
                </a:path>
              </a:pathLst>
            </a:cu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3856" y="952"/>
              <a:ext cx="1436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>
                  <a:solidFill>
                    <a:srgbClr val="FF0033"/>
                  </a:solidFill>
                  <a:latin typeface="Arial" charset="0"/>
                </a:rPr>
                <a:t>Constant T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916710" y="2708920"/>
            <a:ext cx="344737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7944" y="2708920"/>
            <a:ext cx="0" cy="290398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64088" y="2708920"/>
            <a:ext cx="0" cy="290398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6644" y="56708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x</a:t>
            </a:r>
            <a:r>
              <a:rPr lang="en-GB" baseline="-25000" dirty="0" smtClean="0">
                <a:solidFill>
                  <a:schemeClr val="accent1"/>
                </a:solidFill>
              </a:rPr>
              <a:t>1</a:t>
            </a:r>
            <a:endParaRPr lang="en-GB" baseline="-25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2788" y="566124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y</a:t>
            </a:r>
            <a:r>
              <a:rPr lang="en-GB" baseline="-25000" dirty="0" smtClean="0">
                <a:solidFill>
                  <a:schemeClr val="accent1"/>
                </a:solidFill>
              </a:rPr>
              <a:t>1</a:t>
            </a:r>
            <a:endParaRPr lang="en-GB" baseline="-25000" dirty="0">
              <a:solidFill>
                <a:schemeClr val="accent1"/>
              </a:solidFill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1547141" y="4511790"/>
            <a:ext cx="386068" cy="34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r" rtl="1">
              <a:spcBef>
                <a:spcPts val="750"/>
              </a:spcBef>
              <a:buClrTx/>
              <a:buSzPct val="150000"/>
              <a:buFontTx/>
              <a:buNone/>
            </a:pPr>
            <a:r>
              <a:rPr lang="en-US" altLang="en-US" sz="1600" b="1" dirty="0">
                <a:solidFill>
                  <a:srgbClr val="3366FF"/>
                </a:solidFill>
                <a:latin typeface="+mj-lt"/>
              </a:rPr>
              <a:t>P</a:t>
            </a:r>
            <a:r>
              <a:rPr lang="en-US" altLang="en-US" sz="1600" b="1" baseline="-25000" dirty="0">
                <a:solidFill>
                  <a:srgbClr val="3366FF"/>
                </a:solidFill>
                <a:latin typeface="+mj-lt"/>
              </a:rPr>
              <a:t>H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1540541" y="2538280"/>
            <a:ext cx="386068" cy="34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r" rtl="1">
              <a:spcBef>
                <a:spcPts val="750"/>
              </a:spcBef>
              <a:buClrTx/>
              <a:buSzPct val="150000"/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+mj-lt"/>
              </a:rPr>
              <a:t>P</a:t>
            </a:r>
            <a:r>
              <a:rPr lang="en-US" altLang="en-US" sz="1600" b="1" baseline="-25000" dirty="0" smtClean="0">
                <a:solidFill>
                  <a:srgbClr val="3366FF"/>
                </a:solidFill>
                <a:latin typeface="+mj-lt"/>
              </a:rPr>
              <a:t>1</a:t>
            </a:r>
            <a:endParaRPr lang="en-US" altLang="en-US" sz="1600" b="1" baseline="-25000" dirty="0">
              <a:solidFill>
                <a:srgbClr val="3366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s42jm2</dc:creator>
  <cp:lastModifiedBy>s42jm2</cp:lastModifiedBy>
  <cp:revision>2</cp:revision>
  <dcterms:created xsi:type="dcterms:W3CDTF">2014-10-24T17:29:15Z</dcterms:created>
  <dcterms:modified xsi:type="dcterms:W3CDTF">2014-10-24T17:42:05Z</dcterms:modified>
</cp:coreProperties>
</file>