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4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5B29E-8FF0-43A9-9576-D3B55BDE4199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C7194-0B89-4932-B1AE-BC5F43AEF7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630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C7194-0B89-4932-B1AE-BC5F43AEF7A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570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3BAC-358D-4B88-9882-A1622F2EF8DB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6322-69AD-4CCF-BEA1-EC540F4A1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91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3BAC-358D-4B88-9882-A1622F2EF8DB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6322-69AD-4CCF-BEA1-EC540F4A1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10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3BAC-358D-4B88-9882-A1622F2EF8DB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6322-69AD-4CCF-BEA1-EC540F4A1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80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3BAC-358D-4B88-9882-A1622F2EF8DB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6322-69AD-4CCF-BEA1-EC540F4A1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13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3BAC-358D-4B88-9882-A1622F2EF8DB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6322-69AD-4CCF-BEA1-EC540F4A1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25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3BAC-358D-4B88-9882-A1622F2EF8DB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6322-69AD-4CCF-BEA1-EC540F4A1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20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3BAC-358D-4B88-9882-A1622F2EF8DB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6322-69AD-4CCF-BEA1-EC540F4A1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33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3BAC-358D-4B88-9882-A1622F2EF8DB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6322-69AD-4CCF-BEA1-EC540F4A1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65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3BAC-358D-4B88-9882-A1622F2EF8DB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6322-69AD-4CCF-BEA1-EC540F4A1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77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3BAC-358D-4B88-9882-A1622F2EF8DB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6322-69AD-4CCF-BEA1-EC540F4A1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34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3BAC-358D-4B88-9882-A1622F2EF8DB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6322-69AD-4CCF-BEA1-EC540F4A1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18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D3BAC-358D-4B88-9882-A1622F2EF8DB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76322-69AD-4CCF-BEA1-EC540F4A14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13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86921" y="382299"/>
            <a:ext cx="7513471" cy="6000327"/>
            <a:chOff x="3447" y="952"/>
            <a:chExt cx="2277" cy="1934"/>
          </a:xfrm>
        </p:grpSpPr>
        <p:sp>
          <p:nvSpPr>
            <p:cNvPr id="5" name="Freeform 13"/>
            <p:cNvSpPr>
              <a:spLocks noChangeArrowheads="1"/>
            </p:cNvSpPr>
            <p:nvPr/>
          </p:nvSpPr>
          <p:spPr bwMode="auto">
            <a:xfrm>
              <a:off x="3856" y="1135"/>
              <a:ext cx="1429" cy="1178"/>
            </a:xfrm>
            <a:custGeom>
              <a:avLst/>
              <a:gdLst>
                <a:gd name="T0" fmla="*/ 0 w 1451"/>
                <a:gd name="T1" fmla="*/ 1179 h 1179"/>
                <a:gd name="T2" fmla="*/ 0 w 1451"/>
                <a:gd name="T3" fmla="*/ 0 h 1179"/>
                <a:gd name="T4" fmla="*/ 1451 w 1451"/>
                <a:gd name="T5" fmla="*/ 0 h 1179"/>
                <a:gd name="T6" fmla="*/ 1451 w 1451"/>
                <a:gd name="T7" fmla="*/ 90 h 1179"/>
                <a:gd name="T8" fmla="*/ 680 w 1451"/>
                <a:gd name="T9" fmla="*/ 589 h 1179"/>
                <a:gd name="T10" fmla="*/ 0 w 1451"/>
                <a:gd name="T11" fmla="*/ 1179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1" h="1179">
                  <a:moveTo>
                    <a:pt x="0" y="1179"/>
                  </a:moveTo>
                  <a:lnTo>
                    <a:pt x="0" y="0"/>
                  </a:lnTo>
                  <a:lnTo>
                    <a:pt x="1451" y="0"/>
                  </a:lnTo>
                  <a:lnTo>
                    <a:pt x="1451" y="90"/>
                  </a:lnTo>
                  <a:lnTo>
                    <a:pt x="680" y="589"/>
                  </a:lnTo>
                  <a:lnTo>
                    <a:pt x="0" y="1179"/>
                  </a:ln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6" name="Freeform 14"/>
            <p:cNvSpPr>
              <a:spLocks noChangeArrowheads="1"/>
            </p:cNvSpPr>
            <p:nvPr/>
          </p:nvSpPr>
          <p:spPr bwMode="auto">
            <a:xfrm>
              <a:off x="3864" y="1240"/>
              <a:ext cx="1421" cy="1406"/>
            </a:xfrm>
            <a:custGeom>
              <a:avLst/>
              <a:gdLst>
                <a:gd name="T0" fmla="*/ 0 w 1451"/>
                <a:gd name="T1" fmla="*/ 1134 h 1407"/>
                <a:gd name="T2" fmla="*/ 907 w 1451"/>
                <a:gd name="T3" fmla="*/ 590 h 1407"/>
                <a:gd name="T4" fmla="*/ 1451 w 1451"/>
                <a:gd name="T5" fmla="*/ 0 h 1407"/>
                <a:gd name="T6" fmla="*/ 1451 w 1451"/>
                <a:gd name="T7" fmla="*/ 1407 h 1407"/>
                <a:gd name="T8" fmla="*/ 0 w 1451"/>
                <a:gd name="T9" fmla="*/ 1407 h 1407"/>
                <a:gd name="T10" fmla="*/ 0 w 1451"/>
                <a:gd name="T11" fmla="*/ 1134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1" h="1407">
                  <a:moveTo>
                    <a:pt x="0" y="1134"/>
                  </a:moveTo>
                  <a:lnTo>
                    <a:pt x="907" y="590"/>
                  </a:lnTo>
                  <a:lnTo>
                    <a:pt x="1451" y="0"/>
                  </a:lnTo>
                  <a:lnTo>
                    <a:pt x="1451" y="1407"/>
                  </a:lnTo>
                  <a:lnTo>
                    <a:pt x="0" y="1407"/>
                  </a:lnTo>
                  <a:lnTo>
                    <a:pt x="0" y="1134"/>
                  </a:lnTo>
                  <a:close/>
                </a:path>
              </a:pathLst>
            </a:custGeom>
            <a:solidFill>
              <a:srgbClr val="F7C45F"/>
            </a:solidFill>
            <a:ln w="9360">
              <a:solidFill>
                <a:srgbClr val="FF99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" name="Freeform 15"/>
            <p:cNvSpPr>
              <a:spLocks noChangeArrowheads="1"/>
            </p:cNvSpPr>
            <p:nvPr/>
          </p:nvSpPr>
          <p:spPr bwMode="auto">
            <a:xfrm>
              <a:off x="3853" y="998"/>
              <a:ext cx="1439" cy="1662"/>
            </a:xfrm>
            <a:custGeom>
              <a:avLst/>
              <a:gdLst>
                <a:gd name="T0" fmla="*/ 0 w 3420"/>
                <a:gd name="T1" fmla="*/ 180 h 3240"/>
                <a:gd name="T2" fmla="*/ 0 w 3420"/>
                <a:gd name="T3" fmla="*/ 3240 h 3240"/>
                <a:gd name="T4" fmla="*/ 3420 w 3420"/>
                <a:gd name="T5" fmla="*/ 3240 h 3240"/>
                <a:gd name="T6" fmla="*/ 3420 w 3420"/>
                <a:gd name="T7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20" h="3240">
                  <a:moveTo>
                    <a:pt x="0" y="180"/>
                  </a:moveTo>
                  <a:lnTo>
                    <a:pt x="0" y="3240"/>
                  </a:lnTo>
                  <a:lnTo>
                    <a:pt x="3420" y="3240"/>
                  </a:lnTo>
                  <a:lnTo>
                    <a:pt x="3420" y="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" name="Oval 19"/>
            <p:cNvSpPr>
              <a:spLocks noChangeArrowheads="1"/>
            </p:cNvSpPr>
            <p:nvPr/>
          </p:nvSpPr>
          <p:spPr bwMode="auto">
            <a:xfrm>
              <a:off x="3850" y="2334"/>
              <a:ext cx="26" cy="2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" name="Oval 20"/>
            <p:cNvSpPr>
              <a:spLocks noChangeArrowheads="1"/>
            </p:cNvSpPr>
            <p:nvPr/>
          </p:nvSpPr>
          <p:spPr bwMode="auto">
            <a:xfrm>
              <a:off x="5284" y="1203"/>
              <a:ext cx="26" cy="26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3781" y="2648"/>
              <a:ext cx="148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457200" indent="-455613"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1pPr>
              <a:lvl2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2pPr>
              <a:lvl3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3pPr>
              <a:lvl4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4pPr>
              <a:lvl5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9pPr>
            </a:lstStyle>
            <a:p>
              <a:pPr algn="r" rtl="1">
                <a:spcBef>
                  <a:spcPts val="750"/>
                </a:spcBef>
                <a:buClrTx/>
                <a:buSzPct val="150000"/>
                <a:buFontTx/>
                <a:buNone/>
              </a:pPr>
              <a:r>
                <a:rPr lang="en-US" altLang="en-US" sz="1200">
                  <a:solidFill>
                    <a:srgbClr val="3366FF"/>
                  </a:solidFill>
                </a:rPr>
                <a:t>0</a:t>
              </a:r>
            </a:p>
          </p:txBody>
        </p:sp>
        <p:sp>
          <p:nvSpPr>
            <p:cNvPr id="14" name="Text Box 22"/>
            <p:cNvSpPr txBox="1">
              <a:spLocks noChangeArrowheads="1"/>
            </p:cNvSpPr>
            <p:nvPr/>
          </p:nvSpPr>
          <p:spPr bwMode="auto">
            <a:xfrm>
              <a:off x="5131" y="2636"/>
              <a:ext cx="28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457200" indent="-455613"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1pPr>
              <a:lvl2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2pPr>
              <a:lvl3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3pPr>
              <a:lvl4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4pPr>
              <a:lvl5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9pPr>
            </a:lstStyle>
            <a:p>
              <a:pPr algn="r" rtl="1">
                <a:spcBef>
                  <a:spcPts val="750"/>
                </a:spcBef>
                <a:buClrTx/>
                <a:buSzPct val="150000"/>
                <a:buFontTx/>
                <a:buNone/>
              </a:pPr>
              <a:r>
                <a:rPr lang="en-US" altLang="en-US" sz="1200">
                  <a:solidFill>
                    <a:srgbClr val="3366FF"/>
                  </a:solidFill>
                </a:rPr>
                <a:t>1.0</a:t>
              </a:r>
            </a:p>
          </p:txBody>
        </p:sp>
        <p:sp>
          <p:nvSpPr>
            <p:cNvPr id="15" name="Text Box 23"/>
            <p:cNvSpPr txBox="1">
              <a:spLocks noChangeArrowheads="1"/>
            </p:cNvSpPr>
            <p:nvPr/>
          </p:nvSpPr>
          <p:spPr bwMode="auto">
            <a:xfrm>
              <a:off x="3447" y="2786"/>
              <a:ext cx="2277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marL="457200" indent="-455613"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1pPr>
              <a:lvl2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2pPr>
              <a:lvl3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3pPr>
              <a:lvl4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4pPr>
              <a:lvl5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9pPr>
            </a:lstStyle>
            <a:p>
              <a:pPr algn="ctr" rtl="1">
                <a:spcBef>
                  <a:spcPts val="750"/>
                </a:spcBef>
                <a:buClrTx/>
                <a:buSzPct val="150000"/>
                <a:buFontTx/>
                <a:buNone/>
              </a:pPr>
              <a:r>
                <a:rPr lang="en-US" altLang="en-US" sz="1400" b="1" dirty="0" smtClean="0">
                  <a:solidFill>
                    <a:srgbClr val="3366FF"/>
                  </a:solidFill>
                  <a:latin typeface="+mj-lt"/>
                </a:rPr>
                <a:t>Composition </a:t>
              </a:r>
              <a:r>
                <a:rPr lang="en-US" altLang="en-US" sz="1400" b="1" dirty="0">
                  <a:solidFill>
                    <a:srgbClr val="3366FF"/>
                  </a:solidFill>
                  <a:latin typeface="+mj-lt"/>
                </a:rPr>
                <a:t>(mole fraction light </a:t>
              </a:r>
              <a:r>
                <a:rPr lang="en-US" altLang="en-US" sz="1400" b="1" dirty="0" smtClean="0">
                  <a:solidFill>
                    <a:srgbClr val="3366FF"/>
                  </a:solidFill>
                  <a:latin typeface="+mj-lt"/>
                </a:rPr>
                <a:t>component)</a:t>
              </a:r>
              <a:endParaRPr lang="en-US" altLang="en-US" sz="1400" b="1" dirty="0">
                <a:solidFill>
                  <a:srgbClr val="3366FF"/>
                </a:solidFill>
                <a:latin typeface="+mj-lt"/>
              </a:endParaRPr>
            </a:p>
          </p:txBody>
        </p:sp>
        <p:sp>
          <p:nvSpPr>
            <p:cNvPr id="18" name="Text Box 26"/>
            <p:cNvSpPr txBox="1">
              <a:spLocks noChangeArrowheads="1"/>
            </p:cNvSpPr>
            <p:nvPr/>
          </p:nvSpPr>
          <p:spPr bwMode="auto">
            <a:xfrm>
              <a:off x="3666" y="1683"/>
              <a:ext cx="143" cy="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lIns="90000" tIns="46800" rIns="90000" bIns="46800"/>
            <a:lstStyle>
              <a:lvl1pPr marL="457200" indent="-455613"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1pPr>
              <a:lvl2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2pPr>
              <a:lvl3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3pPr>
              <a:lvl4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4pPr>
              <a:lvl5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9pPr>
            </a:lstStyle>
            <a:p>
              <a:pPr algn="ctr" rtl="1">
                <a:spcBef>
                  <a:spcPts val="750"/>
                </a:spcBef>
                <a:buClrTx/>
                <a:buSzPct val="150000"/>
                <a:buFontTx/>
                <a:buNone/>
              </a:pPr>
              <a:r>
                <a:rPr lang="en-US" altLang="en-US" sz="2000" b="1" dirty="0">
                  <a:solidFill>
                    <a:srgbClr val="3366FF"/>
                  </a:solidFill>
                  <a:latin typeface="+mj-lt"/>
                </a:rPr>
                <a:t>Pressure</a:t>
              </a:r>
            </a:p>
          </p:txBody>
        </p:sp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5295" y="1161"/>
              <a:ext cx="117" cy="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marL="457200" indent="-455613"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1pPr>
              <a:lvl2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2pPr>
              <a:lvl3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3pPr>
              <a:lvl4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4pPr>
              <a:lvl5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9pPr>
            </a:lstStyle>
            <a:p>
              <a:pPr algn="r" rtl="1">
                <a:spcBef>
                  <a:spcPts val="750"/>
                </a:spcBef>
                <a:buClrTx/>
                <a:buSzPct val="150000"/>
                <a:buFontTx/>
                <a:buNone/>
              </a:pPr>
              <a:r>
                <a:rPr lang="en-US" altLang="en-US" sz="1600" b="1" dirty="0" smtClean="0">
                  <a:solidFill>
                    <a:srgbClr val="3366FF"/>
                  </a:solidFill>
                  <a:latin typeface="+mj-lt"/>
                </a:rPr>
                <a:t>P</a:t>
              </a:r>
              <a:r>
                <a:rPr lang="en-US" altLang="en-US" sz="1600" b="1" baseline="-25000" dirty="0" smtClean="0">
                  <a:solidFill>
                    <a:srgbClr val="3366FF"/>
                  </a:solidFill>
                  <a:latin typeface="+mj-lt"/>
                </a:rPr>
                <a:t>L</a:t>
              </a:r>
              <a:endParaRPr lang="en-US" altLang="en-US" sz="1600" b="1" baseline="-25000" dirty="0">
                <a:solidFill>
                  <a:srgbClr val="3366FF"/>
                </a:solidFill>
                <a:latin typeface="+mj-lt"/>
              </a:endParaRPr>
            </a:p>
          </p:txBody>
        </p:sp>
        <p:sp>
          <p:nvSpPr>
            <p:cNvPr id="26" name="Freeform 34"/>
            <p:cNvSpPr>
              <a:spLocks noChangeArrowheads="1"/>
            </p:cNvSpPr>
            <p:nvPr/>
          </p:nvSpPr>
          <p:spPr bwMode="auto">
            <a:xfrm rot="20880000">
              <a:off x="3748" y="1356"/>
              <a:ext cx="1664" cy="855"/>
            </a:xfrm>
            <a:custGeom>
              <a:avLst/>
              <a:gdLst>
                <a:gd name="T0" fmla="*/ 60 w 3540"/>
                <a:gd name="T1" fmla="*/ 2640 h 2760"/>
                <a:gd name="T2" fmla="*/ 1680 w 3540"/>
                <a:gd name="T3" fmla="*/ 1020 h 2760"/>
                <a:gd name="T4" fmla="*/ 3480 w 3540"/>
                <a:gd name="T5" fmla="*/ 120 h 2760"/>
                <a:gd name="T6" fmla="*/ 2040 w 3540"/>
                <a:gd name="T7" fmla="*/ 1740 h 2760"/>
                <a:gd name="T8" fmla="*/ 60 w 3540"/>
                <a:gd name="T9" fmla="*/ 2640 h 2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40" h="2760">
                  <a:moveTo>
                    <a:pt x="60" y="2640"/>
                  </a:moveTo>
                  <a:cubicBezTo>
                    <a:pt x="0" y="2520"/>
                    <a:pt x="1110" y="1440"/>
                    <a:pt x="1680" y="1020"/>
                  </a:cubicBezTo>
                  <a:cubicBezTo>
                    <a:pt x="2250" y="600"/>
                    <a:pt x="3420" y="0"/>
                    <a:pt x="3480" y="120"/>
                  </a:cubicBezTo>
                  <a:cubicBezTo>
                    <a:pt x="3540" y="240"/>
                    <a:pt x="2610" y="1320"/>
                    <a:pt x="2040" y="1740"/>
                  </a:cubicBezTo>
                  <a:cubicBezTo>
                    <a:pt x="1470" y="2160"/>
                    <a:pt x="120" y="2760"/>
                    <a:pt x="60" y="2640"/>
                  </a:cubicBezTo>
                  <a:close/>
                </a:path>
              </a:pathLst>
            </a:custGeom>
            <a:solidFill>
              <a:srgbClr val="FFFF0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" name="Text Box 39"/>
            <p:cNvSpPr txBox="1">
              <a:spLocks noChangeArrowheads="1"/>
            </p:cNvSpPr>
            <p:nvPr/>
          </p:nvSpPr>
          <p:spPr bwMode="auto">
            <a:xfrm>
              <a:off x="3856" y="952"/>
              <a:ext cx="1436" cy="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marL="457200" indent="-455613"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1pPr>
              <a:lvl2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2pPr>
              <a:lvl3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3pPr>
              <a:lvl4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4pPr>
              <a:lvl5pPr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  <a:defRPr sz="2400">
                  <a:solidFill>
                    <a:srgbClr val="FFFFFF"/>
                  </a:solidFill>
                  <a:latin typeface="Times New Roman" pitchFamily="16" charset="0"/>
                  <a:cs typeface="Times New Roman" pitchFamily="16" charset="0"/>
                </a:defRPr>
              </a:lvl9pPr>
            </a:lstStyle>
            <a:p>
              <a:pPr algn="ctr">
                <a:spcBef>
                  <a:spcPts val="1125"/>
                </a:spcBef>
                <a:buClrTx/>
                <a:buSzPct val="150000"/>
                <a:buFontTx/>
                <a:buNone/>
              </a:pPr>
              <a:r>
                <a:rPr lang="en-US" altLang="en-US" sz="1800" i="1" dirty="0">
                  <a:solidFill>
                    <a:srgbClr val="FF0033"/>
                  </a:solidFill>
                  <a:latin typeface="Arial" charset="0"/>
                </a:rPr>
                <a:t>Constant T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>
          <a:xfrm>
            <a:off x="1916710" y="2708920"/>
            <a:ext cx="3447378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067944" y="2708920"/>
            <a:ext cx="0" cy="2903985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364088" y="2708920"/>
            <a:ext cx="0" cy="2903985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86644" y="567084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x</a:t>
            </a:r>
            <a:r>
              <a:rPr lang="en-GB" baseline="-25000" dirty="0" smtClean="0">
                <a:solidFill>
                  <a:schemeClr val="accent1"/>
                </a:solidFill>
              </a:rPr>
              <a:t>1</a:t>
            </a:r>
            <a:endParaRPr lang="en-GB" baseline="-25000" dirty="0">
              <a:solidFill>
                <a:schemeClr val="accent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2788" y="5661248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y</a:t>
            </a:r>
            <a:r>
              <a:rPr lang="en-GB" baseline="-25000" dirty="0" smtClean="0">
                <a:solidFill>
                  <a:schemeClr val="accent1"/>
                </a:solidFill>
              </a:rPr>
              <a:t>1</a:t>
            </a:r>
            <a:endParaRPr lang="en-GB" baseline="-25000" dirty="0">
              <a:solidFill>
                <a:schemeClr val="accent1"/>
              </a:solidFill>
            </a:endParaRPr>
          </a:p>
        </p:txBody>
      </p:sp>
      <p:sp>
        <p:nvSpPr>
          <p:cNvPr id="39" name="Text Box 27"/>
          <p:cNvSpPr txBox="1">
            <a:spLocks noChangeArrowheads="1"/>
          </p:cNvSpPr>
          <p:nvPr/>
        </p:nvSpPr>
        <p:spPr bwMode="auto">
          <a:xfrm>
            <a:off x="1547141" y="4511790"/>
            <a:ext cx="386068" cy="341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1pPr>
            <a:lvl2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9pPr>
          </a:lstStyle>
          <a:p>
            <a:pPr algn="r" rtl="1">
              <a:spcBef>
                <a:spcPts val="750"/>
              </a:spcBef>
              <a:buClrTx/>
              <a:buSzPct val="150000"/>
              <a:buFontTx/>
              <a:buNone/>
            </a:pPr>
            <a:r>
              <a:rPr lang="en-US" altLang="en-US" sz="1600" b="1" dirty="0">
                <a:solidFill>
                  <a:srgbClr val="3366FF"/>
                </a:solidFill>
                <a:latin typeface="+mj-lt"/>
              </a:rPr>
              <a:t>P</a:t>
            </a:r>
            <a:r>
              <a:rPr lang="en-US" altLang="en-US" sz="1600" b="1" baseline="-25000" dirty="0">
                <a:solidFill>
                  <a:srgbClr val="3366FF"/>
                </a:solidFill>
                <a:latin typeface="+mj-lt"/>
              </a:rPr>
              <a:t>H</a:t>
            </a:r>
          </a:p>
        </p:txBody>
      </p:sp>
      <p:sp>
        <p:nvSpPr>
          <p:cNvPr id="40" name="Text Box 27"/>
          <p:cNvSpPr txBox="1">
            <a:spLocks noChangeArrowheads="1"/>
          </p:cNvSpPr>
          <p:nvPr/>
        </p:nvSpPr>
        <p:spPr bwMode="auto">
          <a:xfrm>
            <a:off x="1540541" y="2538280"/>
            <a:ext cx="386068" cy="341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457200" indent="-455613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1pPr>
            <a:lvl2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2pPr>
            <a:lvl3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3pPr>
            <a:lvl4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4pPr>
            <a:lvl5pPr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cs typeface="Times New Roman" pitchFamily="16" charset="0"/>
              </a:defRPr>
            </a:lvl9pPr>
          </a:lstStyle>
          <a:p>
            <a:pPr algn="r" rtl="1">
              <a:spcBef>
                <a:spcPts val="750"/>
              </a:spcBef>
              <a:buClrTx/>
              <a:buSzPct val="150000"/>
              <a:buFontTx/>
              <a:buNone/>
            </a:pPr>
            <a:r>
              <a:rPr lang="en-US" altLang="en-US" sz="1600" b="1" dirty="0" smtClean="0">
                <a:solidFill>
                  <a:srgbClr val="3366FF"/>
                </a:solidFill>
                <a:latin typeface="+mj-lt"/>
              </a:rPr>
              <a:t>P</a:t>
            </a:r>
            <a:r>
              <a:rPr lang="en-US" altLang="en-US" sz="1600" b="1" baseline="-25000" dirty="0" smtClean="0">
                <a:solidFill>
                  <a:srgbClr val="3366FF"/>
                </a:solidFill>
                <a:latin typeface="+mj-lt"/>
              </a:rPr>
              <a:t>1</a:t>
            </a:r>
            <a:endParaRPr lang="en-US" altLang="en-US" sz="1600" b="1" baseline="-25000" dirty="0">
              <a:solidFill>
                <a:srgbClr val="3366FF"/>
              </a:solidFill>
              <a:latin typeface="+mj-lt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4716016" y="1412776"/>
            <a:ext cx="0" cy="42686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3347864" y="3284984"/>
            <a:ext cx="1368152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347864" y="3284984"/>
            <a:ext cx="0" cy="2396466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34716" y="5703039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z</a:t>
            </a:r>
            <a:endParaRPr lang="en-GB" b="1" baseline="-25000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66564" y="566124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C00000"/>
                </a:solidFill>
              </a:rPr>
              <a:t>x</a:t>
            </a:r>
            <a:r>
              <a:rPr lang="en-GB" baseline="-25000" dirty="0" err="1" smtClean="0">
                <a:solidFill>
                  <a:srgbClr val="C00000"/>
                </a:solidFill>
              </a:rPr>
              <a:t>DB</a:t>
            </a:r>
            <a:endParaRPr lang="en-GB" baseline="-25000" dirty="0">
              <a:solidFill>
                <a:srgbClr val="C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4716016" y="2224793"/>
            <a:ext cx="1152128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68144" y="2224793"/>
            <a:ext cx="6293" cy="3478246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637151" y="566886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C00000"/>
                </a:solidFill>
              </a:rPr>
              <a:t>y</a:t>
            </a:r>
            <a:r>
              <a:rPr lang="en-GB" baseline="-25000" dirty="0" err="1" smtClean="0">
                <a:solidFill>
                  <a:srgbClr val="C00000"/>
                </a:solidFill>
              </a:rPr>
              <a:t>BP</a:t>
            </a:r>
            <a:endParaRPr lang="en-GB" baseline="-25000" dirty="0">
              <a:solidFill>
                <a:srgbClr val="C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47516" y="1419627"/>
            <a:ext cx="1600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err="1" smtClean="0">
                <a:solidFill>
                  <a:schemeClr val="tx2"/>
                </a:solidFill>
              </a:rPr>
              <a:t>Subcooled</a:t>
            </a:r>
            <a:r>
              <a:rPr lang="en-GB" sz="1600" b="1" dirty="0" smtClean="0">
                <a:solidFill>
                  <a:schemeClr val="tx2"/>
                </a:solidFill>
              </a:rPr>
              <a:t> liquid</a:t>
            </a:r>
            <a:endParaRPr lang="en-GB" sz="1600" b="1" dirty="0">
              <a:solidFill>
                <a:schemeClr val="tx2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5400000">
            <a:off x="5358190" y="4209900"/>
            <a:ext cx="1921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chemeClr val="tx2"/>
                </a:solidFill>
              </a:rPr>
              <a:t>Superheated vapour</a:t>
            </a:r>
            <a:endParaRPr lang="en-GB" sz="1600" b="1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163075" y="2458834"/>
            <a:ext cx="1485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2"/>
                </a:solidFill>
              </a:rPr>
              <a:t>Saturated vapour </a:t>
            </a:r>
          </a:p>
          <a:p>
            <a:pPr algn="ctr"/>
            <a:r>
              <a:rPr lang="en-GB" sz="1400" dirty="0" smtClean="0">
                <a:solidFill>
                  <a:schemeClr val="tx2"/>
                </a:solidFill>
              </a:rPr>
              <a:t>line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H="1" flipV="1">
            <a:off x="6318837" y="1844824"/>
            <a:ext cx="298329" cy="533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965782" y="769121"/>
            <a:ext cx="1342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2"/>
                </a:solidFill>
              </a:rPr>
              <a:t>Saturated liquid</a:t>
            </a:r>
          </a:p>
          <a:p>
            <a:pPr algn="ctr"/>
            <a:r>
              <a:rPr lang="en-GB" sz="1400" dirty="0" smtClean="0">
                <a:solidFill>
                  <a:schemeClr val="tx2"/>
                </a:solidFill>
              </a:rPr>
              <a:t>line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508104" y="1275833"/>
            <a:ext cx="288032" cy="313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56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31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Aberdeen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s42jm2</dc:creator>
  <cp:lastModifiedBy>s42jm2</cp:lastModifiedBy>
  <cp:revision>3</cp:revision>
  <dcterms:created xsi:type="dcterms:W3CDTF">2014-10-24T17:29:15Z</dcterms:created>
  <dcterms:modified xsi:type="dcterms:W3CDTF">2014-10-24T17:53:05Z</dcterms:modified>
</cp:coreProperties>
</file>