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76"/>
  </p:notesMasterIdLst>
  <p:sldIdLst>
    <p:sldId id="375" r:id="rId2"/>
    <p:sldId id="407" r:id="rId3"/>
    <p:sldId id="256" r:id="rId4"/>
    <p:sldId id="394" r:id="rId5"/>
    <p:sldId id="388" r:id="rId6"/>
    <p:sldId id="257" r:id="rId7"/>
    <p:sldId id="410" r:id="rId8"/>
    <p:sldId id="365" r:id="rId9"/>
    <p:sldId id="376" r:id="rId10"/>
    <p:sldId id="366" r:id="rId11"/>
    <p:sldId id="314" r:id="rId12"/>
    <p:sldId id="316" r:id="rId13"/>
    <p:sldId id="315" r:id="rId14"/>
    <p:sldId id="318" r:id="rId15"/>
    <p:sldId id="411" r:id="rId16"/>
    <p:sldId id="395" r:id="rId17"/>
    <p:sldId id="377" r:id="rId18"/>
    <p:sldId id="409" r:id="rId19"/>
    <p:sldId id="319" r:id="rId20"/>
    <p:sldId id="389" r:id="rId21"/>
    <p:sldId id="346" r:id="rId22"/>
    <p:sldId id="320" r:id="rId23"/>
    <p:sldId id="347" r:id="rId24"/>
    <p:sldId id="348" r:id="rId25"/>
    <p:sldId id="321" r:id="rId26"/>
    <p:sldId id="360" r:id="rId27"/>
    <p:sldId id="349" r:id="rId28"/>
    <p:sldId id="399" r:id="rId29"/>
    <p:sldId id="391" r:id="rId30"/>
    <p:sldId id="323" r:id="rId31"/>
    <p:sldId id="368" r:id="rId32"/>
    <p:sldId id="390" r:id="rId33"/>
    <p:sldId id="324" r:id="rId34"/>
    <p:sldId id="332" r:id="rId35"/>
    <p:sldId id="350" r:id="rId36"/>
    <p:sldId id="400" r:id="rId37"/>
    <p:sldId id="359" r:id="rId38"/>
    <p:sldId id="401" r:id="rId39"/>
    <p:sldId id="392" r:id="rId40"/>
    <p:sldId id="333" r:id="rId41"/>
    <p:sldId id="334" r:id="rId42"/>
    <p:sldId id="335" r:id="rId43"/>
    <p:sldId id="378" r:id="rId44"/>
    <p:sldId id="336" r:id="rId45"/>
    <p:sldId id="327" r:id="rId46"/>
    <p:sldId id="352" r:id="rId47"/>
    <p:sldId id="405" r:id="rId48"/>
    <p:sldId id="379" r:id="rId49"/>
    <p:sldId id="328" r:id="rId50"/>
    <p:sldId id="354" r:id="rId51"/>
    <p:sldId id="396" r:id="rId52"/>
    <p:sldId id="380" r:id="rId53"/>
    <p:sldId id="408" r:id="rId54"/>
    <p:sldId id="383" r:id="rId55"/>
    <p:sldId id="386" r:id="rId56"/>
    <p:sldId id="387" r:id="rId57"/>
    <p:sldId id="355" r:id="rId58"/>
    <p:sldId id="393" r:id="rId59"/>
    <p:sldId id="406" r:id="rId60"/>
    <p:sldId id="382" r:id="rId61"/>
    <p:sldId id="356" r:id="rId62"/>
    <p:sldId id="337" r:id="rId63"/>
    <p:sldId id="357" r:id="rId64"/>
    <p:sldId id="338" r:id="rId65"/>
    <p:sldId id="358" r:id="rId66"/>
    <p:sldId id="371" r:id="rId67"/>
    <p:sldId id="367" r:id="rId68"/>
    <p:sldId id="402" r:id="rId69"/>
    <p:sldId id="370" r:id="rId70"/>
    <p:sldId id="397" r:id="rId71"/>
    <p:sldId id="361" r:id="rId72"/>
    <p:sldId id="403" r:id="rId73"/>
    <p:sldId id="404" r:id="rId74"/>
    <p:sldId id="398" r:id="rId7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66"/>
    <a:srgbClr val="FF00FF"/>
    <a:srgbClr val="0066FF"/>
    <a:srgbClr val="008000"/>
    <a:srgbClr val="FF6600"/>
    <a:srgbClr val="0000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5" autoAdjust="0"/>
    <p:restoredTop sz="90762" autoAdjust="0"/>
  </p:normalViewPr>
  <p:slideViewPr>
    <p:cSldViewPr>
      <p:cViewPr>
        <p:scale>
          <a:sx n="70" d="100"/>
          <a:sy n="70" d="100"/>
        </p:scale>
        <p:origin x="990" y="27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30.xml"/><Relationship Id="rId39" Type="http://schemas.openxmlformats.org/officeDocument/2006/relationships/slide" Target="slides/slide48.xml"/><Relationship Id="rId21" Type="http://schemas.openxmlformats.org/officeDocument/2006/relationships/slide" Target="slides/slide24.xml"/><Relationship Id="rId34" Type="http://schemas.openxmlformats.org/officeDocument/2006/relationships/slide" Target="slides/slide41.xml"/><Relationship Id="rId42" Type="http://schemas.openxmlformats.org/officeDocument/2006/relationships/slide" Target="slides/slide60.xml"/><Relationship Id="rId47" Type="http://schemas.openxmlformats.org/officeDocument/2006/relationships/slide" Target="slides/slide66.xml"/><Relationship Id="rId50" Type="http://schemas.openxmlformats.org/officeDocument/2006/relationships/slide" Target="slides/slide71.xml"/><Relationship Id="rId7" Type="http://schemas.openxmlformats.org/officeDocument/2006/relationships/slide" Target="slides/slide8.xml"/><Relationship Id="rId2" Type="http://schemas.openxmlformats.org/officeDocument/2006/relationships/slide" Target="slides/slide2.xml"/><Relationship Id="rId16" Type="http://schemas.openxmlformats.org/officeDocument/2006/relationships/slide" Target="slides/slide17.xml"/><Relationship Id="rId29" Type="http://schemas.openxmlformats.org/officeDocument/2006/relationships/slide" Target="slides/slide35.xml"/><Relationship Id="rId11" Type="http://schemas.openxmlformats.org/officeDocument/2006/relationships/slide" Target="slides/slide12.xml"/><Relationship Id="rId24" Type="http://schemas.openxmlformats.org/officeDocument/2006/relationships/slide" Target="slides/slide27.xml"/><Relationship Id="rId32" Type="http://schemas.openxmlformats.org/officeDocument/2006/relationships/slide" Target="slides/slide38.xml"/><Relationship Id="rId37" Type="http://schemas.openxmlformats.org/officeDocument/2006/relationships/slide" Target="slides/slide45.xml"/><Relationship Id="rId40" Type="http://schemas.openxmlformats.org/officeDocument/2006/relationships/slide" Target="slides/slide49.xml"/><Relationship Id="rId45" Type="http://schemas.openxmlformats.org/officeDocument/2006/relationships/slide" Target="slides/slide63.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6.xml"/><Relationship Id="rId28" Type="http://schemas.openxmlformats.org/officeDocument/2006/relationships/slide" Target="slides/slide33.xml"/><Relationship Id="rId36" Type="http://schemas.openxmlformats.org/officeDocument/2006/relationships/slide" Target="slides/slide44.xml"/><Relationship Id="rId49" Type="http://schemas.openxmlformats.org/officeDocument/2006/relationships/slide" Target="slides/slide70.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7.xml"/><Relationship Id="rId44" Type="http://schemas.openxmlformats.org/officeDocument/2006/relationships/slide" Target="slides/slide62.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5.xml"/><Relationship Id="rId27" Type="http://schemas.openxmlformats.org/officeDocument/2006/relationships/slide" Target="slides/slide32.xml"/><Relationship Id="rId30" Type="http://schemas.openxmlformats.org/officeDocument/2006/relationships/slide" Target="slides/slide36.xml"/><Relationship Id="rId35" Type="http://schemas.openxmlformats.org/officeDocument/2006/relationships/slide" Target="slides/slide42.xml"/><Relationship Id="rId43" Type="http://schemas.openxmlformats.org/officeDocument/2006/relationships/slide" Target="slides/slide61.xml"/><Relationship Id="rId48" Type="http://schemas.openxmlformats.org/officeDocument/2006/relationships/slide" Target="slides/slide68.xml"/><Relationship Id="rId8" Type="http://schemas.openxmlformats.org/officeDocument/2006/relationships/slide" Target="slides/slide9.xml"/><Relationship Id="rId51" Type="http://schemas.openxmlformats.org/officeDocument/2006/relationships/slide" Target="slides/slide74.xml"/><Relationship Id="rId3" Type="http://schemas.openxmlformats.org/officeDocument/2006/relationships/slide" Target="slides/slide3.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8.xml"/><Relationship Id="rId33" Type="http://schemas.openxmlformats.org/officeDocument/2006/relationships/slide" Target="slides/slide40.xml"/><Relationship Id="rId38" Type="http://schemas.openxmlformats.org/officeDocument/2006/relationships/slide" Target="slides/slide47.xml"/><Relationship Id="rId46" Type="http://schemas.openxmlformats.org/officeDocument/2006/relationships/slide" Target="slides/slide64.xml"/><Relationship Id="rId20" Type="http://schemas.openxmlformats.org/officeDocument/2006/relationships/slide" Target="slides/slide22.xml"/><Relationship Id="rId41" Type="http://schemas.openxmlformats.org/officeDocument/2006/relationships/slide" Target="slides/slide57.xml"/><Relationship Id="rId1" Type="http://schemas.openxmlformats.org/officeDocument/2006/relationships/slide" Target="slides/slide1.xml"/><Relationship Id="rId6"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atin typeface="Times New Roman" pitchFamily="18" charset="0"/>
                <a:ea typeface="宋体" pitchFamily="2" charset="-122"/>
              </a:defRPr>
            </a:lvl1pPr>
          </a:lstStyle>
          <a:p>
            <a:pPr>
              <a:defRPr/>
            </a:pPr>
            <a:endParaRPr lang="zh-CN" altLang="en-US"/>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atin typeface="Times New Roman" pitchFamily="18"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atin typeface="Times New Roman" pitchFamily="18" charset="0"/>
                <a:ea typeface="宋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F82A8698-558F-4834-B168-6F9033FE5FA0}" type="slidenum">
              <a:rPr lang="zh-CN" altLang="en-US"/>
              <a:pPr>
                <a:defRPr/>
              </a:pPr>
              <a:t>‹#›</a:t>
            </a:fld>
            <a:endParaRPr lang="en-US" altLang="zh-CN"/>
          </a:p>
        </p:txBody>
      </p:sp>
    </p:spTree>
    <p:extLst>
      <p:ext uri="{BB962C8B-B14F-4D97-AF65-F5344CB8AC3E}">
        <p14:creationId xmlns:p14="http://schemas.microsoft.com/office/powerpoint/2010/main" val="865860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946C6C1-D1C6-44C5-84C1-2AA5878AA9B7}" type="slidenum">
              <a:rPr lang="zh-CN" altLang="en-US" smtClean="0"/>
              <a:pPr/>
              <a:t>5</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zh-CN" altLang="en-US" smtClean="0">
                <a:latin typeface="Arial" charset="0"/>
              </a:rPr>
              <a:t>“</a:t>
            </a:r>
            <a:r>
              <a:rPr lang="zh-CN" altLang="en-US" smtClean="0"/>
              <a:t>环路自由振荡角频率</a:t>
            </a:r>
            <a:r>
              <a:rPr lang="zh-CN" altLang="en-US" smtClean="0">
                <a:sym typeface="Symbol" pitchFamily="18" charset="2"/>
              </a:rPr>
              <a:t></a:t>
            </a:r>
            <a:r>
              <a:rPr lang="en-US" altLang="zh-CN" baseline="-25000" smtClean="0"/>
              <a:t>n</a:t>
            </a:r>
            <a:r>
              <a:rPr lang="en-US" altLang="zh-CN" smtClean="0">
                <a:latin typeface="Arial" charset="0"/>
              </a:rPr>
              <a:t>”</a:t>
            </a:r>
            <a:r>
              <a:rPr lang="zh-CN" altLang="en-US" smtClean="0"/>
              <a:t>与</a:t>
            </a:r>
            <a:r>
              <a:rPr lang="zh-CN" altLang="en-US" smtClean="0">
                <a:latin typeface="Arial" charset="0"/>
              </a:rPr>
              <a:t>“</a:t>
            </a:r>
            <a:r>
              <a:rPr lang="zh-CN" altLang="en-US" smtClean="0"/>
              <a:t>压控振荡器在锁相环开路时的自由振荡角频率</a:t>
            </a:r>
            <a:r>
              <a:rPr lang="zh-CN" altLang="en-US" smtClean="0">
                <a:sym typeface="Symbol" pitchFamily="18" charset="2"/>
              </a:rPr>
              <a:t></a:t>
            </a:r>
            <a:r>
              <a:rPr lang="en-US" altLang="zh-CN" baseline="-25000" smtClean="0"/>
              <a:t>r</a:t>
            </a:r>
            <a:r>
              <a:rPr lang="en-US" altLang="zh-CN" smtClean="0">
                <a:latin typeface="Arial" charset="0"/>
              </a:rPr>
              <a:t>”</a:t>
            </a:r>
            <a:r>
              <a:rPr lang="zh-CN" altLang="en-US" smtClean="0"/>
              <a:t>是两码事！</a:t>
            </a:r>
          </a:p>
          <a:p>
            <a:pPr eaLnBrk="1" hangingPunct="1"/>
            <a:r>
              <a:rPr lang="zh-CN" altLang="en-US" smtClean="0"/>
              <a:t>前者与</a:t>
            </a:r>
            <a:r>
              <a:rPr lang="en-US" altLang="zh-CN" smtClean="0"/>
              <a:t>PD</a:t>
            </a:r>
            <a:r>
              <a:rPr lang="zh-CN" altLang="en-US" smtClean="0"/>
              <a:t>、</a:t>
            </a:r>
            <a:r>
              <a:rPr lang="en-US" altLang="zh-CN" smtClean="0"/>
              <a:t>LF</a:t>
            </a:r>
            <a:r>
              <a:rPr lang="zh-CN" altLang="en-US" smtClean="0"/>
              <a:t>和</a:t>
            </a:r>
            <a:r>
              <a:rPr lang="en-US" altLang="zh-CN" smtClean="0"/>
              <a:t>VCO</a:t>
            </a:r>
            <a:r>
              <a:rPr lang="zh-CN" altLang="en-US" smtClean="0"/>
              <a:t>都有关系，而后者只与</a:t>
            </a:r>
            <a:r>
              <a:rPr lang="en-US" altLang="zh-CN" smtClean="0"/>
              <a:t>VCO</a:t>
            </a:r>
            <a:r>
              <a:rPr lang="zh-CN" altLang="en-US" smtClean="0"/>
              <a:t>有关系！</a:t>
            </a:r>
          </a:p>
        </p:txBody>
      </p:sp>
    </p:spTree>
    <p:extLst>
      <p:ext uri="{BB962C8B-B14F-4D97-AF65-F5344CB8AC3E}">
        <p14:creationId xmlns:p14="http://schemas.microsoft.com/office/powerpoint/2010/main" val="4098405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r>
              <a:rPr lang="en-US" altLang="zh-CN" smtClean="0"/>
              <a:t>fo</a:t>
            </a:r>
            <a:r>
              <a:rPr lang="zh-CN" altLang="en-US" smtClean="0"/>
              <a:t>中的</a:t>
            </a:r>
            <a:r>
              <a:rPr lang="en-US" altLang="zh-CN" smtClean="0"/>
              <a:t>o</a:t>
            </a:r>
            <a:r>
              <a:rPr lang="zh-CN" altLang="en-US" smtClean="0"/>
              <a:t>是字母</a:t>
            </a:r>
            <a:r>
              <a:rPr lang="en-US" altLang="zh-CN" smtClean="0"/>
              <a:t>o</a:t>
            </a:r>
            <a:endParaRPr lang="zh-CN" altLang="en-US" smtClean="0"/>
          </a:p>
        </p:txBody>
      </p:sp>
      <p:sp>
        <p:nvSpPr>
          <p:cNvPr id="84996" name="灯片编号占位符 3"/>
          <p:cNvSpPr>
            <a:spLocks noGrp="1"/>
          </p:cNvSpPr>
          <p:nvPr>
            <p:ph type="sldNum" sz="quarter" idx="5"/>
          </p:nvPr>
        </p:nvSpPr>
        <p:spPr>
          <a:noFill/>
        </p:spPr>
        <p:txBody>
          <a:bodyPr/>
          <a:lstStyle/>
          <a:p>
            <a:fld id="{63254E0D-333C-4D43-A89B-AF03B1EB2485}" type="slidenum">
              <a:rPr lang="zh-CN" altLang="en-US" smtClean="0"/>
              <a:pPr/>
              <a:t>34</a:t>
            </a:fld>
            <a:endParaRPr lang="en-US" altLang="zh-CN" smtClean="0"/>
          </a:p>
        </p:txBody>
      </p:sp>
    </p:spTree>
    <p:extLst>
      <p:ext uri="{BB962C8B-B14F-4D97-AF65-F5344CB8AC3E}">
        <p14:creationId xmlns:p14="http://schemas.microsoft.com/office/powerpoint/2010/main" val="58092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smtClean="0"/>
              <a:t>注：负斜率是说</a:t>
            </a:r>
            <a:r>
              <a:rPr lang="en-US" altLang="zh-CN" smtClean="0"/>
              <a:t>V_Rng</a:t>
            </a:r>
            <a:r>
              <a:rPr lang="zh-CN" altLang="en-US" smtClean="0"/>
              <a:t>增大时频率降低，而不是说几条斜线的斜率相对变化趋势。</a:t>
            </a:r>
          </a:p>
        </p:txBody>
      </p:sp>
      <p:sp>
        <p:nvSpPr>
          <p:cNvPr id="86020" name="灯片编号占位符 3"/>
          <p:cNvSpPr>
            <a:spLocks noGrp="1"/>
          </p:cNvSpPr>
          <p:nvPr>
            <p:ph type="sldNum" sz="quarter" idx="5"/>
          </p:nvPr>
        </p:nvSpPr>
        <p:spPr>
          <a:noFill/>
        </p:spPr>
        <p:txBody>
          <a:bodyPr/>
          <a:lstStyle/>
          <a:p>
            <a:fld id="{2EAB1A39-748A-43BE-AD57-68AFB573F897}" type="slidenum">
              <a:rPr lang="zh-CN" altLang="en-US" smtClean="0"/>
              <a:pPr/>
              <a:t>36</a:t>
            </a:fld>
            <a:endParaRPr lang="en-US" altLang="zh-CN" smtClean="0"/>
          </a:p>
        </p:txBody>
      </p:sp>
    </p:spTree>
    <p:extLst>
      <p:ext uri="{BB962C8B-B14F-4D97-AF65-F5344CB8AC3E}">
        <p14:creationId xmlns:p14="http://schemas.microsoft.com/office/powerpoint/2010/main" val="21760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同一时间只有一个波段电路工作（另一路禁用高阻态），</a:t>
            </a:r>
            <a:endParaRPr lang="en-US" altLang="zh-CN" smtClean="0"/>
          </a:p>
          <a:p>
            <a:r>
              <a:rPr lang="zh-CN" altLang="en-US" smtClean="0"/>
              <a:t>因此两路信号可以直接连在一起没关系（因为一路有信号的时候，另一路相当于开路，所以两路连在一起实际上也只有一路信号）。</a:t>
            </a:r>
            <a:endParaRPr lang="zh-CN" altLang="en-US"/>
          </a:p>
        </p:txBody>
      </p:sp>
      <p:sp>
        <p:nvSpPr>
          <p:cNvPr id="4" name="灯片编号占位符 3"/>
          <p:cNvSpPr>
            <a:spLocks noGrp="1"/>
          </p:cNvSpPr>
          <p:nvPr>
            <p:ph type="sldNum" sz="quarter" idx="10"/>
          </p:nvPr>
        </p:nvSpPr>
        <p:spPr/>
        <p:txBody>
          <a:bodyPr/>
          <a:lstStyle/>
          <a:p>
            <a:pPr>
              <a:defRPr/>
            </a:pPr>
            <a:fld id="{F82A8698-558F-4834-B168-6F9033FE5FA0}" type="slidenum">
              <a:rPr lang="zh-CN" altLang="en-US" smtClean="0"/>
              <a:pPr>
                <a:defRPr/>
              </a:pPr>
              <a:t>43</a:t>
            </a:fld>
            <a:endParaRPr lang="en-US" altLang="zh-CN"/>
          </a:p>
        </p:txBody>
      </p:sp>
    </p:spTree>
    <p:extLst>
      <p:ext uri="{BB962C8B-B14F-4D97-AF65-F5344CB8AC3E}">
        <p14:creationId xmlns:p14="http://schemas.microsoft.com/office/powerpoint/2010/main" val="222924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r>
              <a:rPr lang="zh-CN" altLang="en-US" smtClean="0"/>
              <a:t>输入行频从</a:t>
            </a:r>
            <a:r>
              <a:rPr lang="en-US" altLang="zh-CN" smtClean="0"/>
              <a:t>64kHz</a:t>
            </a:r>
            <a:r>
              <a:rPr lang="zh-CN" altLang="en-US" smtClean="0"/>
              <a:t>切换回</a:t>
            </a:r>
            <a:r>
              <a:rPr lang="en-US" altLang="zh-CN" smtClean="0"/>
              <a:t>15.625kHz</a:t>
            </a:r>
            <a:r>
              <a:rPr lang="zh-CN" altLang="en-US" smtClean="0"/>
              <a:t>时，输出锯齿波能同步变化到位所需的时间要小于</a:t>
            </a:r>
            <a:r>
              <a:rPr lang="en-US" altLang="zh-CN" smtClean="0"/>
              <a:t>0.5s</a:t>
            </a:r>
            <a:r>
              <a:rPr lang="zh-CN" altLang="en-US" smtClean="0"/>
              <a:t>。</a:t>
            </a:r>
          </a:p>
        </p:txBody>
      </p:sp>
      <p:sp>
        <p:nvSpPr>
          <p:cNvPr id="87044" name="灯片编号占位符 3"/>
          <p:cNvSpPr>
            <a:spLocks noGrp="1"/>
          </p:cNvSpPr>
          <p:nvPr>
            <p:ph type="sldNum" sz="quarter" idx="5"/>
          </p:nvPr>
        </p:nvSpPr>
        <p:spPr>
          <a:noFill/>
        </p:spPr>
        <p:txBody>
          <a:bodyPr/>
          <a:lstStyle/>
          <a:p>
            <a:fld id="{71F3C63F-2C2B-486D-A25F-DDB3952E1D90}" type="slidenum">
              <a:rPr lang="zh-CN" altLang="en-US" smtClean="0"/>
              <a:pPr/>
              <a:t>44</a:t>
            </a:fld>
            <a:endParaRPr lang="en-US" altLang="zh-CN" smtClean="0"/>
          </a:p>
        </p:txBody>
      </p:sp>
    </p:spTree>
    <p:extLst>
      <p:ext uri="{BB962C8B-B14F-4D97-AF65-F5344CB8AC3E}">
        <p14:creationId xmlns:p14="http://schemas.microsoft.com/office/powerpoint/2010/main" val="3909062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040232C-02E3-4626-8490-BCF97A342377}" type="slidenum">
              <a:rPr lang="zh-CN" altLang="en-US" smtClean="0"/>
              <a:pPr/>
              <a:t>46</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altLang="zh-CN" smtClean="0"/>
              <a:t>358</a:t>
            </a:r>
            <a:r>
              <a:rPr lang="zh-CN" altLang="en-US" smtClean="0"/>
              <a:t>用</a:t>
            </a:r>
            <a:r>
              <a:rPr lang="en-US" altLang="zh-CN" smtClean="0"/>
              <a:t>+15V</a:t>
            </a:r>
            <a:r>
              <a:rPr lang="zh-CN" altLang="en-US" smtClean="0"/>
              <a:t>单电源供电是其典型值；且单电源供电比双电源供电实现起来更方便。</a:t>
            </a:r>
          </a:p>
          <a:p>
            <a:pPr eaLnBrk="1" hangingPunct="1"/>
            <a:r>
              <a:rPr lang="zh-CN" altLang="en-US" smtClean="0"/>
              <a:t>第一个</a:t>
            </a:r>
            <a:r>
              <a:rPr lang="en-US" altLang="zh-CN" smtClean="0"/>
              <a:t>358</a:t>
            </a:r>
            <a:r>
              <a:rPr lang="zh-CN" altLang="en-US" smtClean="0"/>
              <a:t>后面用</a:t>
            </a:r>
            <a:r>
              <a:rPr lang="en-US" altLang="zh-CN" smtClean="0"/>
              <a:t>1k</a:t>
            </a:r>
            <a:r>
              <a:rPr lang="zh-CN" altLang="en-US" smtClean="0"/>
              <a:t>和</a:t>
            </a:r>
            <a:r>
              <a:rPr lang="en-US" altLang="zh-CN" smtClean="0"/>
              <a:t>2k</a:t>
            </a:r>
            <a:r>
              <a:rPr lang="zh-CN" altLang="en-US" smtClean="0"/>
              <a:t>电阻分压，故</a:t>
            </a:r>
            <a:r>
              <a:rPr lang="en-US" altLang="zh-CN" smtClean="0"/>
              <a:t>311</a:t>
            </a:r>
            <a:r>
              <a:rPr lang="zh-CN" altLang="en-US" smtClean="0"/>
              <a:t>的参考电平值也应取为</a:t>
            </a:r>
            <a:r>
              <a:rPr lang="en-US" altLang="zh-CN" smtClean="0"/>
              <a:t>5.8V*2/3</a:t>
            </a:r>
            <a:r>
              <a:rPr lang="zh-CN" altLang="en-US" smtClean="0"/>
              <a:t>。</a:t>
            </a:r>
          </a:p>
          <a:p>
            <a:pPr eaLnBrk="1" hangingPunct="1"/>
            <a:r>
              <a:rPr lang="zh-CN" altLang="en-US" smtClean="0"/>
              <a:t>最后经两个反门是因为第二个</a:t>
            </a:r>
            <a:r>
              <a:rPr lang="en-US" altLang="zh-CN" smtClean="0"/>
              <a:t>358</a:t>
            </a:r>
            <a:r>
              <a:rPr lang="zh-CN" altLang="en-US" smtClean="0"/>
              <a:t>出来经过</a:t>
            </a:r>
            <a:r>
              <a:rPr lang="en-US" altLang="zh-CN" smtClean="0"/>
              <a:t>10k</a:t>
            </a:r>
            <a:r>
              <a:rPr lang="zh-CN" altLang="en-US" smtClean="0"/>
              <a:t>电阻后电流很小了，驱动能力不够，</a:t>
            </a:r>
          </a:p>
          <a:p>
            <a:pPr eaLnBrk="1" hangingPunct="1"/>
            <a:r>
              <a:rPr lang="zh-CN" altLang="en-US" smtClean="0"/>
              <a:t>必须经反门增大电流，提高驱动能力</a:t>
            </a:r>
            <a:r>
              <a:rPr lang="zh-CN" altLang="en-US" smtClean="0"/>
              <a:t>。</a:t>
            </a:r>
            <a:endParaRPr lang="en-US" altLang="zh-CN" smtClean="0"/>
          </a:p>
          <a:p>
            <a:pPr eaLnBrk="1" hangingPunct="1"/>
            <a:r>
              <a:rPr lang="zh-CN" altLang="en-US" smtClean="0"/>
              <a:t>注：</a:t>
            </a:r>
            <a:r>
              <a:rPr lang="en-US" altLang="zh-CN" smtClean="0"/>
              <a:t>358</a:t>
            </a:r>
            <a:r>
              <a:rPr lang="zh-CN" altLang="en-US" smtClean="0"/>
              <a:t>是非轨到轨运放，输出范围有</a:t>
            </a:r>
            <a:r>
              <a:rPr lang="en-US" altLang="zh-CN" smtClean="0"/>
              <a:t>1.5V</a:t>
            </a:r>
            <a:r>
              <a:rPr lang="zh-CN" altLang="en-US" smtClean="0"/>
              <a:t>的净空。</a:t>
            </a:r>
          </a:p>
        </p:txBody>
      </p:sp>
    </p:spTree>
    <p:extLst>
      <p:ext uri="{BB962C8B-B14F-4D97-AF65-F5344CB8AC3E}">
        <p14:creationId xmlns:p14="http://schemas.microsoft.com/office/powerpoint/2010/main" val="1948756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r>
              <a:rPr lang="en-US" altLang="zh-CN" smtClean="0"/>
              <a:t>CD4046</a:t>
            </a:r>
            <a:r>
              <a:rPr lang="zh-CN" altLang="en-US" smtClean="0"/>
              <a:t>的鉴相器</a:t>
            </a:r>
            <a:r>
              <a:rPr lang="en-US" altLang="zh-CN" smtClean="0"/>
              <a:t>II</a:t>
            </a:r>
            <a:r>
              <a:rPr lang="zh-CN" altLang="en-US" smtClean="0"/>
              <a:t>为上升沿触发型的鉴频</a:t>
            </a:r>
            <a:r>
              <a:rPr lang="en-US" altLang="zh-CN" smtClean="0"/>
              <a:t>/</a:t>
            </a:r>
            <a:r>
              <a:rPr lang="zh-CN" altLang="en-US" smtClean="0"/>
              <a:t>鉴相器，鉴相灵敏度为</a:t>
            </a:r>
            <a:r>
              <a:rPr lang="en-US" altLang="zh-CN" smtClean="0"/>
              <a:t>Ad=VDD/2</a:t>
            </a:r>
            <a:r>
              <a:rPr lang="zh-CN" altLang="en-US" smtClean="0"/>
              <a:t>（</a:t>
            </a:r>
            <a:r>
              <a:rPr lang="en-US" altLang="zh-CN" smtClean="0"/>
              <a:t>VDD</a:t>
            </a:r>
            <a:r>
              <a:rPr lang="zh-CN" altLang="en-US" smtClean="0"/>
              <a:t>为</a:t>
            </a:r>
            <a:r>
              <a:rPr lang="en-US" altLang="zh-CN" smtClean="0"/>
              <a:t>CMOS</a:t>
            </a:r>
            <a:r>
              <a:rPr lang="zh-CN" altLang="en-US" smtClean="0"/>
              <a:t>型电源电压，一般可为</a:t>
            </a:r>
            <a:r>
              <a:rPr lang="en-US" altLang="zh-CN" smtClean="0"/>
              <a:t>5V</a:t>
            </a:r>
            <a:r>
              <a:rPr lang="zh-CN" altLang="en-US" smtClean="0"/>
              <a:t>，本例即采用</a:t>
            </a:r>
            <a:r>
              <a:rPr lang="en-US" altLang="zh-CN" smtClean="0"/>
              <a:t>5V</a:t>
            </a:r>
            <a:r>
              <a:rPr lang="zh-CN" altLang="en-US" smtClean="0"/>
              <a:t>）。</a:t>
            </a:r>
          </a:p>
        </p:txBody>
      </p:sp>
      <p:sp>
        <p:nvSpPr>
          <p:cNvPr id="89092" name="灯片编号占位符 3"/>
          <p:cNvSpPr>
            <a:spLocks noGrp="1"/>
          </p:cNvSpPr>
          <p:nvPr>
            <p:ph type="sldNum" sz="quarter" idx="5"/>
          </p:nvPr>
        </p:nvSpPr>
        <p:spPr>
          <a:noFill/>
        </p:spPr>
        <p:txBody>
          <a:bodyPr/>
          <a:lstStyle/>
          <a:p>
            <a:fld id="{A34226B9-346E-4AEC-A1C1-27969F979A93}" type="slidenum">
              <a:rPr lang="zh-CN" altLang="en-US" smtClean="0"/>
              <a:pPr/>
              <a:t>49</a:t>
            </a:fld>
            <a:endParaRPr lang="en-US" altLang="zh-CN" smtClean="0"/>
          </a:p>
        </p:txBody>
      </p:sp>
    </p:spTree>
    <p:extLst>
      <p:ext uri="{BB962C8B-B14F-4D97-AF65-F5344CB8AC3E}">
        <p14:creationId xmlns:p14="http://schemas.microsoft.com/office/powerpoint/2010/main" val="1565477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4BF5203-E6B8-45E5-9E91-9C86213E2275}" type="slidenum">
              <a:rPr lang="zh-CN" altLang="en-US" smtClean="0"/>
              <a:pPr/>
              <a:t>50</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zh-CN" altLang="en-US" smtClean="0"/>
              <a:t>锁定后，输入行频与</a:t>
            </a:r>
            <a:r>
              <a:rPr lang="en-US" altLang="zh-CN" smtClean="0"/>
              <a:t>[VCO</a:t>
            </a:r>
            <a:r>
              <a:rPr lang="zh-CN" altLang="en-US" smtClean="0"/>
              <a:t>输出的</a:t>
            </a:r>
            <a:r>
              <a:rPr lang="en-US" altLang="zh-CN" smtClean="0"/>
              <a:t>256</a:t>
            </a:r>
            <a:r>
              <a:rPr lang="zh-CN" altLang="en-US" smtClean="0"/>
              <a:t>分频</a:t>
            </a:r>
            <a:r>
              <a:rPr lang="en-US" altLang="zh-CN" smtClean="0"/>
              <a:t>]</a:t>
            </a:r>
            <a:r>
              <a:rPr lang="zh-CN" altLang="en-US" smtClean="0"/>
              <a:t>同频同相，</a:t>
            </a:r>
          </a:p>
          <a:p>
            <a:pPr eaLnBrk="1" hangingPunct="1"/>
            <a:r>
              <a:rPr lang="zh-CN" altLang="en-US" smtClean="0"/>
              <a:t>故输入行频与</a:t>
            </a:r>
            <a:r>
              <a:rPr lang="en-US" altLang="zh-CN" smtClean="0"/>
              <a:t>VCO</a:t>
            </a:r>
            <a:r>
              <a:rPr lang="zh-CN" altLang="en-US" smtClean="0"/>
              <a:t>输出也应在与相位关系密切的有效边沿上同步对齐，</a:t>
            </a:r>
          </a:p>
          <a:p>
            <a:pPr eaLnBrk="1" hangingPunct="1"/>
            <a:r>
              <a:rPr lang="zh-CN" altLang="en-US" smtClean="0"/>
              <a:t>即行频的上升沿对齐</a:t>
            </a:r>
            <a:r>
              <a:rPr lang="en-US" altLang="zh-CN" smtClean="0"/>
              <a:t>VCO</a:t>
            </a:r>
            <a:r>
              <a:rPr lang="zh-CN" altLang="en-US" smtClean="0"/>
              <a:t>输出的上升沿。</a:t>
            </a:r>
            <a:endParaRPr lang="en-US" altLang="zh-CN" smtClean="0"/>
          </a:p>
          <a:p>
            <a:pPr eaLnBrk="1" hangingPunct="1"/>
            <a:endParaRPr lang="en-US" altLang="zh-CN" smtClean="0"/>
          </a:p>
          <a:p>
            <a:pPr eaLnBrk="1" hangingPunct="1"/>
            <a:r>
              <a:rPr lang="zh-CN" altLang="en-US" smtClean="0"/>
              <a:t>从</a:t>
            </a:r>
            <a:r>
              <a:rPr lang="en-US" altLang="zh-CN" smtClean="0"/>
              <a:t>vo</a:t>
            </a:r>
            <a:r>
              <a:rPr lang="zh-CN" altLang="en-US" smtClean="0"/>
              <a:t>到</a:t>
            </a:r>
            <a:r>
              <a:rPr lang="en-US" altLang="zh-CN" smtClean="0"/>
              <a:t>Q7</a:t>
            </a:r>
            <a:r>
              <a:rPr lang="zh-CN" altLang="en-US" smtClean="0"/>
              <a:t>就类似于出租车计价器的里程传感模块中轮脉冲</a:t>
            </a:r>
            <a:r>
              <a:rPr lang="en-US" altLang="zh-CN" smtClean="0"/>
              <a:t>H</a:t>
            </a:r>
            <a:r>
              <a:rPr lang="zh-CN" altLang="en-US" smtClean="0"/>
              <a:t>经</a:t>
            </a:r>
            <a:r>
              <a:rPr lang="en-US" altLang="zh-CN" smtClean="0"/>
              <a:t>4040 256</a:t>
            </a:r>
            <a:r>
              <a:rPr lang="zh-CN" altLang="en-US" smtClean="0"/>
              <a:t>分频的情况！</a:t>
            </a:r>
            <a:endParaRPr lang="en-US" altLang="zh-CN" smtClean="0"/>
          </a:p>
          <a:p>
            <a:pPr eaLnBrk="1" hangingPunct="1"/>
            <a:r>
              <a:rPr lang="en-US" altLang="zh-CN" smtClean="0"/>
              <a:t>Q0</a:t>
            </a:r>
            <a:r>
              <a:rPr lang="zh-CN" altLang="en-US" smtClean="0"/>
              <a:t>为</a:t>
            </a:r>
            <a:r>
              <a:rPr lang="en-US" altLang="zh-CN" smtClean="0"/>
              <a:t>2^1</a:t>
            </a:r>
            <a:r>
              <a:rPr lang="zh-CN" altLang="en-US" smtClean="0"/>
              <a:t>分频，</a:t>
            </a:r>
            <a:r>
              <a:rPr lang="en-US" altLang="zh-CN" smtClean="0"/>
              <a:t>Q7</a:t>
            </a:r>
            <a:r>
              <a:rPr lang="zh-CN" altLang="en-US" smtClean="0"/>
              <a:t>为</a:t>
            </a:r>
            <a:r>
              <a:rPr lang="en-US" altLang="zh-CN" smtClean="0"/>
              <a:t>2^8</a:t>
            </a:r>
            <a:r>
              <a:rPr lang="zh-CN" altLang="en-US" smtClean="0"/>
              <a:t>分频。</a:t>
            </a:r>
          </a:p>
        </p:txBody>
      </p:sp>
    </p:spTree>
    <p:extLst>
      <p:ext uri="{BB962C8B-B14F-4D97-AF65-F5344CB8AC3E}">
        <p14:creationId xmlns:p14="http://schemas.microsoft.com/office/powerpoint/2010/main" val="1962217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915349D-8CFC-4FB5-9DB0-0AB91FC42D23}" type="slidenum">
              <a:rPr lang="zh-CN" altLang="en-US" smtClean="0"/>
              <a:pPr/>
              <a:t>52</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zh-CN" altLang="en-US" smtClean="0"/>
              <a:t>行信号上升沿与</a:t>
            </a:r>
            <a:r>
              <a:rPr lang="en-US" altLang="zh-CN" smtClean="0"/>
              <a:t>Q7</a:t>
            </a:r>
            <a:r>
              <a:rPr lang="zh-CN" altLang="en-US" smtClean="0"/>
              <a:t>下降沿（即</a:t>
            </a:r>
            <a:r>
              <a:rPr lang="en-US" altLang="zh-CN" smtClean="0"/>
              <a:t>Q7</a:t>
            </a:r>
            <a:r>
              <a:rPr lang="zh-CN" altLang="en-US" smtClean="0"/>
              <a:t>反的上升沿）通过鉴相而对齐！</a:t>
            </a:r>
          </a:p>
          <a:p>
            <a:pPr eaLnBrk="1" hangingPunct="1"/>
            <a:r>
              <a:rPr lang="zh-CN" altLang="en-US" smtClean="0"/>
              <a:t>锯齿波与</a:t>
            </a:r>
            <a:r>
              <a:rPr lang="en-US" altLang="zh-CN" smtClean="0"/>
              <a:t>Q7</a:t>
            </a:r>
            <a:r>
              <a:rPr lang="zh-CN" altLang="en-US" smtClean="0"/>
              <a:t>下降沿天然地按原理即对齐！</a:t>
            </a:r>
          </a:p>
          <a:p>
            <a:pPr eaLnBrk="1" hangingPunct="1"/>
            <a:r>
              <a:rPr lang="zh-CN" altLang="en-US" smtClean="0"/>
              <a:t>所以锯齿波也就与行信号上升沿对齐从而与之同步了！</a:t>
            </a:r>
          </a:p>
        </p:txBody>
      </p:sp>
    </p:spTree>
    <p:extLst>
      <p:ext uri="{BB962C8B-B14F-4D97-AF65-F5344CB8AC3E}">
        <p14:creationId xmlns:p14="http://schemas.microsoft.com/office/powerpoint/2010/main" val="38840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8A0727-9275-4CC5-BE99-D1AA926C2A0E}" type="slidenum">
              <a:rPr lang="zh-CN" altLang="en-US" smtClean="0"/>
              <a:pPr/>
              <a:t>53</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zh-CN" altLang="en-US" smtClean="0"/>
              <a:t>锁定后，输入行频与</a:t>
            </a:r>
            <a:r>
              <a:rPr lang="en-US" altLang="zh-CN" smtClean="0"/>
              <a:t>[VCO</a:t>
            </a:r>
            <a:r>
              <a:rPr lang="zh-CN" altLang="en-US" smtClean="0"/>
              <a:t>输出的</a:t>
            </a:r>
            <a:r>
              <a:rPr lang="en-US" altLang="zh-CN" smtClean="0"/>
              <a:t>256</a:t>
            </a:r>
            <a:r>
              <a:rPr lang="zh-CN" altLang="en-US" smtClean="0"/>
              <a:t>分频</a:t>
            </a:r>
            <a:r>
              <a:rPr lang="en-US" altLang="zh-CN" smtClean="0"/>
              <a:t>]</a:t>
            </a:r>
            <a:r>
              <a:rPr lang="zh-CN" altLang="en-US" smtClean="0"/>
              <a:t>同频同相，</a:t>
            </a:r>
          </a:p>
          <a:p>
            <a:pPr eaLnBrk="1" hangingPunct="1"/>
            <a:r>
              <a:rPr lang="zh-CN" altLang="en-US" smtClean="0"/>
              <a:t>故输入行频与</a:t>
            </a:r>
            <a:r>
              <a:rPr lang="en-US" altLang="zh-CN" smtClean="0"/>
              <a:t>VCO</a:t>
            </a:r>
            <a:r>
              <a:rPr lang="zh-CN" altLang="en-US" smtClean="0"/>
              <a:t>输出也应在与相位关系密切的有效边沿上同步对齐，</a:t>
            </a:r>
          </a:p>
          <a:p>
            <a:pPr eaLnBrk="1" hangingPunct="1"/>
            <a:r>
              <a:rPr lang="zh-CN" altLang="en-US" smtClean="0"/>
              <a:t>即行频的上升沿对齐</a:t>
            </a:r>
            <a:r>
              <a:rPr lang="en-US" altLang="zh-CN" smtClean="0"/>
              <a:t>VCO</a:t>
            </a:r>
            <a:r>
              <a:rPr lang="zh-CN" altLang="en-US" smtClean="0"/>
              <a:t>输出的上升沿。</a:t>
            </a:r>
          </a:p>
        </p:txBody>
      </p:sp>
    </p:spTree>
    <p:extLst>
      <p:ext uri="{BB962C8B-B14F-4D97-AF65-F5344CB8AC3E}">
        <p14:creationId xmlns:p14="http://schemas.microsoft.com/office/powerpoint/2010/main" val="1536589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EC22604-0C36-4953-8CFE-EC13D0DCB1E1}" type="slidenum">
              <a:rPr lang="zh-CN" altLang="en-US" smtClean="0"/>
              <a:pPr/>
              <a:t>58</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zh-CN" altLang="en-US" smtClean="0"/>
              <a:t>需要拉升</a:t>
            </a:r>
            <a:r>
              <a:rPr lang="en-US" altLang="zh-CN" smtClean="0"/>
              <a:t>f_VCO</a:t>
            </a:r>
            <a:r>
              <a:rPr lang="zh-CN" altLang="en-US" smtClean="0"/>
              <a:t>时，正好出现输出</a:t>
            </a:r>
            <a:r>
              <a:rPr lang="en-US" altLang="zh-CN" smtClean="0"/>
              <a:t>vc</a:t>
            </a:r>
            <a:r>
              <a:rPr lang="zh-CN" altLang="en-US" smtClean="0"/>
              <a:t>增大，直接送去</a:t>
            </a:r>
            <a:r>
              <a:rPr lang="en-US" altLang="zh-CN" smtClean="0"/>
              <a:t>124</a:t>
            </a:r>
            <a:r>
              <a:rPr lang="zh-CN" altLang="en-US" smtClean="0"/>
              <a:t>的</a:t>
            </a:r>
            <a:r>
              <a:rPr lang="en-US" altLang="zh-CN" smtClean="0"/>
              <a:t>V_reg</a:t>
            </a:r>
            <a:r>
              <a:rPr lang="zh-CN" altLang="en-US" smtClean="0"/>
              <a:t>即可拉升</a:t>
            </a:r>
            <a:r>
              <a:rPr lang="en-US" altLang="zh-CN" smtClean="0"/>
              <a:t>f_VCO</a:t>
            </a:r>
            <a:r>
              <a:rPr lang="zh-CN" altLang="en-US" smtClean="0"/>
              <a:t>；</a:t>
            </a:r>
          </a:p>
          <a:p>
            <a:pPr eaLnBrk="1" hangingPunct="1"/>
            <a:r>
              <a:rPr lang="zh-CN" altLang="en-US" smtClean="0"/>
              <a:t>需要降低</a:t>
            </a:r>
            <a:r>
              <a:rPr lang="en-US" altLang="zh-CN" smtClean="0"/>
              <a:t>f_VCO</a:t>
            </a:r>
            <a:r>
              <a:rPr lang="zh-CN" altLang="en-US" smtClean="0"/>
              <a:t>时，正好出现输出</a:t>
            </a:r>
            <a:r>
              <a:rPr lang="en-US" altLang="zh-CN" smtClean="0"/>
              <a:t>vc</a:t>
            </a:r>
            <a:r>
              <a:rPr lang="zh-CN" altLang="en-US" smtClean="0"/>
              <a:t>减小，直接送去</a:t>
            </a:r>
            <a:r>
              <a:rPr lang="en-US" altLang="zh-CN" smtClean="0"/>
              <a:t>124</a:t>
            </a:r>
            <a:r>
              <a:rPr lang="zh-CN" altLang="en-US" smtClean="0"/>
              <a:t>的</a:t>
            </a:r>
            <a:r>
              <a:rPr lang="en-US" altLang="zh-CN" smtClean="0"/>
              <a:t>V_reg</a:t>
            </a:r>
            <a:r>
              <a:rPr lang="zh-CN" altLang="en-US" smtClean="0"/>
              <a:t>即可降低</a:t>
            </a:r>
            <a:r>
              <a:rPr lang="en-US" altLang="zh-CN" smtClean="0"/>
              <a:t>f_VCO</a:t>
            </a:r>
            <a:r>
              <a:rPr lang="zh-CN" altLang="en-US" smtClean="0"/>
              <a:t>。</a:t>
            </a:r>
          </a:p>
        </p:txBody>
      </p:sp>
    </p:spTree>
    <p:extLst>
      <p:ext uri="{BB962C8B-B14F-4D97-AF65-F5344CB8AC3E}">
        <p14:creationId xmlns:p14="http://schemas.microsoft.com/office/powerpoint/2010/main" val="21096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4614A40-E977-43AB-A3B2-53F8E4B368E3}" type="slidenum">
              <a:rPr lang="zh-CN" altLang="en-US" smtClean="0"/>
              <a:pPr/>
              <a:t>9</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zh-CN" altLang="en-US" smtClean="0">
                <a:latin typeface="Arial" charset="0"/>
              </a:rPr>
              <a:t>“</a:t>
            </a:r>
            <a:r>
              <a:rPr lang="zh-CN" altLang="en-US" smtClean="0"/>
              <a:t>环路自由振荡角频率</a:t>
            </a:r>
            <a:r>
              <a:rPr lang="zh-CN" altLang="en-US" smtClean="0">
                <a:sym typeface="Symbol" pitchFamily="18" charset="2"/>
              </a:rPr>
              <a:t></a:t>
            </a:r>
            <a:r>
              <a:rPr lang="en-US" altLang="zh-CN" baseline="-25000" smtClean="0"/>
              <a:t>n</a:t>
            </a:r>
            <a:r>
              <a:rPr lang="en-US" altLang="zh-CN" smtClean="0">
                <a:latin typeface="Arial" charset="0"/>
              </a:rPr>
              <a:t>”</a:t>
            </a:r>
            <a:r>
              <a:rPr lang="zh-CN" altLang="en-US" smtClean="0"/>
              <a:t>与</a:t>
            </a:r>
            <a:r>
              <a:rPr lang="zh-CN" altLang="en-US" smtClean="0">
                <a:latin typeface="Arial" charset="0"/>
              </a:rPr>
              <a:t>“</a:t>
            </a:r>
            <a:r>
              <a:rPr lang="zh-CN" altLang="en-US" smtClean="0"/>
              <a:t>压控振荡器在锁相环开路时的自由振荡角频率</a:t>
            </a:r>
            <a:r>
              <a:rPr lang="zh-CN" altLang="en-US" smtClean="0">
                <a:sym typeface="Symbol" pitchFamily="18" charset="2"/>
              </a:rPr>
              <a:t></a:t>
            </a:r>
            <a:r>
              <a:rPr lang="en-US" altLang="zh-CN" baseline="-25000" smtClean="0"/>
              <a:t>r</a:t>
            </a:r>
            <a:r>
              <a:rPr lang="en-US" altLang="zh-CN" smtClean="0">
                <a:latin typeface="Arial" charset="0"/>
              </a:rPr>
              <a:t>”</a:t>
            </a:r>
            <a:r>
              <a:rPr lang="zh-CN" altLang="en-US" smtClean="0"/>
              <a:t>是两码事！</a:t>
            </a:r>
          </a:p>
          <a:p>
            <a:pPr eaLnBrk="1" hangingPunct="1"/>
            <a:r>
              <a:rPr lang="zh-CN" altLang="en-US" smtClean="0"/>
              <a:t>前者与</a:t>
            </a:r>
            <a:r>
              <a:rPr lang="en-US" altLang="zh-CN" smtClean="0"/>
              <a:t>PD</a:t>
            </a:r>
            <a:r>
              <a:rPr lang="zh-CN" altLang="en-US" smtClean="0"/>
              <a:t>、</a:t>
            </a:r>
            <a:r>
              <a:rPr lang="en-US" altLang="zh-CN" smtClean="0"/>
              <a:t>LF</a:t>
            </a:r>
            <a:r>
              <a:rPr lang="zh-CN" altLang="en-US" smtClean="0"/>
              <a:t>和</a:t>
            </a:r>
            <a:r>
              <a:rPr lang="en-US" altLang="zh-CN" smtClean="0"/>
              <a:t>VCO</a:t>
            </a:r>
            <a:r>
              <a:rPr lang="zh-CN" altLang="en-US" smtClean="0"/>
              <a:t>都有关系，而后者只与</a:t>
            </a:r>
            <a:r>
              <a:rPr lang="en-US" altLang="zh-CN" smtClean="0"/>
              <a:t>VCO</a:t>
            </a:r>
            <a:r>
              <a:rPr lang="zh-CN" altLang="en-US" smtClean="0"/>
              <a:t>有关系！</a:t>
            </a:r>
          </a:p>
        </p:txBody>
      </p:sp>
    </p:spTree>
    <p:extLst>
      <p:ext uri="{BB962C8B-B14F-4D97-AF65-F5344CB8AC3E}">
        <p14:creationId xmlns:p14="http://schemas.microsoft.com/office/powerpoint/2010/main" val="904791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p:spPr>
        <p:txBody>
          <a:bodyPr/>
          <a:lstStyle/>
          <a:p>
            <a:endParaRPr lang="zh-CN" altLang="en-US" smtClean="0"/>
          </a:p>
        </p:txBody>
      </p:sp>
      <p:sp>
        <p:nvSpPr>
          <p:cNvPr id="94212" name="灯片编号占位符 3"/>
          <p:cNvSpPr>
            <a:spLocks noGrp="1"/>
          </p:cNvSpPr>
          <p:nvPr>
            <p:ph type="sldNum" sz="quarter" idx="5"/>
          </p:nvPr>
        </p:nvSpPr>
        <p:spPr>
          <a:noFill/>
        </p:spPr>
        <p:txBody>
          <a:bodyPr/>
          <a:lstStyle/>
          <a:p>
            <a:fld id="{8C661C4A-FB1F-4523-A7CC-AA8C76CCACE2}" type="slidenum">
              <a:rPr lang="zh-CN" altLang="en-US" smtClean="0"/>
              <a:pPr/>
              <a:t>61</a:t>
            </a:fld>
            <a:endParaRPr lang="en-US" altLang="zh-CN" smtClean="0"/>
          </a:p>
        </p:txBody>
      </p:sp>
    </p:spTree>
    <p:extLst>
      <p:ext uri="{BB962C8B-B14F-4D97-AF65-F5344CB8AC3E}">
        <p14:creationId xmlns:p14="http://schemas.microsoft.com/office/powerpoint/2010/main" val="863406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endParaRPr lang="zh-CN" altLang="en-US" smtClean="0"/>
          </a:p>
        </p:txBody>
      </p:sp>
      <p:sp>
        <p:nvSpPr>
          <p:cNvPr id="95236" name="灯片编号占位符 3"/>
          <p:cNvSpPr>
            <a:spLocks noGrp="1"/>
          </p:cNvSpPr>
          <p:nvPr>
            <p:ph type="sldNum" sz="quarter" idx="5"/>
          </p:nvPr>
        </p:nvSpPr>
        <p:spPr>
          <a:noFill/>
        </p:spPr>
        <p:txBody>
          <a:bodyPr/>
          <a:lstStyle/>
          <a:p>
            <a:fld id="{015A4F38-E0E4-41ED-BD95-89EC21D3D26E}" type="slidenum">
              <a:rPr lang="zh-CN" altLang="en-US" smtClean="0"/>
              <a:pPr/>
              <a:t>62</a:t>
            </a:fld>
            <a:endParaRPr lang="en-US" altLang="zh-CN" smtClean="0"/>
          </a:p>
        </p:txBody>
      </p:sp>
    </p:spTree>
    <p:extLst>
      <p:ext uri="{BB962C8B-B14F-4D97-AF65-F5344CB8AC3E}">
        <p14:creationId xmlns:p14="http://schemas.microsoft.com/office/powerpoint/2010/main" val="1798267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r>
              <a:rPr lang="zh-CN" altLang="en-US" smtClean="0"/>
              <a:t>输入行频从</a:t>
            </a:r>
            <a:r>
              <a:rPr lang="en-US" altLang="zh-CN" smtClean="0"/>
              <a:t>64kHz</a:t>
            </a:r>
            <a:r>
              <a:rPr lang="zh-CN" altLang="en-US" smtClean="0"/>
              <a:t>切换回</a:t>
            </a:r>
            <a:r>
              <a:rPr lang="en-US" altLang="zh-CN" smtClean="0"/>
              <a:t>15.625kHz</a:t>
            </a:r>
            <a:r>
              <a:rPr lang="zh-CN" altLang="en-US" smtClean="0"/>
              <a:t>时，输出锯齿波能同步变化到位所需的时间要小于</a:t>
            </a:r>
            <a:r>
              <a:rPr lang="en-US" altLang="zh-CN" smtClean="0"/>
              <a:t>0.5s</a:t>
            </a:r>
            <a:r>
              <a:rPr lang="zh-CN" altLang="en-US" smtClean="0"/>
              <a:t>。</a:t>
            </a:r>
          </a:p>
        </p:txBody>
      </p:sp>
      <p:sp>
        <p:nvSpPr>
          <p:cNvPr id="96260" name="灯片编号占位符 3"/>
          <p:cNvSpPr>
            <a:spLocks noGrp="1"/>
          </p:cNvSpPr>
          <p:nvPr>
            <p:ph type="sldNum" sz="quarter" idx="5"/>
          </p:nvPr>
        </p:nvSpPr>
        <p:spPr>
          <a:noFill/>
        </p:spPr>
        <p:txBody>
          <a:bodyPr/>
          <a:lstStyle/>
          <a:p>
            <a:fld id="{A33558D7-843C-4C4D-9FDE-1916CC9A4260}" type="slidenum">
              <a:rPr lang="zh-CN" altLang="en-US" smtClean="0"/>
              <a:pPr/>
              <a:t>63</a:t>
            </a:fld>
            <a:endParaRPr lang="en-US" altLang="zh-CN" smtClean="0"/>
          </a:p>
        </p:txBody>
      </p:sp>
    </p:spTree>
    <p:extLst>
      <p:ext uri="{BB962C8B-B14F-4D97-AF65-F5344CB8AC3E}">
        <p14:creationId xmlns:p14="http://schemas.microsoft.com/office/powerpoint/2010/main" val="30550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D46EF0E2-2C52-4F98-B127-DDCC68D46BD3}" type="slidenum">
              <a:rPr lang="zh-CN" altLang="en-US" smtClean="0"/>
              <a:pPr/>
              <a:t>64</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altLang="zh-CN" smtClean="0"/>
              <a:t>DAC</a:t>
            </a:r>
            <a:r>
              <a:rPr lang="zh-CN" altLang="en-US" smtClean="0"/>
              <a:t>的</a:t>
            </a:r>
            <a:r>
              <a:rPr lang="zh-CN" altLang="en-US" smtClean="0">
                <a:latin typeface="Arial" charset="0"/>
              </a:rPr>
              <a:t>“</a:t>
            </a:r>
            <a:r>
              <a:rPr lang="zh-CN" altLang="en-US" smtClean="0"/>
              <a:t>工作频率</a:t>
            </a:r>
            <a:r>
              <a:rPr lang="zh-CN" altLang="en-US" smtClean="0">
                <a:latin typeface="Arial" charset="0"/>
              </a:rPr>
              <a:t>”</a:t>
            </a:r>
            <a:r>
              <a:rPr lang="zh-CN" altLang="en-US" smtClean="0"/>
              <a:t>相当于转换速度</a:t>
            </a:r>
          </a:p>
        </p:txBody>
      </p:sp>
    </p:spTree>
    <p:extLst>
      <p:ext uri="{BB962C8B-B14F-4D97-AF65-F5344CB8AC3E}">
        <p14:creationId xmlns:p14="http://schemas.microsoft.com/office/powerpoint/2010/main" val="369639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mtClean="0">
                <a:latin typeface="Arial" charset="0"/>
              </a:rPr>
              <a:t>“</a:t>
            </a:r>
            <a:r>
              <a:rPr lang="zh-CN" altLang="en-US" smtClean="0"/>
              <a:t>环路自由振荡角频率</a:t>
            </a:r>
            <a:r>
              <a:rPr lang="zh-CN" altLang="en-US" smtClean="0">
                <a:sym typeface="Symbol" pitchFamily="18" charset="2"/>
              </a:rPr>
              <a:t></a:t>
            </a:r>
            <a:r>
              <a:rPr lang="en-US" altLang="zh-CN" baseline="-25000" smtClean="0"/>
              <a:t>n</a:t>
            </a:r>
            <a:r>
              <a:rPr lang="en-US" altLang="zh-CN" smtClean="0">
                <a:latin typeface="Arial" charset="0"/>
              </a:rPr>
              <a:t>”</a:t>
            </a:r>
            <a:r>
              <a:rPr lang="zh-CN" altLang="en-US" smtClean="0"/>
              <a:t>与</a:t>
            </a:r>
            <a:r>
              <a:rPr lang="zh-CN" altLang="en-US" smtClean="0">
                <a:latin typeface="Arial" charset="0"/>
              </a:rPr>
              <a:t>“</a:t>
            </a:r>
            <a:r>
              <a:rPr lang="zh-CN" altLang="en-US" smtClean="0"/>
              <a:t>压控振荡器在锁相环开路时的自由振荡角频率</a:t>
            </a:r>
            <a:r>
              <a:rPr lang="zh-CN" altLang="en-US" smtClean="0">
                <a:sym typeface="Symbol" pitchFamily="18" charset="2"/>
              </a:rPr>
              <a:t></a:t>
            </a:r>
            <a:r>
              <a:rPr lang="en-US" altLang="zh-CN" baseline="-25000" smtClean="0"/>
              <a:t>r</a:t>
            </a:r>
            <a:r>
              <a:rPr lang="en-US" altLang="zh-CN" smtClean="0">
                <a:latin typeface="Arial" charset="0"/>
              </a:rPr>
              <a:t>”</a:t>
            </a:r>
            <a:r>
              <a:rPr lang="zh-CN" altLang="en-US" smtClean="0"/>
              <a:t>是两码事！</a:t>
            </a:r>
          </a:p>
          <a:p>
            <a:pPr eaLnBrk="1" hangingPunct="1"/>
            <a:r>
              <a:rPr lang="zh-CN" altLang="en-US" smtClean="0"/>
              <a:t>前者与</a:t>
            </a:r>
            <a:r>
              <a:rPr lang="en-US" altLang="zh-CN" smtClean="0"/>
              <a:t>PD</a:t>
            </a:r>
            <a:r>
              <a:rPr lang="zh-CN" altLang="en-US" smtClean="0"/>
              <a:t>、</a:t>
            </a:r>
            <a:r>
              <a:rPr lang="en-US" altLang="zh-CN" smtClean="0"/>
              <a:t>LF</a:t>
            </a:r>
            <a:r>
              <a:rPr lang="zh-CN" altLang="en-US" smtClean="0"/>
              <a:t>和</a:t>
            </a:r>
            <a:r>
              <a:rPr lang="en-US" altLang="zh-CN" smtClean="0"/>
              <a:t>VCO</a:t>
            </a:r>
            <a:r>
              <a:rPr lang="zh-CN" altLang="en-US" smtClean="0"/>
              <a:t>都有关系，而后者只与</a:t>
            </a:r>
            <a:r>
              <a:rPr lang="en-US" altLang="zh-CN" smtClean="0"/>
              <a:t>VCO</a:t>
            </a:r>
            <a:r>
              <a:rPr lang="zh-CN" altLang="en-US" smtClean="0"/>
              <a:t>有关系！</a:t>
            </a:r>
          </a:p>
        </p:txBody>
      </p:sp>
      <p:sp>
        <p:nvSpPr>
          <p:cNvPr id="4" name="灯片编号占位符 3"/>
          <p:cNvSpPr>
            <a:spLocks noGrp="1"/>
          </p:cNvSpPr>
          <p:nvPr>
            <p:ph type="sldNum" sz="quarter" idx="10"/>
          </p:nvPr>
        </p:nvSpPr>
        <p:spPr/>
        <p:txBody>
          <a:bodyPr/>
          <a:lstStyle/>
          <a:p>
            <a:pPr>
              <a:defRPr/>
            </a:pPr>
            <a:fld id="{F82A8698-558F-4834-B168-6F9033FE5FA0}" type="slidenum">
              <a:rPr lang="zh-CN" altLang="en-US" smtClean="0"/>
              <a:pPr>
                <a:defRPr/>
              </a:pPr>
              <a:t>13</a:t>
            </a:fld>
            <a:endParaRPr lang="en-US" altLang="zh-CN"/>
          </a:p>
        </p:txBody>
      </p:sp>
    </p:spTree>
    <p:extLst>
      <p:ext uri="{BB962C8B-B14F-4D97-AF65-F5344CB8AC3E}">
        <p14:creationId xmlns:p14="http://schemas.microsoft.com/office/powerpoint/2010/main" val="227242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p:spPr>
        <p:txBody>
          <a:bodyPr/>
          <a:lstStyle/>
          <a:p>
            <a:r>
              <a:rPr lang="zh-CN" altLang="en-US" smtClean="0"/>
              <a:t>有充电就有放电，对电容放电可以得到锯齿波的下降沿。</a:t>
            </a:r>
          </a:p>
        </p:txBody>
      </p:sp>
      <p:sp>
        <p:nvSpPr>
          <p:cNvPr id="78852" name="灯片编号占位符 3"/>
          <p:cNvSpPr>
            <a:spLocks noGrp="1"/>
          </p:cNvSpPr>
          <p:nvPr>
            <p:ph type="sldNum" sz="quarter" idx="5"/>
          </p:nvPr>
        </p:nvSpPr>
        <p:spPr>
          <a:noFill/>
        </p:spPr>
        <p:txBody>
          <a:bodyPr/>
          <a:lstStyle/>
          <a:p>
            <a:fld id="{135D828B-5242-439E-A13C-A078E954FCDB}" type="slidenum">
              <a:rPr lang="zh-CN" altLang="en-US" smtClean="0"/>
              <a:pPr/>
              <a:t>19</a:t>
            </a:fld>
            <a:endParaRPr lang="en-US" altLang="zh-CN" smtClean="0"/>
          </a:p>
        </p:txBody>
      </p:sp>
    </p:spTree>
    <p:extLst>
      <p:ext uri="{BB962C8B-B14F-4D97-AF65-F5344CB8AC3E}">
        <p14:creationId xmlns:p14="http://schemas.microsoft.com/office/powerpoint/2010/main" val="1313252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4561CA-478E-4109-9850-8393168A3DC7}" type="slidenum">
              <a:rPr lang="zh-CN" altLang="en-US" smtClean="0"/>
              <a:pPr/>
              <a:t>21</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zh-CN" altLang="en-US" smtClean="0"/>
              <a:t>除</a:t>
            </a:r>
            <a:r>
              <a:rPr lang="en-US" altLang="zh-CN" smtClean="0"/>
              <a:t>N</a:t>
            </a:r>
            <a:r>
              <a:rPr lang="zh-CN" altLang="en-US" smtClean="0"/>
              <a:t>分频器：模</a:t>
            </a:r>
            <a:r>
              <a:rPr lang="en-US" altLang="zh-CN" smtClean="0"/>
              <a:t>N</a:t>
            </a:r>
            <a:r>
              <a:rPr lang="zh-CN" altLang="en-US" smtClean="0"/>
              <a:t>计数器</a:t>
            </a:r>
            <a:endParaRPr lang="en-US" altLang="zh-CN" smtClean="0"/>
          </a:p>
          <a:p>
            <a:pPr eaLnBrk="1" hangingPunct="1"/>
            <a:r>
              <a:rPr lang="en-US" altLang="zh-CN" smtClean="0"/>
              <a:t>1</a:t>
            </a:r>
            <a:r>
              <a:rPr lang="zh-CN" altLang="en-US" smtClean="0"/>
              <a:t>、</a:t>
            </a:r>
            <a:r>
              <a:rPr lang="en-US" altLang="zh-CN" smtClean="0"/>
              <a:t>0</a:t>
            </a:r>
            <a:r>
              <a:rPr lang="zh-CN" altLang="en-US" smtClean="0"/>
              <a:t>对应锯齿波最小值，</a:t>
            </a:r>
            <a:r>
              <a:rPr lang="en-US" altLang="zh-CN" smtClean="0"/>
              <a:t>1</a:t>
            </a:r>
            <a:r>
              <a:rPr lang="zh-CN" altLang="en-US" smtClean="0"/>
              <a:t>对应锯齿波最大值。</a:t>
            </a:r>
            <a:endParaRPr lang="en-US" altLang="zh-CN" smtClean="0"/>
          </a:p>
          <a:p>
            <a:pPr eaLnBrk="1" hangingPunct="1"/>
            <a:r>
              <a:rPr lang="en-US" altLang="zh-CN" smtClean="0"/>
              <a:t>2</a:t>
            </a:r>
            <a:r>
              <a:rPr lang="zh-CN" altLang="en-US" smtClean="0"/>
              <a:t>、除</a:t>
            </a:r>
            <a:r>
              <a:rPr lang="en-US" altLang="zh-CN" smtClean="0"/>
              <a:t>N</a:t>
            </a:r>
            <a:r>
              <a:rPr lang="zh-CN" altLang="en-US" smtClean="0"/>
              <a:t>才有计数器、才有阶梯波，不除</a:t>
            </a:r>
            <a:r>
              <a:rPr lang="en-US" altLang="zh-CN" smtClean="0"/>
              <a:t>N</a:t>
            </a:r>
            <a:r>
              <a:rPr lang="zh-CN" altLang="en-US" smtClean="0"/>
              <a:t>就没有阶梯波，就出不来锯齿波。</a:t>
            </a:r>
            <a:endParaRPr lang="en-US" altLang="zh-CN" smtClean="0"/>
          </a:p>
          <a:p>
            <a:pPr eaLnBrk="1" hangingPunct="1"/>
            <a:r>
              <a:rPr lang="en-US" altLang="zh-CN" smtClean="0"/>
              <a:t>3</a:t>
            </a:r>
            <a:r>
              <a:rPr lang="zh-CN" altLang="en-US" smtClean="0"/>
              <a:t>、</a:t>
            </a:r>
            <a:r>
              <a:rPr lang="en-US" altLang="zh-CN" smtClean="0"/>
              <a:t>Q7</a:t>
            </a:r>
            <a:r>
              <a:rPr lang="zh-CN" altLang="en-US" smtClean="0"/>
              <a:t>的下降沿（</a:t>
            </a:r>
            <a:r>
              <a:rPr lang="en-US" altLang="zh-CN" smtClean="0"/>
              <a:t>127-128</a:t>
            </a:r>
            <a:r>
              <a:rPr lang="zh-CN" altLang="en-US" smtClean="0"/>
              <a:t>出现上升沿，</a:t>
            </a:r>
            <a:r>
              <a:rPr lang="en-US" altLang="zh-CN" smtClean="0"/>
              <a:t>255-256</a:t>
            </a:r>
            <a:r>
              <a:rPr lang="zh-CN" altLang="en-US" smtClean="0"/>
              <a:t>或</a:t>
            </a:r>
            <a:r>
              <a:rPr lang="en-US" altLang="zh-CN" smtClean="0"/>
              <a:t>0</a:t>
            </a:r>
            <a:r>
              <a:rPr lang="zh-CN" altLang="en-US" smtClean="0"/>
              <a:t>出现下降沿）对应锯齿波下降沿；</a:t>
            </a:r>
            <a:endParaRPr lang="en-US" altLang="zh-CN" smtClean="0"/>
          </a:p>
          <a:p>
            <a:pPr eaLnBrk="1" hangingPunct="1"/>
            <a:r>
              <a:rPr lang="zh-CN" altLang="en-US" smtClean="0"/>
              <a:t>后详可见，</a:t>
            </a:r>
            <a:r>
              <a:rPr lang="en-US" altLang="zh-CN" smtClean="0"/>
              <a:t>Q7</a:t>
            </a:r>
            <a:r>
              <a:rPr lang="zh-CN" altLang="en-US" smtClean="0"/>
              <a:t>的下降沿与行信号的上升沿对齐。</a:t>
            </a:r>
          </a:p>
        </p:txBody>
      </p:sp>
    </p:spTree>
    <p:extLst>
      <p:ext uri="{BB962C8B-B14F-4D97-AF65-F5344CB8AC3E}">
        <p14:creationId xmlns:p14="http://schemas.microsoft.com/office/powerpoint/2010/main" val="232661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r>
              <a:rPr lang="zh-CN" altLang="en-US" smtClean="0"/>
              <a:t>工作频率抬得更高后，对器件要求更高了！器件配合更难选、更难满足要求！</a:t>
            </a:r>
          </a:p>
        </p:txBody>
      </p:sp>
      <p:sp>
        <p:nvSpPr>
          <p:cNvPr id="80900" name="灯片编号占位符 3"/>
          <p:cNvSpPr>
            <a:spLocks noGrp="1"/>
          </p:cNvSpPr>
          <p:nvPr>
            <p:ph type="sldNum" sz="quarter" idx="5"/>
          </p:nvPr>
        </p:nvSpPr>
        <p:spPr>
          <a:noFill/>
        </p:spPr>
        <p:txBody>
          <a:bodyPr/>
          <a:lstStyle/>
          <a:p>
            <a:fld id="{8BA7E275-7AE8-46B6-8E30-2A5E89C0AD9F}" type="slidenum">
              <a:rPr lang="zh-CN" altLang="en-US" smtClean="0"/>
              <a:pPr/>
              <a:t>22</a:t>
            </a:fld>
            <a:endParaRPr lang="en-US" altLang="zh-CN" smtClean="0"/>
          </a:p>
        </p:txBody>
      </p:sp>
    </p:spTree>
    <p:extLst>
      <p:ext uri="{BB962C8B-B14F-4D97-AF65-F5344CB8AC3E}">
        <p14:creationId xmlns:p14="http://schemas.microsoft.com/office/powerpoint/2010/main" val="324138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47F2E3F-CB65-4246-B75E-69FB8A3027C3}" type="slidenum">
              <a:rPr lang="zh-CN" altLang="en-US" smtClean="0"/>
              <a:pPr/>
              <a:t>24</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tLang="zh-CN" smtClean="0">
                <a:solidFill>
                  <a:srgbClr val="FF0000"/>
                </a:solidFill>
              </a:rPr>
              <a:t>DAC</a:t>
            </a:r>
            <a:r>
              <a:rPr lang="zh-CN" altLang="en-US" smtClean="0">
                <a:solidFill>
                  <a:srgbClr val="FF0000"/>
                </a:solidFill>
              </a:rPr>
              <a:t>的转换速度也有的与</a:t>
            </a:r>
            <a:r>
              <a:rPr lang="en-US" altLang="zh-CN" smtClean="0">
                <a:solidFill>
                  <a:srgbClr val="FF0000"/>
                </a:solidFill>
              </a:rPr>
              <a:t>ADC一样用采样速率来表达（用Ksps、Msps</a:t>
            </a:r>
            <a:r>
              <a:rPr lang="zh-CN" altLang="en-US" smtClean="0">
                <a:solidFill>
                  <a:srgbClr val="FF0000"/>
                </a:solidFill>
              </a:rPr>
              <a:t>、</a:t>
            </a:r>
            <a:r>
              <a:rPr lang="en-US" altLang="zh-CN" smtClean="0">
                <a:solidFill>
                  <a:srgbClr val="FF0000"/>
                </a:solidFill>
              </a:rPr>
              <a:t>Gsps</a:t>
            </a:r>
            <a:r>
              <a:rPr lang="zh-CN" altLang="en-US" smtClean="0">
                <a:solidFill>
                  <a:srgbClr val="FF0000"/>
                </a:solidFill>
              </a:rPr>
              <a:t>，或用</a:t>
            </a:r>
            <a:r>
              <a:rPr lang="en-US" altLang="zh-CN" smtClean="0">
                <a:solidFill>
                  <a:srgbClr val="FF0000"/>
                </a:solidFill>
              </a:rPr>
              <a:t>MHz</a:t>
            </a:r>
            <a:r>
              <a:rPr lang="zh-CN" altLang="en-US" smtClean="0">
                <a:solidFill>
                  <a:srgbClr val="FF0000"/>
                </a:solidFill>
              </a:rPr>
              <a:t>）。对电流输出形式的</a:t>
            </a:r>
            <a:r>
              <a:rPr lang="en-US" altLang="zh-CN" smtClean="0">
                <a:solidFill>
                  <a:srgbClr val="FF0000"/>
                </a:solidFill>
              </a:rPr>
              <a:t>DAC</a:t>
            </a:r>
            <a:r>
              <a:rPr lang="zh-CN" altLang="en-US" smtClean="0">
                <a:solidFill>
                  <a:srgbClr val="FF0000"/>
                </a:solidFill>
              </a:rPr>
              <a:t>，其建立时间是很短的；而对电压输出形式的</a:t>
            </a:r>
            <a:r>
              <a:rPr lang="en-US" altLang="zh-CN" smtClean="0">
                <a:solidFill>
                  <a:srgbClr val="FF0000"/>
                </a:solidFill>
              </a:rPr>
              <a:t>DAC</a:t>
            </a:r>
            <a:r>
              <a:rPr lang="zh-CN" altLang="en-US" smtClean="0">
                <a:solidFill>
                  <a:srgbClr val="FF0000"/>
                </a:solidFill>
              </a:rPr>
              <a:t>，其建立时间主要是其输出运放所需的响应时间。超高速</a:t>
            </a:r>
            <a:r>
              <a:rPr lang="en-US" altLang="zh-CN" smtClean="0">
                <a:solidFill>
                  <a:srgbClr val="FF0000"/>
                </a:solidFill>
              </a:rPr>
              <a:t>DAC</a:t>
            </a:r>
            <a:r>
              <a:rPr lang="zh-CN" altLang="en-US" smtClean="0">
                <a:solidFill>
                  <a:srgbClr val="FF0000"/>
                </a:solidFill>
              </a:rPr>
              <a:t>的</a:t>
            </a:r>
            <a:r>
              <a:rPr lang="en-US" altLang="zh-CN" smtClean="0">
                <a:solidFill>
                  <a:srgbClr val="FF0000"/>
                </a:solidFill>
              </a:rPr>
              <a:t>建立时间&lt;50ns</a:t>
            </a:r>
            <a:r>
              <a:rPr lang="zh-CN" altLang="en-US" smtClean="0">
                <a:solidFill>
                  <a:srgbClr val="FF0000"/>
                </a:solidFill>
              </a:rPr>
              <a:t>，而用采样速率表达时</a:t>
            </a:r>
            <a:r>
              <a:rPr lang="en-US" altLang="zh-CN" smtClean="0">
                <a:solidFill>
                  <a:srgbClr val="FF0000"/>
                </a:solidFill>
              </a:rPr>
              <a:t>其采样速率&gt;1Gsps。</a:t>
            </a:r>
            <a:endParaRPr lang="zh-CN" altLang="en-US" smtClean="0"/>
          </a:p>
          <a:p>
            <a:pPr eaLnBrk="1" hangingPunct="1"/>
            <a:r>
              <a:rPr lang="zh-CN" altLang="en-US" smtClean="0"/>
              <a:t>单位</a:t>
            </a:r>
            <a:r>
              <a:rPr lang="en-US" altLang="zh-CN" smtClean="0"/>
              <a:t>sps=sample per second</a:t>
            </a:r>
          </a:p>
        </p:txBody>
      </p:sp>
    </p:spTree>
    <p:extLst>
      <p:ext uri="{BB962C8B-B14F-4D97-AF65-F5344CB8AC3E}">
        <p14:creationId xmlns:p14="http://schemas.microsoft.com/office/powerpoint/2010/main" val="17895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2259ADD-2E93-4E9A-8425-D10B7A61CF21}" type="slidenum">
              <a:rPr lang="zh-CN" altLang="en-US" smtClean="0"/>
              <a:pPr/>
              <a:t>30</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ltLang="zh-CN" smtClean="0"/>
              <a:t>Rng=Range</a:t>
            </a:r>
          </a:p>
          <a:p>
            <a:pPr eaLnBrk="1" hangingPunct="1"/>
            <a:r>
              <a:rPr lang="en-US" altLang="zh-CN" smtClean="0"/>
              <a:t>reg=regulate</a:t>
            </a:r>
          </a:p>
        </p:txBody>
      </p:sp>
    </p:spTree>
    <p:extLst>
      <p:ext uri="{BB962C8B-B14F-4D97-AF65-F5344CB8AC3E}">
        <p14:creationId xmlns:p14="http://schemas.microsoft.com/office/powerpoint/2010/main" val="237539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52FE74B-7324-429A-BEC0-1EBD09EF1AB6}" type="slidenum">
              <a:rPr lang="zh-CN" altLang="en-US" smtClean="0"/>
              <a:pPr/>
              <a:t>32</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356000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p:spPr>
        <p:txBody>
          <a:bodyPr/>
          <a:lstStyle/>
          <a:p>
            <a:pPr>
              <a:defRPr/>
            </a:pPr>
            <a:endParaRPr lang="zh-CN" altLang="en-US"/>
          </a:p>
        </p:txBody>
      </p:sp>
      <p:sp>
        <p:nvSpPr>
          <p:cNvPr id="1249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1249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389D8F59-B02E-40D5-ADDB-0FE79D2092B9}"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6C54186-704B-4714-A110-0E532E09D1EB}"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3A462C9-A9EA-41AE-ADB9-60F9D9BC5F07}"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26057FE-F5C4-4493-9520-4DB557A614EE}"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3334912-6019-455B-BCC2-4B10FA9C86F0}"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B10F815-4567-4ADC-982A-67252732B42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0D91475-A99A-4E48-ACAD-22E863926B2D}"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285A3B96-C964-43D2-8CAA-D7DFF40E0A34}"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944B4C2-CC73-45B8-8D94-93C5A6900100}"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7A16C2E7-87C4-49C3-82B8-114486F911EC}"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0972226-6B57-4C47-9389-1CC8D9918493}"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8ACBE6F-E7DA-4A2B-9D42-CB6B84424236}"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p:spPr>
        <p:txBody>
          <a:bodyPr/>
          <a:lstStyle/>
          <a:p>
            <a:pPr>
              <a:defRPr/>
            </a:pPr>
            <a:endParaRPr lang="zh-CN" altLang="en-US"/>
          </a:p>
        </p:txBody>
      </p:sp>
      <p:sp>
        <p:nvSpPr>
          <p:cNvPr id="921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单击此处编辑母版标题样式</a:t>
            </a:r>
          </a:p>
        </p:txBody>
      </p:sp>
      <p:sp>
        <p:nvSpPr>
          <p:cNvPr id="9220"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2390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000" b="0">
                <a:latin typeface="Arial" charset="0"/>
                <a:ea typeface="宋体" pitchFamily="2" charset="-122"/>
              </a:defRPr>
            </a:lvl1pPr>
          </a:lstStyle>
          <a:p>
            <a:pPr>
              <a:defRPr/>
            </a:pPr>
            <a:endParaRPr lang="en-US" altLang="zh-CN"/>
          </a:p>
        </p:txBody>
      </p:sp>
      <p:sp>
        <p:nvSpPr>
          <p:cNvPr id="12391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000" b="0">
                <a:latin typeface="Arial" charset="0"/>
                <a:ea typeface="宋体" pitchFamily="2" charset="-122"/>
              </a:defRPr>
            </a:lvl1pPr>
          </a:lstStyle>
          <a:p>
            <a:pPr>
              <a:defRPr/>
            </a:pPr>
            <a:endParaRPr lang="en-US" altLang="zh-CN"/>
          </a:p>
        </p:txBody>
      </p:sp>
      <p:sp>
        <p:nvSpPr>
          <p:cNvPr id="12391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41092C83-13FD-4099-A3AC-9A017C634C1F}" type="slidenum">
              <a:rPr lang="en-US" altLang="zh-CN"/>
              <a:pPr>
                <a:defRPr/>
              </a:pPr>
              <a:t>‹#›</a:t>
            </a:fld>
            <a:endParaRPr lang="en-US" altLang="zh-CN"/>
          </a:p>
        </p:txBody>
      </p:sp>
      <p:grpSp>
        <p:nvGrpSpPr>
          <p:cNvPr id="9224"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814"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ransition/>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hyperlink" Target="&#34920;4-11(&#34917;&#20805;).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wmf"/><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docin.com/p-46116814.html"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derekvvsmile.blog.163.com/blog/static/18669810920131011041282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15913" y="750888"/>
            <a:ext cx="6781800" cy="1319212"/>
          </a:xfrm>
        </p:spPr>
        <p:txBody>
          <a:bodyPr/>
          <a:lstStyle/>
          <a:p>
            <a:pPr eaLnBrk="1" hangingPunct="1"/>
            <a:r>
              <a:rPr lang="zh-CN" altLang="en-US" smtClean="0">
                <a:latin typeface="华文楷体" pitchFamily="2" charset="-122"/>
                <a:ea typeface="华文楷体" pitchFamily="2" charset="-122"/>
              </a:rPr>
              <a:t>电子系统设计</a:t>
            </a:r>
          </a:p>
        </p:txBody>
      </p:sp>
      <p:sp>
        <p:nvSpPr>
          <p:cNvPr id="11267" name="Rectangle 3"/>
          <p:cNvSpPr>
            <a:spLocks noGrp="1" noChangeArrowheads="1"/>
          </p:cNvSpPr>
          <p:nvPr>
            <p:ph type="subTitle" idx="1"/>
          </p:nvPr>
        </p:nvSpPr>
        <p:spPr>
          <a:xfrm>
            <a:off x="849313" y="3357563"/>
            <a:ext cx="6248400" cy="1130300"/>
          </a:xfrm>
        </p:spPr>
        <p:txBody>
          <a:bodyPr/>
          <a:lstStyle/>
          <a:p>
            <a:pPr eaLnBrk="1" hangingPunct="1">
              <a:lnSpc>
                <a:spcPct val="90000"/>
              </a:lnSpc>
            </a:pPr>
            <a:r>
              <a:rPr lang="zh-CN" altLang="en-US" sz="3600" b="1" smtClean="0">
                <a:solidFill>
                  <a:srgbClr val="6C8D3B"/>
                </a:solidFill>
                <a:latin typeface="华文楷体" pitchFamily="2" charset="-122"/>
                <a:ea typeface="华文楷体" pitchFamily="2" charset="-122"/>
              </a:rPr>
              <a:t>第</a:t>
            </a:r>
            <a:r>
              <a:rPr lang="en-US" altLang="zh-CN" sz="3600" b="1" smtClean="0">
                <a:solidFill>
                  <a:srgbClr val="6C8D3B"/>
                </a:solidFill>
                <a:latin typeface="华文楷体" pitchFamily="2" charset="-122"/>
                <a:ea typeface="华文楷体" pitchFamily="2" charset="-122"/>
              </a:rPr>
              <a:t>3</a:t>
            </a:r>
            <a:r>
              <a:rPr lang="zh-CN" altLang="en-US" sz="3600" b="1" smtClean="0">
                <a:solidFill>
                  <a:srgbClr val="6C8D3B"/>
                </a:solidFill>
                <a:latin typeface="华文楷体" pitchFamily="2" charset="-122"/>
                <a:ea typeface="华文楷体" pitchFamily="2" charset="-122"/>
              </a:rPr>
              <a:t>章</a:t>
            </a:r>
            <a:endParaRPr lang="en-US" altLang="zh-CN" sz="3600" b="1" smtClean="0">
              <a:solidFill>
                <a:srgbClr val="6C8D3B"/>
              </a:solidFill>
              <a:latin typeface="华文楷体" pitchFamily="2" charset="-122"/>
              <a:ea typeface="华文楷体" pitchFamily="2" charset="-122"/>
            </a:endParaRPr>
          </a:p>
          <a:p>
            <a:pPr eaLnBrk="1" hangingPunct="1">
              <a:lnSpc>
                <a:spcPct val="90000"/>
              </a:lnSpc>
            </a:pPr>
            <a:r>
              <a:rPr lang="zh-CN" altLang="en-US" sz="3600" b="1" smtClean="0">
                <a:solidFill>
                  <a:srgbClr val="6C8D3B"/>
                </a:solidFill>
                <a:latin typeface="华文楷体" pitchFamily="2" charset="-122"/>
                <a:ea typeface="华文楷体" pitchFamily="2" charset="-122"/>
              </a:rPr>
              <a:t>模拟系统设计</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44450"/>
            <a:ext cx="9144000" cy="647700"/>
          </a:xfrm>
        </p:spPr>
        <p:txBody>
          <a:bodyPr/>
          <a:lstStyle/>
          <a:p>
            <a:pPr eaLnBrk="1" hangingPunct="1">
              <a:defRPr/>
            </a:pPr>
            <a:r>
              <a:rPr lang="en-US" altLang="zh-CN" sz="3500" smtClean="0">
                <a:solidFill>
                  <a:srgbClr val="009900"/>
                </a:solidFill>
                <a:effectLst>
                  <a:outerShdw blurRad="38100" dist="38100" dir="2700000" algn="tl">
                    <a:srgbClr val="C0C0C0"/>
                  </a:outerShdw>
                </a:effectLst>
              </a:rPr>
              <a:t>5. </a:t>
            </a:r>
            <a:r>
              <a:rPr lang="zh-CN" altLang="en-US" sz="3500" smtClean="0">
                <a:solidFill>
                  <a:srgbClr val="009900"/>
                </a:solidFill>
                <a:effectLst>
                  <a:outerShdw blurRad="38100" dist="38100" dir="2700000" algn="tl">
                    <a:srgbClr val="C0C0C0"/>
                  </a:outerShdw>
                </a:effectLst>
              </a:rPr>
              <a:t>锁相环内加</a:t>
            </a:r>
            <a:r>
              <a:rPr lang="en-US" altLang="zh-CN" sz="3500" u="sng" smtClean="0">
                <a:solidFill>
                  <a:srgbClr val="009900"/>
                </a:solidFill>
                <a:effectLst>
                  <a:outerShdw blurRad="38100" dist="38100" dir="2700000" algn="tl">
                    <a:srgbClr val="C0C0C0"/>
                  </a:outerShdw>
                </a:effectLst>
              </a:rPr>
              <a:t>N</a:t>
            </a:r>
            <a:r>
              <a:rPr lang="zh-CN" altLang="en-US" sz="3500" u="sng" smtClean="0">
                <a:solidFill>
                  <a:srgbClr val="009900"/>
                </a:solidFill>
                <a:effectLst>
                  <a:outerShdw blurRad="38100" dist="38100" dir="2700000" algn="tl">
                    <a:srgbClr val="C0C0C0"/>
                  </a:outerShdw>
                </a:effectLst>
              </a:rPr>
              <a:t>次分频器</a:t>
            </a:r>
            <a:r>
              <a:rPr lang="zh-CN" altLang="en-US" sz="3500" smtClean="0">
                <a:solidFill>
                  <a:srgbClr val="009900"/>
                </a:solidFill>
                <a:effectLst>
                  <a:outerShdw blurRad="38100" dist="38100" dir="2700000" algn="tl">
                    <a:srgbClr val="C0C0C0"/>
                  </a:outerShdw>
                </a:effectLst>
              </a:rPr>
              <a:t>对锁相环参数的影响</a:t>
            </a:r>
            <a:endParaRPr lang="zh-CN" altLang="en-US" sz="3500" smtClean="0">
              <a:solidFill>
                <a:srgbClr val="FF0000"/>
              </a:solidFill>
              <a:effectLst>
                <a:outerShdw blurRad="38100" dist="38100" dir="2700000" algn="tl">
                  <a:srgbClr val="C0C0C0"/>
                </a:outerShdw>
              </a:effectLst>
            </a:endParaRPr>
          </a:p>
        </p:txBody>
      </p:sp>
      <p:sp>
        <p:nvSpPr>
          <p:cNvPr id="5124" name="Rectangle 3"/>
          <p:cNvSpPr>
            <a:spLocks noGrp="1" noChangeArrowheads="1"/>
          </p:cNvSpPr>
          <p:nvPr>
            <p:ph type="body" idx="1"/>
          </p:nvPr>
        </p:nvSpPr>
        <p:spPr>
          <a:xfrm>
            <a:off x="0" y="620713"/>
            <a:ext cx="9144000" cy="5976937"/>
          </a:xfrm>
        </p:spPr>
        <p:txBody>
          <a:bodyPr/>
          <a:lstStyle/>
          <a:p>
            <a:pPr marL="0" indent="363538" eaLnBrk="1" hangingPunct="1">
              <a:lnSpc>
                <a:spcPct val="115000"/>
              </a:lnSpc>
              <a:spcBef>
                <a:spcPct val="15000"/>
              </a:spcBef>
            </a:pPr>
            <a:r>
              <a:rPr lang="zh-CN" altLang="en-US" sz="2900" b="1" smtClean="0">
                <a:solidFill>
                  <a:srgbClr val="0000FF"/>
                </a:solidFill>
                <a:latin typeface="Times New Roman" pitchFamily="18" charset="0"/>
              </a:rPr>
              <a:t>数字锁相频率合成器一般要在锁相环内加</a:t>
            </a:r>
            <a:r>
              <a:rPr lang="zh-CN" altLang="en-US" sz="2900" b="1" u="sng" smtClean="0">
                <a:solidFill>
                  <a:srgbClr val="0000FF"/>
                </a:solidFill>
                <a:latin typeface="Times New Roman" pitchFamily="18" charset="0"/>
              </a:rPr>
              <a:t>除</a:t>
            </a:r>
            <a:r>
              <a:rPr lang="en-US" altLang="zh-CN" sz="2900" b="1" u="sng" smtClean="0">
                <a:solidFill>
                  <a:srgbClr val="0000FF"/>
                </a:solidFill>
                <a:latin typeface="Times New Roman" pitchFamily="18" charset="0"/>
              </a:rPr>
              <a:t>N</a:t>
            </a:r>
            <a:r>
              <a:rPr lang="zh-CN" altLang="en-US" sz="2900" b="1" u="sng" smtClean="0">
                <a:solidFill>
                  <a:srgbClr val="0000FF"/>
                </a:solidFill>
                <a:latin typeface="Times New Roman" pitchFamily="18" charset="0"/>
              </a:rPr>
              <a:t>分频器</a:t>
            </a:r>
            <a:r>
              <a:rPr lang="zh-CN" altLang="en-US" sz="2900" b="1" smtClean="0">
                <a:solidFill>
                  <a:srgbClr val="0000FF"/>
                </a:solidFill>
                <a:latin typeface="Times New Roman" pitchFamily="18" charset="0"/>
              </a:rPr>
              <a:t>（图</a:t>
            </a:r>
            <a:r>
              <a:rPr lang="en-US" altLang="zh-CN" sz="2900" b="1" smtClean="0">
                <a:solidFill>
                  <a:srgbClr val="0000FF"/>
                </a:solidFill>
                <a:latin typeface="Times New Roman" pitchFamily="18" charset="0"/>
              </a:rPr>
              <a:t>3-92</a:t>
            </a:r>
            <a:r>
              <a:rPr lang="zh-CN" altLang="en-US" sz="2900" b="1" smtClean="0">
                <a:solidFill>
                  <a:srgbClr val="0000FF"/>
                </a:solidFill>
                <a:latin typeface="Times New Roman" pitchFamily="18" charset="0"/>
              </a:rPr>
              <a:t>）</a:t>
            </a:r>
            <a:endParaRPr lang="zh-SG" altLang="zh-CN" sz="2900" b="1" smtClean="0">
              <a:solidFill>
                <a:srgbClr val="0000FF"/>
              </a:solidFill>
              <a:latin typeface="Times New Roman" pitchFamily="18" charset="0"/>
            </a:endParaRPr>
          </a:p>
          <a:p>
            <a:pPr marL="0" indent="363538" eaLnBrk="1" hangingPunct="1">
              <a:lnSpc>
                <a:spcPct val="115000"/>
              </a:lnSpc>
              <a:spcBef>
                <a:spcPct val="15000"/>
              </a:spcBef>
            </a:pPr>
            <a:endParaRPr lang="zh-CN" altLang="en-US" sz="2900" b="1" smtClean="0">
              <a:latin typeface="Times New Roman" pitchFamily="18" charset="0"/>
            </a:endParaRPr>
          </a:p>
          <a:p>
            <a:pPr marL="0" indent="363538" eaLnBrk="1" hangingPunct="1">
              <a:lnSpc>
                <a:spcPct val="115000"/>
              </a:lnSpc>
              <a:spcBef>
                <a:spcPct val="15000"/>
              </a:spcBef>
            </a:pPr>
            <a:endParaRPr lang="zh-CN" altLang="en-US" sz="2900" b="1" smtClean="0">
              <a:latin typeface="Times New Roman" pitchFamily="18" charset="0"/>
            </a:endParaRPr>
          </a:p>
          <a:p>
            <a:pPr marL="0" indent="363538" eaLnBrk="1" hangingPunct="1">
              <a:lnSpc>
                <a:spcPct val="115000"/>
              </a:lnSpc>
              <a:spcBef>
                <a:spcPct val="15000"/>
              </a:spcBef>
            </a:pPr>
            <a:endParaRPr lang="zh-CN" altLang="en-US" sz="2900" b="1" smtClean="0">
              <a:latin typeface="Times New Roman" pitchFamily="18" charset="0"/>
            </a:endParaRPr>
          </a:p>
          <a:p>
            <a:pPr marL="0" indent="363538" eaLnBrk="1" hangingPunct="1">
              <a:spcBef>
                <a:spcPts val="300"/>
              </a:spcBef>
              <a:spcAft>
                <a:spcPts val="300"/>
              </a:spcAft>
            </a:pPr>
            <a:r>
              <a:rPr lang="zh-CN" altLang="en-US" sz="2800" b="1" smtClean="0">
                <a:latin typeface="Times New Roman" pitchFamily="18" charset="0"/>
              </a:rPr>
              <a:t>根据对</a:t>
            </a:r>
            <a:r>
              <a:rPr lang="zh-CN" altLang="en-US" sz="2800" b="1" u="sng" smtClean="0">
                <a:latin typeface="Times New Roman" pitchFamily="18" charset="0"/>
              </a:rPr>
              <a:t>闭环传递函数</a:t>
            </a:r>
            <a:r>
              <a:rPr lang="zh-CN" altLang="en-US" sz="2800" b="1" smtClean="0">
                <a:latin typeface="Times New Roman" pitchFamily="18" charset="0"/>
              </a:rPr>
              <a:t>的分析，在环路中插入</a:t>
            </a:r>
            <a:r>
              <a:rPr lang="zh-CN" altLang="en-US" sz="2800" b="1" u="sng" smtClean="0">
                <a:latin typeface="Times New Roman" pitchFamily="18" charset="0"/>
              </a:rPr>
              <a:t>除</a:t>
            </a:r>
            <a:r>
              <a:rPr lang="en-US" altLang="zh-CN" sz="2800" b="1" u="sng" smtClean="0">
                <a:latin typeface="Times New Roman" pitchFamily="18" charset="0"/>
              </a:rPr>
              <a:t>N</a:t>
            </a:r>
            <a:r>
              <a:rPr lang="zh-CN" altLang="en-US" sz="2800" b="1" u="sng" smtClean="0">
                <a:latin typeface="Times New Roman" pitchFamily="18" charset="0"/>
              </a:rPr>
              <a:t>分频器</a:t>
            </a:r>
            <a:r>
              <a:rPr lang="zh-CN" altLang="en-US" sz="2800" b="1" smtClean="0">
                <a:latin typeface="Times New Roman" pitchFamily="18" charset="0"/>
              </a:rPr>
              <a:t>后，相当于</a:t>
            </a:r>
            <a:r>
              <a:rPr lang="zh-CN" altLang="en-US" sz="2800" b="1" u="sng" smtClean="0">
                <a:solidFill>
                  <a:srgbClr val="FF0000"/>
                </a:solidFill>
                <a:latin typeface="Times New Roman" pitchFamily="18" charset="0"/>
              </a:rPr>
              <a:t>环路增益</a:t>
            </a:r>
            <a:r>
              <a:rPr lang="zh-CN" altLang="en-US" sz="2800" b="1" smtClean="0">
                <a:solidFill>
                  <a:srgbClr val="FF0000"/>
                </a:solidFill>
                <a:latin typeface="Times New Roman" pitchFamily="18" charset="0"/>
              </a:rPr>
              <a:t>（</a:t>
            </a:r>
            <a:r>
              <a:rPr lang="en-US" altLang="zh-CN" sz="2800" b="1" smtClean="0">
                <a:solidFill>
                  <a:srgbClr val="FF0000"/>
                </a:solidFill>
                <a:latin typeface="Times New Roman" pitchFamily="18" charset="0"/>
              </a:rPr>
              <a:t>A</a:t>
            </a:r>
            <a:r>
              <a:rPr lang="en-US" altLang="zh-CN" sz="2800" b="1" baseline="-25000" smtClean="0">
                <a:solidFill>
                  <a:srgbClr val="FF0000"/>
                </a:solidFill>
                <a:latin typeface="Times New Roman" pitchFamily="18" charset="0"/>
              </a:rPr>
              <a:t>o</a:t>
            </a:r>
            <a:r>
              <a:rPr lang="en-US" altLang="zh-CN" sz="2800" b="1" smtClean="0">
                <a:solidFill>
                  <a:srgbClr val="FF0000"/>
                </a:solidFill>
                <a:latin typeface="Times New Roman" pitchFamily="18" charset="0"/>
              </a:rPr>
              <a:t>A</a:t>
            </a:r>
            <a:r>
              <a:rPr lang="en-US" altLang="zh-CN" sz="2800" b="1" baseline="-25000" smtClean="0">
                <a:solidFill>
                  <a:srgbClr val="FF0000"/>
                </a:solidFill>
                <a:latin typeface="Times New Roman" pitchFamily="18" charset="0"/>
              </a:rPr>
              <a:t>d</a:t>
            </a:r>
            <a:r>
              <a:rPr lang="zh-CN" altLang="en-US" sz="2800" b="1" smtClean="0">
                <a:solidFill>
                  <a:srgbClr val="FF0000"/>
                </a:solidFill>
                <a:latin typeface="Times New Roman" pitchFamily="18" charset="0"/>
              </a:rPr>
              <a:t>）</a:t>
            </a:r>
            <a:r>
              <a:rPr lang="zh-CN" altLang="en-US" sz="2800" b="1" u="sng" smtClean="0">
                <a:latin typeface="Times New Roman" pitchFamily="18" charset="0"/>
              </a:rPr>
              <a:t>缩小</a:t>
            </a:r>
            <a:r>
              <a:rPr lang="zh-CN" altLang="en-US" sz="2800" b="1" smtClean="0">
                <a:latin typeface="Times New Roman" pitchFamily="18" charset="0"/>
              </a:rPr>
              <a:t>为</a:t>
            </a:r>
            <a:r>
              <a:rPr lang="en-US" altLang="zh-CN" sz="2800" b="1" smtClean="0">
                <a:latin typeface="Times New Roman" pitchFamily="18" charset="0"/>
              </a:rPr>
              <a:t>1/N</a:t>
            </a:r>
            <a:r>
              <a:rPr lang="zh-CN" altLang="en-US" sz="2800" b="1" smtClean="0">
                <a:latin typeface="Times New Roman" pitchFamily="18" charset="0"/>
              </a:rPr>
              <a:t>，因此</a:t>
            </a:r>
            <a:r>
              <a:rPr lang="zh-CN" altLang="en-US" sz="2800" b="1" u="sng" smtClean="0">
                <a:latin typeface="Times New Roman" pitchFamily="18" charset="0"/>
              </a:rPr>
              <a:t>环路带宽</a:t>
            </a:r>
            <a:r>
              <a:rPr lang="zh-CN" altLang="en-US"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c</a:t>
            </a:r>
            <a:r>
              <a:rPr lang="zh-CN" altLang="en-US" sz="2800" b="1" smtClean="0">
                <a:latin typeface="Times New Roman" pitchFamily="18" charset="0"/>
                <a:sym typeface="Symbol" pitchFamily="18" charset="2"/>
              </a:rPr>
              <a:t>及</a:t>
            </a:r>
            <a:r>
              <a:rPr lang="zh-CN" altLang="en-US" sz="2800" b="1" u="sng" smtClean="0">
                <a:latin typeface="Times New Roman" pitchFamily="18" charset="0"/>
                <a:sym typeface="Symbol" pitchFamily="18" charset="2"/>
              </a:rPr>
              <a:t>环路噪声带宽</a:t>
            </a:r>
            <a:r>
              <a:rPr lang="zh-CN" altLang="en-US" sz="2800" b="1" smtClean="0">
                <a:latin typeface="Times New Roman" pitchFamily="18" charset="0"/>
                <a:sym typeface="Symbol" pitchFamily="18" charset="2"/>
              </a:rPr>
              <a:t>均</a:t>
            </a:r>
            <a:r>
              <a:rPr lang="zh-CN" altLang="en-US" sz="2800" b="1" u="sng" smtClean="0">
                <a:latin typeface="Times New Roman" pitchFamily="18" charset="0"/>
              </a:rPr>
              <a:t>减小</a:t>
            </a:r>
            <a:r>
              <a:rPr lang="zh-CN" altLang="en-US" sz="2800" b="1" smtClean="0">
                <a:latin typeface="Times New Roman" pitchFamily="18" charset="0"/>
              </a:rPr>
              <a:t>。</a:t>
            </a:r>
            <a:r>
              <a:rPr lang="zh-CN" altLang="en-US" sz="2800" b="1" smtClean="0">
                <a:solidFill>
                  <a:srgbClr val="FF0000"/>
                </a:solidFill>
                <a:latin typeface="Times New Roman" pitchFamily="18" charset="0"/>
              </a:rPr>
              <a:t>（不作要求）</a:t>
            </a:r>
          </a:p>
          <a:p>
            <a:pPr marL="0" indent="363538" eaLnBrk="1" hangingPunct="1">
              <a:spcBef>
                <a:spcPts val="300"/>
              </a:spcBef>
              <a:spcAft>
                <a:spcPts val="300"/>
              </a:spcAft>
              <a:buSzTx/>
              <a:buFont typeface="Wingdings" pitchFamily="2" charset="2"/>
              <a:buChar char="ü"/>
            </a:pPr>
            <a:r>
              <a:rPr lang="zh-CN" altLang="en-US" sz="2800" b="1" smtClean="0">
                <a:latin typeface="Times New Roman" pitchFamily="18" charset="0"/>
              </a:rPr>
              <a:t>例如：采用简单</a:t>
            </a:r>
            <a:r>
              <a:rPr lang="en-US" altLang="zh-CN" sz="2800" b="1" smtClean="0">
                <a:latin typeface="Times New Roman" pitchFamily="18" charset="0"/>
              </a:rPr>
              <a:t>RC</a:t>
            </a:r>
            <a:r>
              <a:rPr lang="zh-CN" altLang="en-US" sz="2800" b="1" smtClean="0">
                <a:latin typeface="Times New Roman" pitchFamily="18" charset="0"/>
              </a:rPr>
              <a:t>滤波器为环路滤波器的锁相环，当阻尼系数</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=0.707</a:t>
            </a:r>
            <a:r>
              <a:rPr lang="zh-CN" altLang="en-US" sz="2800" b="1" smtClean="0">
                <a:latin typeface="Times New Roman" pitchFamily="18" charset="0"/>
                <a:sym typeface="Symbol" pitchFamily="18" charset="2"/>
              </a:rPr>
              <a:t>时，环路带宽                    ，其中，</a:t>
            </a:r>
            <a:r>
              <a:rPr lang="en-US" altLang="zh-CN" sz="2800" b="1" smtClean="0">
                <a:latin typeface="Times New Roman" pitchFamily="18" charset="0"/>
                <a:sym typeface="Symbol" pitchFamily="18" charset="2"/>
              </a:rPr>
              <a:t/>
            </a:r>
            <a:br>
              <a:rPr lang="en-US" altLang="zh-CN" sz="2800" b="1" smtClean="0">
                <a:latin typeface="Times New Roman" pitchFamily="18" charset="0"/>
                <a:sym typeface="Symbol" pitchFamily="18" charset="2"/>
              </a:rPr>
            </a:br>
            <a:r>
              <a:rPr lang="zh-CN" altLang="en-US" sz="2800" b="1" smtClean="0">
                <a:latin typeface="Times New Roman" pitchFamily="18" charset="0"/>
                <a:sym typeface="Symbol" pitchFamily="18" charset="2"/>
              </a:rPr>
              <a:t>时间常数</a:t>
            </a:r>
            <a:r>
              <a:rPr lang="en-US" altLang="zh-CN" sz="2800" b="1" smtClean="0">
                <a:latin typeface="Times New Roman" pitchFamily="18" charset="0"/>
                <a:sym typeface="Symbol" pitchFamily="18" charset="2"/>
              </a:rPr>
              <a:t>=RC</a:t>
            </a:r>
            <a:r>
              <a:rPr lang="zh-CN" altLang="en-US" sz="2800" b="1" smtClean="0">
                <a:latin typeface="Times New Roman" pitchFamily="18" charset="0"/>
                <a:sym typeface="Symbol" pitchFamily="18" charset="2"/>
              </a:rPr>
              <a:t>。可见，</a:t>
            </a:r>
            <a:br>
              <a:rPr lang="zh-CN" altLang="en-US" sz="2800" b="1" smtClean="0">
                <a:latin typeface="Times New Roman" pitchFamily="18" charset="0"/>
                <a:sym typeface="Symbol" pitchFamily="18" charset="2"/>
              </a:rPr>
            </a:br>
            <a:r>
              <a:rPr lang="zh-CN" altLang="en-US" sz="2800" b="1" smtClean="0">
                <a:solidFill>
                  <a:srgbClr val="FF0000"/>
                </a:solidFill>
                <a:latin typeface="Times New Roman" pitchFamily="18" charset="0"/>
                <a:sym typeface="Symbol" pitchFamily="18" charset="2"/>
              </a:rPr>
              <a:t>环路增益</a:t>
            </a:r>
            <a:r>
              <a:rPr lang="zh-CN" altLang="en-US" sz="2800" b="1" smtClean="0">
                <a:latin typeface="Times New Roman" pitchFamily="18" charset="0"/>
                <a:sym typeface="Symbol" pitchFamily="18" charset="2"/>
              </a:rPr>
              <a:t>缩小确实会导致环路带宽减小。</a:t>
            </a:r>
            <a:r>
              <a:rPr lang="zh-CN" altLang="en-US" sz="2800" b="1" smtClean="0">
                <a:solidFill>
                  <a:srgbClr val="FF0000"/>
                </a:solidFill>
                <a:latin typeface="Times New Roman" pitchFamily="18" charset="0"/>
              </a:rPr>
              <a:t>（不作要求）</a:t>
            </a:r>
            <a:endParaRPr lang="zh-CN" altLang="en-US" sz="2800" b="1" smtClean="0">
              <a:latin typeface="Times New Roman" pitchFamily="18" charset="0"/>
              <a:sym typeface="Symbol" pitchFamily="18" charset="2"/>
            </a:endParaRPr>
          </a:p>
        </p:txBody>
      </p:sp>
      <p:graphicFrame>
        <p:nvGraphicFramePr>
          <p:cNvPr id="5122" name="Object 13"/>
          <p:cNvGraphicFramePr>
            <a:graphicFrameLocks noChangeAspect="1"/>
          </p:cNvGraphicFramePr>
          <p:nvPr/>
        </p:nvGraphicFramePr>
        <p:xfrm>
          <a:off x="4859338" y="5094288"/>
          <a:ext cx="1728787" cy="1152525"/>
        </p:xfrm>
        <a:graphic>
          <a:graphicData uri="http://schemas.openxmlformats.org/presentationml/2006/ole">
            <mc:AlternateContent xmlns:mc="http://schemas.openxmlformats.org/markup-compatibility/2006">
              <mc:Choice xmlns:v="urn:schemas-microsoft-com:vml" Requires="v">
                <p:oleObj spid="_x0000_s5131" name="公式" r:id="rId3" imgW="875920" imgH="444307" progId="Equation.3">
                  <p:embed/>
                </p:oleObj>
              </mc:Choice>
              <mc:Fallback>
                <p:oleObj name="公式" r:id="rId3" imgW="875920" imgH="444307"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5094288"/>
                        <a:ext cx="1728787"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331913" y="1628775"/>
            <a:ext cx="6696075" cy="1793875"/>
          </a:xfrm>
          <a:prstGeom prst="rect">
            <a:avLst/>
          </a:prstGeom>
          <a:noFill/>
          <a:ln w="9525">
            <a:noFill/>
            <a:miter lim="800000"/>
            <a:headEnd/>
            <a:tailEnd/>
          </a:ln>
        </p:spPr>
      </p:pic>
      <p:sp>
        <p:nvSpPr>
          <p:cNvPr id="5126" name="Oval 8"/>
          <p:cNvSpPr>
            <a:spLocks noChangeArrowheads="1"/>
          </p:cNvSpPr>
          <p:nvPr/>
        </p:nvSpPr>
        <p:spPr bwMode="auto">
          <a:xfrm>
            <a:off x="1346200" y="2247900"/>
            <a:ext cx="431800" cy="431800"/>
          </a:xfrm>
          <a:prstGeom prst="ellipse">
            <a:avLst/>
          </a:prstGeom>
          <a:noFill/>
          <a:ln w="19050">
            <a:solidFill>
              <a:srgbClr val="FF0000"/>
            </a:solidFill>
            <a:prstDash val="dash"/>
            <a:round/>
            <a:headEnd/>
            <a:tailEnd/>
          </a:ln>
        </p:spPr>
        <p:txBody>
          <a:bodyPr wrap="none" anchor="ctr"/>
          <a:lstStyle/>
          <a:p>
            <a:pPr eaLnBrk="1" hangingPunct="1">
              <a:spcBef>
                <a:spcPct val="50000"/>
              </a:spcBef>
            </a:pPr>
            <a:endParaRPr lang="zh-CN" altLang="en-US"/>
          </a:p>
        </p:txBody>
      </p:sp>
      <p:sp>
        <p:nvSpPr>
          <p:cNvPr id="5127" name="Oval 9"/>
          <p:cNvSpPr>
            <a:spLocks noChangeArrowheads="1"/>
          </p:cNvSpPr>
          <p:nvPr/>
        </p:nvSpPr>
        <p:spPr bwMode="auto">
          <a:xfrm>
            <a:off x="1417638" y="2795588"/>
            <a:ext cx="936625" cy="431800"/>
          </a:xfrm>
          <a:prstGeom prst="ellipse">
            <a:avLst/>
          </a:prstGeom>
          <a:noFill/>
          <a:ln w="19050">
            <a:solidFill>
              <a:srgbClr val="FF0000"/>
            </a:solidFill>
            <a:prstDash val="dash"/>
            <a:round/>
            <a:headEnd/>
            <a:tailEnd/>
          </a:ln>
        </p:spPr>
        <p:txBody>
          <a:bodyPr wrap="none" anchor="ctr"/>
          <a:lstStyle/>
          <a:p>
            <a:pPr eaLnBrk="1" hangingPunct="1">
              <a:spcBef>
                <a:spcPct val="50000"/>
              </a:spcBef>
            </a:pPr>
            <a:endParaRPr lang="zh-CN" altLang="en-US"/>
          </a:p>
        </p:txBody>
      </p:sp>
      <p:sp>
        <p:nvSpPr>
          <p:cNvPr id="5128" name="Rectangle 10"/>
          <p:cNvSpPr>
            <a:spLocks noChangeArrowheads="1"/>
          </p:cNvSpPr>
          <p:nvPr/>
        </p:nvSpPr>
        <p:spPr bwMode="auto">
          <a:xfrm>
            <a:off x="6948488" y="1916113"/>
            <a:ext cx="1152525" cy="504825"/>
          </a:xfrm>
          <a:prstGeom prst="rect">
            <a:avLst/>
          </a:prstGeom>
          <a:noFill/>
          <a:ln w="19050">
            <a:solidFill>
              <a:srgbClr val="FF0000"/>
            </a:solidFill>
            <a:prstDash val="dash"/>
            <a:miter lim="800000"/>
            <a:headEnd/>
            <a:tailEnd/>
          </a:ln>
        </p:spPr>
        <p:txBody>
          <a:bodyPr wrap="none" anchor="ctr"/>
          <a:lstStyle/>
          <a:p>
            <a:pPr eaLnBrk="1" hangingPunct="1">
              <a:spcBef>
                <a:spcPct val="50000"/>
              </a:spcBef>
            </a:pPr>
            <a:endParaRPr lang="zh-CN" altLang="en-US"/>
          </a:p>
        </p:txBody>
      </p:sp>
      <p:sp>
        <p:nvSpPr>
          <p:cNvPr id="9" name="TextBox 8"/>
          <p:cNvSpPr txBox="1"/>
          <p:nvPr/>
        </p:nvSpPr>
        <p:spPr>
          <a:xfrm>
            <a:off x="755576" y="2596842"/>
            <a:ext cx="936104" cy="400110"/>
          </a:xfrm>
          <a:prstGeom prst="rect">
            <a:avLst/>
          </a:prstGeom>
          <a:noFill/>
        </p:spPr>
        <p:txBody>
          <a:bodyPr wrap="square" rtlCol="0">
            <a:spAutoFit/>
          </a:bodyPr>
          <a:lstStyle/>
          <a:p>
            <a:pPr algn="ctr"/>
            <a:r>
              <a:rPr lang="zh-CN" altLang="en-US" smtClean="0">
                <a:solidFill>
                  <a:srgbClr val="FF0000"/>
                </a:solidFill>
              </a:rPr>
              <a:t>相等</a:t>
            </a:r>
            <a:endParaRPr lang="zh-CN" alt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981075"/>
            <a:ext cx="7543800" cy="1295400"/>
          </a:xfrm>
        </p:spPr>
        <p:txBody>
          <a:bodyPr/>
          <a:lstStyle/>
          <a:p>
            <a:pPr eaLnBrk="1" hangingPunct="1"/>
            <a:r>
              <a:rPr lang="zh-CN" altLang="en-US" sz="3600" smtClean="0"/>
              <a:t>鉴相器</a:t>
            </a:r>
            <a:br>
              <a:rPr lang="zh-CN" altLang="en-US" sz="3600" smtClean="0"/>
            </a:br>
            <a:r>
              <a:rPr lang="zh-CN" altLang="en-US" sz="3600" smtClean="0"/>
              <a:t>主要指标：</a:t>
            </a:r>
          </a:p>
        </p:txBody>
      </p:sp>
      <p:sp>
        <p:nvSpPr>
          <p:cNvPr id="6148" name="Rectangle 3"/>
          <p:cNvSpPr>
            <a:spLocks noGrp="1" noChangeArrowheads="1"/>
          </p:cNvSpPr>
          <p:nvPr>
            <p:ph type="body" sz="half" idx="1"/>
          </p:nvPr>
        </p:nvSpPr>
        <p:spPr>
          <a:xfrm>
            <a:off x="0" y="2230438"/>
            <a:ext cx="9144000" cy="3816350"/>
          </a:xfrm>
        </p:spPr>
        <p:txBody>
          <a:bodyPr/>
          <a:lstStyle/>
          <a:p>
            <a:pPr marL="465138" indent="-465138" eaLnBrk="1" hangingPunct="1">
              <a:lnSpc>
                <a:spcPct val="120000"/>
              </a:lnSpc>
              <a:buFont typeface="Wingdings" pitchFamily="2" charset="2"/>
              <a:buNone/>
            </a:pPr>
            <a:r>
              <a:rPr lang="zh-CN" altLang="en-US" sz="3200" b="1" smtClean="0"/>
              <a:t>1</a:t>
            </a:r>
            <a:r>
              <a:rPr lang="en-US" altLang="zh-CN" sz="3200" b="1" smtClean="0"/>
              <a:t>. </a:t>
            </a:r>
            <a:r>
              <a:rPr lang="zh-CN" altLang="en-US" sz="3200" b="1" smtClean="0"/>
              <a:t>鉴相特性曲线形状（线性度、线性鉴相范围）</a:t>
            </a:r>
          </a:p>
          <a:p>
            <a:pPr marL="465138" indent="-465138" eaLnBrk="1" hangingPunct="1">
              <a:lnSpc>
                <a:spcPct val="120000"/>
              </a:lnSpc>
              <a:buFont typeface="Wingdings" pitchFamily="2" charset="2"/>
              <a:buNone/>
            </a:pPr>
            <a:r>
              <a:rPr lang="zh-CN" altLang="en-US" sz="3200" b="1" smtClean="0">
                <a:solidFill>
                  <a:srgbClr val="0000FF"/>
                </a:solidFill>
              </a:rPr>
              <a:t>2</a:t>
            </a:r>
            <a:r>
              <a:rPr lang="en-US" altLang="zh-CN" sz="3200" b="1" smtClean="0">
                <a:solidFill>
                  <a:srgbClr val="0000FF"/>
                </a:solidFill>
              </a:rPr>
              <a:t>. </a:t>
            </a:r>
            <a:r>
              <a:rPr lang="zh-CN" altLang="en-US" sz="3200" b="1" smtClean="0">
                <a:solidFill>
                  <a:srgbClr val="0000FF"/>
                </a:solidFill>
              </a:rPr>
              <a:t>鉴相灵敏度</a:t>
            </a:r>
            <a:r>
              <a:rPr lang="en-US" altLang="zh-CN" sz="3200" b="1" smtClean="0">
                <a:solidFill>
                  <a:srgbClr val="0000FF"/>
                </a:solidFill>
              </a:rPr>
              <a:t>A</a:t>
            </a:r>
            <a:r>
              <a:rPr lang="en-US" altLang="zh-CN" sz="3200" b="1" baseline="-25000" smtClean="0">
                <a:solidFill>
                  <a:srgbClr val="0000FF"/>
                </a:solidFill>
              </a:rPr>
              <a:t>d</a:t>
            </a:r>
            <a:r>
              <a:rPr lang="zh-CN" altLang="en-US" sz="3200" b="1" smtClean="0">
                <a:solidFill>
                  <a:srgbClr val="0000FF"/>
                </a:solidFill>
              </a:rPr>
              <a:t>（即单位相位差产生的输出电压）</a:t>
            </a:r>
          </a:p>
          <a:p>
            <a:pPr marL="465138" indent="-465138" eaLnBrk="1" hangingPunct="1">
              <a:lnSpc>
                <a:spcPct val="120000"/>
              </a:lnSpc>
              <a:buFont typeface="Wingdings" pitchFamily="2" charset="2"/>
              <a:buNone/>
            </a:pPr>
            <a:r>
              <a:rPr lang="zh-CN" altLang="en-US" sz="3200" b="1" smtClean="0">
                <a:solidFill>
                  <a:srgbClr val="0000FF"/>
                </a:solidFill>
              </a:rPr>
              <a:t>3</a:t>
            </a:r>
            <a:r>
              <a:rPr lang="en-US" altLang="zh-CN" sz="3200" b="1" smtClean="0">
                <a:solidFill>
                  <a:srgbClr val="0000FF"/>
                </a:solidFill>
              </a:rPr>
              <a:t>. </a:t>
            </a:r>
            <a:r>
              <a:rPr lang="zh-CN" altLang="en-US" sz="3200" b="1" smtClean="0">
                <a:solidFill>
                  <a:srgbClr val="0000FF"/>
                </a:solidFill>
              </a:rPr>
              <a:t>最高工作频率</a:t>
            </a:r>
          </a:p>
          <a:p>
            <a:pPr marL="465138" indent="-465138" eaLnBrk="1" hangingPunct="1">
              <a:lnSpc>
                <a:spcPct val="120000"/>
              </a:lnSpc>
              <a:buFont typeface="Wingdings" pitchFamily="2" charset="2"/>
              <a:buNone/>
            </a:pPr>
            <a:r>
              <a:rPr lang="zh-CN" altLang="en-US" sz="3200" b="1" smtClean="0"/>
              <a:t>4</a:t>
            </a:r>
            <a:r>
              <a:rPr lang="en-US" altLang="zh-CN" sz="3200" b="1" smtClean="0"/>
              <a:t>. </a:t>
            </a:r>
            <a:r>
              <a:rPr lang="zh-CN" altLang="en-US" sz="3200" b="1" smtClean="0"/>
              <a:t>有无鉴频能力：</a:t>
            </a:r>
            <a:r>
              <a:rPr lang="zh-CN" altLang="en-US" sz="2800" b="1" smtClean="0"/>
              <a:t>对调频波的解调也称为鉴频</a:t>
            </a:r>
            <a:r>
              <a:rPr lang="zh-CN" altLang="en-US" sz="2800" b="1" smtClean="0"/>
              <a:t>，</a:t>
            </a:r>
            <a:r>
              <a:rPr lang="en-US" altLang="zh-CN" sz="2800" b="1" smtClean="0"/>
              <a:t/>
            </a:r>
            <a:br>
              <a:rPr lang="en-US" altLang="zh-CN" sz="2800" b="1" smtClean="0"/>
            </a:br>
            <a:r>
              <a:rPr lang="zh-CN" altLang="en-US" sz="2800" b="1" smtClean="0"/>
              <a:t>它</a:t>
            </a:r>
            <a:r>
              <a:rPr lang="zh-CN" altLang="en-US" sz="2800" b="1" smtClean="0"/>
              <a:t>是将调频波的频率变化规律（即调制信号</a:t>
            </a:r>
            <a:r>
              <a:rPr lang="zh-CN" altLang="en-US" sz="2800" b="1" smtClean="0"/>
              <a:t>）</a:t>
            </a:r>
            <a:r>
              <a:rPr lang="en-US" altLang="zh-CN" sz="2800" b="1" smtClean="0"/>
              <a:t/>
            </a:r>
            <a:br>
              <a:rPr lang="en-US" altLang="zh-CN" sz="2800" b="1" smtClean="0"/>
            </a:br>
            <a:r>
              <a:rPr lang="zh-CN" altLang="en-US" sz="2800" b="1" smtClean="0"/>
              <a:t>变换</a:t>
            </a:r>
            <a:r>
              <a:rPr lang="zh-CN" altLang="en-US" sz="2800" b="1" smtClean="0"/>
              <a:t>为输出电压。锁相鉴频是鉴频的一种方法。</a:t>
            </a:r>
          </a:p>
        </p:txBody>
      </p:sp>
      <p:sp>
        <p:nvSpPr>
          <p:cNvPr id="6149" name="Rectangle 5"/>
          <p:cNvSpPr>
            <a:spLocks noChangeArrowheads="1"/>
          </p:cNvSpPr>
          <p:nvPr/>
        </p:nvSpPr>
        <p:spPr bwMode="auto">
          <a:xfrm>
            <a:off x="71438" y="115888"/>
            <a:ext cx="7956550" cy="1066800"/>
          </a:xfrm>
          <a:prstGeom prst="rect">
            <a:avLst/>
          </a:prstGeom>
          <a:noFill/>
          <a:ln w="9525">
            <a:noFill/>
            <a:miter lim="800000"/>
            <a:headEnd/>
            <a:tailEnd/>
          </a:ln>
        </p:spPr>
        <p:txBody>
          <a:bodyPr>
            <a:spAutoFit/>
          </a:bodyPr>
          <a:lstStyle/>
          <a:p>
            <a:pPr eaLnBrk="1" hangingPunct="1"/>
            <a:r>
              <a:rPr lang="zh-CN" altLang="en-US" sz="3200">
                <a:solidFill>
                  <a:srgbClr val="0000CC"/>
                </a:solidFill>
              </a:rPr>
              <a:t>二、环路器件介绍</a:t>
            </a:r>
            <a:br>
              <a:rPr lang="zh-CN" altLang="en-US" sz="3200">
                <a:solidFill>
                  <a:srgbClr val="0000CC"/>
                </a:solidFill>
              </a:rPr>
            </a:br>
            <a:r>
              <a:rPr lang="en-US" altLang="zh-CN" sz="3200">
                <a:solidFill>
                  <a:srgbClr val="FF00FF"/>
                </a:solidFill>
                <a:latin typeface="华文楷体" pitchFamily="2" charset="-122"/>
                <a:ea typeface="华文楷体" pitchFamily="2" charset="-122"/>
              </a:rPr>
              <a:t>(</a:t>
            </a:r>
            <a:r>
              <a:rPr lang="zh-CN" altLang="en-US" sz="3200">
                <a:solidFill>
                  <a:srgbClr val="FF00FF"/>
                </a:solidFill>
                <a:latin typeface="华文楷体" pitchFamily="2" charset="-122"/>
                <a:ea typeface="华文楷体" pitchFamily="2" charset="-122"/>
              </a:rPr>
              <a:t>看有哪些指标？目的是选择合适的器件！</a:t>
            </a:r>
            <a:r>
              <a:rPr lang="en-US" altLang="zh-CN" sz="3200">
                <a:solidFill>
                  <a:srgbClr val="FF00FF"/>
                </a:solidFill>
                <a:latin typeface="华文楷体" pitchFamily="2" charset="-122"/>
                <a:ea typeface="华文楷体" pitchFamily="2" charset="-122"/>
              </a:rPr>
              <a:t>)</a:t>
            </a:r>
          </a:p>
        </p:txBody>
      </p:sp>
      <p:sp>
        <p:nvSpPr>
          <p:cNvPr id="6150" name="Rectangle 6"/>
          <p:cNvSpPr>
            <a:spLocks noChangeArrowheads="1"/>
          </p:cNvSpPr>
          <p:nvPr/>
        </p:nvSpPr>
        <p:spPr bwMode="auto">
          <a:xfrm>
            <a:off x="4248150" y="1268413"/>
            <a:ext cx="3563938" cy="965200"/>
          </a:xfrm>
          <a:prstGeom prst="rect">
            <a:avLst/>
          </a:prstGeom>
          <a:noFill/>
          <a:ln w="19050">
            <a:solidFill>
              <a:srgbClr val="FF0000"/>
            </a:solidFill>
            <a:prstDash val="dash"/>
            <a:miter lim="800000"/>
            <a:headEnd/>
            <a:tailEnd/>
          </a:ln>
        </p:spPr>
        <p:txBody>
          <a:bodyPr>
            <a:spAutoFit/>
          </a:bodyPr>
          <a:lstStyle/>
          <a:p>
            <a:pPr algn="ctr" eaLnBrk="1" hangingPunct="1"/>
            <a:r>
              <a:rPr lang="zh-CN" altLang="en-US" sz="2800" i="1">
                <a:solidFill>
                  <a:srgbClr val="FF0000"/>
                </a:solidFill>
              </a:rPr>
              <a:t>当</a:t>
            </a:r>
            <a:r>
              <a:rPr lang="en-US" altLang="zh-CN" sz="2800" i="1">
                <a:solidFill>
                  <a:srgbClr val="FF0000"/>
                </a:solidFill>
              </a:rPr>
              <a:t>PD</a:t>
            </a:r>
            <a:r>
              <a:rPr lang="zh-CN" altLang="en-US" sz="2800" i="1">
                <a:solidFill>
                  <a:srgbClr val="FF0000"/>
                </a:solidFill>
              </a:rPr>
              <a:t>为正弦鉴相时：</a:t>
            </a:r>
          </a:p>
          <a:p>
            <a:pPr algn="ctr" eaLnBrk="1" hangingPunct="1"/>
            <a:r>
              <a:rPr lang="en-US" altLang="zh-CN" sz="2800" i="1">
                <a:solidFill>
                  <a:srgbClr val="FF0000"/>
                </a:solidFill>
              </a:rPr>
              <a:t>V</a:t>
            </a:r>
            <a:r>
              <a:rPr lang="en-US" altLang="zh-CN" sz="2800" i="1" baseline="-25000">
                <a:solidFill>
                  <a:srgbClr val="FF0000"/>
                </a:solidFill>
              </a:rPr>
              <a:t>d</a:t>
            </a:r>
            <a:r>
              <a:rPr lang="en-US" altLang="zh-CN" sz="2800" i="1">
                <a:solidFill>
                  <a:srgbClr val="FF0000"/>
                </a:solidFill>
              </a:rPr>
              <a:t>=A</a:t>
            </a:r>
            <a:r>
              <a:rPr lang="en-US" altLang="zh-CN" sz="2800" i="1" baseline="-25000">
                <a:solidFill>
                  <a:srgbClr val="FF0000"/>
                </a:solidFill>
              </a:rPr>
              <a:t>d</a:t>
            </a:r>
            <a:r>
              <a:rPr lang="en-US" altLang="zh-CN" sz="2800" i="1">
                <a:solidFill>
                  <a:srgbClr val="FF0000"/>
                </a:solidFill>
              </a:rPr>
              <a:t>sin</a:t>
            </a:r>
            <a:r>
              <a:rPr lang="en-US" altLang="zh-CN" sz="2800" i="1">
                <a:solidFill>
                  <a:srgbClr val="FF0000"/>
                </a:solidFill>
                <a:sym typeface="Symbol" pitchFamily="18" charset="2"/>
              </a:rPr>
              <a:t></a:t>
            </a:r>
            <a:r>
              <a:rPr lang="en-US" altLang="zh-CN" sz="2800" i="1" baseline="-25000">
                <a:solidFill>
                  <a:srgbClr val="FF0000"/>
                </a:solidFill>
              </a:rPr>
              <a:t>e</a:t>
            </a:r>
            <a:endParaRPr lang="zh-CN" altLang="en-US" sz="2800" i="1" baseline="-25000">
              <a:solidFill>
                <a:srgbClr val="FF0000"/>
              </a:solidFill>
            </a:endParaRPr>
          </a:p>
        </p:txBody>
      </p:sp>
      <p:graphicFrame>
        <p:nvGraphicFramePr>
          <p:cNvPr id="6146" name="Object 12"/>
          <p:cNvGraphicFramePr>
            <a:graphicFrameLocks noGrp="1" noChangeAspect="1"/>
          </p:cNvGraphicFramePr>
          <p:nvPr>
            <p:ph sz="half" idx="2"/>
          </p:nvPr>
        </p:nvGraphicFramePr>
        <p:xfrm>
          <a:off x="6227763" y="3492500"/>
          <a:ext cx="1487487" cy="944563"/>
        </p:xfrm>
        <a:graphic>
          <a:graphicData uri="http://schemas.openxmlformats.org/presentationml/2006/ole">
            <mc:AlternateContent xmlns:mc="http://schemas.openxmlformats.org/markup-compatibility/2006">
              <mc:Choice xmlns:v="urn:schemas-microsoft-com:vml" Requires="v">
                <p:oleObj spid="_x0000_s6155" name="公式" r:id="rId3" imgW="660400" imgH="419100" progId="Equation.3">
                  <p:embed/>
                </p:oleObj>
              </mc:Choice>
              <mc:Fallback>
                <p:oleObj name="公式" r:id="rId3" imgW="660400" imgH="419100" progId="Equation.3">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492500"/>
                        <a:ext cx="1487487" cy="944563"/>
                      </a:xfrm>
                      <a:prstGeom prst="rect">
                        <a:avLst/>
                      </a:prstGeom>
                      <a:noFill/>
                      <a:ln w="190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Text Box 9"/>
          <p:cNvSpPr txBox="1">
            <a:spLocks noChangeArrowheads="1"/>
          </p:cNvSpPr>
          <p:nvPr/>
        </p:nvSpPr>
        <p:spPr bwMode="auto">
          <a:xfrm>
            <a:off x="3708400" y="3738563"/>
            <a:ext cx="2376488" cy="457200"/>
          </a:xfrm>
          <a:prstGeom prst="rect">
            <a:avLst/>
          </a:prstGeom>
          <a:noFill/>
          <a:ln w="9525">
            <a:noFill/>
            <a:miter lim="800000"/>
            <a:headEnd/>
            <a:tailEnd/>
          </a:ln>
        </p:spPr>
        <p:txBody>
          <a:bodyPr>
            <a:spAutoFit/>
          </a:bodyPr>
          <a:lstStyle/>
          <a:p>
            <a:pPr eaLnBrk="1" hangingPunct="1">
              <a:spcBef>
                <a:spcPct val="50000"/>
              </a:spcBef>
            </a:pPr>
            <a:r>
              <a:rPr lang="en-US" altLang="zh-SG" sz="2400" i="1">
                <a:solidFill>
                  <a:srgbClr val="0000FF"/>
                </a:solidFill>
              </a:rPr>
              <a:t>A</a:t>
            </a:r>
            <a:r>
              <a:rPr lang="en-US" altLang="zh-SG" sz="2400" i="1" baseline="-25000">
                <a:solidFill>
                  <a:srgbClr val="0000FF"/>
                </a:solidFill>
              </a:rPr>
              <a:t>d</a:t>
            </a:r>
            <a:r>
              <a:rPr lang="zh-CN" altLang="en-US" sz="2400" i="1">
                <a:solidFill>
                  <a:srgbClr val="0000FF"/>
                </a:solidFill>
              </a:rPr>
              <a:t>的一般定义式：</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57213" y="981075"/>
            <a:ext cx="7543800" cy="1295400"/>
          </a:xfrm>
        </p:spPr>
        <p:txBody>
          <a:bodyPr/>
          <a:lstStyle/>
          <a:p>
            <a:pPr eaLnBrk="1" hangingPunct="1"/>
            <a:r>
              <a:rPr lang="zh-CN" altLang="en-US" sz="3600" smtClean="0"/>
              <a:t>压控振荡器</a:t>
            </a:r>
            <a:br>
              <a:rPr lang="zh-CN" altLang="en-US" sz="3600" smtClean="0"/>
            </a:br>
            <a:r>
              <a:rPr lang="zh-CN" altLang="en-US" sz="3600" smtClean="0"/>
              <a:t>主要指标：</a:t>
            </a:r>
          </a:p>
        </p:txBody>
      </p:sp>
      <p:sp>
        <p:nvSpPr>
          <p:cNvPr id="7172" name="Rectangle 3"/>
          <p:cNvSpPr>
            <a:spLocks noGrp="1" noChangeArrowheads="1"/>
          </p:cNvSpPr>
          <p:nvPr>
            <p:ph type="body" sz="half" idx="1"/>
          </p:nvPr>
        </p:nvSpPr>
        <p:spPr>
          <a:xfrm>
            <a:off x="323850" y="2349500"/>
            <a:ext cx="7210425" cy="2879725"/>
          </a:xfrm>
        </p:spPr>
        <p:txBody>
          <a:bodyPr/>
          <a:lstStyle/>
          <a:p>
            <a:pPr marL="0" indent="0" eaLnBrk="1" hangingPunct="1">
              <a:buFont typeface="Wingdings" pitchFamily="2" charset="2"/>
              <a:buNone/>
            </a:pPr>
            <a:r>
              <a:rPr lang="zh-CN" altLang="en-US" sz="3800" b="1" smtClean="0"/>
              <a:t>  </a:t>
            </a:r>
            <a:r>
              <a:rPr lang="zh-CN" altLang="en-US" sz="3800" b="1" smtClean="0">
                <a:solidFill>
                  <a:srgbClr val="0000FF"/>
                </a:solidFill>
              </a:rPr>
              <a:t>1</a:t>
            </a:r>
            <a:r>
              <a:rPr lang="en-US" altLang="zh-CN" sz="3800" b="1" smtClean="0">
                <a:solidFill>
                  <a:srgbClr val="0000FF"/>
                </a:solidFill>
              </a:rPr>
              <a:t>. </a:t>
            </a:r>
            <a:r>
              <a:rPr lang="zh-CN" altLang="en-US" sz="3800" b="1" smtClean="0">
                <a:solidFill>
                  <a:srgbClr val="0000FF"/>
                </a:solidFill>
              </a:rPr>
              <a:t>压控灵敏度</a:t>
            </a:r>
            <a:r>
              <a:rPr lang="en-US" altLang="zh-CN" sz="3800" b="1" smtClean="0">
                <a:solidFill>
                  <a:srgbClr val="0000FF"/>
                </a:solidFill>
              </a:rPr>
              <a:t>A</a:t>
            </a:r>
            <a:r>
              <a:rPr lang="en-US" altLang="zh-CN" sz="3800" b="1" baseline="-25000" smtClean="0">
                <a:solidFill>
                  <a:srgbClr val="0000FF"/>
                </a:solidFill>
              </a:rPr>
              <a:t>o</a:t>
            </a:r>
            <a:endParaRPr lang="zh-CN" altLang="en-US" sz="3800" b="1" smtClean="0">
              <a:solidFill>
                <a:srgbClr val="0000FF"/>
              </a:solidFill>
            </a:endParaRPr>
          </a:p>
          <a:p>
            <a:pPr marL="0" indent="0" eaLnBrk="1" hangingPunct="1">
              <a:buFont typeface="Wingdings" pitchFamily="2" charset="2"/>
              <a:buNone/>
            </a:pPr>
            <a:r>
              <a:rPr lang="zh-CN" altLang="en-US" sz="3800" b="1" smtClean="0"/>
              <a:t>  2</a:t>
            </a:r>
            <a:r>
              <a:rPr lang="en-US" altLang="zh-CN" sz="3800" b="1" smtClean="0"/>
              <a:t>. </a:t>
            </a:r>
            <a:r>
              <a:rPr lang="zh-CN" altLang="en-US" sz="3800" b="1" smtClean="0"/>
              <a:t>线性与线性控制范围</a:t>
            </a:r>
          </a:p>
          <a:p>
            <a:pPr marL="0" indent="0" eaLnBrk="1" hangingPunct="1">
              <a:buFont typeface="Wingdings" pitchFamily="2" charset="2"/>
              <a:buNone/>
            </a:pPr>
            <a:r>
              <a:rPr lang="zh-CN" altLang="en-US" sz="3800" b="1" smtClean="0">
                <a:solidFill>
                  <a:srgbClr val="0000FF"/>
                </a:solidFill>
              </a:rPr>
              <a:t>  </a:t>
            </a:r>
            <a:r>
              <a:rPr lang="en-US" altLang="zh-CN" sz="3800" b="1" smtClean="0">
                <a:solidFill>
                  <a:srgbClr val="0000FF"/>
                </a:solidFill>
              </a:rPr>
              <a:t>3. </a:t>
            </a:r>
            <a:r>
              <a:rPr lang="zh-CN" altLang="en-US" sz="3800" b="1" smtClean="0">
                <a:solidFill>
                  <a:srgbClr val="0000FF"/>
                </a:solidFill>
              </a:rPr>
              <a:t>最高工作频率</a:t>
            </a:r>
          </a:p>
          <a:p>
            <a:pPr marL="0" indent="0" eaLnBrk="1" hangingPunct="1">
              <a:buFont typeface="Wingdings" pitchFamily="2" charset="2"/>
              <a:buNone/>
            </a:pPr>
            <a:r>
              <a:rPr lang="zh-CN" altLang="en-US" sz="3800" b="1" smtClean="0"/>
              <a:t>  </a:t>
            </a:r>
            <a:r>
              <a:rPr lang="en-US" altLang="zh-CN" sz="3800" b="1" smtClean="0"/>
              <a:t>4. </a:t>
            </a:r>
            <a:r>
              <a:rPr lang="zh-CN" altLang="en-US" sz="3800" b="1" smtClean="0"/>
              <a:t>频率稳定度</a:t>
            </a:r>
          </a:p>
        </p:txBody>
      </p:sp>
      <p:sp>
        <p:nvSpPr>
          <p:cNvPr id="7173" name="Text Box 4"/>
          <p:cNvSpPr txBox="1">
            <a:spLocks noChangeArrowheads="1"/>
          </p:cNvSpPr>
          <p:nvPr/>
        </p:nvSpPr>
        <p:spPr bwMode="auto">
          <a:xfrm>
            <a:off x="4284663" y="2276475"/>
            <a:ext cx="2735262" cy="660400"/>
          </a:xfrm>
          <a:prstGeom prst="rect">
            <a:avLst/>
          </a:prstGeom>
          <a:noFill/>
          <a:ln w="19050">
            <a:solidFill>
              <a:srgbClr val="FF0000"/>
            </a:solidFill>
            <a:prstDash val="dash"/>
            <a:miter lim="800000"/>
            <a:headEnd/>
            <a:tailEnd/>
          </a:ln>
        </p:spPr>
        <p:txBody>
          <a:bodyPr>
            <a:spAutoFit/>
          </a:bodyPr>
          <a:lstStyle/>
          <a:p>
            <a:pPr algn="ctr" eaLnBrk="1" hangingPunct="1">
              <a:spcBef>
                <a:spcPct val="50000"/>
              </a:spcBef>
            </a:pPr>
            <a:r>
              <a:rPr lang="zh-CN" altLang="en-US" sz="3600" i="1">
                <a:solidFill>
                  <a:srgbClr val="FF0000"/>
                </a:solidFill>
                <a:sym typeface="Symbol" pitchFamily="18" charset="2"/>
              </a:rPr>
              <a:t></a:t>
            </a:r>
            <a:r>
              <a:rPr lang="en-US" altLang="zh-CN" sz="3600" i="1" baseline="-25000">
                <a:solidFill>
                  <a:srgbClr val="FF0000"/>
                </a:solidFill>
                <a:sym typeface="Symbol" pitchFamily="18" charset="2"/>
              </a:rPr>
              <a:t>o</a:t>
            </a:r>
            <a:r>
              <a:rPr lang="en-US" altLang="zh-CN" sz="3600" i="1">
                <a:solidFill>
                  <a:srgbClr val="FF0000"/>
                </a:solidFill>
                <a:sym typeface="Symbol" pitchFamily="18" charset="2"/>
              </a:rPr>
              <a:t>=</a:t>
            </a:r>
            <a:r>
              <a:rPr lang="en-US" altLang="zh-CN" sz="3600" i="1" baseline="-25000">
                <a:solidFill>
                  <a:srgbClr val="FF0000"/>
                </a:solidFill>
                <a:sym typeface="Symbol" pitchFamily="18" charset="2"/>
              </a:rPr>
              <a:t>r</a:t>
            </a:r>
            <a:r>
              <a:rPr lang="en-US" altLang="zh-CN" sz="3600" i="1">
                <a:solidFill>
                  <a:srgbClr val="FF0000"/>
                </a:solidFill>
                <a:sym typeface="Symbol" pitchFamily="18" charset="2"/>
              </a:rPr>
              <a:t>+A</a:t>
            </a:r>
            <a:r>
              <a:rPr lang="en-US" altLang="zh-CN" sz="3600" i="1" baseline="-25000">
                <a:solidFill>
                  <a:srgbClr val="FF0000"/>
                </a:solidFill>
                <a:sym typeface="Symbol" pitchFamily="18" charset="2"/>
              </a:rPr>
              <a:t>o</a:t>
            </a:r>
            <a:r>
              <a:rPr lang="en-US" altLang="zh-CN" sz="3600" i="1">
                <a:solidFill>
                  <a:srgbClr val="FF0000"/>
                </a:solidFill>
                <a:sym typeface="Symbol" pitchFamily="18" charset="2"/>
              </a:rPr>
              <a:t>V</a:t>
            </a:r>
            <a:r>
              <a:rPr lang="en-US" altLang="zh-CN" sz="3600" i="1" baseline="-25000">
                <a:solidFill>
                  <a:srgbClr val="FF0000"/>
                </a:solidFill>
                <a:sym typeface="Symbol" pitchFamily="18" charset="2"/>
              </a:rPr>
              <a:t>c</a:t>
            </a:r>
          </a:p>
        </p:txBody>
      </p:sp>
      <p:graphicFrame>
        <p:nvGraphicFramePr>
          <p:cNvPr id="7170" name="Object 11"/>
          <p:cNvGraphicFramePr>
            <a:graphicFrameLocks noGrp="1" noChangeAspect="1"/>
          </p:cNvGraphicFramePr>
          <p:nvPr>
            <p:ph sz="half" idx="2"/>
          </p:nvPr>
        </p:nvGraphicFramePr>
        <p:xfrm>
          <a:off x="6011863" y="1196975"/>
          <a:ext cx="1597025" cy="952500"/>
        </p:xfrm>
        <a:graphic>
          <a:graphicData uri="http://schemas.openxmlformats.org/presentationml/2006/ole">
            <mc:AlternateContent xmlns:mc="http://schemas.openxmlformats.org/markup-compatibility/2006">
              <mc:Choice xmlns:v="urn:schemas-microsoft-com:vml" Requires="v">
                <p:oleObj spid="_x0000_s7178" name="公式" r:id="rId3" imgW="660113" imgH="393529" progId="Equation.3">
                  <p:embed/>
                </p:oleObj>
              </mc:Choice>
              <mc:Fallback>
                <p:oleObj name="公式" r:id="rId3" imgW="660113" imgH="393529" progId="Equation.3">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196975"/>
                        <a:ext cx="1597025" cy="952500"/>
                      </a:xfrm>
                      <a:prstGeom prst="rect">
                        <a:avLst/>
                      </a:prstGeom>
                      <a:noFill/>
                      <a:ln w="190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 Box 7"/>
          <p:cNvSpPr txBox="1">
            <a:spLocks noChangeArrowheads="1"/>
          </p:cNvSpPr>
          <p:nvPr/>
        </p:nvSpPr>
        <p:spPr bwMode="auto">
          <a:xfrm>
            <a:off x="3492500" y="1412875"/>
            <a:ext cx="2376488" cy="457200"/>
          </a:xfrm>
          <a:prstGeom prst="rect">
            <a:avLst/>
          </a:prstGeom>
          <a:noFill/>
          <a:ln w="9525">
            <a:noFill/>
            <a:miter lim="800000"/>
            <a:headEnd/>
            <a:tailEnd/>
          </a:ln>
        </p:spPr>
        <p:txBody>
          <a:bodyPr>
            <a:spAutoFit/>
          </a:bodyPr>
          <a:lstStyle/>
          <a:p>
            <a:pPr eaLnBrk="1" hangingPunct="1">
              <a:spcBef>
                <a:spcPct val="50000"/>
              </a:spcBef>
            </a:pPr>
            <a:r>
              <a:rPr lang="en-US" altLang="zh-SG" sz="2400" i="1">
                <a:solidFill>
                  <a:srgbClr val="0000FF"/>
                </a:solidFill>
              </a:rPr>
              <a:t>A</a:t>
            </a:r>
            <a:r>
              <a:rPr lang="en-US" altLang="zh-SG" sz="2400" i="1" baseline="-25000">
                <a:solidFill>
                  <a:srgbClr val="0000FF"/>
                </a:solidFill>
              </a:rPr>
              <a:t>o</a:t>
            </a:r>
            <a:r>
              <a:rPr lang="zh-CN" altLang="en-US" sz="2400" i="1">
                <a:solidFill>
                  <a:srgbClr val="0000FF"/>
                </a:solidFill>
              </a:rPr>
              <a:t>的一般定义式：</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404813"/>
            <a:ext cx="3095625" cy="914400"/>
          </a:xfrm>
        </p:spPr>
        <p:txBody>
          <a:bodyPr/>
          <a:lstStyle/>
          <a:p>
            <a:pPr eaLnBrk="1" hangingPunct="1"/>
            <a:r>
              <a:rPr lang="zh-CN" altLang="en-US" smtClean="0"/>
              <a:t>环路滤波器</a:t>
            </a:r>
          </a:p>
        </p:txBody>
      </p:sp>
      <p:sp>
        <p:nvSpPr>
          <p:cNvPr id="15363" name="Rectangle 3"/>
          <p:cNvSpPr>
            <a:spLocks noGrp="1" noChangeArrowheads="1"/>
          </p:cNvSpPr>
          <p:nvPr>
            <p:ph type="body" idx="1"/>
          </p:nvPr>
        </p:nvSpPr>
        <p:spPr>
          <a:xfrm>
            <a:off x="236538" y="1595438"/>
            <a:ext cx="8642350" cy="4786312"/>
          </a:xfrm>
        </p:spPr>
        <p:txBody>
          <a:bodyPr/>
          <a:lstStyle/>
          <a:p>
            <a:pPr marL="231775" indent="-231775" eaLnBrk="1" hangingPunct="1">
              <a:lnSpc>
                <a:spcPct val="115000"/>
              </a:lnSpc>
              <a:spcBef>
                <a:spcPct val="15000"/>
              </a:spcBef>
            </a:pPr>
            <a:r>
              <a:rPr lang="zh-CN" altLang="en-US" sz="2800" b="1">
                <a:latin typeface="Times New Roman" pitchFamily="18" charset="0"/>
              </a:rPr>
              <a:t>当鉴相</a:t>
            </a:r>
            <a:r>
              <a:rPr lang="zh-CN" altLang="en-US" sz="2800" b="1" smtClean="0">
                <a:latin typeface="Times New Roman" pitchFamily="18" charset="0"/>
              </a:rPr>
              <a:t>器和</a:t>
            </a:r>
            <a:r>
              <a:rPr lang="zh-CN" altLang="en-US" sz="2800" b="1">
                <a:latin typeface="Times New Roman" pitchFamily="18" charset="0"/>
              </a:rPr>
              <a:t>压控振荡器</a:t>
            </a:r>
            <a:r>
              <a:rPr lang="zh-CN" altLang="en-US" sz="2800" b="1" smtClean="0">
                <a:latin typeface="Times New Roman" pitchFamily="18" charset="0"/>
              </a:rPr>
              <a:t>都选定后，由于</a:t>
            </a:r>
            <a:r>
              <a:rPr lang="en-US" altLang="zh-CN" sz="2800" b="1" smtClean="0">
                <a:latin typeface="Times New Roman" pitchFamily="18" charset="0"/>
              </a:rPr>
              <a:t>A</a:t>
            </a:r>
            <a:r>
              <a:rPr lang="en-US" altLang="zh-CN" sz="2800" b="1" baseline="-25000" smtClean="0">
                <a:latin typeface="Times New Roman" pitchFamily="18" charset="0"/>
              </a:rPr>
              <a:t>o</a:t>
            </a:r>
            <a:r>
              <a:rPr lang="zh-CN" altLang="en-US" sz="2800" b="1" smtClean="0">
                <a:latin typeface="Times New Roman" pitchFamily="18" charset="0"/>
              </a:rPr>
              <a:t>、</a:t>
            </a:r>
            <a:r>
              <a:rPr lang="en-US" altLang="zh-CN" sz="2800" b="1" smtClean="0">
                <a:latin typeface="Times New Roman" pitchFamily="18" charset="0"/>
              </a:rPr>
              <a:t>A</a:t>
            </a:r>
            <a:r>
              <a:rPr lang="en-US" altLang="zh-CN" sz="2800" b="1" baseline="-25000" smtClean="0">
                <a:latin typeface="Times New Roman" pitchFamily="18" charset="0"/>
              </a:rPr>
              <a:t>d</a:t>
            </a:r>
            <a:br>
              <a:rPr lang="en-US" altLang="zh-CN" sz="2800" b="1" baseline="-25000" smtClean="0">
                <a:latin typeface="Times New Roman" pitchFamily="18" charset="0"/>
              </a:rPr>
            </a:br>
            <a:r>
              <a:rPr lang="zh-CN" altLang="en-US" sz="2800" b="1" smtClean="0">
                <a:latin typeface="Times New Roman" pitchFamily="18" charset="0"/>
              </a:rPr>
              <a:t>都已确定，则环路滤波器是决定所设计的</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锁相环性能的最重要部件了。</a:t>
            </a:r>
          </a:p>
          <a:p>
            <a:pPr marL="231775" indent="-231775" eaLnBrk="1" hangingPunct="1">
              <a:lnSpc>
                <a:spcPct val="115000"/>
              </a:lnSpc>
              <a:spcBef>
                <a:spcPct val="15000"/>
              </a:spcBef>
            </a:pPr>
            <a:r>
              <a:rPr lang="zh-CN" altLang="en-US" sz="2800" b="1" smtClean="0">
                <a:solidFill>
                  <a:srgbClr val="0000FF"/>
                </a:solidFill>
                <a:latin typeface="Times New Roman" pitchFamily="18" charset="0"/>
              </a:rPr>
              <a:t>环路滤波器的形式相对较固定，不像压控振荡器</a:t>
            </a:r>
            <a:r>
              <a:rPr lang="en-US" altLang="zh-CN" sz="2800" b="1" smtClean="0">
                <a:solidFill>
                  <a:srgbClr val="0000FF"/>
                </a:solidFill>
                <a:latin typeface="Times New Roman" pitchFamily="18" charset="0"/>
              </a:rPr>
              <a:t/>
            </a:r>
            <a:br>
              <a:rPr lang="en-US" altLang="zh-CN" sz="2800" b="1" smtClean="0">
                <a:solidFill>
                  <a:srgbClr val="0000FF"/>
                </a:solidFill>
                <a:latin typeface="Times New Roman" pitchFamily="18" charset="0"/>
              </a:rPr>
            </a:br>
            <a:r>
              <a:rPr lang="zh-CN" altLang="en-US" sz="2800" b="1" smtClean="0">
                <a:solidFill>
                  <a:srgbClr val="0000FF"/>
                </a:solidFill>
                <a:latin typeface="Times New Roman" pitchFamily="18" charset="0"/>
              </a:rPr>
              <a:t>和鉴相器那样有很多型号的器件可选择。</a:t>
            </a:r>
            <a:r>
              <a:rPr lang="zh-CN" altLang="zh-SG" sz="2800" b="1" smtClean="0">
                <a:solidFill>
                  <a:srgbClr val="0000FF"/>
                </a:solidFill>
                <a:latin typeface="Times New Roman" pitchFamily="18" charset="0"/>
              </a:rPr>
              <a:t/>
            </a:r>
            <a:br>
              <a:rPr lang="zh-CN" altLang="zh-SG" sz="2800" b="1" smtClean="0">
                <a:solidFill>
                  <a:srgbClr val="0000FF"/>
                </a:solidFill>
                <a:latin typeface="Times New Roman" pitchFamily="18" charset="0"/>
              </a:rPr>
            </a:br>
            <a:r>
              <a:rPr lang="zh-CN" altLang="en-US" sz="2800" b="1" smtClean="0">
                <a:solidFill>
                  <a:srgbClr val="FF0000"/>
                </a:solidFill>
                <a:latin typeface="Times New Roman" pitchFamily="18" charset="0"/>
              </a:rPr>
              <a:t>（环路滤波器几种形式参见</a:t>
            </a:r>
            <a:r>
              <a:rPr lang="zh-CN" altLang="en-US" sz="2800" b="1" smtClean="0">
                <a:solidFill>
                  <a:srgbClr val="FF0000"/>
                </a:solidFill>
                <a:latin typeface="Times New Roman" pitchFamily="18" charset="0"/>
                <a:hlinkClick r:id="rId3" action="ppaction://hlinkfile"/>
              </a:rPr>
              <a:t>表</a:t>
            </a:r>
            <a:r>
              <a:rPr lang="en-US" altLang="zh-CN" sz="2800" b="1" smtClean="0">
                <a:solidFill>
                  <a:srgbClr val="FF0000"/>
                </a:solidFill>
                <a:latin typeface="Times New Roman" pitchFamily="18" charset="0"/>
                <a:hlinkClick r:id="rId3" action="ppaction://hlinkfile"/>
              </a:rPr>
              <a:t>4-11(</a:t>
            </a:r>
            <a:r>
              <a:rPr lang="zh-CN" altLang="en-US" sz="2800" b="1" smtClean="0">
                <a:solidFill>
                  <a:srgbClr val="FF0000"/>
                </a:solidFill>
                <a:latin typeface="Times New Roman" pitchFamily="18" charset="0"/>
                <a:hlinkClick r:id="rId3" action="ppaction://hlinkfile"/>
              </a:rPr>
              <a:t>补充</a:t>
            </a:r>
            <a:r>
              <a:rPr lang="en-US" altLang="zh-CN" sz="2800" b="1" smtClean="0">
                <a:solidFill>
                  <a:srgbClr val="FF0000"/>
                </a:solidFill>
                <a:latin typeface="Times New Roman" pitchFamily="18" charset="0"/>
                <a:hlinkClick r:id="rId3" action="ppaction://hlinkfile"/>
              </a:rPr>
              <a:t>)</a:t>
            </a:r>
            <a:r>
              <a:rPr lang="zh-CN" altLang="en-US" sz="2800" b="1" smtClean="0">
                <a:solidFill>
                  <a:srgbClr val="FF0000"/>
                </a:solidFill>
                <a:latin typeface="Times New Roman" pitchFamily="18" charset="0"/>
              </a:rPr>
              <a:t>，不作要求）</a:t>
            </a:r>
          </a:p>
          <a:p>
            <a:pPr marL="231775" indent="-231775" eaLnBrk="1" hangingPunct="1">
              <a:lnSpc>
                <a:spcPct val="115000"/>
              </a:lnSpc>
              <a:spcBef>
                <a:spcPct val="15000"/>
              </a:spcBef>
            </a:pPr>
            <a:r>
              <a:rPr lang="zh-CN" altLang="en-US" sz="2800" b="1" smtClean="0">
                <a:latin typeface="Times New Roman" pitchFamily="18" charset="0"/>
              </a:rPr>
              <a:t>一般来说，选择</a:t>
            </a:r>
            <a:r>
              <a:rPr lang="zh-CN" altLang="en-US" sz="2800" b="1" u="sng" smtClean="0">
                <a:solidFill>
                  <a:srgbClr val="008000"/>
                </a:solidFill>
                <a:latin typeface="Times New Roman" pitchFamily="18" charset="0"/>
              </a:rPr>
              <a:t>无源或有源比例积分滤波器</a:t>
            </a:r>
            <a:r>
              <a:rPr lang="zh-CN" altLang="en-US" sz="2800" b="1" smtClean="0">
                <a:latin typeface="Times New Roman" pitchFamily="18" charset="0"/>
              </a:rPr>
              <a:t>比较好。</a:t>
            </a:r>
          </a:p>
          <a:p>
            <a:pPr marL="231775" indent="-231775" eaLnBrk="1" hangingPunct="1">
              <a:lnSpc>
                <a:spcPct val="115000"/>
              </a:lnSpc>
              <a:spcBef>
                <a:spcPct val="15000"/>
              </a:spcBef>
            </a:pPr>
            <a:r>
              <a:rPr lang="zh-CN" altLang="en-US" sz="2800" b="1" smtClean="0">
                <a:latin typeface="Times New Roman" pitchFamily="18" charset="0"/>
              </a:rPr>
              <a:t>环路滤波器电路中具体的时间常数由阻尼系数</a:t>
            </a:r>
            <a:r>
              <a:rPr lang="zh-CN" altLang="en-US" sz="2800" b="1" smtClean="0">
                <a:latin typeface="Times New Roman" pitchFamily="18" charset="0"/>
                <a:sym typeface="Symbol" pitchFamily="18" charset="2"/>
              </a:rPr>
              <a:t></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环路自由谐振角频率</a:t>
            </a:r>
            <a:r>
              <a:rPr lang="zh-CN" altLang="en-US" sz="2800" b="1" smtClean="0">
                <a:latin typeface="Times New Roman" pitchFamily="18" charset="0"/>
                <a:sym typeface="Symbol" pitchFamily="18" charset="2"/>
              </a:rPr>
              <a:t></a:t>
            </a:r>
            <a:r>
              <a:rPr lang="en-GB" altLang="zh-SG" sz="2800" b="1" baseline="-25000" smtClean="0">
                <a:latin typeface="Times New Roman" pitchFamily="18" charset="0"/>
                <a:cs typeface="Times New Roman" pitchFamily="18" charset="0"/>
              </a:rPr>
              <a:t>n</a:t>
            </a:r>
            <a:r>
              <a:rPr lang="zh-CN" altLang="en-US" sz="2800" b="1" smtClean="0">
                <a:latin typeface="Times New Roman" pitchFamily="18" charset="0"/>
              </a:rPr>
              <a:t>以及环路增益</a:t>
            </a:r>
            <a:r>
              <a:rPr lang="en-US" altLang="zh-CN" sz="2800" b="1" smtClean="0">
                <a:latin typeface="Times New Roman" pitchFamily="18" charset="0"/>
              </a:rPr>
              <a:t>A=A</a:t>
            </a:r>
            <a:r>
              <a:rPr lang="en-US" altLang="zh-CN" sz="2800" b="1" baseline="-25000" smtClean="0">
                <a:latin typeface="Times New Roman" pitchFamily="18" charset="0"/>
              </a:rPr>
              <a:t>o</a:t>
            </a:r>
            <a:r>
              <a:rPr lang="en-US" altLang="zh-CN" sz="2800" b="1" smtClean="0">
                <a:latin typeface="Times New Roman" pitchFamily="18" charset="0"/>
              </a:rPr>
              <a:t>A</a:t>
            </a:r>
            <a:r>
              <a:rPr lang="en-US" altLang="zh-CN" sz="2800" b="1" baseline="-25000" smtClean="0">
                <a:latin typeface="Times New Roman" pitchFamily="18" charset="0"/>
              </a:rPr>
              <a:t>d</a:t>
            </a:r>
            <a:r>
              <a:rPr lang="zh-CN" altLang="en-US" sz="2800" b="1" smtClean="0">
                <a:latin typeface="Times New Roman" pitchFamily="18" charset="0"/>
              </a:rPr>
              <a:t>来决定。</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188913"/>
            <a:ext cx="7677150" cy="647700"/>
          </a:xfrm>
        </p:spPr>
        <p:txBody>
          <a:bodyPr/>
          <a:lstStyle/>
          <a:p>
            <a:pPr eaLnBrk="1" hangingPunct="1"/>
            <a:r>
              <a:rPr lang="zh-CN" altLang="en-US" sz="3600" smtClean="0">
                <a:solidFill>
                  <a:srgbClr val="0000CC"/>
                </a:solidFill>
              </a:rPr>
              <a:t>三、设计举例</a:t>
            </a:r>
          </a:p>
        </p:txBody>
      </p:sp>
      <p:sp>
        <p:nvSpPr>
          <p:cNvPr id="69639" name="Rectangle 7"/>
          <p:cNvSpPr>
            <a:spLocks noGrp="1" noChangeArrowheads="1"/>
          </p:cNvSpPr>
          <p:nvPr>
            <p:ph type="body" idx="1"/>
          </p:nvPr>
        </p:nvSpPr>
        <p:spPr>
          <a:xfrm>
            <a:off x="241962" y="1412775"/>
            <a:ext cx="8640638" cy="4320481"/>
          </a:xfrm>
          <a:solidFill>
            <a:schemeClr val="bg1"/>
          </a:solidFill>
        </p:spPr>
        <p:txBody>
          <a:bodyPr/>
          <a:lstStyle/>
          <a:p>
            <a:pPr marL="171450" indent="-171450" eaLnBrk="1" hangingPunct="1">
              <a:lnSpc>
                <a:spcPct val="105000"/>
              </a:lnSpc>
              <a:spcBef>
                <a:spcPts val="600"/>
              </a:spcBef>
              <a:spcAft>
                <a:spcPts val="600"/>
              </a:spcAft>
              <a:buClrTx/>
              <a:buSzTx/>
              <a:buFontTx/>
              <a:buChar char="•"/>
              <a:defRPr/>
            </a:pPr>
            <a:r>
              <a:rPr lang="zh-CN" altLang="en-US" sz="3600" b="1" smtClean="0"/>
              <a:t>拿到一个有关锁相环的设计题目时，</a:t>
            </a:r>
            <a:r>
              <a:rPr lang="en-US" altLang="zh-CN" sz="3600" b="1" smtClean="0"/>
              <a:t/>
            </a:r>
            <a:br>
              <a:rPr lang="en-US" altLang="zh-CN" sz="3600" b="1" smtClean="0"/>
            </a:br>
            <a:r>
              <a:rPr lang="zh-CN" altLang="en-US" sz="3600" b="1" smtClean="0"/>
              <a:t>一般应将</a:t>
            </a:r>
            <a:r>
              <a:rPr lang="zh-CN" altLang="en-US" sz="3600" b="1" u="sng" smtClean="0"/>
              <a:t>设计目标</a:t>
            </a:r>
            <a:r>
              <a:rPr lang="zh-CN" altLang="en-US" sz="3600" b="1" smtClean="0"/>
              <a:t>转化为</a:t>
            </a:r>
            <a:r>
              <a:rPr lang="zh-CN" altLang="en-US" sz="3600" b="1" smtClean="0">
                <a:solidFill>
                  <a:srgbClr val="0066FF"/>
                </a:solidFill>
              </a:rPr>
              <a:t>同步带</a:t>
            </a:r>
            <a:r>
              <a:rPr lang="zh-CN" altLang="en-US" sz="3600" b="1" smtClean="0"/>
              <a:t>、</a:t>
            </a:r>
            <a:r>
              <a:rPr lang="zh-CN" altLang="en-US" sz="3600" b="1" smtClean="0">
                <a:solidFill>
                  <a:srgbClr val="0066FF"/>
                </a:solidFill>
              </a:rPr>
              <a:t>捕捉带</a:t>
            </a:r>
            <a:r>
              <a:rPr lang="zh-CN" altLang="en-US" sz="3600" b="1" smtClean="0"/>
              <a:t>等</a:t>
            </a:r>
            <a:r>
              <a:rPr lang="zh-CN" altLang="en-US" sz="3600" b="1" u="sng" smtClean="0"/>
              <a:t>环路最顶层的性能指标</a:t>
            </a:r>
            <a:r>
              <a:rPr lang="zh-CN" altLang="en-US" sz="3600" b="1" smtClean="0"/>
              <a:t>，再由它们来确定对应的</a:t>
            </a:r>
            <a:r>
              <a:rPr lang="zh-CN" altLang="en-US" sz="3200" b="1" smtClean="0">
                <a:solidFill>
                  <a:srgbClr val="0066FF"/>
                </a:solidFill>
              </a:rPr>
              <a:t>阻尼系数</a:t>
            </a:r>
            <a:r>
              <a:rPr lang="zh-CN" altLang="en-US" sz="3200" b="1" smtClean="0">
                <a:solidFill>
                  <a:srgbClr val="0066FF"/>
                </a:solidFill>
                <a:sym typeface="Symbol" pitchFamily="18" charset="2"/>
              </a:rPr>
              <a:t></a:t>
            </a:r>
            <a:r>
              <a:rPr lang="zh-CN" altLang="en-US" sz="3600" b="1" smtClean="0">
                <a:sym typeface="Symbol" pitchFamily="18" charset="2"/>
              </a:rPr>
              <a:t>与</a:t>
            </a:r>
            <a:r>
              <a:rPr lang="zh-CN" altLang="en-US" sz="3200" b="1" smtClean="0">
                <a:solidFill>
                  <a:srgbClr val="0066FF"/>
                </a:solidFill>
                <a:sym typeface="Symbol" pitchFamily="18" charset="2"/>
              </a:rPr>
              <a:t>环路自由振荡角频率</a:t>
            </a:r>
            <a:r>
              <a:rPr lang="en-US" altLang="zh-SG" sz="3200" b="1" baseline="-25000" smtClean="0">
                <a:solidFill>
                  <a:srgbClr val="0066FF"/>
                </a:solidFill>
                <a:sym typeface="Symbol" pitchFamily="18" charset="2"/>
              </a:rPr>
              <a:t>n</a:t>
            </a:r>
            <a:r>
              <a:rPr lang="zh-CN" altLang="en-US" sz="3600" b="1" smtClean="0">
                <a:sym typeface="Symbol" pitchFamily="18" charset="2"/>
              </a:rPr>
              <a:t>等</a:t>
            </a:r>
            <a:r>
              <a:rPr lang="zh-CN" altLang="en-US" sz="3600" b="1" u="sng" smtClean="0">
                <a:sym typeface="Symbol" pitchFamily="18" charset="2"/>
              </a:rPr>
              <a:t>参数</a:t>
            </a:r>
            <a:r>
              <a:rPr lang="zh-CN" altLang="en-US" sz="3600" b="1" smtClean="0">
                <a:sym typeface="Symbol" pitchFamily="18" charset="2"/>
              </a:rPr>
              <a:t>，然后</a:t>
            </a:r>
            <a:r>
              <a:rPr lang="zh-CN" altLang="en-US" sz="3600" b="1" u="sng" smtClean="0">
                <a:sym typeface="Symbol" pitchFamily="18" charset="2"/>
              </a:rPr>
              <a:t>选择芯片</a:t>
            </a:r>
            <a:r>
              <a:rPr lang="zh-CN" altLang="en-US" sz="3600" b="1" smtClean="0">
                <a:sym typeface="Symbol" pitchFamily="18" charset="2"/>
              </a:rPr>
              <a:t>，并根据所选</a:t>
            </a:r>
            <a:r>
              <a:rPr lang="zh-CN" altLang="en-US" sz="3600" b="1" u="sng" smtClean="0">
                <a:sym typeface="Symbol" pitchFamily="18" charset="2"/>
              </a:rPr>
              <a:t>芯片参数</a:t>
            </a:r>
            <a:r>
              <a:rPr lang="zh-CN" altLang="en-US" sz="3600" b="1" smtClean="0">
                <a:sym typeface="Symbol" pitchFamily="18" charset="2"/>
              </a:rPr>
              <a:t>如</a:t>
            </a:r>
            <a:r>
              <a:rPr lang="zh-CN" altLang="en-US" sz="3600" b="1" smtClean="0">
                <a:solidFill>
                  <a:srgbClr val="0066FF"/>
                </a:solidFill>
                <a:sym typeface="Symbol" pitchFamily="18" charset="2"/>
              </a:rPr>
              <a:t>鉴相灵敏度</a:t>
            </a:r>
            <a:r>
              <a:rPr lang="en-US" altLang="zh-CN" sz="3600" b="1" smtClean="0">
                <a:solidFill>
                  <a:srgbClr val="0066FF"/>
                </a:solidFill>
                <a:sym typeface="Symbol" pitchFamily="18" charset="2"/>
              </a:rPr>
              <a:t>A</a:t>
            </a:r>
            <a:r>
              <a:rPr lang="en-US" altLang="zh-CN" sz="3600" b="1" baseline="-25000" smtClean="0">
                <a:solidFill>
                  <a:srgbClr val="0066FF"/>
                </a:solidFill>
                <a:sym typeface="Symbol" pitchFamily="18" charset="2"/>
              </a:rPr>
              <a:t>d</a:t>
            </a:r>
            <a:r>
              <a:rPr lang="zh-CN" altLang="en-US" sz="3600" b="1" smtClean="0">
                <a:sym typeface="Symbol" pitchFamily="18" charset="2"/>
              </a:rPr>
              <a:t>、</a:t>
            </a:r>
            <a:r>
              <a:rPr lang="zh-CN" altLang="en-US" sz="3600" b="1" smtClean="0">
                <a:solidFill>
                  <a:srgbClr val="0066FF"/>
                </a:solidFill>
                <a:sym typeface="Symbol" pitchFamily="18" charset="2"/>
              </a:rPr>
              <a:t>压控灵敏度</a:t>
            </a:r>
            <a:r>
              <a:rPr lang="en-US" altLang="zh-CN" sz="3600" b="1" smtClean="0">
                <a:solidFill>
                  <a:srgbClr val="0066FF"/>
                </a:solidFill>
                <a:sym typeface="Symbol" pitchFamily="18" charset="2"/>
              </a:rPr>
              <a:t>A</a:t>
            </a:r>
            <a:r>
              <a:rPr lang="en-US" altLang="zh-CN" sz="3600" b="1" baseline="-25000" smtClean="0">
                <a:solidFill>
                  <a:srgbClr val="0066FF"/>
                </a:solidFill>
                <a:sym typeface="Symbol" pitchFamily="18" charset="2"/>
              </a:rPr>
              <a:t>o</a:t>
            </a:r>
            <a:r>
              <a:rPr lang="zh-CN" altLang="en-US" sz="3600" b="1" smtClean="0">
                <a:sym typeface="Symbol" pitchFamily="18" charset="2"/>
              </a:rPr>
              <a:t>等，推算出</a:t>
            </a:r>
            <a:r>
              <a:rPr lang="zh-CN" altLang="en-US" sz="3600" b="1" u="sng" smtClean="0">
                <a:sym typeface="Symbol" pitchFamily="18" charset="2"/>
              </a:rPr>
              <a:t>外接元件值</a:t>
            </a:r>
            <a:r>
              <a:rPr lang="zh-CN" altLang="en-US" sz="3600" b="1" smtClean="0">
                <a:sym typeface="Symbol" pitchFamily="18" charset="2"/>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188913"/>
            <a:ext cx="7677150" cy="647700"/>
          </a:xfrm>
        </p:spPr>
        <p:txBody>
          <a:bodyPr/>
          <a:lstStyle/>
          <a:p>
            <a:pPr eaLnBrk="1" hangingPunct="1"/>
            <a:r>
              <a:rPr lang="zh-CN" altLang="en-US" sz="3600" smtClean="0">
                <a:solidFill>
                  <a:srgbClr val="0000CC"/>
                </a:solidFill>
              </a:rPr>
              <a:t>三、设计举例</a:t>
            </a:r>
          </a:p>
        </p:txBody>
      </p:sp>
      <p:sp>
        <p:nvSpPr>
          <p:cNvPr id="69639" name="Rectangle 7"/>
          <p:cNvSpPr>
            <a:spLocks noGrp="1" noChangeArrowheads="1"/>
          </p:cNvSpPr>
          <p:nvPr>
            <p:ph type="body" idx="1"/>
          </p:nvPr>
        </p:nvSpPr>
        <p:spPr>
          <a:xfrm>
            <a:off x="0" y="1556791"/>
            <a:ext cx="9144000" cy="3096345"/>
          </a:xfrm>
          <a:solidFill>
            <a:schemeClr val="bg1"/>
          </a:solidFill>
        </p:spPr>
        <p:txBody>
          <a:bodyPr/>
          <a:lstStyle/>
          <a:p>
            <a:pPr eaLnBrk="1" hangingPunct="1">
              <a:spcBef>
                <a:spcPts val="600"/>
              </a:spcBef>
              <a:spcAft>
                <a:spcPts val="600"/>
              </a:spcAft>
              <a:buClrTx/>
              <a:buSzTx/>
              <a:buFont typeface="Wingdings" pitchFamily="2" charset="2"/>
              <a:buChar char="Ø"/>
              <a:defRPr/>
            </a:pPr>
            <a:r>
              <a:rPr lang="zh-CN" altLang="en-US" sz="3600" b="1" smtClean="0">
                <a:latin typeface="华文楷体" panose="02010600040101010101" pitchFamily="2" charset="-122"/>
                <a:ea typeface="华文楷体" panose="02010600040101010101" pitchFamily="2" charset="-122"/>
              </a:rPr>
              <a:t>对于下面要讲的这个</a:t>
            </a:r>
            <a:r>
              <a:rPr lang="zh-CN" altLang="en-US" sz="3600" b="1" u="sng" smtClean="0">
                <a:solidFill>
                  <a:srgbClr val="0000FF"/>
                </a:solidFill>
                <a:latin typeface="华文楷体" panose="02010600040101010101" pitchFamily="2" charset="-122"/>
                <a:ea typeface="华文楷体" panose="02010600040101010101" pitchFamily="2" charset="-122"/>
              </a:rPr>
              <a:t>锁相环系统设计举例</a:t>
            </a:r>
            <a:r>
              <a:rPr lang="zh-CN" altLang="en-US" sz="3600" b="1" smtClean="0">
                <a:latin typeface="华文楷体" panose="02010600040101010101" pitchFamily="2" charset="-122"/>
                <a:ea typeface="华文楷体" panose="02010600040101010101" pitchFamily="2" charset="-122"/>
              </a:rPr>
              <a:t>，并不是说这个方案就是绝对最佳的方案，</a:t>
            </a:r>
            <a:br>
              <a:rPr lang="zh-CN" altLang="en-US" sz="3600" b="1" smtClean="0">
                <a:latin typeface="华文楷体" panose="02010600040101010101" pitchFamily="2" charset="-122"/>
                <a:ea typeface="华文楷体" panose="02010600040101010101" pitchFamily="2" charset="-122"/>
              </a:rPr>
            </a:br>
            <a:r>
              <a:rPr lang="zh-CN" altLang="en-US" sz="3600" b="1" smtClean="0">
                <a:latin typeface="华文楷体" panose="02010600040101010101" pitchFamily="2" charset="-122"/>
                <a:ea typeface="华文楷体" panose="02010600040101010101" pitchFamily="2" charset="-122"/>
              </a:rPr>
              <a:t>而是</a:t>
            </a:r>
            <a:r>
              <a:rPr lang="zh-CN" altLang="en-US" sz="3600" b="1">
                <a:latin typeface="华文楷体" panose="02010600040101010101" pitchFamily="2" charset="-122"/>
                <a:ea typeface="华文楷体" panose="02010600040101010101" pitchFamily="2" charset="-122"/>
              </a:rPr>
              <a:t>力求</a:t>
            </a:r>
            <a:r>
              <a:rPr lang="zh-CN" altLang="en-US" sz="3600" b="1" smtClean="0">
                <a:latin typeface="华文楷体" panose="02010600040101010101" pitchFamily="2" charset="-122"/>
                <a:ea typeface="华文楷体" panose="02010600040101010101" pitchFamily="2" charset="-122"/>
              </a:rPr>
              <a:t>通过本例</a:t>
            </a:r>
            <a:r>
              <a:rPr lang="zh-CN" altLang="en-US" sz="3600" b="1">
                <a:latin typeface="华文楷体" panose="02010600040101010101" pitchFamily="2" charset="-122"/>
                <a:ea typeface="华文楷体" panose="02010600040101010101" pitchFamily="2" charset="-122"/>
              </a:rPr>
              <a:t>，</a:t>
            </a:r>
            <a:r>
              <a:rPr lang="zh-CN" altLang="en-US" sz="3600" b="1" smtClean="0">
                <a:latin typeface="华文楷体" panose="02010600040101010101" pitchFamily="2" charset="-122"/>
                <a:ea typeface="华文楷体" panose="02010600040101010101" pitchFamily="2" charset="-122"/>
              </a:rPr>
              <a:t>主要</a:t>
            </a:r>
            <a:r>
              <a:rPr lang="zh-CN" altLang="en-US" sz="3600" b="1">
                <a:latin typeface="华文楷体" panose="02010600040101010101" pitchFamily="2" charset="-122"/>
                <a:ea typeface="华文楷体" panose="02010600040101010101" pitchFamily="2" charset="-122"/>
              </a:rPr>
              <a:t>学习</a:t>
            </a:r>
            <a:r>
              <a:rPr lang="zh-CN" altLang="en-US" sz="3600" b="1" smtClean="0">
                <a:latin typeface="华文楷体" panose="02010600040101010101" pitchFamily="2" charset="-122"/>
                <a:ea typeface="华文楷体" panose="02010600040101010101" pitchFamily="2" charset="-122"/>
              </a:rPr>
              <a:t>和体会：</a:t>
            </a:r>
            <a:endParaRPr lang="en-US" altLang="zh-CN" sz="3600" b="1" smtClean="0">
              <a:latin typeface="华文楷体" panose="02010600040101010101" pitchFamily="2" charset="-122"/>
              <a:ea typeface="华文楷体" panose="02010600040101010101" pitchFamily="2" charset="-122"/>
            </a:endParaRPr>
          </a:p>
          <a:p>
            <a:pPr marL="355600" indent="-355600" eaLnBrk="1" hangingPunct="1">
              <a:spcBef>
                <a:spcPts val="600"/>
              </a:spcBef>
              <a:spcAft>
                <a:spcPts val="600"/>
              </a:spcAft>
              <a:buClrTx/>
              <a:buSzPct val="100000"/>
              <a:buFont typeface="Wingdings" pitchFamily="2" charset="2"/>
              <a:buChar char="ü"/>
              <a:defRPr/>
            </a:pPr>
            <a:r>
              <a:rPr lang="zh-CN" altLang="en-US" sz="3600" b="1" u="sng" smtClean="0">
                <a:solidFill>
                  <a:srgbClr val="FF0000"/>
                </a:solidFill>
                <a:latin typeface="华文楷体" panose="02010600040101010101" pitchFamily="2" charset="-122"/>
                <a:ea typeface="华文楷体" panose="02010600040101010101" pitchFamily="2" charset="-122"/>
              </a:rPr>
              <a:t>如何根据一个系统的设计指标要求，</a:t>
            </a:r>
            <a:r>
              <a:rPr lang="en-US" altLang="zh-CN" sz="3600" b="1" u="sng" smtClean="0">
                <a:solidFill>
                  <a:srgbClr val="FF0000"/>
                </a:solidFill>
                <a:latin typeface="华文楷体" panose="02010600040101010101" pitchFamily="2" charset="-122"/>
                <a:ea typeface="华文楷体" panose="02010600040101010101" pitchFamily="2" charset="-122"/>
              </a:rPr>
              <a:t/>
            </a:r>
            <a:br>
              <a:rPr lang="en-US" altLang="zh-CN" sz="3600" b="1" u="sng" smtClean="0">
                <a:solidFill>
                  <a:srgbClr val="FF0000"/>
                </a:solidFill>
                <a:latin typeface="华文楷体" panose="02010600040101010101" pitchFamily="2" charset="-122"/>
                <a:ea typeface="华文楷体" panose="02010600040101010101" pitchFamily="2" charset="-122"/>
              </a:rPr>
            </a:br>
            <a:r>
              <a:rPr lang="zh-CN" altLang="en-US" sz="3600" b="1" u="sng" smtClean="0">
                <a:solidFill>
                  <a:srgbClr val="FF0000"/>
                </a:solidFill>
                <a:latin typeface="华文楷体" panose="02010600040101010101" pitchFamily="2" charset="-122"/>
                <a:ea typeface="华文楷体" panose="02010600040101010101" pitchFamily="2" charset="-122"/>
              </a:rPr>
              <a:t>进行正确的参数计算，选择合适的器件！</a:t>
            </a:r>
          </a:p>
        </p:txBody>
      </p:sp>
    </p:spTree>
    <p:extLst>
      <p:ext uri="{BB962C8B-B14F-4D97-AF65-F5344CB8AC3E}">
        <p14:creationId xmlns:p14="http://schemas.microsoft.com/office/powerpoint/2010/main" val="6802913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333375"/>
            <a:ext cx="7677150" cy="1079500"/>
          </a:xfrm>
        </p:spPr>
        <p:txBody>
          <a:bodyPr/>
          <a:lstStyle/>
          <a:p>
            <a:pPr eaLnBrk="1" hangingPunct="1"/>
            <a:r>
              <a:rPr lang="zh-CN" altLang="en-US" sz="3600" smtClean="0">
                <a:solidFill>
                  <a:schemeClr val="tx1"/>
                </a:solidFill>
              </a:rPr>
              <a:t>设计任务</a:t>
            </a:r>
            <a:r>
              <a:rPr lang="en-US" altLang="zh-CN" sz="3600" smtClean="0">
                <a:solidFill>
                  <a:schemeClr val="tx1"/>
                </a:solidFill>
              </a:rPr>
              <a:t>:</a:t>
            </a:r>
            <a:endParaRPr lang="zh-CN" altLang="en-US" sz="3600" smtClean="0">
              <a:solidFill>
                <a:schemeClr val="tx1"/>
              </a:solidFill>
            </a:endParaRPr>
          </a:p>
        </p:txBody>
      </p:sp>
      <p:sp>
        <p:nvSpPr>
          <p:cNvPr id="17411" name="Rectangle 3"/>
          <p:cNvSpPr>
            <a:spLocks noGrp="1" noChangeArrowheads="1"/>
          </p:cNvSpPr>
          <p:nvPr>
            <p:ph type="body" idx="1"/>
          </p:nvPr>
        </p:nvSpPr>
        <p:spPr>
          <a:xfrm>
            <a:off x="0" y="1557338"/>
            <a:ext cx="9144000" cy="4824412"/>
          </a:xfrm>
        </p:spPr>
        <p:txBody>
          <a:bodyPr/>
          <a:lstStyle/>
          <a:p>
            <a:pPr marL="363538" indent="-363538" eaLnBrk="1" hangingPunct="1">
              <a:spcBef>
                <a:spcPct val="10000"/>
              </a:spcBef>
            </a:pPr>
            <a:r>
              <a:rPr lang="zh-CN" altLang="en-US" sz="3200" b="1" smtClean="0">
                <a:latin typeface="Times New Roman" pitchFamily="18" charset="0"/>
              </a:rPr>
              <a:t>采用</a:t>
            </a:r>
            <a:r>
              <a:rPr lang="zh-CN" altLang="en-US" sz="3200" b="1" u="sng" smtClean="0">
                <a:solidFill>
                  <a:srgbClr val="7030A0"/>
                </a:solidFill>
                <a:latin typeface="Times New Roman" pitchFamily="18" charset="0"/>
              </a:rPr>
              <a:t>锁相技术</a:t>
            </a:r>
            <a:r>
              <a:rPr lang="zh-CN" altLang="en-US" sz="3200" b="1" smtClean="0">
                <a:latin typeface="Times New Roman" pitchFamily="18" charset="0"/>
              </a:rPr>
              <a:t>产生一个与</a:t>
            </a:r>
            <a:r>
              <a:rPr lang="zh-CN" altLang="en-US" sz="3200" b="1" u="sng" smtClean="0">
                <a:solidFill>
                  <a:srgbClr val="FF0000"/>
                </a:solidFill>
                <a:latin typeface="Times New Roman" pitchFamily="18" charset="0"/>
              </a:rPr>
              <a:t>可变行频信号</a:t>
            </a:r>
            <a:r>
              <a:rPr lang="zh-CN" altLang="en-US" sz="3200" b="1" smtClean="0">
                <a:latin typeface="Times New Roman" pitchFamily="18" charset="0"/>
              </a:rPr>
              <a:t>同步的</a:t>
            </a:r>
            <a:r>
              <a:rPr lang="en-US" altLang="zh-CN" sz="3200" b="1" smtClean="0">
                <a:latin typeface="Times New Roman" pitchFamily="18" charset="0"/>
              </a:rPr>
              <a:t/>
            </a:r>
            <a:br>
              <a:rPr lang="en-US" altLang="zh-CN" sz="3200" b="1" smtClean="0">
                <a:latin typeface="Times New Roman" pitchFamily="18" charset="0"/>
              </a:rPr>
            </a:br>
            <a:r>
              <a:rPr lang="zh-CN" altLang="en-US" sz="3200" b="1" u="sng" smtClean="0">
                <a:solidFill>
                  <a:srgbClr val="008000"/>
                </a:solidFill>
                <a:latin typeface="Times New Roman" pitchFamily="18" charset="0"/>
              </a:rPr>
              <a:t>锯齿波扫描电压</a:t>
            </a:r>
            <a:r>
              <a:rPr lang="zh-CN" altLang="en-US" sz="3200" b="1" smtClean="0">
                <a:latin typeface="Times New Roman" pitchFamily="18" charset="0"/>
              </a:rPr>
              <a:t>。</a:t>
            </a:r>
          </a:p>
          <a:p>
            <a:pPr marL="363538" indent="-363538" eaLnBrk="1" hangingPunct="1">
              <a:spcBef>
                <a:spcPct val="10000"/>
              </a:spcBef>
              <a:buFont typeface="Wingdings" pitchFamily="2" charset="2"/>
              <a:buChar char="ü"/>
            </a:pPr>
            <a:r>
              <a:rPr lang="zh-CN" altLang="en-US" sz="3200" b="1" smtClean="0">
                <a:latin typeface="Times New Roman" pitchFamily="18" charset="0"/>
              </a:rPr>
              <a:t>已知：行同步信号（即行频信号）是幅度为</a:t>
            </a:r>
            <a:r>
              <a:rPr lang="en-US" altLang="zh-CN" sz="3200" b="1" smtClean="0">
                <a:latin typeface="Times New Roman" pitchFamily="18" charset="0"/>
              </a:rPr>
              <a:t>3.5V</a:t>
            </a:r>
            <a:r>
              <a:rPr lang="zh-CN" altLang="en-US" sz="3200" b="1" smtClean="0">
                <a:latin typeface="Times New Roman" pitchFamily="18" charset="0"/>
              </a:rPr>
              <a:t>的负脉冲，其频率变化范围为</a:t>
            </a:r>
            <a:r>
              <a:rPr lang="en-US" altLang="zh-CN" sz="3200" b="1" smtClean="0">
                <a:latin typeface="Times New Roman" pitchFamily="18" charset="0"/>
              </a:rPr>
              <a:t>15.625kHz~64kHz</a:t>
            </a:r>
            <a:r>
              <a:rPr lang="zh-CN" altLang="en-US" sz="3200" b="1" smtClean="0">
                <a:latin typeface="Times New Roman" pitchFamily="18" charset="0"/>
              </a:rPr>
              <a:t>。</a:t>
            </a:r>
          </a:p>
          <a:p>
            <a:pPr marL="363538" indent="-363538" eaLnBrk="1" hangingPunct="1">
              <a:spcBef>
                <a:spcPct val="10000"/>
              </a:spcBef>
              <a:buFont typeface="Wingdings" pitchFamily="2" charset="2"/>
              <a:buChar char="ü"/>
            </a:pPr>
            <a:r>
              <a:rPr lang="zh-CN" altLang="en-US" sz="3200" b="1" smtClean="0">
                <a:solidFill>
                  <a:srgbClr val="0000FF"/>
                </a:solidFill>
                <a:latin typeface="Times New Roman" pitchFamily="18" charset="0"/>
              </a:rPr>
              <a:t>设计要求：</a:t>
            </a:r>
            <a:endParaRPr lang="en-US" altLang="zh-CN" sz="3200" b="1" smtClean="0">
              <a:solidFill>
                <a:srgbClr val="0000FF"/>
              </a:solidFill>
              <a:latin typeface="Times New Roman" pitchFamily="18" charset="0"/>
            </a:endParaRPr>
          </a:p>
          <a:p>
            <a:pPr marL="363538" indent="-363538" eaLnBrk="1" hangingPunct="1">
              <a:spcBef>
                <a:spcPct val="10000"/>
              </a:spcBef>
              <a:buFont typeface="Wingdings" pitchFamily="2" charset="2"/>
              <a:buNone/>
            </a:pPr>
            <a:r>
              <a:rPr lang="en-US" altLang="zh-CN" sz="3200" b="1" smtClean="0">
                <a:solidFill>
                  <a:srgbClr val="0000FF"/>
                </a:solidFill>
                <a:latin typeface="Times New Roman" pitchFamily="18" charset="0"/>
              </a:rPr>
              <a:t>(1). </a:t>
            </a:r>
            <a:r>
              <a:rPr lang="zh-CN" altLang="en-US" sz="3200" b="1" smtClean="0">
                <a:solidFill>
                  <a:srgbClr val="0000FF"/>
                </a:solidFill>
                <a:latin typeface="Times New Roman" pitchFamily="18" charset="0"/>
              </a:rPr>
              <a:t>锯齿波幅度调节范围</a:t>
            </a:r>
            <a:r>
              <a:rPr lang="en-US" altLang="zh-CN" sz="3200" b="1" smtClean="0">
                <a:solidFill>
                  <a:srgbClr val="0000FF"/>
                </a:solidFill>
                <a:latin typeface="Times New Roman" pitchFamily="18" charset="0"/>
              </a:rPr>
              <a:t>0~5V</a:t>
            </a:r>
            <a:r>
              <a:rPr lang="zh-CN" altLang="en-US" sz="3200" b="1" smtClean="0">
                <a:solidFill>
                  <a:srgbClr val="0000FF"/>
                </a:solidFill>
                <a:latin typeface="Times New Roman" pitchFamily="18" charset="0"/>
              </a:rPr>
              <a:t>。</a:t>
            </a:r>
          </a:p>
          <a:p>
            <a:pPr marL="363538" indent="-363538" eaLnBrk="1" hangingPunct="1">
              <a:spcBef>
                <a:spcPct val="10000"/>
              </a:spcBef>
              <a:buFont typeface="Wingdings" pitchFamily="2" charset="2"/>
              <a:buNone/>
            </a:pPr>
            <a:r>
              <a:rPr lang="en-US" altLang="zh-CN" sz="3200" b="1" smtClean="0">
                <a:solidFill>
                  <a:srgbClr val="0000FF"/>
                </a:solidFill>
                <a:latin typeface="Times New Roman" pitchFamily="18" charset="0"/>
              </a:rPr>
              <a:t>(2). </a:t>
            </a:r>
            <a:r>
              <a:rPr lang="zh-CN" altLang="en-US" sz="3200" b="1" smtClean="0">
                <a:solidFill>
                  <a:srgbClr val="0000FF"/>
                </a:solidFill>
                <a:latin typeface="Times New Roman" pitchFamily="18" charset="0"/>
              </a:rPr>
              <a:t>锯齿波线性度优于</a:t>
            </a:r>
            <a:r>
              <a:rPr lang="en-US" altLang="zh-CN" sz="3200" b="1" smtClean="0">
                <a:solidFill>
                  <a:srgbClr val="0000FF"/>
                </a:solidFill>
                <a:latin typeface="Times New Roman" pitchFamily="18" charset="0"/>
              </a:rPr>
              <a:t>1%</a:t>
            </a:r>
            <a:r>
              <a:rPr lang="zh-CN" altLang="en-US" sz="3200" b="1" smtClean="0">
                <a:solidFill>
                  <a:srgbClr val="0000FF"/>
                </a:solidFill>
                <a:latin typeface="Times New Roman" pitchFamily="18" charset="0"/>
              </a:rPr>
              <a:t>。</a:t>
            </a:r>
          </a:p>
          <a:p>
            <a:pPr marL="363538" indent="-363538" eaLnBrk="1" hangingPunct="1">
              <a:spcBef>
                <a:spcPct val="10000"/>
              </a:spcBef>
              <a:buFont typeface="Wingdings" pitchFamily="2" charset="2"/>
              <a:buNone/>
            </a:pPr>
            <a:r>
              <a:rPr lang="en-US" altLang="zh-CN" sz="3200" b="1" smtClean="0">
                <a:solidFill>
                  <a:srgbClr val="0000FF"/>
                </a:solidFill>
                <a:latin typeface="Times New Roman" pitchFamily="18" charset="0"/>
              </a:rPr>
              <a:t>(3). </a:t>
            </a:r>
            <a:r>
              <a:rPr lang="zh-CN" altLang="en-US" sz="3200" b="1" smtClean="0">
                <a:solidFill>
                  <a:srgbClr val="0000FF"/>
                </a:solidFill>
                <a:latin typeface="Times New Roman" pitchFamily="18" charset="0"/>
              </a:rPr>
              <a:t>锯齿波逆程时间小于</a:t>
            </a:r>
            <a:r>
              <a:rPr lang="en-US" altLang="zh-CN" sz="3200" b="1" smtClean="0">
                <a:solidFill>
                  <a:srgbClr val="0000FF"/>
                </a:solidFill>
                <a:latin typeface="Times New Roman" pitchFamily="18" charset="0"/>
              </a:rPr>
              <a:t>0.5</a:t>
            </a:r>
            <a:r>
              <a:rPr lang="en-US" altLang="zh-CN" sz="3200" b="1" smtClean="0">
                <a:solidFill>
                  <a:srgbClr val="0000FF"/>
                </a:solidFill>
                <a:latin typeface="Times New Roman" pitchFamily="18" charset="0"/>
                <a:sym typeface="Symbol" pitchFamily="18" charset="2"/>
              </a:rPr>
              <a:t></a:t>
            </a:r>
            <a:r>
              <a:rPr lang="en-US" altLang="zh-CN" sz="3200" b="1" smtClean="0">
                <a:solidFill>
                  <a:srgbClr val="0000FF"/>
                </a:solidFill>
                <a:latin typeface="Times New Roman" pitchFamily="18" charset="0"/>
              </a:rPr>
              <a:t>s</a:t>
            </a:r>
            <a:r>
              <a:rPr lang="zh-CN" altLang="en-US" sz="3200" b="1" smtClean="0">
                <a:solidFill>
                  <a:srgbClr val="0000FF"/>
                </a:solidFill>
                <a:latin typeface="Times New Roman" pitchFamily="18" charset="0"/>
              </a:rPr>
              <a:t>。</a:t>
            </a:r>
          </a:p>
          <a:p>
            <a:pPr marL="363538" indent="-363538" eaLnBrk="1" hangingPunct="1">
              <a:spcBef>
                <a:spcPct val="10000"/>
              </a:spcBef>
              <a:buFont typeface="Wingdings" pitchFamily="2" charset="2"/>
              <a:buNone/>
            </a:pPr>
            <a:r>
              <a:rPr lang="en-US" altLang="zh-CN" sz="3200" b="1" smtClean="0">
                <a:solidFill>
                  <a:srgbClr val="0000FF"/>
                </a:solidFill>
                <a:latin typeface="Times New Roman" pitchFamily="18" charset="0"/>
              </a:rPr>
              <a:t>(4). </a:t>
            </a:r>
            <a:r>
              <a:rPr lang="zh-CN" altLang="en-US" sz="3200" b="1" smtClean="0">
                <a:solidFill>
                  <a:srgbClr val="0000FF"/>
                </a:solidFill>
                <a:latin typeface="Times New Roman" pitchFamily="18" charset="0"/>
              </a:rPr>
              <a:t>行频切换时，要求系统转换时间小于</a:t>
            </a:r>
            <a:r>
              <a:rPr lang="en-US" altLang="zh-CN" sz="3200" b="1" smtClean="0">
                <a:solidFill>
                  <a:srgbClr val="0000FF"/>
                </a:solidFill>
                <a:latin typeface="Times New Roman" pitchFamily="18" charset="0"/>
              </a:rPr>
              <a:t>0.5s</a:t>
            </a:r>
            <a:r>
              <a:rPr lang="zh-CN" altLang="en-US" sz="3200" b="1" smtClean="0">
                <a:solidFill>
                  <a:srgbClr val="0000FF"/>
                </a:solidFill>
                <a:latin typeface="Times New Roman" pitchFamily="18" charset="0"/>
              </a:rPr>
              <a:t>。</a:t>
            </a:r>
          </a:p>
        </p:txBody>
      </p:sp>
      <p:sp>
        <p:nvSpPr>
          <p:cNvPr id="207877" name="Text Box 5"/>
          <p:cNvSpPr txBox="1">
            <a:spLocks noChangeArrowheads="1"/>
          </p:cNvSpPr>
          <p:nvPr/>
        </p:nvSpPr>
        <p:spPr bwMode="auto">
          <a:xfrm>
            <a:off x="2700338" y="188913"/>
            <a:ext cx="5040312" cy="1392237"/>
          </a:xfrm>
          <a:prstGeom prst="rect">
            <a:avLst/>
          </a:prstGeom>
          <a:noFill/>
          <a:ln w="19050" algn="ctr">
            <a:solidFill>
              <a:srgbClr val="0000FF"/>
            </a:solidFill>
            <a:prstDash val="dash"/>
            <a:miter lim="800000"/>
            <a:headEnd/>
            <a:tailEnd/>
          </a:ln>
          <a:effectLst/>
        </p:spPr>
        <p:txBody>
          <a:bodyPr>
            <a:spAutoFit/>
          </a:bodyPr>
          <a:lstStyle/>
          <a:p>
            <a:pPr algn="ctr" eaLnBrk="1" hangingPunct="1">
              <a:spcBef>
                <a:spcPct val="50000"/>
              </a:spcBef>
              <a:defRPr/>
            </a:pPr>
            <a:r>
              <a:rPr lang="zh-CN" altLang="en-US" sz="2800" u="sng">
                <a:solidFill>
                  <a:srgbClr val="0000FF"/>
                </a:solidFill>
                <a:latin typeface="华文新魏" panose="02010800040101010101" pitchFamily="2" charset="-122"/>
                <a:ea typeface="华文新魏" panose="02010800040101010101" pitchFamily="2" charset="-122"/>
              </a:rPr>
              <a:t>关键难点在于：输出的锯齿波信号要跟输入的行同步信号</a:t>
            </a:r>
            <a:r>
              <a:rPr lang="en-US" altLang="zh-CN" sz="2800" u="sng">
                <a:solidFill>
                  <a:srgbClr val="0000FF"/>
                </a:solidFill>
                <a:latin typeface="华文新魏" panose="02010800040101010101" pitchFamily="2" charset="-122"/>
                <a:ea typeface="华文新魏" panose="02010800040101010101" pitchFamily="2" charset="-122"/>
              </a:rPr>
              <a:t/>
            </a:r>
            <a:br>
              <a:rPr lang="en-US" altLang="zh-CN" sz="2800" u="sng">
                <a:solidFill>
                  <a:srgbClr val="0000FF"/>
                </a:solidFill>
                <a:latin typeface="华文新魏" panose="02010800040101010101" pitchFamily="2" charset="-122"/>
                <a:ea typeface="华文新魏" panose="02010800040101010101" pitchFamily="2" charset="-122"/>
              </a:rPr>
            </a:br>
            <a:r>
              <a:rPr lang="zh-CN" altLang="en-US" sz="2800" u="sng">
                <a:solidFill>
                  <a:srgbClr val="0000FF"/>
                </a:solidFill>
                <a:latin typeface="华文新魏" panose="02010800040101010101" pitchFamily="2" charset="-122"/>
                <a:ea typeface="华文新魏" panose="02010800040101010101" pitchFamily="2" charset="-122"/>
              </a:rPr>
              <a:t>完全同步！既同频又同相！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iterate type="lt">
                                    <p:tmAbs val="0"/>
                                  </p:iterate>
                                  <p:childTnLst>
                                    <p:set>
                                      <p:cBhvr>
                                        <p:cTn id="6" dur="1" fill="hold">
                                          <p:stCondLst>
                                            <p:cond delay="0"/>
                                          </p:stCondLst>
                                        </p:cTn>
                                        <p:tgtEl>
                                          <p:spTgt spid="207877"/>
                                        </p:tgtEl>
                                        <p:attrNameLst>
                                          <p:attrName>style.visibility</p:attrName>
                                        </p:attrNameLst>
                                      </p:cBhvr>
                                      <p:to>
                                        <p:strVal val="visible"/>
                                      </p:to>
                                    </p:set>
                                  </p:childTnLst>
                                </p:cTn>
                              </p:par>
                              <p:par>
                                <p:cTn id="7" presetID="20" presetClass="emph" presetSubtype="0" fill="hold" grpId="0" nodeType="withEffect">
                                  <p:stCondLst>
                                    <p:cond delay="0"/>
                                  </p:stCondLst>
                                  <p:iterate type="lt">
                                    <p:tmPct val="10000"/>
                                  </p:iterate>
                                  <p:childTnLst>
                                    <p:set>
                                      <p:cBhvr override="childStyle">
                                        <p:cTn id="8" dur="500" autoRev="1" fill="hold"/>
                                        <p:tgtEl>
                                          <p:spTgt spid="207877"/>
                                        </p:tgtEl>
                                        <p:attrNameLst>
                                          <p:attrName>style.color</p:attrName>
                                        </p:attrNameLst>
                                      </p:cBhvr>
                                      <p:to>
                                        <p:clrVal>
                                          <a:srgbClr val="FF00FF"/>
                                        </p:clrVal>
                                      </p:to>
                                    </p:set>
                                    <p:set>
                                      <p:cBhvr>
                                        <p:cTn id="9" dur="500" autoRev="1" fill="hold"/>
                                        <p:tgtEl>
                                          <p:spTgt spid="207877"/>
                                        </p:tgtEl>
                                        <p:attrNameLst>
                                          <p:attrName>fillcolor</p:attrName>
                                        </p:attrNameLst>
                                      </p:cBhvr>
                                      <p:to>
                                        <p:clrVal>
                                          <a:srgbClr val="FF00FF"/>
                                        </p:clrVal>
                                      </p:to>
                                    </p:set>
                                    <p:set>
                                      <p:cBhvr>
                                        <p:cTn id="10" dur="500" autoRev="1" fill="hold"/>
                                        <p:tgtEl>
                                          <p:spTgt spid="20787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animBg="1"/>
      <p:bldP spid="207877"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73025" y="188913"/>
            <a:ext cx="7883525" cy="2808287"/>
          </a:xfrm>
        </p:spPr>
        <p:txBody>
          <a:bodyPr/>
          <a:lstStyle/>
          <a:p>
            <a:pPr eaLnBrk="1" hangingPunct="1">
              <a:spcBef>
                <a:spcPct val="0"/>
              </a:spcBef>
            </a:pPr>
            <a:r>
              <a:rPr lang="zh-CN" altLang="en-US" sz="2600" b="1" smtClean="0">
                <a:solidFill>
                  <a:srgbClr val="0000FF"/>
                </a:solidFill>
              </a:rPr>
              <a:t>关于</a:t>
            </a:r>
            <a:r>
              <a:rPr lang="zh-CN" altLang="en-US" sz="2600" b="1" u="sng" smtClean="0">
                <a:solidFill>
                  <a:srgbClr val="0000FF"/>
                </a:solidFill>
              </a:rPr>
              <a:t>行同步信号</a:t>
            </a:r>
            <a:r>
              <a:rPr lang="zh-CN" altLang="en-US" sz="2600" b="1" smtClean="0">
                <a:solidFill>
                  <a:srgbClr val="0000FF"/>
                </a:solidFill>
              </a:rPr>
              <a:t>（也叫</a:t>
            </a:r>
            <a:r>
              <a:rPr lang="zh-CN" altLang="en-US" sz="2600" b="1" u="sng" smtClean="0">
                <a:solidFill>
                  <a:srgbClr val="0000FF"/>
                </a:solidFill>
              </a:rPr>
              <a:t>行频信号</a:t>
            </a:r>
            <a:r>
              <a:rPr lang="zh-CN" altLang="en-US" sz="2600" b="1" smtClean="0">
                <a:solidFill>
                  <a:srgbClr val="0000FF"/>
                </a:solidFill>
              </a:rPr>
              <a:t>）：</a:t>
            </a:r>
            <a:endParaRPr lang="en-US" altLang="zh-CN" sz="2600" b="1" smtClean="0">
              <a:solidFill>
                <a:srgbClr val="0000FF"/>
              </a:solidFill>
            </a:endParaRPr>
          </a:p>
          <a:p>
            <a:pPr eaLnBrk="1" hangingPunct="1">
              <a:spcBef>
                <a:spcPct val="0"/>
              </a:spcBef>
              <a:buFont typeface="Wingdings" pitchFamily="2" charset="2"/>
              <a:buChar char="ü"/>
            </a:pPr>
            <a:r>
              <a:rPr lang="zh-CN" altLang="en-US" sz="2600" b="1" smtClean="0"/>
              <a:t>即电视信号中的</a:t>
            </a:r>
            <a:r>
              <a:rPr lang="zh-CN" altLang="en-US" sz="2600" b="1" u="sng" smtClean="0"/>
              <a:t>“开槽”负脉冲</a:t>
            </a:r>
            <a:r>
              <a:rPr lang="zh-CN" altLang="en-US" sz="2600" b="1" smtClean="0"/>
              <a:t>，用于</a:t>
            </a:r>
            <a:r>
              <a:rPr lang="en-US" altLang="zh-CN" sz="2600" b="1" smtClean="0"/>
              <a:t/>
            </a:r>
            <a:br>
              <a:rPr lang="en-US" altLang="zh-CN" sz="2600" b="1" smtClean="0"/>
            </a:br>
            <a:r>
              <a:rPr lang="zh-CN" altLang="en-US" sz="2600" b="1" smtClean="0"/>
              <a:t>行扫描期间的行同步。</a:t>
            </a:r>
          </a:p>
          <a:p>
            <a:pPr eaLnBrk="1" hangingPunct="1">
              <a:spcBef>
                <a:spcPct val="0"/>
              </a:spcBef>
              <a:buFont typeface="Wingdings" pitchFamily="2" charset="2"/>
              <a:buChar char="ü"/>
            </a:pPr>
            <a:r>
              <a:rPr lang="zh-CN" altLang="en-US" sz="2600" b="1" smtClean="0"/>
              <a:t>在行扫描时，从屏幕左侧开始显示下一行，</a:t>
            </a:r>
            <a:r>
              <a:rPr lang="en-US" altLang="zh-CN" sz="2600" b="1" smtClean="0"/>
              <a:t/>
            </a:r>
            <a:br>
              <a:rPr lang="en-US" altLang="zh-CN" sz="2600" b="1" smtClean="0"/>
            </a:br>
            <a:r>
              <a:rPr lang="zh-CN" altLang="en-US" sz="2600" b="1" smtClean="0"/>
              <a:t>并针对图像的每一行，都发出一条扫描线，</a:t>
            </a:r>
            <a:r>
              <a:rPr lang="en-US" altLang="zh-CN" sz="2600" b="1" smtClean="0"/>
              <a:t/>
            </a:r>
            <a:br>
              <a:rPr lang="en-US" altLang="zh-CN" sz="2600" b="1" smtClean="0"/>
            </a:br>
            <a:r>
              <a:rPr lang="zh-CN" altLang="en-US" sz="2600" b="1" smtClean="0"/>
              <a:t>以及一个</a:t>
            </a:r>
            <a:r>
              <a:rPr lang="zh-CN" altLang="en-US" sz="2600" b="1" u="sng" smtClean="0">
                <a:solidFill>
                  <a:srgbClr val="0000FF"/>
                </a:solidFill>
              </a:rPr>
              <a:t>水平同步脉冲信号</a:t>
            </a:r>
            <a:r>
              <a:rPr lang="zh-CN" altLang="en-US" sz="2600" b="1" smtClean="0"/>
              <a:t>（即这里的</a:t>
            </a:r>
            <a:r>
              <a:rPr lang="zh-CN" altLang="en-US" sz="2600" b="1" u="sng" smtClean="0">
                <a:solidFill>
                  <a:srgbClr val="0000FF"/>
                </a:solidFill>
              </a:rPr>
              <a:t>行同步信号</a:t>
            </a:r>
            <a:r>
              <a:rPr lang="zh-CN" altLang="en-US" sz="2600" b="1" smtClean="0"/>
              <a:t>）</a:t>
            </a:r>
            <a:r>
              <a:rPr lang="zh-CN" altLang="en-US" sz="2600" b="1" smtClean="0">
                <a:solidFill>
                  <a:srgbClr val="FF0000"/>
                </a:solidFill>
              </a:rPr>
              <a:t>（其上升沿对应一行的开始）</a:t>
            </a:r>
            <a:r>
              <a:rPr lang="zh-CN" altLang="en-US" sz="2600" b="1" smtClean="0"/>
              <a:t>。</a:t>
            </a:r>
          </a:p>
        </p:txBody>
      </p:sp>
      <p:pic>
        <p:nvPicPr>
          <p:cNvPr id="18436" name="Picture 5"/>
          <p:cNvPicPr>
            <a:picLocks noChangeAspect="1" noChangeArrowheads="1"/>
          </p:cNvPicPr>
          <p:nvPr/>
        </p:nvPicPr>
        <p:blipFill>
          <a:blip r:embed="rId2"/>
          <a:srcRect/>
          <a:stretch>
            <a:fillRect/>
          </a:stretch>
        </p:blipFill>
        <p:spPr bwMode="auto">
          <a:xfrm>
            <a:off x="250825" y="3205163"/>
            <a:ext cx="4838700" cy="1971675"/>
          </a:xfrm>
          <a:prstGeom prst="rect">
            <a:avLst/>
          </a:prstGeom>
          <a:noFill/>
          <a:ln w="9525">
            <a:noFill/>
            <a:miter lim="800000"/>
            <a:headEnd/>
            <a:tailEnd/>
          </a:ln>
        </p:spPr>
      </p:pic>
      <p:sp>
        <p:nvSpPr>
          <p:cNvPr id="18437" name="Text Box 6"/>
          <p:cNvSpPr txBox="1">
            <a:spLocks noChangeArrowheads="1"/>
          </p:cNvSpPr>
          <p:nvPr/>
        </p:nvSpPr>
        <p:spPr bwMode="auto">
          <a:xfrm>
            <a:off x="5089524" y="3149600"/>
            <a:ext cx="3660776" cy="701675"/>
          </a:xfrm>
          <a:prstGeom prst="rect">
            <a:avLst/>
          </a:prstGeom>
          <a:noFill/>
          <a:ln w="9525">
            <a:noFill/>
            <a:miter lim="800000"/>
            <a:headEnd/>
            <a:tailEnd/>
          </a:ln>
        </p:spPr>
        <p:txBody>
          <a:bodyPr wrap="square">
            <a:spAutoFit/>
          </a:bodyPr>
          <a:lstStyle/>
          <a:p>
            <a:pPr eaLnBrk="1" hangingPunct="1">
              <a:spcBef>
                <a:spcPct val="50000"/>
              </a:spcBef>
            </a:pPr>
            <a:r>
              <a:rPr lang="zh-CN" altLang="en-US">
                <a:solidFill>
                  <a:schemeClr val="accent2"/>
                </a:solidFill>
              </a:rPr>
              <a:t>输入：</a:t>
            </a:r>
            <a:r>
              <a:rPr lang="zh-CN" altLang="en-US">
                <a:solidFill>
                  <a:srgbClr val="0000FF"/>
                </a:solidFill>
              </a:rPr>
              <a:t>行同步信号</a:t>
            </a:r>
            <a:r>
              <a:rPr lang="zh-CN" altLang="en-US"/>
              <a:t>（</a:t>
            </a:r>
            <a:r>
              <a:rPr lang="en-US" altLang="zh-CN"/>
              <a:t>15.625kHz~64kHz</a:t>
            </a:r>
            <a:r>
              <a:rPr lang="zh-CN" altLang="en-US"/>
              <a:t>）</a:t>
            </a:r>
          </a:p>
        </p:txBody>
      </p:sp>
      <p:sp>
        <p:nvSpPr>
          <p:cNvPr id="18438" name="Text Box 7"/>
          <p:cNvSpPr txBox="1">
            <a:spLocks noChangeArrowheads="1"/>
          </p:cNvSpPr>
          <p:nvPr/>
        </p:nvSpPr>
        <p:spPr bwMode="auto">
          <a:xfrm>
            <a:off x="5089524" y="4121150"/>
            <a:ext cx="4054475" cy="1323975"/>
          </a:xfrm>
          <a:prstGeom prst="rect">
            <a:avLst/>
          </a:prstGeom>
          <a:noFill/>
          <a:ln w="9525">
            <a:noFill/>
            <a:miter lim="800000"/>
            <a:headEnd/>
            <a:tailEnd/>
          </a:ln>
        </p:spPr>
        <p:txBody>
          <a:bodyPr wrap="square">
            <a:spAutoFit/>
          </a:bodyPr>
          <a:lstStyle/>
          <a:p>
            <a:pPr eaLnBrk="1" hangingPunct="1"/>
            <a:r>
              <a:rPr lang="zh-CN" altLang="en-US">
                <a:solidFill>
                  <a:schemeClr val="accent2"/>
                </a:solidFill>
              </a:rPr>
              <a:t>要求输出：</a:t>
            </a:r>
            <a:r>
              <a:rPr lang="zh-CN" altLang="en-US">
                <a:solidFill>
                  <a:srgbClr val="0000FF"/>
                </a:solidFill>
              </a:rPr>
              <a:t>锯齿波信号</a:t>
            </a:r>
            <a:endParaRPr lang="en-US" altLang="zh-CN">
              <a:solidFill>
                <a:srgbClr val="0000FF"/>
              </a:solidFill>
            </a:endParaRPr>
          </a:p>
          <a:p>
            <a:pPr eaLnBrk="1" hangingPunct="1"/>
            <a:r>
              <a:rPr lang="zh-CN" altLang="en-US">
                <a:solidFill>
                  <a:srgbClr val="008000"/>
                </a:solidFill>
              </a:rPr>
              <a:t>具体要求：</a:t>
            </a:r>
            <a:r>
              <a:rPr lang="zh-CN" altLang="en-US"/>
              <a:t>输入行频变化时，</a:t>
            </a:r>
            <a:r>
              <a:rPr lang="zh-CN" altLang="en-US" smtClean="0"/>
              <a:t>输出</a:t>
            </a:r>
            <a:r>
              <a:rPr lang="en-US" altLang="zh-CN" smtClean="0"/>
              <a:t/>
            </a:r>
            <a:br>
              <a:rPr lang="en-US" altLang="zh-CN" smtClean="0"/>
            </a:br>
            <a:r>
              <a:rPr lang="zh-CN" altLang="en-US" smtClean="0"/>
              <a:t>锯齿波频率同步</a:t>
            </a:r>
            <a:r>
              <a:rPr lang="zh-CN" altLang="en-US"/>
              <a:t>变化，并且</a:t>
            </a:r>
            <a:r>
              <a:rPr lang="zh-CN" altLang="en-US" smtClean="0"/>
              <a:t>二者</a:t>
            </a:r>
            <a:r>
              <a:rPr lang="en-US" altLang="zh-CN" smtClean="0"/>
              <a:t/>
            </a:r>
            <a:br>
              <a:rPr lang="en-US" altLang="zh-CN" smtClean="0"/>
            </a:br>
            <a:r>
              <a:rPr lang="zh-CN" altLang="en-US" smtClean="0"/>
              <a:t>频率</a:t>
            </a:r>
            <a:r>
              <a:rPr lang="zh-CN" altLang="en-US"/>
              <a:t>要完全同步一致（即同相）</a:t>
            </a:r>
          </a:p>
        </p:txBody>
      </p:sp>
      <p:sp>
        <p:nvSpPr>
          <p:cNvPr id="18439" name="Freeform 8"/>
          <p:cNvSpPr>
            <a:spLocks/>
          </p:cNvSpPr>
          <p:nvPr/>
        </p:nvSpPr>
        <p:spPr bwMode="auto">
          <a:xfrm>
            <a:off x="1011238" y="3781425"/>
            <a:ext cx="12700" cy="1646238"/>
          </a:xfrm>
          <a:custGeom>
            <a:avLst/>
            <a:gdLst>
              <a:gd name="T0" fmla="*/ 2147483647 w 8"/>
              <a:gd name="T1" fmla="*/ 0 h 1037"/>
              <a:gd name="T2" fmla="*/ 0 w 8"/>
              <a:gd name="T3" fmla="*/ 2147483647 h 1037"/>
              <a:gd name="T4" fmla="*/ 0 60000 65536"/>
              <a:gd name="T5" fmla="*/ 0 60000 65536"/>
              <a:gd name="T6" fmla="*/ 0 w 8"/>
              <a:gd name="T7" fmla="*/ 0 h 1037"/>
              <a:gd name="T8" fmla="*/ 8 w 8"/>
              <a:gd name="T9" fmla="*/ 1037 h 1037"/>
            </a:gdLst>
            <a:ahLst/>
            <a:cxnLst>
              <a:cxn ang="T4">
                <a:pos x="T0" y="T1"/>
              </a:cxn>
              <a:cxn ang="T5">
                <a:pos x="T2" y="T3"/>
              </a:cxn>
            </a:cxnLst>
            <a:rect l="T6" t="T7" r="T8" b="T9"/>
            <a:pathLst>
              <a:path w="8" h="1037">
                <a:moveTo>
                  <a:pt x="8" y="0"/>
                </a:moveTo>
                <a:lnTo>
                  <a:pt x="0" y="1037"/>
                </a:lnTo>
              </a:path>
            </a:pathLst>
          </a:custGeom>
          <a:noFill/>
          <a:ln w="19050">
            <a:solidFill>
              <a:srgbClr val="0000FF"/>
            </a:solidFill>
            <a:prstDash val="dash"/>
            <a:round/>
            <a:headEnd/>
            <a:tailEnd/>
          </a:ln>
        </p:spPr>
        <p:txBody>
          <a:bodyPr/>
          <a:lstStyle/>
          <a:p>
            <a:endParaRPr lang="zh-CN" altLang="en-US"/>
          </a:p>
        </p:txBody>
      </p:sp>
      <p:sp>
        <p:nvSpPr>
          <p:cNvPr id="18440" name="Freeform 9"/>
          <p:cNvSpPr>
            <a:spLocks/>
          </p:cNvSpPr>
          <p:nvPr/>
        </p:nvSpPr>
        <p:spPr bwMode="auto">
          <a:xfrm>
            <a:off x="2763838" y="3781425"/>
            <a:ext cx="1587" cy="1646238"/>
          </a:xfrm>
          <a:custGeom>
            <a:avLst/>
            <a:gdLst>
              <a:gd name="T0" fmla="*/ 0 w 1"/>
              <a:gd name="T1" fmla="*/ 0 h 1037"/>
              <a:gd name="T2" fmla="*/ 0 w 1"/>
              <a:gd name="T3" fmla="*/ 2147483647 h 1037"/>
              <a:gd name="T4" fmla="*/ 0 60000 65536"/>
              <a:gd name="T5" fmla="*/ 0 60000 65536"/>
              <a:gd name="T6" fmla="*/ 0 w 1"/>
              <a:gd name="T7" fmla="*/ 0 h 1037"/>
              <a:gd name="T8" fmla="*/ 1 w 1"/>
              <a:gd name="T9" fmla="*/ 1037 h 1037"/>
            </a:gdLst>
            <a:ahLst/>
            <a:cxnLst>
              <a:cxn ang="T4">
                <a:pos x="T0" y="T1"/>
              </a:cxn>
              <a:cxn ang="T5">
                <a:pos x="T2" y="T3"/>
              </a:cxn>
            </a:cxnLst>
            <a:rect l="T6" t="T7" r="T8" b="T9"/>
            <a:pathLst>
              <a:path w="1" h="1037">
                <a:moveTo>
                  <a:pt x="0" y="0"/>
                </a:moveTo>
                <a:lnTo>
                  <a:pt x="0" y="1037"/>
                </a:lnTo>
              </a:path>
            </a:pathLst>
          </a:custGeom>
          <a:noFill/>
          <a:ln w="19050">
            <a:solidFill>
              <a:srgbClr val="0000FF"/>
            </a:solidFill>
            <a:prstDash val="dash"/>
            <a:round/>
            <a:headEnd/>
            <a:tailEnd/>
          </a:ln>
        </p:spPr>
        <p:txBody>
          <a:bodyPr/>
          <a:lstStyle/>
          <a:p>
            <a:endParaRPr lang="zh-CN" altLang="en-US"/>
          </a:p>
        </p:txBody>
      </p:sp>
      <p:sp>
        <p:nvSpPr>
          <p:cNvPr id="18441" name="Freeform 10"/>
          <p:cNvSpPr>
            <a:spLocks/>
          </p:cNvSpPr>
          <p:nvPr/>
        </p:nvSpPr>
        <p:spPr bwMode="auto">
          <a:xfrm>
            <a:off x="4465638" y="3767138"/>
            <a:ext cx="1587" cy="1646237"/>
          </a:xfrm>
          <a:custGeom>
            <a:avLst/>
            <a:gdLst>
              <a:gd name="T0" fmla="*/ 0 w 1"/>
              <a:gd name="T1" fmla="*/ 0 h 1037"/>
              <a:gd name="T2" fmla="*/ 2147483647 w 1"/>
              <a:gd name="T3" fmla="*/ 2147483647 h 1037"/>
              <a:gd name="T4" fmla="*/ 0 60000 65536"/>
              <a:gd name="T5" fmla="*/ 0 60000 65536"/>
              <a:gd name="T6" fmla="*/ 0 w 1"/>
              <a:gd name="T7" fmla="*/ 0 h 1037"/>
              <a:gd name="T8" fmla="*/ 1 w 1"/>
              <a:gd name="T9" fmla="*/ 1037 h 1037"/>
            </a:gdLst>
            <a:ahLst/>
            <a:cxnLst>
              <a:cxn ang="T4">
                <a:pos x="T0" y="T1"/>
              </a:cxn>
              <a:cxn ang="T5">
                <a:pos x="T2" y="T3"/>
              </a:cxn>
            </a:cxnLst>
            <a:rect l="T6" t="T7" r="T8" b="T9"/>
            <a:pathLst>
              <a:path w="1" h="1037">
                <a:moveTo>
                  <a:pt x="0" y="0"/>
                </a:moveTo>
                <a:lnTo>
                  <a:pt x="1" y="1037"/>
                </a:lnTo>
              </a:path>
            </a:pathLst>
          </a:custGeom>
          <a:noFill/>
          <a:ln w="19050">
            <a:solidFill>
              <a:srgbClr val="0000FF"/>
            </a:solidFill>
            <a:prstDash val="dash"/>
            <a:round/>
            <a:headEnd/>
            <a:tailEnd/>
          </a:ln>
        </p:spPr>
        <p:txBody>
          <a:bodyPr/>
          <a:lstStyle/>
          <a:p>
            <a:endParaRPr lang="zh-CN" altLang="en-US"/>
          </a:p>
        </p:txBody>
      </p:sp>
      <p:sp>
        <p:nvSpPr>
          <p:cNvPr id="18442" name="Line 16"/>
          <p:cNvSpPr>
            <a:spLocks noChangeShapeType="1"/>
          </p:cNvSpPr>
          <p:nvPr/>
        </p:nvSpPr>
        <p:spPr bwMode="auto">
          <a:xfrm>
            <a:off x="1216025" y="5005388"/>
            <a:ext cx="0" cy="431800"/>
          </a:xfrm>
          <a:prstGeom prst="line">
            <a:avLst/>
          </a:prstGeom>
          <a:noFill/>
          <a:ln w="19050">
            <a:solidFill>
              <a:srgbClr val="FF0000"/>
            </a:solidFill>
            <a:prstDash val="dash"/>
            <a:round/>
            <a:headEnd/>
            <a:tailEnd/>
          </a:ln>
        </p:spPr>
        <p:txBody>
          <a:bodyPr/>
          <a:lstStyle/>
          <a:p>
            <a:endParaRPr lang="zh-CN" altLang="en-US"/>
          </a:p>
        </p:txBody>
      </p:sp>
      <p:sp>
        <p:nvSpPr>
          <p:cNvPr id="18443" name="Line 17"/>
          <p:cNvSpPr>
            <a:spLocks noChangeShapeType="1"/>
          </p:cNvSpPr>
          <p:nvPr/>
        </p:nvSpPr>
        <p:spPr bwMode="auto">
          <a:xfrm>
            <a:off x="3001963" y="5033963"/>
            <a:ext cx="0" cy="431800"/>
          </a:xfrm>
          <a:prstGeom prst="line">
            <a:avLst/>
          </a:prstGeom>
          <a:noFill/>
          <a:ln w="19050">
            <a:solidFill>
              <a:srgbClr val="FF0000"/>
            </a:solidFill>
            <a:prstDash val="dash"/>
            <a:round/>
            <a:headEnd/>
            <a:tailEnd/>
          </a:ln>
        </p:spPr>
        <p:txBody>
          <a:bodyPr/>
          <a:lstStyle/>
          <a:p>
            <a:endParaRPr lang="zh-CN" altLang="en-US"/>
          </a:p>
        </p:txBody>
      </p:sp>
      <p:sp>
        <p:nvSpPr>
          <p:cNvPr id="18444" name="Line 18"/>
          <p:cNvSpPr>
            <a:spLocks noChangeShapeType="1"/>
          </p:cNvSpPr>
          <p:nvPr/>
        </p:nvSpPr>
        <p:spPr bwMode="auto">
          <a:xfrm>
            <a:off x="4702175" y="5048250"/>
            <a:ext cx="0" cy="431800"/>
          </a:xfrm>
          <a:prstGeom prst="line">
            <a:avLst/>
          </a:prstGeom>
          <a:noFill/>
          <a:ln w="19050">
            <a:solidFill>
              <a:srgbClr val="FF0000"/>
            </a:solidFill>
            <a:prstDash val="dash"/>
            <a:round/>
            <a:headEnd/>
            <a:tailEnd/>
          </a:ln>
        </p:spPr>
        <p:txBody>
          <a:bodyPr/>
          <a:lstStyle/>
          <a:p>
            <a:endParaRPr lang="zh-CN" altLang="en-US"/>
          </a:p>
        </p:txBody>
      </p:sp>
      <p:sp>
        <p:nvSpPr>
          <p:cNvPr id="18446" name="Rectangle 28"/>
          <p:cNvSpPr>
            <a:spLocks noChangeArrowheads="1"/>
          </p:cNvSpPr>
          <p:nvPr/>
        </p:nvSpPr>
        <p:spPr bwMode="auto">
          <a:xfrm>
            <a:off x="784225" y="4005263"/>
            <a:ext cx="215900" cy="287337"/>
          </a:xfrm>
          <a:prstGeom prst="rect">
            <a:avLst/>
          </a:prstGeom>
          <a:solidFill>
            <a:schemeClr val="bg1"/>
          </a:solidFill>
          <a:ln w="9525">
            <a:noFill/>
            <a:miter lim="800000"/>
            <a:headEnd/>
            <a:tailEnd/>
          </a:ln>
        </p:spPr>
        <p:txBody>
          <a:bodyPr wrap="none" anchor="ctr"/>
          <a:lstStyle/>
          <a:p>
            <a:pPr eaLnBrk="1" hangingPunct="1">
              <a:spcBef>
                <a:spcPct val="50000"/>
              </a:spcBef>
            </a:pP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73025" y="188913"/>
            <a:ext cx="7883525" cy="2808287"/>
          </a:xfrm>
        </p:spPr>
        <p:txBody>
          <a:bodyPr/>
          <a:lstStyle/>
          <a:p>
            <a:pPr eaLnBrk="1" hangingPunct="1">
              <a:spcBef>
                <a:spcPct val="0"/>
              </a:spcBef>
            </a:pPr>
            <a:r>
              <a:rPr lang="zh-CN" altLang="en-US" sz="2600" b="1" smtClean="0">
                <a:solidFill>
                  <a:srgbClr val="0000FF"/>
                </a:solidFill>
              </a:rPr>
              <a:t>关于行同步信号（也叫行频信号）：</a:t>
            </a:r>
            <a:endParaRPr lang="en-US" altLang="zh-CN" sz="2600" b="1" smtClean="0">
              <a:solidFill>
                <a:srgbClr val="0000FF"/>
              </a:solidFill>
            </a:endParaRPr>
          </a:p>
          <a:p>
            <a:pPr eaLnBrk="1" hangingPunct="1">
              <a:spcBef>
                <a:spcPct val="0"/>
              </a:spcBef>
              <a:buFont typeface="Wingdings" pitchFamily="2" charset="2"/>
              <a:buChar char="ü"/>
            </a:pPr>
            <a:r>
              <a:rPr lang="zh-CN" altLang="en-US" sz="2600" b="1" smtClean="0"/>
              <a:t>即电视信号中的“开槽”负脉冲，用于行扫描期间的行同步。</a:t>
            </a:r>
          </a:p>
          <a:p>
            <a:pPr eaLnBrk="1" hangingPunct="1">
              <a:spcBef>
                <a:spcPct val="0"/>
              </a:spcBef>
              <a:buFont typeface="Wingdings" pitchFamily="2" charset="2"/>
              <a:buChar char="ü"/>
            </a:pPr>
            <a:r>
              <a:rPr lang="zh-CN" altLang="en-US" sz="2600" b="1" smtClean="0"/>
              <a:t>在行扫描时，从屏幕左侧开始显示下一行，并针对图像的每一行，都发出一条扫描线，以及一个水平同步脉冲信号（即这里的行同步信号）</a:t>
            </a:r>
            <a:r>
              <a:rPr lang="zh-CN" altLang="en-US" sz="2600" b="1" smtClean="0">
                <a:solidFill>
                  <a:srgbClr val="FF0000"/>
                </a:solidFill>
              </a:rPr>
              <a:t>（其上升沿对应一行的开始）</a:t>
            </a:r>
            <a:r>
              <a:rPr lang="zh-CN" altLang="en-US" sz="2600" b="1" smtClean="0"/>
              <a:t>。</a:t>
            </a:r>
          </a:p>
        </p:txBody>
      </p:sp>
      <p:sp>
        <p:nvSpPr>
          <p:cNvPr id="182287" name="Rectangle 15"/>
          <p:cNvSpPr>
            <a:spLocks noChangeArrowheads="1"/>
          </p:cNvSpPr>
          <p:nvPr/>
        </p:nvSpPr>
        <p:spPr bwMode="auto">
          <a:xfrm>
            <a:off x="0" y="0"/>
            <a:ext cx="9144000" cy="3046988"/>
          </a:xfrm>
          <a:prstGeom prst="rect">
            <a:avLst/>
          </a:prstGeom>
          <a:solidFill>
            <a:schemeClr val="bg1"/>
          </a:solidFill>
          <a:ln w="9525">
            <a:noFill/>
            <a:miter lim="800000"/>
            <a:headEnd/>
            <a:tailEnd/>
          </a:ln>
          <a:effectLst/>
        </p:spPr>
        <p:txBody>
          <a:bodyPr>
            <a:spAutoFit/>
          </a:bodyPr>
          <a:lstStyle/>
          <a:p>
            <a:pPr eaLnBrk="1" hangingPunct="1">
              <a:buClr>
                <a:schemeClr val="tx2"/>
              </a:buClr>
              <a:buSzPct val="120000"/>
              <a:buFont typeface="Wingdings" pitchFamily="2" charset="2"/>
              <a:buChar char="ü"/>
              <a:defRPr/>
            </a:pPr>
            <a:r>
              <a:rPr lang="zh-CN" altLang="en-US" sz="2400">
                <a:solidFill>
                  <a:srgbClr val="FF0000"/>
                </a:solidFill>
              </a:rPr>
              <a:t>通过仔细分析，搞清楚</a:t>
            </a:r>
            <a:r>
              <a:rPr lang="zh-CN" altLang="en-US" sz="2400" u="sng">
                <a:solidFill>
                  <a:srgbClr val="FF00FF"/>
                </a:solidFill>
              </a:rPr>
              <a:t>各项设计指标</a:t>
            </a:r>
            <a:r>
              <a:rPr lang="zh-CN" altLang="en-US" sz="2400">
                <a:solidFill>
                  <a:srgbClr val="FF0000"/>
                </a:solidFill>
              </a:rPr>
              <a:t>的含义！</a:t>
            </a:r>
          </a:p>
          <a:p>
            <a:pPr eaLnBrk="1" hangingPunct="1">
              <a:defRPr/>
            </a:pPr>
            <a:r>
              <a:rPr lang="en-US" altLang="zh-CN" sz="2400"/>
              <a:t>(1). </a:t>
            </a:r>
            <a:r>
              <a:rPr lang="zh-CN" altLang="en-US" sz="2400"/>
              <a:t>锯齿波幅度调节范围</a:t>
            </a:r>
            <a:r>
              <a:rPr lang="en-US" altLang="zh-CN" sz="2400"/>
              <a:t>0~5V</a:t>
            </a:r>
            <a:r>
              <a:rPr lang="zh-CN" altLang="en-US" sz="2400"/>
              <a:t>。</a:t>
            </a:r>
            <a:r>
              <a:rPr lang="zh-CN" altLang="en-US" sz="2400" i="1">
                <a:solidFill>
                  <a:srgbClr val="0000FF"/>
                </a:solidFill>
              </a:rPr>
              <a:t>幅度是在</a:t>
            </a:r>
            <a:r>
              <a:rPr lang="en-US" altLang="zh-CN" sz="2400" i="1">
                <a:solidFill>
                  <a:srgbClr val="0000FF"/>
                </a:solidFill>
              </a:rPr>
              <a:t>0</a:t>
            </a:r>
            <a:r>
              <a:rPr lang="zh-CN" altLang="en-US" sz="2400" i="1">
                <a:solidFill>
                  <a:srgbClr val="0000FF"/>
                </a:solidFill>
              </a:rPr>
              <a:t>到</a:t>
            </a:r>
            <a:r>
              <a:rPr lang="en-US" altLang="zh-CN" sz="2400" i="1">
                <a:solidFill>
                  <a:srgbClr val="0000FF"/>
                </a:solidFill>
              </a:rPr>
              <a:t>5V</a:t>
            </a:r>
            <a:r>
              <a:rPr lang="zh-CN" altLang="en-US" sz="2400" i="1">
                <a:solidFill>
                  <a:srgbClr val="0000FF"/>
                </a:solidFill>
              </a:rPr>
              <a:t>内可调可变的。</a:t>
            </a:r>
          </a:p>
          <a:p>
            <a:pPr eaLnBrk="1" hangingPunct="1">
              <a:defRPr/>
            </a:pPr>
            <a:r>
              <a:rPr lang="en-US" altLang="zh-CN" sz="2400"/>
              <a:t>(2). </a:t>
            </a:r>
            <a:r>
              <a:rPr lang="zh-CN" altLang="en-US" sz="2400"/>
              <a:t>锯齿波线性度优于</a:t>
            </a:r>
            <a:r>
              <a:rPr lang="en-US" altLang="zh-CN" sz="2400"/>
              <a:t>1%</a:t>
            </a:r>
            <a:r>
              <a:rPr lang="zh-CN" altLang="en-US" sz="2400"/>
              <a:t>。</a:t>
            </a:r>
            <a:r>
              <a:rPr lang="zh-CN" altLang="en-US" sz="2400" i="1" u="sng">
                <a:solidFill>
                  <a:srgbClr val="0000FF"/>
                </a:solidFill>
              </a:rPr>
              <a:t>毛刺和阶梯失真</a:t>
            </a:r>
            <a:r>
              <a:rPr lang="zh-CN" altLang="en-US" sz="2400" i="1">
                <a:solidFill>
                  <a:srgbClr val="0000FF"/>
                </a:solidFill>
              </a:rPr>
              <a:t>要小，偏离理想</a:t>
            </a:r>
            <a:r>
              <a:rPr lang="zh-CN" altLang="en-US" sz="2400" i="1" smtClean="0">
                <a:solidFill>
                  <a:srgbClr val="0000FF"/>
                </a:solidFill>
              </a:rPr>
              <a:t>直线</a:t>
            </a:r>
            <a:r>
              <a:rPr lang="en-US" altLang="zh-CN" sz="2400" i="1" smtClean="0">
                <a:solidFill>
                  <a:srgbClr val="0000FF"/>
                </a:solidFill>
              </a:rPr>
              <a:t/>
            </a:r>
            <a:br>
              <a:rPr lang="en-US" altLang="zh-CN" sz="2400" i="1" smtClean="0">
                <a:solidFill>
                  <a:srgbClr val="0000FF"/>
                </a:solidFill>
              </a:rPr>
            </a:br>
            <a:r>
              <a:rPr lang="zh-CN" altLang="en-US" sz="2400" i="1" smtClean="0">
                <a:solidFill>
                  <a:srgbClr val="0000FF"/>
                </a:solidFill>
              </a:rPr>
              <a:t>的</a:t>
            </a:r>
            <a:r>
              <a:rPr lang="zh-CN" altLang="en-US" sz="2400" i="1">
                <a:solidFill>
                  <a:srgbClr val="0000FF"/>
                </a:solidFill>
              </a:rPr>
              <a:t>误差小于</a:t>
            </a:r>
            <a:r>
              <a:rPr lang="en-US" altLang="zh-CN" sz="2400" i="1">
                <a:solidFill>
                  <a:srgbClr val="0000FF"/>
                </a:solidFill>
              </a:rPr>
              <a:t>1%</a:t>
            </a:r>
            <a:r>
              <a:rPr lang="zh-CN" altLang="en-US" sz="2400" i="1">
                <a:solidFill>
                  <a:srgbClr val="0000FF"/>
                </a:solidFill>
              </a:rPr>
              <a:t>。</a:t>
            </a:r>
            <a:endParaRPr lang="zh-CN" altLang="en-US" sz="2400" i="1" u="sng">
              <a:solidFill>
                <a:srgbClr val="0000FF"/>
              </a:solidFill>
            </a:endParaRPr>
          </a:p>
          <a:p>
            <a:pPr eaLnBrk="1" hangingPunct="1">
              <a:defRPr/>
            </a:pPr>
            <a:r>
              <a:rPr lang="en-US" altLang="zh-CN" sz="2400"/>
              <a:t>(3). </a:t>
            </a:r>
            <a:r>
              <a:rPr lang="zh-CN" altLang="en-US" sz="2400"/>
              <a:t>锯齿波逆程时间小于</a:t>
            </a:r>
            <a:r>
              <a:rPr lang="en-US" altLang="zh-CN" sz="2400"/>
              <a:t>0.5</a:t>
            </a:r>
            <a:r>
              <a:rPr lang="en-US" altLang="zh-CN" sz="2400">
                <a:sym typeface="Symbol" pitchFamily="18" charset="2"/>
              </a:rPr>
              <a:t></a:t>
            </a:r>
            <a:r>
              <a:rPr lang="en-US" altLang="zh-CN" sz="2400"/>
              <a:t>s</a:t>
            </a:r>
            <a:r>
              <a:rPr lang="zh-CN" altLang="en-US" sz="2400"/>
              <a:t>。</a:t>
            </a:r>
            <a:r>
              <a:rPr lang="zh-CN" altLang="en-US" sz="2400" i="1">
                <a:solidFill>
                  <a:srgbClr val="0000FF"/>
                </a:solidFill>
              </a:rPr>
              <a:t>如图，可理解为回扫时间。</a:t>
            </a:r>
          </a:p>
          <a:p>
            <a:pPr eaLnBrk="1" hangingPunct="1">
              <a:defRPr/>
            </a:pPr>
            <a:r>
              <a:rPr lang="en-US" altLang="zh-CN" sz="2400"/>
              <a:t>(4). </a:t>
            </a:r>
            <a:r>
              <a:rPr lang="zh-CN" altLang="en-US" sz="2400"/>
              <a:t>行频切换时，要求系统转换时间小于</a:t>
            </a:r>
            <a:r>
              <a:rPr lang="en-US" altLang="zh-CN" sz="2400"/>
              <a:t>0.5s</a:t>
            </a:r>
            <a:r>
              <a:rPr lang="zh-CN" altLang="en-US" sz="2400"/>
              <a:t>。</a:t>
            </a:r>
            <a:r>
              <a:rPr lang="zh-CN" altLang="en-US" sz="2400" i="1">
                <a:solidFill>
                  <a:srgbClr val="0000FF"/>
                </a:solidFill>
              </a:rPr>
              <a:t>比如输入行频从</a:t>
            </a:r>
            <a:r>
              <a:rPr lang="en-US" altLang="zh-CN" sz="2400" i="1">
                <a:solidFill>
                  <a:srgbClr val="0000FF"/>
                </a:solidFill>
              </a:rPr>
              <a:t>64kHz</a:t>
            </a:r>
            <a:r>
              <a:rPr lang="zh-CN" altLang="en-US" sz="2400" i="1">
                <a:solidFill>
                  <a:srgbClr val="0000FF"/>
                </a:solidFill>
              </a:rPr>
              <a:t>切换回</a:t>
            </a:r>
            <a:r>
              <a:rPr lang="en-US" altLang="zh-CN" sz="2400" i="1">
                <a:solidFill>
                  <a:srgbClr val="0000FF"/>
                </a:solidFill>
              </a:rPr>
              <a:t>15.625kHz</a:t>
            </a:r>
            <a:r>
              <a:rPr lang="zh-CN" altLang="en-US" sz="2400" i="1">
                <a:solidFill>
                  <a:srgbClr val="0000FF"/>
                </a:solidFill>
              </a:rPr>
              <a:t>时，输出锯齿波能同步变化到位所需的</a:t>
            </a:r>
            <a:br>
              <a:rPr lang="zh-CN" altLang="en-US" sz="2400" i="1">
                <a:solidFill>
                  <a:srgbClr val="0000FF"/>
                </a:solidFill>
              </a:rPr>
            </a:br>
            <a:r>
              <a:rPr lang="zh-CN" altLang="en-US" sz="2400" i="1">
                <a:solidFill>
                  <a:srgbClr val="0000FF"/>
                </a:solidFill>
              </a:rPr>
              <a:t>时间要小于</a:t>
            </a:r>
            <a:r>
              <a:rPr lang="en-US" altLang="zh-CN" sz="2400" i="1">
                <a:solidFill>
                  <a:srgbClr val="0000FF"/>
                </a:solidFill>
              </a:rPr>
              <a:t>0.5s</a:t>
            </a:r>
            <a:r>
              <a:rPr lang="zh-CN" altLang="en-US" sz="2400" i="1">
                <a:solidFill>
                  <a:srgbClr val="0000FF"/>
                </a:solidFill>
              </a:rPr>
              <a:t>。</a:t>
            </a:r>
          </a:p>
        </p:txBody>
      </p:sp>
      <p:pic>
        <p:nvPicPr>
          <p:cNvPr id="18436" name="Picture 5"/>
          <p:cNvPicPr>
            <a:picLocks noChangeAspect="1" noChangeArrowheads="1"/>
          </p:cNvPicPr>
          <p:nvPr/>
        </p:nvPicPr>
        <p:blipFill>
          <a:blip r:embed="rId2"/>
          <a:srcRect/>
          <a:stretch>
            <a:fillRect/>
          </a:stretch>
        </p:blipFill>
        <p:spPr bwMode="auto">
          <a:xfrm>
            <a:off x="250825" y="3205163"/>
            <a:ext cx="4838700" cy="1971675"/>
          </a:xfrm>
          <a:prstGeom prst="rect">
            <a:avLst/>
          </a:prstGeom>
          <a:noFill/>
          <a:ln w="9525">
            <a:noFill/>
            <a:miter lim="800000"/>
            <a:headEnd/>
            <a:tailEnd/>
          </a:ln>
        </p:spPr>
      </p:pic>
      <p:sp>
        <p:nvSpPr>
          <p:cNvPr id="18439" name="Freeform 8"/>
          <p:cNvSpPr>
            <a:spLocks/>
          </p:cNvSpPr>
          <p:nvPr/>
        </p:nvSpPr>
        <p:spPr bwMode="auto">
          <a:xfrm>
            <a:off x="1011238" y="3781425"/>
            <a:ext cx="12700" cy="1646238"/>
          </a:xfrm>
          <a:custGeom>
            <a:avLst/>
            <a:gdLst>
              <a:gd name="T0" fmla="*/ 2147483647 w 8"/>
              <a:gd name="T1" fmla="*/ 0 h 1037"/>
              <a:gd name="T2" fmla="*/ 0 w 8"/>
              <a:gd name="T3" fmla="*/ 2147483647 h 1037"/>
              <a:gd name="T4" fmla="*/ 0 60000 65536"/>
              <a:gd name="T5" fmla="*/ 0 60000 65536"/>
              <a:gd name="T6" fmla="*/ 0 w 8"/>
              <a:gd name="T7" fmla="*/ 0 h 1037"/>
              <a:gd name="T8" fmla="*/ 8 w 8"/>
              <a:gd name="T9" fmla="*/ 1037 h 1037"/>
            </a:gdLst>
            <a:ahLst/>
            <a:cxnLst>
              <a:cxn ang="T4">
                <a:pos x="T0" y="T1"/>
              </a:cxn>
              <a:cxn ang="T5">
                <a:pos x="T2" y="T3"/>
              </a:cxn>
            </a:cxnLst>
            <a:rect l="T6" t="T7" r="T8" b="T9"/>
            <a:pathLst>
              <a:path w="8" h="1037">
                <a:moveTo>
                  <a:pt x="8" y="0"/>
                </a:moveTo>
                <a:lnTo>
                  <a:pt x="0" y="1037"/>
                </a:lnTo>
              </a:path>
            </a:pathLst>
          </a:custGeom>
          <a:noFill/>
          <a:ln w="19050">
            <a:solidFill>
              <a:srgbClr val="0000FF"/>
            </a:solidFill>
            <a:prstDash val="dash"/>
            <a:round/>
            <a:headEnd/>
            <a:tailEnd/>
          </a:ln>
        </p:spPr>
        <p:txBody>
          <a:bodyPr/>
          <a:lstStyle/>
          <a:p>
            <a:endParaRPr lang="zh-CN" altLang="en-US"/>
          </a:p>
        </p:txBody>
      </p:sp>
      <p:sp>
        <p:nvSpPr>
          <p:cNvPr id="18440" name="Freeform 9"/>
          <p:cNvSpPr>
            <a:spLocks/>
          </p:cNvSpPr>
          <p:nvPr/>
        </p:nvSpPr>
        <p:spPr bwMode="auto">
          <a:xfrm>
            <a:off x="2763838" y="3781425"/>
            <a:ext cx="1587" cy="1646238"/>
          </a:xfrm>
          <a:custGeom>
            <a:avLst/>
            <a:gdLst>
              <a:gd name="T0" fmla="*/ 0 w 1"/>
              <a:gd name="T1" fmla="*/ 0 h 1037"/>
              <a:gd name="T2" fmla="*/ 0 w 1"/>
              <a:gd name="T3" fmla="*/ 2147483647 h 1037"/>
              <a:gd name="T4" fmla="*/ 0 60000 65536"/>
              <a:gd name="T5" fmla="*/ 0 60000 65536"/>
              <a:gd name="T6" fmla="*/ 0 w 1"/>
              <a:gd name="T7" fmla="*/ 0 h 1037"/>
              <a:gd name="T8" fmla="*/ 1 w 1"/>
              <a:gd name="T9" fmla="*/ 1037 h 1037"/>
            </a:gdLst>
            <a:ahLst/>
            <a:cxnLst>
              <a:cxn ang="T4">
                <a:pos x="T0" y="T1"/>
              </a:cxn>
              <a:cxn ang="T5">
                <a:pos x="T2" y="T3"/>
              </a:cxn>
            </a:cxnLst>
            <a:rect l="T6" t="T7" r="T8" b="T9"/>
            <a:pathLst>
              <a:path w="1" h="1037">
                <a:moveTo>
                  <a:pt x="0" y="0"/>
                </a:moveTo>
                <a:lnTo>
                  <a:pt x="0" y="1037"/>
                </a:lnTo>
              </a:path>
            </a:pathLst>
          </a:custGeom>
          <a:noFill/>
          <a:ln w="19050">
            <a:solidFill>
              <a:srgbClr val="0000FF"/>
            </a:solidFill>
            <a:prstDash val="dash"/>
            <a:round/>
            <a:headEnd/>
            <a:tailEnd/>
          </a:ln>
        </p:spPr>
        <p:txBody>
          <a:bodyPr/>
          <a:lstStyle/>
          <a:p>
            <a:endParaRPr lang="zh-CN" altLang="en-US"/>
          </a:p>
        </p:txBody>
      </p:sp>
      <p:sp>
        <p:nvSpPr>
          <p:cNvPr id="18441" name="Freeform 10"/>
          <p:cNvSpPr>
            <a:spLocks/>
          </p:cNvSpPr>
          <p:nvPr/>
        </p:nvSpPr>
        <p:spPr bwMode="auto">
          <a:xfrm>
            <a:off x="4465638" y="3767138"/>
            <a:ext cx="1587" cy="1646237"/>
          </a:xfrm>
          <a:custGeom>
            <a:avLst/>
            <a:gdLst>
              <a:gd name="T0" fmla="*/ 0 w 1"/>
              <a:gd name="T1" fmla="*/ 0 h 1037"/>
              <a:gd name="T2" fmla="*/ 2147483647 w 1"/>
              <a:gd name="T3" fmla="*/ 2147483647 h 1037"/>
              <a:gd name="T4" fmla="*/ 0 60000 65536"/>
              <a:gd name="T5" fmla="*/ 0 60000 65536"/>
              <a:gd name="T6" fmla="*/ 0 w 1"/>
              <a:gd name="T7" fmla="*/ 0 h 1037"/>
              <a:gd name="T8" fmla="*/ 1 w 1"/>
              <a:gd name="T9" fmla="*/ 1037 h 1037"/>
            </a:gdLst>
            <a:ahLst/>
            <a:cxnLst>
              <a:cxn ang="T4">
                <a:pos x="T0" y="T1"/>
              </a:cxn>
              <a:cxn ang="T5">
                <a:pos x="T2" y="T3"/>
              </a:cxn>
            </a:cxnLst>
            <a:rect l="T6" t="T7" r="T8" b="T9"/>
            <a:pathLst>
              <a:path w="1" h="1037">
                <a:moveTo>
                  <a:pt x="0" y="0"/>
                </a:moveTo>
                <a:lnTo>
                  <a:pt x="1" y="1037"/>
                </a:lnTo>
              </a:path>
            </a:pathLst>
          </a:custGeom>
          <a:noFill/>
          <a:ln w="19050">
            <a:solidFill>
              <a:srgbClr val="0000FF"/>
            </a:solidFill>
            <a:prstDash val="dash"/>
            <a:round/>
            <a:headEnd/>
            <a:tailEnd/>
          </a:ln>
        </p:spPr>
        <p:txBody>
          <a:bodyPr/>
          <a:lstStyle/>
          <a:p>
            <a:endParaRPr lang="zh-CN" altLang="en-US"/>
          </a:p>
        </p:txBody>
      </p:sp>
      <p:sp>
        <p:nvSpPr>
          <p:cNvPr id="18442" name="Line 16"/>
          <p:cNvSpPr>
            <a:spLocks noChangeShapeType="1"/>
          </p:cNvSpPr>
          <p:nvPr/>
        </p:nvSpPr>
        <p:spPr bwMode="auto">
          <a:xfrm>
            <a:off x="1216025" y="5005388"/>
            <a:ext cx="0" cy="431800"/>
          </a:xfrm>
          <a:prstGeom prst="line">
            <a:avLst/>
          </a:prstGeom>
          <a:noFill/>
          <a:ln w="19050">
            <a:solidFill>
              <a:srgbClr val="FF0000"/>
            </a:solidFill>
            <a:prstDash val="dash"/>
            <a:round/>
            <a:headEnd/>
            <a:tailEnd/>
          </a:ln>
        </p:spPr>
        <p:txBody>
          <a:bodyPr/>
          <a:lstStyle/>
          <a:p>
            <a:endParaRPr lang="zh-CN" altLang="en-US"/>
          </a:p>
        </p:txBody>
      </p:sp>
      <p:sp>
        <p:nvSpPr>
          <p:cNvPr id="18443" name="Line 17"/>
          <p:cNvSpPr>
            <a:spLocks noChangeShapeType="1"/>
          </p:cNvSpPr>
          <p:nvPr/>
        </p:nvSpPr>
        <p:spPr bwMode="auto">
          <a:xfrm>
            <a:off x="3001963" y="5033963"/>
            <a:ext cx="0" cy="431800"/>
          </a:xfrm>
          <a:prstGeom prst="line">
            <a:avLst/>
          </a:prstGeom>
          <a:noFill/>
          <a:ln w="19050">
            <a:solidFill>
              <a:srgbClr val="FF0000"/>
            </a:solidFill>
            <a:prstDash val="dash"/>
            <a:round/>
            <a:headEnd/>
            <a:tailEnd/>
          </a:ln>
        </p:spPr>
        <p:txBody>
          <a:bodyPr/>
          <a:lstStyle/>
          <a:p>
            <a:endParaRPr lang="zh-CN" altLang="en-US"/>
          </a:p>
        </p:txBody>
      </p:sp>
      <p:sp>
        <p:nvSpPr>
          <p:cNvPr id="18444" name="Line 18"/>
          <p:cNvSpPr>
            <a:spLocks noChangeShapeType="1"/>
          </p:cNvSpPr>
          <p:nvPr/>
        </p:nvSpPr>
        <p:spPr bwMode="auto">
          <a:xfrm>
            <a:off x="4702175" y="5048250"/>
            <a:ext cx="0" cy="431800"/>
          </a:xfrm>
          <a:prstGeom prst="line">
            <a:avLst/>
          </a:prstGeom>
          <a:noFill/>
          <a:ln w="19050">
            <a:solidFill>
              <a:srgbClr val="FF0000"/>
            </a:solidFill>
            <a:prstDash val="dash"/>
            <a:round/>
            <a:headEnd/>
            <a:tailEnd/>
          </a:ln>
        </p:spPr>
        <p:txBody>
          <a:bodyPr/>
          <a:lstStyle/>
          <a:p>
            <a:endParaRPr lang="zh-CN" altLang="en-US"/>
          </a:p>
        </p:txBody>
      </p:sp>
      <p:grpSp>
        <p:nvGrpSpPr>
          <p:cNvPr id="2" name="Group 31"/>
          <p:cNvGrpSpPr>
            <a:grpSpLocks/>
          </p:cNvGrpSpPr>
          <p:nvPr/>
        </p:nvGrpSpPr>
        <p:grpSpPr bwMode="auto">
          <a:xfrm>
            <a:off x="1009650" y="5473700"/>
            <a:ext cx="3695700" cy="547688"/>
            <a:chOff x="636" y="3448"/>
            <a:chExt cx="2328" cy="345"/>
          </a:xfrm>
        </p:grpSpPr>
        <p:sp>
          <p:nvSpPr>
            <p:cNvPr id="18454" name="AutoShape 19"/>
            <p:cNvSpPr>
              <a:spLocks/>
            </p:cNvSpPr>
            <p:nvPr/>
          </p:nvSpPr>
          <p:spPr bwMode="auto">
            <a:xfrm rot="-5400000">
              <a:off x="634" y="3450"/>
              <a:ext cx="136" cy="131"/>
            </a:xfrm>
            <a:prstGeom prst="leftBrace">
              <a:avLst>
                <a:gd name="adj1" fmla="val 8333"/>
                <a:gd name="adj2" fmla="val 50000"/>
              </a:avLst>
            </a:prstGeom>
            <a:noFill/>
            <a:ln w="9525">
              <a:solidFill>
                <a:schemeClr val="tx1"/>
              </a:solidFill>
              <a:round/>
              <a:headEnd/>
              <a:tailEnd/>
            </a:ln>
          </p:spPr>
          <p:txBody>
            <a:bodyPr wrap="none" anchor="ctr"/>
            <a:lstStyle/>
            <a:p>
              <a:pPr eaLnBrk="1" hangingPunct="1">
                <a:spcBef>
                  <a:spcPct val="50000"/>
                </a:spcBef>
              </a:pPr>
              <a:endParaRPr lang="zh-CN" altLang="en-US"/>
            </a:p>
          </p:txBody>
        </p:sp>
        <p:sp>
          <p:nvSpPr>
            <p:cNvPr id="18455" name="Text Box 22"/>
            <p:cNvSpPr txBox="1">
              <a:spLocks noChangeArrowheads="1"/>
            </p:cNvSpPr>
            <p:nvPr/>
          </p:nvSpPr>
          <p:spPr bwMode="auto">
            <a:xfrm>
              <a:off x="1202" y="3562"/>
              <a:ext cx="1225" cy="231"/>
            </a:xfrm>
            <a:prstGeom prst="rect">
              <a:avLst/>
            </a:prstGeom>
            <a:noFill/>
            <a:ln w="9525">
              <a:noFill/>
              <a:miter lim="800000"/>
              <a:headEnd/>
              <a:tailEnd/>
            </a:ln>
          </p:spPr>
          <p:txBody>
            <a:bodyPr>
              <a:spAutoFit/>
            </a:bodyPr>
            <a:lstStyle/>
            <a:p>
              <a:pPr algn="ctr" eaLnBrk="1" hangingPunct="1">
                <a:spcBef>
                  <a:spcPct val="50000"/>
                </a:spcBef>
              </a:pPr>
              <a:r>
                <a:rPr lang="zh-CN" altLang="en-US" sz="1800">
                  <a:solidFill>
                    <a:srgbClr val="0000FF"/>
                  </a:solidFill>
                </a:rPr>
                <a:t>逆程时间</a:t>
              </a:r>
            </a:p>
          </p:txBody>
        </p:sp>
        <p:sp>
          <p:nvSpPr>
            <p:cNvPr id="18456" name="AutoShape 26"/>
            <p:cNvSpPr>
              <a:spLocks/>
            </p:cNvSpPr>
            <p:nvPr/>
          </p:nvSpPr>
          <p:spPr bwMode="auto">
            <a:xfrm rot="-5400000">
              <a:off x="1749" y="3460"/>
              <a:ext cx="136" cy="142"/>
            </a:xfrm>
            <a:prstGeom prst="leftBrace">
              <a:avLst>
                <a:gd name="adj1" fmla="val 8701"/>
                <a:gd name="adj2" fmla="val 50000"/>
              </a:avLst>
            </a:prstGeom>
            <a:noFill/>
            <a:ln w="9525">
              <a:solidFill>
                <a:schemeClr val="tx1"/>
              </a:solidFill>
              <a:round/>
              <a:headEnd/>
              <a:tailEnd/>
            </a:ln>
          </p:spPr>
          <p:txBody>
            <a:bodyPr wrap="none" anchor="ctr"/>
            <a:lstStyle/>
            <a:p>
              <a:pPr eaLnBrk="1" hangingPunct="1">
                <a:spcBef>
                  <a:spcPct val="50000"/>
                </a:spcBef>
              </a:pPr>
              <a:endParaRPr lang="zh-CN" altLang="en-US"/>
            </a:p>
          </p:txBody>
        </p:sp>
        <p:sp>
          <p:nvSpPr>
            <p:cNvPr id="18457" name="AutoShape 27"/>
            <p:cNvSpPr>
              <a:spLocks/>
            </p:cNvSpPr>
            <p:nvPr/>
          </p:nvSpPr>
          <p:spPr bwMode="auto">
            <a:xfrm rot="-5400000">
              <a:off x="2823" y="3457"/>
              <a:ext cx="136" cy="147"/>
            </a:xfrm>
            <a:prstGeom prst="leftBrace">
              <a:avLst>
                <a:gd name="adj1" fmla="val 9007"/>
                <a:gd name="adj2" fmla="val 50000"/>
              </a:avLst>
            </a:prstGeom>
            <a:noFill/>
            <a:ln w="9525">
              <a:solidFill>
                <a:schemeClr val="tx1"/>
              </a:solidFill>
              <a:round/>
              <a:headEnd/>
              <a:tailEnd/>
            </a:ln>
          </p:spPr>
          <p:txBody>
            <a:bodyPr wrap="none" anchor="ctr"/>
            <a:lstStyle/>
            <a:p>
              <a:pPr eaLnBrk="1" hangingPunct="1">
                <a:spcBef>
                  <a:spcPct val="50000"/>
                </a:spcBef>
              </a:pPr>
              <a:endParaRPr lang="zh-CN" altLang="en-US"/>
            </a:p>
          </p:txBody>
        </p:sp>
      </p:grpSp>
      <p:sp>
        <p:nvSpPr>
          <p:cNvPr id="18446" name="Rectangle 28"/>
          <p:cNvSpPr>
            <a:spLocks noChangeArrowheads="1"/>
          </p:cNvSpPr>
          <p:nvPr/>
        </p:nvSpPr>
        <p:spPr bwMode="auto">
          <a:xfrm>
            <a:off x="784225" y="4005263"/>
            <a:ext cx="215900" cy="287337"/>
          </a:xfrm>
          <a:prstGeom prst="rect">
            <a:avLst/>
          </a:prstGeom>
          <a:solidFill>
            <a:schemeClr val="bg1"/>
          </a:solidFill>
          <a:ln w="9525">
            <a:noFill/>
            <a:miter lim="800000"/>
            <a:headEnd/>
            <a:tailEnd/>
          </a:ln>
        </p:spPr>
        <p:txBody>
          <a:bodyPr wrap="none" anchor="ctr"/>
          <a:lstStyle/>
          <a:p>
            <a:pPr eaLnBrk="1" hangingPunct="1">
              <a:spcBef>
                <a:spcPct val="50000"/>
              </a:spcBef>
            </a:pPr>
            <a:endParaRPr lang="zh-CN" altLang="en-US"/>
          </a:p>
        </p:txBody>
      </p:sp>
      <p:grpSp>
        <p:nvGrpSpPr>
          <p:cNvPr id="3" name="Group 42"/>
          <p:cNvGrpSpPr>
            <a:grpSpLocks/>
          </p:cNvGrpSpPr>
          <p:nvPr/>
        </p:nvGrpSpPr>
        <p:grpSpPr bwMode="auto">
          <a:xfrm>
            <a:off x="1476375" y="4508500"/>
            <a:ext cx="717550" cy="360363"/>
            <a:chOff x="930" y="2840"/>
            <a:chExt cx="452" cy="227"/>
          </a:xfrm>
        </p:grpSpPr>
        <p:sp>
          <p:nvSpPr>
            <p:cNvPr id="18448" name="Line 34"/>
            <p:cNvSpPr>
              <a:spLocks noChangeShapeType="1"/>
            </p:cNvSpPr>
            <p:nvPr/>
          </p:nvSpPr>
          <p:spPr bwMode="auto">
            <a:xfrm flipV="1">
              <a:off x="930" y="2976"/>
              <a:ext cx="0" cy="91"/>
            </a:xfrm>
            <a:prstGeom prst="line">
              <a:avLst/>
            </a:prstGeom>
            <a:noFill/>
            <a:ln w="19050">
              <a:solidFill>
                <a:srgbClr val="FF00FF"/>
              </a:solidFill>
              <a:round/>
              <a:headEnd/>
              <a:tailEnd/>
            </a:ln>
          </p:spPr>
          <p:txBody>
            <a:bodyPr/>
            <a:lstStyle/>
            <a:p>
              <a:endParaRPr lang="zh-CN" altLang="en-US"/>
            </a:p>
          </p:txBody>
        </p:sp>
        <p:sp>
          <p:nvSpPr>
            <p:cNvPr id="18449" name="Line 35"/>
            <p:cNvSpPr>
              <a:spLocks noChangeShapeType="1"/>
            </p:cNvSpPr>
            <p:nvPr/>
          </p:nvSpPr>
          <p:spPr bwMode="auto">
            <a:xfrm flipV="1">
              <a:off x="1020" y="2976"/>
              <a:ext cx="0" cy="46"/>
            </a:xfrm>
            <a:prstGeom prst="line">
              <a:avLst/>
            </a:prstGeom>
            <a:noFill/>
            <a:ln w="19050">
              <a:solidFill>
                <a:srgbClr val="FF00FF"/>
              </a:solidFill>
              <a:round/>
              <a:headEnd/>
              <a:tailEnd/>
            </a:ln>
          </p:spPr>
          <p:txBody>
            <a:bodyPr/>
            <a:lstStyle/>
            <a:p>
              <a:endParaRPr lang="zh-CN" altLang="en-US"/>
            </a:p>
          </p:txBody>
        </p:sp>
        <p:sp>
          <p:nvSpPr>
            <p:cNvPr id="18450" name="Line 36"/>
            <p:cNvSpPr>
              <a:spLocks noChangeShapeType="1"/>
            </p:cNvSpPr>
            <p:nvPr/>
          </p:nvSpPr>
          <p:spPr bwMode="auto">
            <a:xfrm flipV="1">
              <a:off x="1202" y="2886"/>
              <a:ext cx="0" cy="45"/>
            </a:xfrm>
            <a:prstGeom prst="line">
              <a:avLst/>
            </a:prstGeom>
            <a:noFill/>
            <a:ln w="19050">
              <a:solidFill>
                <a:srgbClr val="FF00FF"/>
              </a:solidFill>
              <a:round/>
              <a:headEnd/>
              <a:tailEnd/>
            </a:ln>
          </p:spPr>
          <p:txBody>
            <a:bodyPr/>
            <a:lstStyle/>
            <a:p>
              <a:endParaRPr lang="zh-CN" altLang="en-US"/>
            </a:p>
          </p:txBody>
        </p:sp>
        <p:sp>
          <p:nvSpPr>
            <p:cNvPr id="18451" name="Line 37"/>
            <p:cNvSpPr>
              <a:spLocks noChangeShapeType="1"/>
            </p:cNvSpPr>
            <p:nvPr/>
          </p:nvSpPr>
          <p:spPr bwMode="auto">
            <a:xfrm>
              <a:off x="1202" y="2886"/>
              <a:ext cx="90" cy="0"/>
            </a:xfrm>
            <a:prstGeom prst="line">
              <a:avLst/>
            </a:prstGeom>
            <a:noFill/>
            <a:ln w="19050">
              <a:solidFill>
                <a:srgbClr val="FF00FF"/>
              </a:solidFill>
              <a:round/>
              <a:headEnd/>
              <a:tailEnd/>
            </a:ln>
          </p:spPr>
          <p:txBody>
            <a:bodyPr/>
            <a:lstStyle/>
            <a:p>
              <a:endParaRPr lang="zh-CN" altLang="en-US"/>
            </a:p>
          </p:txBody>
        </p:sp>
        <p:sp>
          <p:nvSpPr>
            <p:cNvPr id="18452" name="Line 40"/>
            <p:cNvSpPr>
              <a:spLocks noChangeShapeType="1"/>
            </p:cNvSpPr>
            <p:nvPr/>
          </p:nvSpPr>
          <p:spPr bwMode="auto">
            <a:xfrm flipV="1">
              <a:off x="1292" y="2840"/>
              <a:ext cx="0" cy="45"/>
            </a:xfrm>
            <a:prstGeom prst="line">
              <a:avLst/>
            </a:prstGeom>
            <a:noFill/>
            <a:ln w="19050">
              <a:solidFill>
                <a:srgbClr val="FF00FF"/>
              </a:solidFill>
              <a:round/>
              <a:headEnd/>
              <a:tailEnd/>
            </a:ln>
          </p:spPr>
          <p:txBody>
            <a:bodyPr/>
            <a:lstStyle/>
            <a:p>
              <a:endParaRPr lang="zh-CN" altLang="en-US"/>
            </a:p>
          </p:txBody>
        </p:sp>
        <p:sp>
          <p:nvSpPr>
            <p:cNvPr id="18453" name="Line 41"/>
            <p:cNvSpPr>
              <a:spLocks noChangeShapeType="1"/>
            </p:cNvSpPr>
            <p:nvPr/>
          </p:nvSpPr>
          <p:spPr bwMode="auto">
            <a:xfrm>
              <a:off x="1292" y="2840"/>
              <a:ext cx="90" cy="0"/>
            </a:xfrm>
            <a:prstGeom prst="line">
              <a:avLst/>
            </a:prstGeom>
            <a:noFill/>
            <a:ln w="19050">
              <a:solidFill>
                <a:srgbClr val="FF00FF"/>
              </a:solidFill>
              <a:round/>
              <a:headEnd/>
              <a:tailEnd/>
            </a:ln>
          </p:spPr>
          <p:txBody>
            <a:bodyPr/>
            <a:lstStyle/>
            <a:p>
              <a:endParaRPr lang="zh-CN" altLang="en-US"/>
            </a:p>
          </p:txBody>
        </p:sp>
      </p:grpSp>
      <p:sp>
        <p:nvSpPr>
          <p:cNvPr id="26" name="Text Box 6"/>
          <p:cNvSpPr txBox="1">
            <a:spLocks noChangeArrowheads="1"/>
          </p:cNvSpPr>
          <p:nvPr/>
        </p:nvSpPr>
        <p:spPr bwMode="auto">
          <a:xfrm>
            <a:off x="5089524" y="3149600"/>
            <a:ext cx="3660776" cy="701675"/>
          </a:xfrm>
          <a:prstGeom prst="rect">
            <a:avLst/>
          </a:prstGeom>
          <a:noFill/>
          <a:ln w="9525">
            <a:noFill/>
            <a:miter lim="800000"/>
            <a:headEnd/>
            <a:tailEnd/>
          </a:ln>
        </p:spPr>
        <p:txBody>
          <a:bodyPr wrap="square">
            <a:spAutoFit/>
          </a:bodyPr>
          <a:lstStyle/>
          <a:p>
            <a:pPr eaLnBrk="1" hangingPunct="1">
              <a:spcBef>
                <a:spcPct val="50000"/>
              </a:spcBef>
            </a:pPr>
            <a:r>
              <a:rPr lang="zh-CN" altLang="en-US">
                <a:solidFill>
                  <a:schemeClr val="accent2"/>
                </a:solidFill>
              </a:rPr>
              <a:t>输入：</a:t>
            </a:r>
            <a:r>
              <a:rPr lang="zh-CN" altLang="en-US">
                <a:solidFill>
                  <a:srgbClr val="0000FF"/>
                </a:solidFill>
              </a:rPr>
              <a:t>行同步信号</a:t>
            </a:r>
            <a:r>
              <a:rPr lang="zh-CN" altLang="en-US"/>
              <a:t>（</a:t>
            </a:r>
            <a:r>
              <a:rPr lang="en-US" altLang="zh-CN"/>
              <a:t>15.625kHz~64kHz</a:t>
            </a:r>
            <a:r>
              <a:rPr lang="zh-CN" altLang="en-US"/>
              <a:t>）</a:t>
            </a:r>
          </a:p>
        </p:txBody>
      </p:sp>
      <p:sp>
        <p:nvSpPr>
          <p:cNvPr id="27" name="Text Box 7"/>
          <p:cNvSpPr txBox="1">
            <a:spLocks noChangeArrowheads="1"/>
          </p:cNvSpPr>
          <p:nvPr/>
        </p:nvSpPr>
        <p:spPr bwMode="auto">
          <a:xfrm>
            <a:off x="5089524" y="4121150"/>
            <a:ext cx="4054475" cy="1323975"/>
          </a:xfrm>
          <a:prstGeom prst="rect">
            <a:avLst/>
          </a:prstGeom>
          <a:noFill/>
          <a:ln w="9525">
            <a:noFill/>
            <a:miter lim="800000"/>
            <a:headEnd/>
            <a:tailEnd/>
          </a:ln>
        </p:spPr>
        <p:txBody>
          <a:bodyPr wrap="square">
            <a:spAutoFit/>
          </a:bodyPr>
          <a:lstStyle/>
          <a:p>
            <a:pPr eaLnBrk="1" hangingPunct="1"/>
            <a:r>
              <a:rPr lang="zh-CN" altLang="en-US">
                <a:solidFill>
                  <a:schemeClr val="accent2"/>
                </a:solidFill>
              </a:rPr>
              <a:t>要求输出：</a:t>
            </a:r>
            <a:r>
              <a:rPr lang="zh-CN" altLang="en-US">
                <a:solidFill>
                  <a:srgbClr val="0000FF"/>
                </a:solidFill>
              </a:rPr>
              <a:t>锯齿波信号</a:t>
            </a:r>
            <a:endParaRPr lang="en-US" altLang="zh-CN">
              <a:solidFill>
                <a:srgbClr val="0000FF"/>
              </a:solidFill>
            </a:endParaRPr>
          </a:p>
          <a:p>
            <a:pPr eaLnBrk="1" hangingPunct="1"/>
            <a:r>
              <a:rPr lang="zh-CN" altLang="en-US">
                <a:solidFill>
                  <a:srgbClr val="008000"/>
                </a:solidFill>
              </a:rPr>
              <a:t>具体要求：</a:t>
            </a:r>
            <a:r>
              <a:rPr lang="zh-CN" altLang="en-US"/>
              <a:t>输入行频变化时，</a:t>
            </a:r>
            <a:r>
              <a:rPr lang="zh-CN" altLang="en-US" smtClean="0"/>
              <a:t>输出</a:t>
            </a:r>
            <a:r>
              <a:rPr lang="en-US" altLang="zh-CN" smtClean="0"/>
              <a:t/>
            </a:r>
            <a:br>
              <a:rPr lang="en-US" altLang="zh-CN" smtClean="0"/>
            </a:br>
            <a:r>
              <a:rPr lang="zh-CN" altLang="en-US" smtClean="0"/>
              <a:t>锯齿波频率同步</a:t>
            </a:r>
            <a:r>
              <a:rPr lang="zh-CN" altLang="en-US"/>
              <a:t>变化，并且</a:t>
            </a:r>
            <a:r>
              <a:rPr lang="zh-CN" altLang="en-US" smtClean="0"/>
              <a:t>二者</a:t>
            </a:r>
            <a:r>
              <a:rPr lang="en-US" altLang="zh-CN" smtClean="0"/>
              <a:t/>
            </a:r>
            <a:br>
              <a:rPr lang="en-US" altLang="zh-CN" smtClean="0"/>
            </a:br>
            <a:r>
              <a:rPr lang="zh-CN" altLang="en-US" smtClean="0"/>
              <a:t>频率</a:t>
            </a:r>
            <a:r>
              <a:rPr lang="zh-CN" altLang="en-US"/>
              <a:t>要完全同步一致（即同相）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44450"/>
            <a:ext cx="8640763" cy="1052513"/>
          </a:xfrm>
        </p:spPr>
        <p:txBody>
          <a:bodyPr/>
          <a:lstStyle/>
          <a:p>
            <a:pPr eaLnBrk="1" hangingPunct="1"/>
            <a:r>
              <a:rPr lang="en-US" altLang="zh-CN" sz="3200" smtClean="0"/>
              <a:t>1. </a:t>
            </a:r>
            <a:r>
              <a:rPr lang="zh-CN" altLang="en-US" sz="3200" smtClean="0"/>
              <a:t>方案选择</a:t>
            </a:r>
            <a:br>
              <a:rPr lang="zh-CN" altLang="en-US" sz="3200" smtClean="0"/>
            </a:br>
            <a:r>
              <a:rPr lang="zh-CN" altLang="en-US" sz="3200" smtClean="0"/>
              <a:t>一般产生锯齿波的方法有两种：</a:t>
            </a:r>
          </a:p>
        </p:txBody>
      </p:sp>
      <p:sp>
        <p:nvSpPr>
          <p:cNvPr id="17411" name="Rectangle 3"/>
          <p:cNvSpPr>
            <a:spLocks noGrp="1" noChangeArrowheads="1"/>
          </p:cNvSpPr>
          <p:nvPr>
            <p:ph type="body" idx="1"/>
          </p:nvPr>
        </p:nvSpPr>
        <p:spPr>
          <a:xfrm>
            <a:off x="0" y="1196975"/>
            <a:ext cx="9144000" cy="4608513"/>
          </a:xfrm>
        </p:spPr>
        <p:txBody>
          <a:bodyPr/>
          <a:lstStyle/>
          <a:p>
            <a:pPr marL="536575" indent="-536575" eaLnBrk="1" hangingPunct="1">
              <a:spcBef>
                <a:spcPts val="1200"/>
              </a:spcBef>
              <a:spcAft>
                <a:spcPts val="1200"/>
              </a:spcAft>
              <a:buSzTx/>
              <a:buFont typeface="Wingdings" pitchFamily="2" charset="2"/>
              <a:buAutoNum type="circleNumDbPlain"/>
            </a:pPr>
            <a:r>
              <a:rPr lang="zh-CN" altLang="en-US" sz="3600" b="1" smtClean="0">
                <a:latin typeface="Times New Roman" pitchFamily="18" charset="0"/>
                <a:ea typeface="黑体" pitchFamily="49" charset="-122"/>
              </a:rPr>
              <a:t>用恒流源对电容充电：</a:t>
            </a:r>
            <a:r>
              <a:rPr lang="en-US" altLang="zh-CN" sz="3500" b="1" smtClean="0">
                <a:solidFill>
                  <a:srgbClr val="FF0000"/>
                </a:solidFill>
                <a:latin typeface="Times New Roman" pitchFamily="18" charset="0"/>
              </a:rPr>
              <a:t>I=C(dV/dt)</a:t>
            </a:r>
            <a:r>
              <a:rPr lang="zh-CN" altLang="en-US" sz="3500" b="1" smtClean="0">
                <a:solidFill>
                  <a:srgbClr val="FF0000"/>
                </a:solidFill>
                <a:latin typeface="Times New Roman" pitchFamily="18" charset="0"/>
              </a:rPr>
              <a:t>，故有</a:t>
            </a:r>
            <a:r>
              <a:rPr lang="en-US" altLang="zh-CN" sz="3500" b="1" smtClean="0">
                <a:solidFill>
                  <a:srgbClr val="FF0000"/>
                </a:solidFill>
                <a:latin typeface="Times New Roman" pitchFamily="18" charset="0"/>
              </a:rPr>
              <a:t>V=</a:t>
            </a:r>
            <a:r>
              <a:rPr lang="en-US" altLang="zh-CN" sz="3500" b="1" smtClean="0">
                <a:solidFill>
                  <a:srgbClr val="FF0000"/>
                </a:solidFill>
                <a:latin typeface="Times New Roman" pitchFamily="18" charset="0"/>
                <a:cs typeface="Times New Roman" pitchFamily="18" charset="0"/>
              </a:rPr>
              <a:t>∫Idt/C</a:t>
            </a:r>
            <a:r>
              <a:rPr lang="zh-CN" altLang="en-US" sz="3100" b="1" smtClean="0">
                <a:solidFill>
                  <a:srgbClr val="FF0000"/>
                </a:solidFill>
                <a:latin typeface="Times New Roman" pitchFamily="18" charset="0"/>
                <a:cs typeface="Times New Roman" pitchFamily="18" charset="0"/>
              </a:rPr>
              <a:t>（联想实验三角波发生器中的积分器）</a:t>
            </a:r>
            <a:endParaRPr lang="zh-CN" altLang="en-US" sz="3100" b="1" smtClean="0">
              <a:latin typeface="Times New Roman" pitchFamily="18" charset="0"/>
            </a:endParaRPr>
          </a:p>
          <a:p>
            <a:pPr marL="536575" indent="-536575" eaLnBrk="1" hangingPunct="1">
              <a:spcBef>
                <a:spcPts val="1200"/>
              </a:spcBef>
              <a:spcAft>
                <a:spcPts val="1200"/>
              </a:spcAft>
              <a:buSzTx/>
              <a:buFont typeface="Wingdings" pitchFamily="2" charset="2"/>
              <a:buAutoNum type="circleNumDbPlain"/>
            </a:pPr>
            <a:r>
              <a:rPr lang="zh-CN" altLang="en-US" sz="3600" b="1" smtClean="0">
                <a:latin typeface="黑体" pitchFamily="49" charset="-122"/>
                <a:ea typeface="黑体" pitchFamily="49" charset="-122"/>
              </a:rPr>
              <a:t>采用</a:t>
            </a:r>
            <a:r>
              <a:rPr lang="en-US" altLang="zh-CN" sz="3600" b="1" smtClean="0">
                <a:latin typeface="Times New Roman" pitchFamily="18" charset="0"/>
                <a:ea typeface="黑体" pitchFamily="49" charset="-122"/>
              </a:rPr>
              <a:t>D/A</a:t>
            </a:r>
            <a:r>
              <a:rPr lang="zh-CN" altLang="en-US" sz="3600" b="1" smtClean="0">
                <a:latin typeface="黑体" pitchFamily="49" charset="-122"/>
                <a:ea typeface="黑体" pitchFamily="49" charset="-122"/>
              </a:rPr>
              <a:t>变换器：</a:t>
            </a:r>
            <a:r>
              <a:rPr lang="zh-CN" altLang="en-US" sz="3400" b="1" smtClean="0">
                <a:latin typeface="Times New Roman" pitchFamily="18" charset="0"/>
              </a:rPr>
              <a:t>用计数器周期性地由小到大地改变送到</a:t>
            </a:r>
            <a:r>
              <a:rPr lang="en-US" altLang="zh-CN" sz="3400" b="1" smtClean="0">
                <a:latin typeface="Times New Roman" pitchFamily="18" charset="0"/>
              </a:rPr>
              <a:t>D/A</a:t>
            </a:r>
            <a:r>
              <a:rPr lang="zh-CN" altLang="en-US" sz="3400" b="1" smtClean="0">
                <a:latin typeface="Times New Roman" pitchFamily="18" charset="0"/>
              </a:rPr>
              <a:t>变换器的二进制数，就可获得线性变化的</a:t>
            </a:r>
            <a:r>
              <a:rPr lang="zh-CN" altLang="en-US" sz="3400" b="1" u="sng" smtClean="0">
                <a:solidFill>
                  <a:srgbClr val="008000"/>
                </a:solidFill>
                <a:latin typeface="Times New Roman" pitchFamily="18" charset="0"/>
              </a:rPr>
              <a:t>阶梯波</a:t>
            </a:r>
            <a:r>
              <a:rPr lang="zh-CN" altLang="en-US" sz="3400" b="1" smtClean="0">
                <a:latin typeface="Times New Roman" pitchFamily="18" charset="0"/>
              </a:rPr>
              <a:t>输出（可能有毛刺）</a:t>
            </a:r>
            <a:br>
              <a:rPr lang="zh-CN" altLang="en-US" sz="3400" b="1" smtClean="0">
                <a:latin typeface="Times New Roman" pitchFamily="18" charset="0"/>
              </a:rPr>
            </a:br>
            <a:r>
              <a:rPr lang="zh-CN" altLang="en-US" sz="3400" b="1" smtClean="0">
                <a:latin typeface="Times New Roman" pitchFamily="18" charset="0"/>
              </a:rPr>
              <a:t>，经滤波后可得线性较好的</a:t>
            </a:r>
            <a:r>
              <a:rPr lang="zh-CN" altLang="en-US" sz="3400" b="1" u="sng" smtClean="0">
                <a:solidFill>
                  <a:srgbClr val="008000"/>
                </a:solidFill>
                <a:latin typeface="Times New Roman" pitchFamily="18" charset="0"/>
              </a:rPr>
              <a:t>锯齿波</a:t>
            </a:r>
            <a:r>
              <a:rPr lang="zh-CN" altLang="en-US" sz="3400" b="1" smtClean="0">
                <a:latin typeface="Times New Roman" pitchFamily="18" charset="0"/>
              </a:rPr>
              <a:t>电压。</a:t>
            </a:r>
            <a:r>
              <a:rPr lang="en-US" altLang="zh-CN" sz="3600" b="1" smtClean="0">
                <a:latin typeface="Times New Roman" pitchFamily="18" charset="0"/>
              </a:rPr>
              <a:t/>
            </a:r>
            <a:br>
              <a:rPr lang="en-US" altLang="zh-CN" sz="3600" b="1" smtClean="0">
                <a:latin typeface="Times New Roman" pitchFamily="18" charset="0"/>
              </a:rPr>
            </a:br>
            <a:r>
              <a:rPr lang="zh-CN" altLang="en-US" sz="3200" b="1" i="1" smtClean="0">
                <a:solidFill>
                  <a:srgbClr val="FF0000"/>
                </a:solidFill>
                <a:latin typeface="Times New Roman" pitchFamily="18" charset="0"/>
              </a:rPr>
              <a:t>（注意这里要求并不是随便一个计数器都可以</a:t>
            </a:r>
            <a:br>
              <a:rPr lang="zh-CN" altLang="en-US" sz="3200" b="1" i="1" smtClean="0">
                <a:solidFill>
                  <a:srgbClr val="FF0000"/>
                </a:solidFill>
                <a:latin typeface="Times New Roman" pitchFamily="18" charset="0"/>
              </a:rPr>
            </a:br>
            <a:r>
              <a:rPr lang="zh-CN" altLang="en-US" sz="3200" b="1" i="1" smtClean="0">
                <a:solidFill>
                  <a:srgbClr val="FF0000"/>
                </a:solidFill>
                <a:latin typeface="Times New Roman" pitchFamily="18" charset="0"/>
              </a:rPr>
              <a:t>，而是要与</a:t>
            </a:r>
            <a:r>
              <a:rPr lang="zh-CN" altLang="en-US" sz="3200" b="1" i="1" u="sng" smtClean="0">
                <a:solidFill>
                  <a:srgbClr val="FF0000"/>
                </a:solidFill>
                <a:latin typeface="Times New Roman" pitchFamily="18" charset="0"/>
              </a:rPr>
              <a:t>行频信号</a:t>
            </a:r>
            <a:r>
              <a:rPr lang="zh-CN" altLang="en-US" sz="3200" b="1" i="1" smtClean="0">
                <a:solidFill>
                  <a:srgbClr val="FF0000"/>
                </a:solidFill>
                <a:latin typeface="Times New Roman" pitchFamily="18" charset="0"/>
              </a:rPr>
              <a:t>完全同步才行！）</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23850"/>
            <a:ext cx="7543800" cy="569913"/>
          </a:xfrm>
        </p:spPr>
        <p:txBody>
          <a:bodyPr/>
          <a:lstStyle/>
          <a:p>
            <a:pPr eaLnBrk="1" hangingPunct="1"/>
            <a:r>
              <a:rPr lang="en-US" altLang="zh-CN" sz="3200" smtClean="0"/>
              <a:t>3.4 </a:t>
            </a:r>
            <a:r>
              <a:rPr lang="zh-CN" altLang="en-US" sz="3200" smtClean="0"/>
              <a:t>锁相环系统</a:t>
            </a:r>
          </a:p>
        </p:txBody>
      </p:sp>
      <p:sp>
        <p:nvSpPr>
          <p:cNvPr id="4099" name="Rectangle 3"/>
          <p:cNvSpPr>
            <a:spLocks noGrp="1" noChangeArrowheads="1"/>
          </p:cNvSpPr>
          <p:nvPr>
            <p:ph type="body" idx="1"/>
          </p:nvPr>
        </p:nvSpPr>
        <p:spPr>
          <a:xfrm>
            <a:off x="0" y="1581150"/>
            <a:ext cx="9144000" cy="5087938"/>
          </a:xfrm>
        </p:spPr>
        <p:txBody>
          <a:bodyPr/>
          <a:lstStyle/>
          <a:p>
            <a:pPr eaLnBrk="1" hangingPunct="1">
              <a:spcBef>
                <a:spcPts val="400"/>
              </a:spcBef>
              <a:spcAft>
                <a:spcPts val="400"/>
              </a:spcAft>
              <a:defRPr/>
            </a:pPr>
            <a:r>
              <a:rPr lang="zh-CN" altLang="en-US" sz="4000" b="1" smtClean="0">
                <a:solidFill>
                  <a:srgbClr val="009900"/>
                </a:solidFill>
              </a:rPr>
              <a:t>锁相环路（</a:t>
            </a:r>
            <a:r>
              <a:rPr lang="en-US" altLang="zh-CN" sz="4000" b="1" smtClean="0">
                <a:solidFill>
                  <a:srgbClr val="009900"/>
                </a:solidFill>
              </a:rPr>
              <a:t>PLL</a:t>
            </a:r>
            <a:r>
              <a:rPr lang="zh-CN" altLang="en-US" sz="4000" b="1" smtClean="0">
                <a:solidFill>
                  <a:srgbClr val="009900"/>
                </a:solidFill>
              </a:rPr>
              <a:t>）</a:t>
            </a:r>
            <a:endParaRPr lang="en-US" altLang="zh-CN" sz="4000" b="1" smtClean="0">
              <a:solidFill>
                <a:srgbClr val="009900"/>
              </a:solidFill>
            </a:endParaRPr>
          </a:p>
          <a:p>
            <a:pPr eaLnBrk="1" hangingPunct="1">
              <a:spcBef>
                <a:spcPts val="400"/>
              </a:spcBef>
              <a:spcAft>
                <a:spcPts val="400"/>
              </a:spcAft>
              <a:buFont typeface="Wingdings" pitchFamily="2" charset="2"/>
              <a:buChar char="ü"/>
              <a:defRPr/>
            </a:pPr>
            <a:r>
              <a:rPr lang="zh-CN" altLang="en-US" sz="3800" b="1" smtClean="0">
                <a:solidFill>
                  <a:srgbClr val="000000"/>
                </a:solidFill>
              </a:rPr>
              <a:t>一</a:t>
            </a:r>
            <a:r>
              <a:rPr lang="zh-CN" altLang="en-US" sz="3800" b="1" smtClean="0">
                <a:solidFill>
                  <a:srgbClr val="000000"/>
                </a:solidFill>
              </a:rPr>
              <a:t>种</a:t>
            </a:r>
            <a:r>
              <a:rPr lang="zh-CN" altLang="en-US" sz="3800" b="1" smtClean="0">
                <a:solidFill>
                  <a:srgbClr val="FF0000"/>
                </a:solidFill>
              </a:rPr>
              <a:t>自动相位闭环反馈控制电路</a:t>
            </a:r>
            <a:r>
              <a:rPr lang="zh-CN" altLang="en-US" sz="3800" b="1" smtClean="0">
                <a:solidFill>
                  <a:srgbClr val="000000"/>
                </a:solidFill>
              </a:rPr>
              <a:t>，</a:t>
            </a:r>
            <a:r>
              <a:rPr lang="en-US" altLang="zh-CN" sz="3800" b="1" smtClean="0">
                <a:solidFill>
                  <a:srgbClr val="000000"/>
                </a:solidFill>
              </a:rPr>
              <a:t/>
            </a:r>
            <a:br>
              <a:rPr lang="en-US" altLang="zh-CN" sz="3800" b="1" smtClean="0">
                <a:solidFill>
                  <a:srgbClr val="000000"/>
                </a:solidFill>
              </a:rPr>
            </a:br>
            <a:r>
              <a:rPr lang="zh-CN" altLang="en-US" sz="3800" b="1" smtClean="0">
                <a:solidFill>
                  <a:srgbClr val="000000"/>
                </a:solidFill>
              </a:rPr>
              <a:t>其控制对象是 </a:t>
            </a:r>
            <a:r>
              <a:rPr lang="zh-CN" altLang="en-US" sz="3800" b="1" u="sng" smtClean="0">
                <a:solidFill>
                  <a:srgbClr val="0066FF"/>
                </a:solidFill>
              </a:rPr>
              <a:t>压控振荡器</a:t>
            </a:r>
            <a:r>
              <a:rPr lang="en-US" altLang="zh-CN" sz="3800" b="1" u="sng" smtClean="0">
                <a:solidFill>
                  <a:srgbClr val="0066FF"/>
                </a:solidFill>
              </a:rPr>
              <a:t>VCO</a:t>
            </a:r>
            <a:r>
              <a:rPr lang="zh-CN" altLang="en-US" sz="3800" b="1" smtClean="0">
                <a:solidFill>
                  <a:srgbClr val="000000"/>
                </a:solidFill>
              </a:rPr>
              <a:t>，</a:t>
            </a:r>
            <a:r>
              <a:rPr lang="en-US" altLang="zh-CN" sz="3800" b="1" smtClean="0">
                <a:solidFill>
                  <a:srgbClr val="000000"/>
                </a:solidFill>
              </a:rPr>
              <a:t/>
            </a:r>
            <a:br>
              <a:rPr lang="en-US" altLang="zh-CN" sz="3800" b="1" smtClean="0">
                <a:solidFill>
                  <a:srgbClr val="000000"/>
                </a:solidFill>
              </a:rPr>
            </a:br>
            <a:r>
              <a:rPr lang="zh-CN" altLang="en-US" sz="3800" b="1" smtClean="0">
                <a:solidFill>
                  <a:srgbClr val="000000"/>
                </a:solidFill>
              </a:rPr>
              <a:t>而反馈控制器是 检测相位差的</a:t>
            </a:r>
            <a:r>
              <a:rPr lang="zh-CN" altLang="en-US" sz="3800" b="1" u="sng" smtClean="0">
                <a:solidFill>
                  <a:srgbClr val="0066FF"/>
                </a:solidFill>
              </a:rPr>
              <a:t>鉴相器</a:t>
            </a:r>
            <a:r>
              <a:rPr lang="en-US" altLang="zh-CN" sz="3800" b="1" u="sng" smtClean="0">
                <a:solidFill>
                  <a:srgbClr val="0066FF"/>
                </a:solidFill>
              </a:rPr>
              <a:t>PD</a:t>
            </a:r>
            <a:r>
              <a:rPr lang="zh-CN" altLang="en-US" sz="3800" b="1" smtClean="0">
                <a:solidFill>
                  <a:srgbClr val="000000"/>
                </a:solidFill>
              </a:rPr>
              <a:t>和 </a:t>
            </a:r>
            <a:r>
              <a:rPr lang="zh-CN" altLang="en-US" sz="3800" b="1" u="sng" smtClean="0">
                <a:solidFill>
                  <a:srgbClr val="0066FF"/>
                </a:solidFill>
              </a:rPr>
              <a:t>环路滤波器</a:t>
            </a:r>
            <a:r>
              <a:rPr lang="en-US" altLang="zh-CN" sz="3800" b="1" u="sng" smtClean="0">
                <a:solidFill>
                  <a:srgbClr val="0066FF"/>
                </a:solidFill>
              </a:rPr>
              <a:t>LF</a:t>
            </a:r>
            <a:r>
              <a:rPr lang="zh-CN" altLang="en-US" sz="3800" b="1" smtClean="0">
                <a:solidFill>
                  <a:srgbClr val="000000"/>
                </a:solidFill>
              </a:rPr>
              <a:t>。</a:t>
            </a:r>
          </a:p>
          <a:p>
            <a:pPr eaLnBrk="1" hangingPunct="1">
              <a:spcBef>
                <a:spcPts val="400"/>
              </a:spcBef>
              <a:spcAft>
                <a:spcPts val="400"/>
              </a:spcAft>
              <a:buFont typeface="Wingdings" pitchFamily="2" charset="2"/>
              <a:buChar char="ü"/>
              <a:defRPr/>
            </a:pPr>
            <a:r>
              <a:rPr lang="zh-CN" altLang="en-US" sz="3800" b="1" smtClean="0"/>
              <a:t>一</a:t>
            </a:r>
            <a:r>
              <a:rPr lang="zh-CN" altLang="en-US" sz="3800" b="1" smtClean="0"/>
              <a:t>种实现频率跟踪的自动控制电路</a:t>
            </a:r>
            <a:r>
              <a:rPr lang="zh-CN" altLang="en-US" sz="3800" b="1" smtClean="0"/>
              <a:t>，</a:t>
            </a:r>
            <a:r>
              <a:rPr lang="en-US" altLang="zh-CN" sz="3800" b="1" smtClean="0"/>
              <a:t/>
            </a:r>
            <a:br>
              <a:rPr lang="en-US" altLang="zh-CN" sz="3800" b="1" smtClean="0"/>
            </a:br>
            <a:r>
              <a:rPr lang="zh-CN" altLang="en-US" sz="3800" b="1" smtClean="0"/>
              <a:t>这种</a:t>
            </a:r>
            <a:r>
              <a:rPr lang="zh-CN" altLang="en-US" sz="3800" b="1" smtClean="0"/>
              <a:t>跟踪是无误差的，即：</a:t>
            </a:r>
            <a:r>
              <a:rPr lang="en-US" altLang="zh-CN" sz="3800" b="1" smtClean="0"/>
              <a:t/>
            </a:r>
            <a:br>
              <a:rPr lang="en-US" altLang="zh-CN" sz="3800" b="1" smtClean="0"/>
            </a:br>
            <a:r>
              <a:rPr lang="en-US" altLang="zh-CN" sz="3800" b="1" u="sng" smtClean="0">
                <a:solidFill>
                  <a:srgbClr val="0000FF"/>
                </a:solidFill>
              </a:rPr>
              <a:t>VCO</a:t>
            </a:r>
            <a:r>
              <a:rPr lang="zh-CN" altLang="en-US" sz="3800" b="1" u="sng" smtClean="0">
                <a:solidFill>
                  <a:srgbClr val="0000FF"/>
                </a:solidFill>
              </a:rPr>
              <a:t>输出频率恒等于输入信号频率</a:t>
            </a:r>
            <a:r>
              <a:rPr lang="zh-CN" altLang="en-US" sz="3800" b="1" smtClean="0"/>
              <a:t>。</a:t>
            </a:r>
          </a:p>
        </p:txBody>
      </p:sp>
      <p:sp>
        <p:nvSpPr>
          <p:cNvPr id="12292" name="Rectangle 47"/>
          <p:cNvSpPr>
            <a:spLocks noChangeArrowheads="1"/>
          </p:cNvSpPr>
          <p:nvPr/>
        </p:nvSpPr>
        <p:spPr bwMode="auto">
          <a:xfrm>
            <a:off x="107950" y="977900"/>
            <a:ext cx="7343775" cy="579438"/>
          </a:xfrm>
          <a:prstGeom prst="rect">
            <a:avLst/>
          </a:prstGeom>
          <a:noFill/>
          <a:ln w="9525">
            <a:noFill/>
            <a:miter lim="800000"/>
            <a:headEnd/>
            <a:tailEnd/>
          </a:ln>
        </p:spPr>
        <p:txBody>
          <a:bodyPr>
            <a:spAutoFit/>
          </a:bodyPr>
          <a:lstStyle/>
          <a:p>
            <a:pPr eaLnBrk="1" hangingPunct="1"/>
            <a:r>
              <a:rPr lang="zh-CN" altLang="en-US" sz="3200">
                <a:solidFill>
                  <a:srgbClr val="0000CC"/>
                </a:solidFill>
              </a:rPr>
              <a:t>一、环路基础理论知识</a:t>
            </a:r>
            <a:endParaRPr lang="zh-CN" altLang="en-US" sz="3200">
              <a:solidFill>
                <a:srgbClr val="FF000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207963" y="188913"/>
            <a:ext cx="8713787" cy="5976937"/>
          </a:xfrm>
        </p:spPr>
        <p:txBody>
          <a:bodyPr/>
          <a:lstStyle/>
          <a:p>
            <a:pPr marL="0" indent="442913" eaLnBrk="1" hangingPunct="1">
              <a:lnSpc>
                <a:spcPct val="105000"/>
              </a:lnSpc>
            </a:pPr>
            <a:r>
              <a:rPr lang="zh-CN" altLang="en-US" sz="3600" b="1" smtClean="0">
                <a:latin typeface="Times New Roman" pitchFamily="18" charset="0"/>
              </a:rPr>
              <a:t>由于本例要求采用</a:t>
            </a:r>
            <a:r>
              <a:rPr lang="zh-CN" altLang="en-US" sz="3600" b="1" u="sng">
                <a:solidFill>
                  <a:srgbClr val="7030A0"/>
                </a:solidFill>
                <a:latin typeface="Times New Roman" pitchFamily="18" charset="0"/>
              </a:rPr>
              <a:t>锁相技术</a:t>
            </a:r>
            <a:r>
              <a:rPr lang="zh-CN" altLang="en-US" sz="3600" b="1" smtClean="0">
                <a:latin typeface="Times New Roman" pitchFamily="18" charset="0"/>
              </a:rPr>
              <a:t>，</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用行同步脉冲锁定产生锯齿波，肯定涉及</a:t>
            </a:r>
            <a:r>
              <a:rPr lang="zh-CN" altLang="en-US" sz="3600" b="1" u="sng" smtClean="0">
                <a:solidFill>
                  <a:srgbClr val="0000FF"/>
                </a:solidFill>
                <a:latin typeface="Times New Roman" pitchFamily="18" charset="0"/>
              </a:rPr>
              <a:t>数</a:t>
            </a:r>
            <a:r>
              <a:rPr lang="en-US" altLang="zh-CN" sz="3600" b="1" u="sng" smtClean="0">
                <a:solidFill>
                  <a:srgbClr val="0000FF"/>
                </a:solidFill>
                <a:latin typeface="Times New Roman" pitchFamily="18" charset="0"/>
              </a:rPr>
              <a:t>/</a:t>
            </a:r>
            <a:r>
              <a:rPr lang="zh-CN" altLang="en-US" sz="3600" b="1" u="sng" smtClean="0">
                <a:solidFill>
                  <a:srgbClr val="0000FF"/>
                </a:solidFill>
                <a:latin typeface="Times New Roman" pitchFamily="18" charset="0"/>
              </a:rPr>
              <a:t>模即</a:t>
            </a:r>
            <a:r>
              <a:rPr lang="en-US" altLang="zh-CN" sz="3600" b="1" u="sng" smtClean="0">
                <a:solidFill>
                  <a:srgbClr val="0000FF"/>
                </a:solidFill>
                <a:latin typeface="Times New Roman" pitchFamily="18" charset="0"/>
              </a:rPr>
              <a:t>D</a:t>
            </a:r>
            <a:r>
              <a:rPr lang="en-US" altLang="zh-SG" sz="3600" b="1" u="sng" smtClean="0">
                <a:solidFill>
                  <a:srgbClr val="0000FF"/>
                </a:solidFill>
                <a:latin typeface="Times New Roman" pitchFamily="18" charset="0"/>
              </a:rPr>
              <a:t>/A</a:t>
            </a:r>
            <a:r>
              <a:rPr lang="zh-CN" altLang="en-US" sz="3600" b="1" u="sng" smtClean="0">
                <a:solidFill>
                  <a:srgbClr val="0000FF"/>
                </a:solidFill>
                <a:latin typeface="Times New Roman" pitchFamily="18" charset="0"/>
              </a:rPr>
              <a:t>转换</a:t>
            </a:r>
            <a:r>
              <a:rPr lang="zh-CN" altLang="en-US" sz="3600" b="1" smtClean="0">
                <a:solidFill>
                  <a:srgbClr val="0000FF"/>
                </a:solidFill>
                <a:latin typeface="Times New Roman" pitchFamily="18" charset="0"/>
              </a:rPr>
              <a:t>，</a:t>
            </a:r>
            <a:r>
              <a:rPr lang="zh-CN" altLang="en-US" sz="3600" b="1" smtClean="0">
                <a:latin typeface="Times New Roman" pitchFamily="18" charset="0"/>
              </a:rPr>
              <a:t>因此本例用第二种方法。</a:t>
            </a:r>
          </a:p>
          <a:p>
            <a:pPr marL="0" indent="442913" eaLnBrk="1" hangingPunct="1">
              <a:lnSpc>
                <a:spcPct val="105000"/>
              </a:lnSpc>
            </a:pPr>
            <a:r>
              <a:rPr lang="zh-CN" altLang="en-US" sz="3600" b="1" smtClean="0">
                <a:latin typeface="Times New Roman" pitchFamily="18" charset="0"/>
              </a:rPr>
              <a:t>其</a:t>
            </a:r>
            <a:r>
              <a:rPr lang="zh-CN" altLang="en-US" sz="3600" b="1" smtClean="0">
                <a:solidFill>
                  <a:srgbClr val="0000FF"/>
                </a:solidFill>
                <a:latin typeface="Times New Roman" pitchFamily="18" charset="0"/>
              </a:rPr>
              <a:t>基本原理</a:t>
            </a:r>
            <a:r>
              <a:rPr lang="zh-CN" altLang="en-US" sz="3600" b="1" smtClean="0">
                <a:latin typeface="Times New Roman" pitchFamily="18" charset="0"/>
              </a:rPr>
              <a:t>是</a:t>
            </a:r>
            <a:r>
              <a:rPr lang="zh-CN" altLang="en-US" sz="3600" b="1" smtClean="0">
                <a:solidFill>
                  <a:srgbClr val="FF00FF"/>
                </a:solidFill>
                <a:latin typeface="Times New Roman" pitchFamily="18" charset="0"/>
              </a:rPr>
              <a:t>（见下页原理框图）</a:t>
            </a:r>
            <a:r>
              <a:rPr lang="zh-CN" altLang="en-US" sz="3600" b="1" smtClean="0">
                <a:latin typeface="Times New Roman" pitchFamily="18" charset="0"/>
              </a:rPr>
              <a:t>：</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频率为</a:t>
            </a:r>
            <a:r>
              <a:rPr lang="en-US" altLang="zh-CN" sz="3600" b="1" smtClean="0">
                <a:latin typeface="Times New Roman" pitchFamily="18" charset="0"/>
              </a:rPr>
              <a:t>f</a:t>
            </a:r>
            <a:r>
              <a:rPr lang="en-US" altLang="zh-CN" sz="3600" b="1" baseline="-25000" smtClean="0">
                <a:latin typeface="Times New Roman" pitchFamily="18" charset="0"/>
              </a:rPr>
              <a:t>o</a:t>
            </a:r>
            <a:r>
              <a:rPr lang="zh-CN" altLang="en-US" sz="3600" b="1" smtClean="0">
                <a:latin typeface="Times New Roman" pitchFamily="18" charset="0"/>
              </a:rPr>
              <a:t>的压控振荡器</a:t>
            </a:r>
            <a:r>
              <a:rPr lang="en-US" altLang="zh-CN" sz="3600" b="1" smtClean="0">
                <a:latin typeface="Times New Roman" pitchFamily="18" charset="0"/>
              </a:rPr>
              <a:t>VCO</a:t>
            </a:r>
            <a:r>
              <a:rPr lang="zh-CN" altLang="en-US" sz="3600" b="1" smtClean="0">
                <a:latin typeface="Times New Roman" pitchFamily="18" charset="0"/>
              </a:rPr>
              <a:t>的输出信号</a:t>
            </a:r>
            <a:r>
              <a:rPr lang="en-US" altLang="zh-CN" sz="3600" b="1" smtClean="0">
                <a:latin typeface="Times New Roman" pitchFamily="18" charset="0"/>
              </a:rPr>
              <a:t>v</a:t>
            </a:r>
            <a:r>
              <a:rPr lang="en-US" altLang="zh-CN" sz="3600" b="1" baseline="-25000" smtClean="0">
                <a:latin typeface="Times New Roman" pitchFamily="18" charset="0"/>
              </a:rPr>
              <a:t>o</a:t>
            </a:r>
            <a:r>
              <a:rPr lang="zh-CN" altLang="en-US" sz="3600" b="1" smtClean="0">
                <a:latin typeface="Times New Roman" pitchFamily="18" charset="0"/>
              </a:rPr>
              <a:t>经过</a:t>
            </a:r>
            <a:r>
              <a:rPr lang="zh-CN" altLang="en-US" sz="3600" b="1" u="sng" smtClean="0">
                <a:solidFill>
                  <a:srgbClr val="336600"/>
                </a:solidFill>
                <a:latin typeface="Times New Roman" pitchFamily="18" charset="0"/>
              </a:rPr>
              <a:t>除</a:t>
            </a:r>
            <a:r>
              <a:rPr lang="en-US" altLang="zh-CN" sz="3600" b="1" u="sng" smtClean="0">
                <a:solidFill>
                  <a:srgbClr val="336600"/>
                </a:solidFill>
                <a:latin typeface="Times New Roman" pitchFamily="18" charset="0"/>
              </a:rPr>
              <a:t>N</a:t>
            </a:r>
            <a:r>
              <a:rPr lang="zh-CN" altLang="en-US" sz="3600" b="1" u="sng" smtClean="0">
                <a:solidFill>
                  <a:srgbClr val="336600"/>
                </a:solidFill>
                <a:latin typeface="Times New Roman" pitchFamily="18" charset="0"/>
              </a:rPr>
              <a:t>计数器</a:t>
            </a:r>
            <a:r>
              <a:rPr lang="zh-CN" altLang="en-US" sz="3600" b="1" smtClean="0">
                <a:latin typeface="Times New Roman" pitchFamily="18" charset="0"/>
              </a:rPr>
              <a:t>的</a:t>
            </a:r>
            <a:r>
              <a:rPr lang="en-US" altLang="zh-CN" sz="3600" b="1" smtClean="0">
                <a:latin typeface="Times New Roman" pitchFamily="18" charset="0"/>
              </a:rPr>
              <a:t>N</a:t>
            </a:r>
            <a:r>
              <a:rPr lang="zh-CN" altLang="en-US" sz="3600" b="1" smtClean="0">
                <a:latin typeface="Times New Roman" pitchFamily="18" charset="0"/>
              </a:rPr>
              <a:t>次分频后，与频率为</a:t>
            </a:r>
            <a:r>
              <a:rPr lang="en-US" altLang="zh-CN" sz="3600" b="1" smtClean="0">
                <a:latin typeface="Times New Roman" pitchFamily="18" charset="0"/>
              </a:rPr>
              <a:t>f</a:t>
            </a:r>
            <a:r>
              <a:rPr lang="en-US" altLang="zh-CN" sz="3600" b="1" baseline="-25000" smtClean="0">
                <a:latin typeface="Times New Roman" pitchFamily="18" charset="0"/>
              </a:rPr>
              <a:t>i</a:t>
            </a:r>
            <a:r>
              <a:rPr lang="zh-CN" altLang="en-US" sz="3600" b="1" smtClean="0">
                <a:latin typeface="Times New Roman" pitchFamily="18" charset="0"/>
              </a:rPr>
              <a:t>的输入行同步脉冲</a:t>
            </a:r>
            <a:r>
              <a:rPr lang="en-US" altLang="zh-CN" sz="3600" b="1" smtClean="0">
                <a:latin typeface="Times New Roman" pitchFamily="18" charset="0"/>
              </a:rPr>
              <a:t>v</a:t>
            </a:r>
            <a:r>
              <a:rPr lang="en-US" altLang="zh-CN" sz="3600" b="1" baseline="-25000" smtClean="0">
                <a:latin typeface="Times New Roman" pitchFamily="18" charset="0"/>
              </a:rPr>
              <a:t>i</a:t>
            </a:r>
            <a:r>
              <a:rPr lang="zh-CN" altLang="en-US" sz="3600" b="1" smtClean="0">
                <a:latin typeface="Times New Roman" pitchFamily="18" charset="0"/>
              </a:rPr>
              <a:t>一起送入鉴相器进行鉴相。</a:t>
            </a:r>
            <a:r>
              <a:rPr lang="zh-CN" altLang="en-US" sz="3600" b="1" smtClean="0">
                <a:solidFill>
                  <a:srgbClr val="FF0000"/>
                </a:solidFill>
                <a:latin typeface="Times New Roman" pitchFamily="18" charset="0"/>
              </a:rPr>
              <a:t>当环路锁定后，</a:t>
            </a:r>
            <a:r>
              <a:rPr lang="en-US" altLang="zh-CN" sz="3600" b="1" smtClean="0">
                <a:solidFill>
                  <a:srgbClr val="FF0000"/>
                </a:solidFill>
                <a:latin typeface="Times New Roman" pitchFamily="18" charset="0"/>
              </a:rPr>
              <a:t>f</a:t>
            </a:r>
            <a:r>
              <a:rPr lang="en-US" altLang="zh-CN" sz="3600" b="1" baseline="-25000" smtClean="0">
                <a:solidFill>
                  <a:srgbClr val="FF0000"/>
                </a:solidFill>
                <a:latin typeface="Times New Roman" pitchFamily="18" charset="0"/>
              </a:rPr>
              <a:t>o</a:t>
            </a:r>
            <a:r>
              <a:rPr lang="en-US" altLang="zh-CN" sz="3600" b="1" smtClean="0">
                <a:solidFill>
                  <a:srgbClr val="FF0000"/>
                </a:solidFill>
                <a:latin typeface="Times New Roman" pitchFamily="18" charset="0"/>
              </a:rPr>
              <a:t>/N=f</a:t>
            </a:r>
            <a:r>
              <a:rPr lang="en-US" altLang="zh-CN" sz="3600" b="1" baseline="-25000" smtClean="0">
                <a:solidFill>
                  <a:srgbClr val="FF0000"/>
                </a:solidFill>
                <a:latin typeface="Times New Roman" pitchFamily="18" charset="0"/>
              </a:rPr>
              <a:t>i</a:t>
            </a:r>
            <a:r>
              <a:rPr lang="zh-CN" altLang="en-US" sz="3600" b="1" smtClean="0">
                <a:solidFill>
                  <a:srgbClr val="FF0000"/>
                </a:solidFill>
                <a:latin typeface="Times New Roman" pitchFamily="18" charset="0"/>
              </a:rPr>
              <a:t>，即</a:t>
            </a:r>
            <a:r>
              <a:rPr lang="en-US" altLang="zh-CN" sz="3600" b="1" smtClean="0">
                <a:solidFill>
                  <a:srgbClr val="FF0000"/>
                </a:solidFill>
                <a:latin typeface="Times New Roman" pitchFamily="18" charset="0"/>
              </a:rPr>
              <a:t>f</a:t>
            </a:r>
            <a:r>
              <a:rPr lang="en-US" altLang="zh-CN" sz="3600" b="1" baseline="-25000" smtClean="0">
                <a:solidFill>
                  <a:srgbClr val="FF0000"/>
                </a:solidFill>
                <a:latin typeface="Times New Roman" pitchFamily="18" charset="0"/>
              </a:rPr>
              <a:t>o</a:t>
            </a:r>
            <a:r>
              <a:rPr lang="en-US" altLang="zh-CN" sz="3600" b="1" smtClean="0">
                <a:solidFill>
                  <a:srgbClr val="FF0000"/>
                </a:solidFill>
                <a:latin typeface="Times New Roman" pitchFamily="18" charset="0"/>
              </a:rPr>
              <a:t>=Nf</a:t>
            </a:r>
            <a:r>
              <a:rPr lang="en-US" altLang="zh-CN" sz="3600" b="1" baseline="-25000" smtClean="0">
                <a:solidFill>
                  <a:srgbClr val="FF0000"/>
                </a:solidFill>
                <a:latin typeface="Times New Roman" pitchFamily="18" charset="0"/>
              </a:rPr>
              <a:t>i</a:t>
            </a:r>
            <a:r>
              <a:rPr lang="zh-CN" altLang="en-US" sz="3600" b="1" smtClean="0">
                <a:solidFill>
                  <a:srgbClr val="FF0000"/>
                </a:solidFill>
                <a:latin typeface="Times New Roman" pitchFamily="18" charset="0"/>
              </a:rPr>
              <a:t>。</a:t>
            </a:r>
            <a:r>
              <a:rPr lang="zh-CN" altLang="en-US" sz="3600" b="1" smtClean="0">
                <a:latin typeface="Times New Roman" pitchFamily="18" charset="0"/>
              </a:rPr>
              <a:t>然后此</a:t>
            </a:r>
            <a:r>
              <a:rPr lang="zh-CN" altLang="en-US" sz="3600" b="1" u="sng" smtClean="0">
                <a:solidFill>
                  <a:srgbClr val="336600"/>
                </a:solidFill>
                <a:latin typeface="Times New Roman" pitchFamily="18" charset="0"/>
              </a:rPr>
              <a:t>除</a:t>
            </a:r>
            <a:r>
              <a:rPr lang="en-US" altLang="zh-CN" sz="3600" b="1" u="sng" smtClean="0">
                <a:solidFill>
                  <a:srgbClr val="336600"/>
                </a:solidFill>
                <a:latin typeface="Times New Roman" pitchFamily="18" charset="0"/>
              </a:rPr>
              <a:t>N</a:t>
            </a:r>
            <a:r>
              <a:rPr lang="zh-CN" altLang="en-US" sz="3600" b="1" u="sng" smtClean="0">
                <a:solidFill>
                  <a:srgbClr val="336600"/>
                </a:solidFill>
                <a:latin typeface="Times New Roman" pitchFamily="18" charset="0"/>
              </a:rPr>
              <a:t>计数器</a:t>
            </a:r>
            <a:r>
              <a:rPr lang="zh-CN" altLang="en-US" sz="3600" b="1" smtClean="0">
                <a:latin typeface="Times New Roman" pitchFamily="18" charset="0"/>
              </a:rPr>
              <a:t>的输出再经过</a:t>
            </a:r>
            <a:r>
              <a:rPr lang="en-US" altLang="zh-CN" sz="3600" b="1" smtClean="0">
                <a:latin typeface="Times New Roman" pitchFamily="18" charset="0"/>
              </a:rPr>
              <a:t>D/A</a:t>
            </a:r>
            <a:r>
              <a:rPr lang="zh-CN" altLang="en-US" sz="3600" b="1" smtClean="0">
                <a:latin typeface="Times New Roman" pitchFamily="18" charset="0"/>
              </a:rPr>
              <a:t>变换</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及滤波，即可产生所需的锯齿波电压。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539750" y="142875"/>
            <a:ext cx="5111750" cy="1341438"/>
          </a:xfrm>
        </p:spPr>
        <p:txBody>
          <a:bodyPr/>
          <a:lstStyle/>
          <a:p>
            <a:pPr eaLnBrk="1" hangingPunct="1"/>
            <a:r>
              <a:rPr lang="zh-CN" altLang="en-US" sz="2800" smtClean="0">
                <a:solidFill>
                  <a:srgbClr val="0000FF"/>
                </a:solidFill>
              </a:rPr>
              <a:t>图</a:t>
            </a:r>
            <a:r>
              <a:rPr lang="en-US" altLang="zh-CN" sz="2800" smtClean="0">
                <a:solidFill>
                  <a:srgbClr val="0000FF"/>
                </a:solidFill>
              </a:rPr>
              <a:t>3-93</a:t>
            </a:r>
            <a:r>
              <a:rPr lang="zh-CN" altLang="zh-SG" sz="2800" smtClean="0">
                <a:solidFill>
                  <a:srgbClr val="FF0000"/>
                </a:solidFill>
              </a:rPr>
              <a:t/>
            </a:r>
            <a:br>
              <a:rPr lang="zh-CN" altLang="zh-SG" sz="2800" smtClean="0">
                <a:solidFill>
                  <a:srgbClr val="FF0000"/>
                </a:solidFill>
              </a:rPr>
            </a:br>
            <a:r>
              <a:rPr lang="zh-CN" altLang="en-US" sz="2800" smtClean="0">
                <a:solidFill>
                  <a:srgbClr val="0000FF"/>
                </a:solidFill>
              </a:rPr>
              <a:t>采用数字锁相技术产生锯齿波</a:t>
            </a:r>
            <a:r>
              <a:rPr lang="zh-CN" altLang="zh-SG" sz="2800" smtClean="0">
                <a:solidFill>
                  <a:srgbClr val="0000FF"/>
                </a:solidFill>
              </a:rPr>
              <a:t/>
            </a:r>
            <a:br>
              <a:rPr lang="zh-CN" altLang="zh-SG" sz="2800" smtClean="0">
                <a:solidFill>
                  <a:srgbClr val="0000FF"/>
                </a:solidFill>
              </a:rPr>
            </a:br>
            <a:r>
              <a:rPr lang="zh-CN" altLang="en-US" sz="2800" smtClean="0">
                <a:solidFill>
                  <a:srgbClr val="0000FF"/>
                </a:solidFill>
              </a:rPr>
              <a:t>原理框图</a:t>
            </a:r>
          </a:p>
        </p:txBody>
      </p:sp>
      <p:pic>
        <p:nvPicPr>
          <p:cNvPr id="21507" name="Picture 5" descr="04125"/>
          <p:cNvPicPr>
            <a:picLocks noGrp="1" noChangeAspect="1" noChangeArrowheads="1"/>
          </p:cNvPicPr>
          <p:nvPr>
            <p:ph idx="1"/>
          </p:nvPr>
        </p:nvPicPr>
        <p:blipFill>
          <a:blip r:embed="rId3"/>
          <a:srcRect/>
          <a:stretch>
            <a:fillRect/>
          </a:stretch>
        </p:blipFill>
        <p:spPr>
          <a:xfrm>
            <a:off x="649288" y="1700213"/>
            <a:ext cx="8459787" cy="4608512"/>
          </a:xfrm>
        </p:spPr>
      </p:pic>
      <p:sp>
        <p:nvSpPr>
          <p:cNvPr id="128008" name="Text Box 8"/>
          <p:cNvSpPr txBox="1">
            <a:spLocks noChangeArrowheads="1"/>
          </p:cNvSpPr>
          <p:nvPr/>
        </p:nvSpPr>
        <p:spPr bwMode="auto">
          <a:xfrm>
            <a:off x="288925" y="3644900"/>
            <a:ext cx="3203575" cy="1200150"/>
          </a:xfrm>
          <a:prstGeom prst="rect">
            <a:avLst/>
          </a:prstGeom>
          <a:noFill/>
          <a:ln w="9525">
            <a:noFill/>
            <a:miter lim="800000"/>
            <a:headEnd/>
            <a:tailEnd/>
          </a:ln>
        </p:spPr>
        <p:txBody>
          <a:bodyPr>
            <a:spAutoFit/>
          </a:bodyPr>
          <a:lstStyle/>
          <a:p>
            <a:pPr algn="ctr" eaLnBrk="1" hangingPunct="1"/>
            <a:r>
              <a:rPr lang="zh-CN" altLang="en-GB" sz="3600" i="1">
                <a:solidFill>
                  <a:schemeClr val="accent2"/>
                </a:solidFill>
                <a:latin typeface="Times New Roman" pitchFamily="18" charset="0"/>
              </a:rPr>
              <a:t>锁定时</a:t>
            </a:r>
          </a:p>
          <a:p>
            <a:pPr algn="ctr" eaLnBrk="1" hangingPunct="1"/>
            <a:r>
              <a:rPr lang="en-GB" altLang="zh-CN" sz="3600" i="1">
                <a:solidFill>
                  <a:schemeClr val="accent2"/>
                </a:solidFill>
                <a:latin typeface="Times New Roman" pitchFamily="18" charset="0"/>
              </a:rPr>
              <a:t>f</a:t>
            </a:r>
            <a:r>
              <a:rPr lang="en-GB" altLang="zh-CN" sz="3600" i="1" baseline="-25000">
                <a:solidFill>
                  <a:schemeClr val="accent2"/>
                </a:solidFill>
                <a:latin typeface="Times New Roman" pitchFamily="18" charset="0"/>
              </a:rPr>
              <a:t>i</a:t>
            </a:r>
            <a:r>
              <a:rPr lang="en-GB" altLang="zh-CN" sz="3600" i="1">
                <a:solidFill>
                  <a:schemeClr val="accent2"/>
                </a:solidFill>
                <a:latin typeface="Times New Roman" pitchFamily="18" charset="0"/>
              </a:rPr>
              <a:t>=f</a:t>
            </a:r>
            <a:r>
              <a:rPr lang="en-GB" altLang="zh-CN" sz="3600" i="1" baseline="-25000">
                <a:solidFill>
                  <a:schemeClr val="accent2"/>
                </a:solidFill>
                <a:latin typeface="Times New Roman" pitchFamily="18" charset="0"/>
              </a:rPr>
              <a:t>o</a:t>
            </a:r>
            <a:r>
              <a:rPr lang="en-GB" altLang="zh-CN" sz="3600" i="1">
                <a:solidFill>
                  <a:schemeClr val="accent2"/>
                </a:solidFill>
                <a:latin typeface="Times New Roman" pitchFamily="18" charset="0"/>
              </a:rPr>
              <a:t>/N</a:t>
            </a:r>
            <a:r>
              <a:rPr lang="zh-CN" altLang="en-US" sz="3600" i="1">
                <a:solidFill>
                  <a:schemeClr val="accent2"/>
                </a:solidFill>
                <a:latin typeface="Times New Roman" pitchFamily="18" charset="0"/>
              </a:rPr>
              <a:t>即</a:t>
            </a:r>
            <a:r>
              <a:rPr lang="en-GB" altLang="zh-CN" sz="3600" i="1">
                <a:solidFill>
                  <a:schemeClr val="accent2"/>
                </a:solidFill>
                <a:latin typeface="Times New Roman" pitchFamily="18" charset="0"/>
              </a:rPr>
              <a:t>f</a:t>
            </a:r>
            <a:r>
              <a:rPr lang="en-GB" altLang="zh-CN" sz="3600" i="1" baseline="-25000">
                <a:solidFill>
                  <a:schemeClr val="accent2"/>
                </a:solidFill>
                <a:latin typeface="Times New Roman" pitchFamily="18" charset="0"/>
              </a:rPr>
              <a:t>o</a:t>
            </a:r>
            <a:r>
              <a:rPr lang="en-GB" altLang="zh-CN" sz="3600" i="1">
                <a:solidFill>
                  <a:schemeClr val="accent2"/>
                </a:solidFill>
                <a:latin typeface="Times New Roman" pitchFamily="18" charset="0"/>
              </a:rPr>
              <a:t>=Nf</a:t>
            </a:r>
            <a:r>
              <a:rPr lang="en-GB" altLang="zh-CN" sz="3600" i="1" baseline="-25000">
                <a:solidFill>
                  <a:schemeClr val="accent2"/>
                </a:solidFill>
                <a:latin typeface="Times New Roman" pitchFamily="18" charset="0"/>
              </a:rPr>
              <a:t>i</a:t>
            </a:r>
            <a:endParaRPr lang="en-US" altLang="zh-CN" sz="3600" i="1" baseline="-25000">
              <a:solidFill>
                <a:schemeClr val="accent2"/>
              </a:solidFill>
              <a:latin typeface="Times New Roman" pitchFamily="18" charset="0"/>
            </a:endParaRPr>
          </a:p>
        </p:txBody>
      </p:sp>
      <p:sp>
        <p:nvSpPr>
          <p:cNvPr id="21509" name="Text Box 10"/>
          <p:cNvSpPr txBox="1">
            <a:spLocks noChangeArrowheads="1"/>
          </p:cNvSpPr>
          <p:nvPr/>
        </p:nvSpPr>
        <p:spPr bwMode="auto">
          <a:xfrm>
            <a:off x="433388" y="2852738"/>
            <a:ext cx="1728787" cy="366712"/>
          </a:xfrm>
          <a:prstGeom prst="rect">
            <a:avLst/>
          </a:prstGeom>
          <a:noFill/>
          <a:ln w="9525">
            <a:noFill/>
            <a:miter lim="800000"/>
            <a:headEnd/>
            <a:tailEnd/>
          </a:ln>
        </p:spPr>
        <p:txBody>
          <a:bodyPr>
            <a:spAutoFit/>
          </a:bodyPr>
          <a:lstStyle/>
          <a:p>
            <a:pPr algn="ctr" eaLnBrk="1" hangingPunct="1">
              <a:spcBef>
                <a:spcPct val="50000"/>
              </a:spcBef>
            </a:pPr>
            <a:r>
              <a:rPr lang="zh-CN" altLang="en-US" sz="1800"/>
              <a:t>行同步信号</a:t>
            </a:r>
          </a:p>
        </p:txBody>
      </p:sp>
      <p:sp>
        <p:nvSpPr>
          <p:cNvPr id="21510" name="Rectangle 12"/>
          <p:cNvSpPr>
            <a:spLocks noChangeArrowheads="1"/>
          </p:cNvSpPr>
          <p:nvPr/>
        </p:nvSpPr>
        <p:spPr bwMode="auto">
          <a:xfrm>
            <a:off x="5330825" y="3789363"/>
            <a:ext cx="287338" cy="287337"/>
          </a:xfrm>
          <a:prstGeom prst="rect">
            <a:avLst/>
          </a:prstGeom>
          <a:solidFill>
            <a:schemeClr val="bg1"/>
          </a:solidFill>
          <a:ln w="9525">
            <a:noFill/>
            <a:miter lim="800000"/>
            <a:headEnd/>
            <a:tailEnd/>
          </a:ln>
        </p:spPr>
        <p:txBody>
          <a:bodyPr wrap="none" anchor="ctr"/>
          <a:lstStyle/>
          <a:p>
            <a:pPr eaLnBrk="1" hangingPunct="1">
              <a:spcBef>
                <a:spcPct val="50000"/>
              </a:spcBef>
            </a:pPr>
            <a:endParaRPr lang="zh-CN" altLang="en-US"/>
          </a:p>
        </p:txBody>
      </p:sp>
      <p:sp>
        <p:nvSpPr>
          <p:cNvPr id="21511" name="Text Box 13"/>
          <p:cNvSpPr txBox="1">
            <a:spLocks noChangeArrowheads="1"/>
          </p:cNvSpPr>
          <p:nvPr/>
        </p:nvSpPr>
        <p:spPr bwMode="auto">
          <a:xfrm>
            <a:off x="2881313" y="2852738"/>
            <a:ext cx="647700"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i="1">
                <a:latin typeface="Times New Roman" pitchFamily="18" charset="0"/>
              </a:rPr>
              <a:t>f</a:t>
            </a:r>
            <a:r>
              <a:rPr lang="en-US" altLang="zh-CN" sz="1800" i="1" baseline="-25000">
                <a:latin typeface="Times New Roman" pitchFamily="18" charset="0"/>
              </a:rPr>
              <a:t>o</a:t>
            </a:r>
            <a:r>
              <a:rPr lang="en-US" altLang="zh-CN" sz="1800" i="1">
                <a:latin typeface="Times New Roman" pitchFamily="18" charset="0"/>
              </a:rPr>
              <a:t>/N</a:t>
            </a:r>
          </a:p>
        </p:txBody>
      </p:sp>
      <p:sp>
        <p:nvSpPr>
          <p:cNvPr id="128014" name="Text Box 14"/>
          <p:cNvSpPr txBox="1">
            <a:spLocks noChangeArrowheads="1"/>
          </p:cNvSpPr>
          <p:nvPr/>
        </p:nvSpPr>
        <p:spPr bwMode="auto">
          <a:xfrm>
            <a:off x="34925" y="5291138"/>
            <a:ext cx="4610100" cy="946150"/>
          </a:xfrm>
          <a:prstGeom prst="rect">
            <a:avLst/>
          </a:prstGeom>
          <a:noFill/>
          <a:ln w="9525">
            <a:noFill/>
            <a:miter lim="800000"/>
            <a:headEnd/>
            <a:tailEnd/>
          </a:ln>
        </p:spPr>
        <p:txBody>
          <a:bodyPr>
            <a:spAutoFit/>
          </a:bodyPr>
          <a:lstStyle/>
          <a:p>
            <a:pPr algn="ctr" eaLnBrk="1" hangingPunct="1"/>
            <a:r>
              <a:rPr lang="zh-CN" altLang="en-US" sz="2800" i="1">
                <a:solidFill>
                  <a:srgbClr val="008000"/>
                </a:solidFill>
                <a:latin typeface="Times New Roman" pitchFamily="18" charset="0"/>
              </a:rPr>
              <a:t>输出锯齿波信号的周期</a:t>
            </a:r>
            <a:br>
              <a:rPr lang="zh-CN" altLang="en-US" sz="2800" i="1">
                <a:solidFill>
                  <a:srgbClr val="008000"/>
                </a:solidFill>
                <a:latin typeface="Times New Roman" pitchFamily="18" charset="0"/>
              </a:rPr>
            </a:br>
            <a:r>
              <a:rPr lang="en-US" altLang="zh-CN" sz="2800" i="1">
                <a:solidFill>
                  <a:srgbClr val="008000"/>
                </a:solidFill>
                <a:latin typeface="Times New Roman" pitchFamily="18" charset="0"/>
              </a:rPr>
              <a:t>T=N</a:t>
            </a:r>
            <a:r>
              <a:rPr lang="en-US" altLang="zh-CN" sz="2800" i="1">
                <a:solidFill>
                  <a:srgbClr val="008000"/>
                </a:solidFill>
                <a:cs typeface="Arial" charset="0"/>
                <a:sym typeface="Symbol" pitchFamily="18" charset="2"/>
              </a:rPr>
              <a:t>•</a:t>
            </a:r>
            <a:r>
              <a:rPr lang="en-US" altLang="zh-CN" sz="2800" i="1">
                <a:solidFill>
                  <a:srgbClr val="008000"/>
                </a:solidFill>
                <a:latin typeface="Times New Roman" pitchFamily="18" charset="0"/>
              </a:rPr>
              <a:t>T</a:t>
            </a:r>
            <a:r>
              <a:rPr lang="en-US" altLang="zh-CN" sz="2800" i="1" baseline="-25000">
                <a:solidFill>
                  <a:srgbClr val="008000"/>
                </a:solidFill>
                <a:latin typeface="Times New Roman" pitchFamily="18" charset="0"/>
              </a:rPr>
              <a:t>o</a:t>
            </a:r>
            <a:r>
              <a:rPr lang="zh-CN" altLang="en-US" sz="2800" i="1">
                <a:solidFill>
                  <a:srgbClr val="008000"/>
                </a:solidFill>
                <a:latin typeface="Times New Roman" pitchFamily="18" charset="0"/>
              </a:rPr>
              <a:t>，故频率</a:t>
            </a:r>
            <a:r>
              <a:rPr lang="en-US" altLang="zh-CN" sz="2800" i="1">
                <a:solidFill>
                  <a:srgbClr val="008000"/>
                </a:solidFill>
                <a:latin typeface="Times New Roman" pitchFamily="18" charset="0"/>
              </a:rPr>
              <a:t>f=</a:t>
            </a:r>
            <a:r>
              <a:rPr lang="en-US" altLang="zh-SG" sz="2800" i="1">
                <a:solidFill>
                  <a:srgbClr val="008000"/>
                </a:solidFill>
                <a:latin typeface="Times New Roman" pitchFamily="18" charset="0"/>
              </a:rPr>
              <a:t>(1/N)</a:t>
            </a:r>
            <a:r>
              <a:rPr lang="en-US" altLang="zh-CN" sz="2800" i="1">
                <a:solidFill>
                  <a:srgbClr val="008000"/>
                </a:solidFill>
                <a:sym typeface="Symbol" pitchFamily="18" charset="2"/>
              </a:rPr>
              <a:t>•</a:t>
            </a:r>
            <a:r>
              <a:rPr lang="en-US" altLang="zh-CN" sz="2800" i="1">
                <a:solidFill>
                  <a:srgbClr val="008000"/>
                </a:solidFill>
                <a:latin typeface="Times New Roman" pitchFamily="18" charset="0"/>
              </a:rPr>
              <a:t>f</a:t>
            </a:r>
            <a:r>
              <a:rPr lang="en-US" altLang="zh-SG" sz="2800" i="1" baseline="-25000">
                <a:solidFill>
                  <a:srgbClr val="008000"/>
                </a:solidFill>
                <a:latin typeface="Times New Roman" pitchFamily="18" charset="0"/>
              </a:rPr>
              <a:t>o</a:t>
            </a:r>
            <a:r>
              <a:rPr lang="en-US" altLang="zh-SG" sz="2800" i="1">
                <a:solidFill>
                  <a:srgbClr val="008000"/>
                </a:solidFill>
                <a:latin typeface="Times New Roman" pitchFamily="18" charset="0"/>
              </a:rPr>
              <a:t>=</a:t>
            </a:r>
            <a:r>
              <a:rPr lang="en-US" altLang="zh-CN" sz="2800" i="1">
                <a:solidFill>
                  <a:srgbClr val="008000"/>
                </a:solidFill>
                <a:latin typeface="Times New Roman" pitchFamily="18" charset="0"/>
              </a:rPr>
              <a:t>f</a:t>
            </a:r>
            <a:r>
              <a:rPr lang="en-US" altLang="zh-CN" sz="2800" i="1" baseline="-25000">
                <a:solidFill>
                  <a:srgbClr val="008000"/>
                </a:solidFill>
                <a:latin typeface="Times New Roman" pitchFamily="18" charset="0"/>
              </a:rPr>
              <a:t>i</a:t>
            </a:r>
          </a:p>
        </p:txBody>
      </p:sp>
      <p:sp>
        <p:nvSpPr>
          <p:cNvPr id="128016" name="Line 16"/>
          <p:cNvSpPr>
            <a:spLocks noChangeShapeType="1"/>
          </p:cNvSpPr>
          <p:nvPr/>
        </p:nvSpPr>
        <p:spPr bwMode="auto">
          <a:xfrm>
            <a:off x="1979613" y="4811713"/>
            <a:ext cx="0" cy="504825"/>
          </a:xfrm>
          <a:prstGeom prst="line">
            <a:avLst/>
          </a:prstGeom>
          <a:noFill/>
          <a:ln w="76200">
            <a:solidFill>
              <a:srgbClr val="008000"/>
            </a:solidFill>
            <a:round/>
            <a:headEnd/>
            <a:tailEnd type="triangle" w="med" len="med"/>
          </a:ln>
        </p:spPr>
        <p:txBody>
          <a:bodyPr/>
          <a:lstStyle/>
          <a:p>
            <a:endParaRPr lang="zh-CN" altLang="en-US"/>
          </a:p>
        </p:txBody>
      </p:sp>
      <p:sp>
        <p:nvSpPr>
          <p:cNvPr id="21514" name="Text Box 19"/>
          <p:cNvSpPr txBox="1">
            <a:spLocks noChangeArrowheads="1"/>
          </p:cNvSpPr>
          <p:nvPr/>
        </p:nvSpPr>
        <p:spPr bwMode="auto">
          <a:xfrm>
            <a:off x="5864225" y="2820988"/>
            <a:ext cx="1554163" cy="641350"/>
          </a:xfrm>
          <a:prstGeom prst="rect">
            <a:avLst/>
          </a:prstGeom>
          <a:noFill/>
          <a:ln w="9525">
            <a:noFill/>
            <a:miter lim="800000"/>
            <a:headEnd/>
            <a:tailEnd/>
          </a:ln>
        </p:spPr>
        <p:txBody>
          <a:bodyPr>
            <a:spAutoFit/>
          </a:bodyPr>
          <a:lstStyle/>
          <a:p>
            <a:pPr eaLnBrk="1" hangingPunct="1">
              <a:spcBef>
                <a:spcPct val="50000"/>
              </a:spcBef>
            </a:pPr>
            <a:r>
              <a:rPr lang="zh-CN" altLang="en-US" sz="1800">
                <a:latin typeface="Times New Roman" pitchFamily="18" charset="0"/>
              </a:rPr>
              <a:t>除</a:t>
            </a:r>
            <a:r>
              <a:rPr lang="en-US" altLang="zh-CN" sz="1800">
                <a:latin typeface="Times New Roman" pitchFamily="18" charset="0"/>
              </a:rPr>
              <a:t>N</a:t>
            </a:r>
            <a:r>
              <a:rPr lang="zh-CN" altLang="en-US" sz="1800">
                <a:latin typeface="Times New Roman" pitchFamily="18" charset="0"/>
              </a:rPr>
              <a:t>计数器</a:t>
            </a:r>
            <a:br>
              <a:rPr lang="zh-CN" altLang="en-US" sz="1800">
                <a:latin typeface="Times New Roman" pitchFamily="18" charset="0"/>
              </a:rPr>
            </a:br>
            <a:r>
              <a:rPr lang="zh-CN" altLang="en-US" sz="1800">
                <a:latin typeface="Times New Roman" pitchFamily="18" charset="0"/>
              </a:rPr>
              <a:t>即</a:t>
            </a:r>
            <a:r>
              <a:rPr lang="en-US" altLang="zh-CN" sz="1800">
                <a:latin typeface="Times New Roman" pitchFamily="18" charset="0"/>
              </a:rPr>
              <a:t>N</a:t>
            </a:r>
            <a:r>
              <a:rPr lang="zh-CN" altLang="en-US" sz="1800">
                <a:latin typeface="Times New Roman" pitchFamily="18" charset="0"/>
              </a:rPr>
              <a:t>次分频器</a:t>
            </a:r>
          </a:p>
        </p:txBody>
      </p:sp>
      <p:sp>
        <p:nvSpPr>
          <p:cNvPr id="21515" name="Text Box 20"/>
          <p:cNvSpPr txBox="1">
            <a:spLocks noChangeArrowheads="1"/>
          </p:cNvSpPr>
          <p:nvPr/>
        </p:nvSpPr>
        <p:spPr bwMode="auto">
          <a:xfrm>
            <a:off x="3241675" y="3025775"/>
            <a:ext cx="1423988" cy="777875"/>
          </a:xfrm>
          <a:prstGeom prst="rect">
            <a:avLst/>
          </a:prstGeom>
          <a:noFill/>
          <a:ln w="9525">
            <a:noFill/>
            <a:miter lim="800000"/>
            <a:headEnd/>
            <a:tailEnd/>
          </a:ln>
        </p:spPr>
        <p:txBody>
          <a:bodyPr>
            <a:spAutoFit/>
          </a:bodyPr>
          <a:lstStyle/>
          <a:p>
            <a:pPr algn="r" eaLnBrk="1" hangingPunct="1">
              <a:lnSpc>
                <a:spcPct val="125000"/>
              </a:lnSpc>
            </a:pPr>
            <a:r>
              <a:rPr lang="en-US" altLang="zh-CN" sz="1800" i="1">
                <a:solidFill>
                  <a:srgbClr val="0066FF"/>
                </a:solidFill>
                <a:latin typeface="Times New Roman" pitchFamily="18" charset="0"/>
              </a:rPr>
              <a:t>Q</a:t>
            </a:r>
            <a:r>
              <a:rPr lang="en-US" altLang="zh-CN" sz="1800" i="1" baseline="-25000">
                <a:solidFill>
                  <a:srgbClr val="0066FF"/>
                </a:solidFill>
                <a:latin typeface="Times New Roman" pitchFamily="18" charset="0"/>
              </a:rPr>
              <a:t>7</a:t>
            </a:r>
            <a:r>
              <a:rPr lang="en-US" altLang="zh-CN" sz="1800" i="1">
                <a:solidFill>
                  <a:srgbClr val="0066FF"/>
                </a:solidFill>
                <a:latin typeface="Times New Roman" pitchFamily="18" charset="0"/>
              </a:rPr>
              <a:t/>
            </a:r>
            <a:br>
              <a:rPr lang="en-US" altLang="zh-CN" sz="1800" i="1">
                <a:solidFill>
                  <a:srgbClr val="0066FF"/>
                </a:solidFill>
                <a:latin typeface="Times New Roman" pitchFamily="18" charset="0"/>
              </a:rPr>
            </a:br>
            <a:r>
              <a:rPr lang="en-US" altLang="zh-CN" sz="1800" i="1">
                <a:solidFill>
                  <a:srgbClr val="0066FF"/>
                </a:solidFill>
                <a:latin typeface="Times New Roman" pitchFamily="18" charset="0"/>
              </a:rPr>
              <a:t>(</a:t>
            </a:r>
            <a:r>
              <a:rPr lang="zh-CN" altLang="en-US" sz="1800" i="1">
                <a:solidFill>
                  <a:srgbClr val="0066FF"/>
                </a:solidFill>
                <a:latin typeface="Times New Roman" pitchFamily="18" charset="0"/>
              </a:rPr>
              <a:t>如</a:t>
            </a:r>
            <a:r>
              <a:rPr lang="en-US" altLang="zh-CN" sz="1800" i="1">
                <a:solidFill>
                  <a:srgbClr val="0066FF"/>
                </a:solidFill>
                <a:latin typeface="Times New Roman" pitchFamily="18" charset="0"/>
              </a:rPr>
              <a:t>N=256</a:t>
            </a:r>
            <a:r>
              <a:rPr lang="zh-CN" altLang="en-US" sz="1800" i="1">
                <a:solidFill>
                  <a:srgbClr val="0066FF"/>
                </a:solidFill>
                <a:latin typeface="Times New Roman" pitchFamily="18" charset="0"/>
              </a:rPr>
              <a:t>时</a:t>
            </a:r>
            <a:r>
              <a:rPr lang="en-US" altLang="zh-CN" sz="1800" i="1">
                <a:solidFill>
                  <a:srgbClr val="0066FF"/>
                </a:solidFill>
                <a:latin typeface="Times New Roman" pitchFamily="18" charset="0"/>
              </a:rPr>
              <a:t>)</a:t>
            </a:r>
          </a:p>
        </p:txBody>
      </p:sp>
      <p:sp>
        <p:nvSpPr>
          <p:cNvPr id="21516" name="Text Box 21"/>
          <p:cNvSpPr txBox="1">
            <a:spLocks noChangeArrowheads="1"/>
          </p:cNvSpPr>
          <p:nvPr/>
        </p:nvSpPr>
        <p:spPr bwMode="auto">
          <a:xfrm>
            <a:off x="5243513" y="3760788"/>
            <a:ext cx="2101850"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i="1">
                <a:solidFill>
                  <a:srgbClr val="0066FF"/>
                </a:solidFill>
                <a:latin typeface="Times New Roman" pitchFamily="18" charset="0"/>
              </a:rPr>
              <a:t>Q</a:t>
            </a:r>
            <a:r>
              <a:rPr lang="en-US" altLang="zh-CN" sz="1800" i="1" baseline="-25000">
                <a:solidFill>
                  <a:srgbClr val="0066FF"/>
                </a:solidFill>
                <a:latin typeface="Times New Roman" pitchFamily="18" charset="0"/>
              </a:rPr>
              <a:t>7</a:t>
            </a:r>
            <a:r>
              <a:rPr lang="en-US" altLang="zh-CN" sz="1800" i="1">
                <a:solidFill>
                  <a:srgbClr val="0066FF"/>
                </a:solidFill>
                <a:latin typeface="Times New Roman" pitchFamily="18" charset="0"/>
              </a:rPr>
              <a:t>~Q</a:t>
            </a:r>
            <a:r>
              <a:rPr lang="en-US" altLang="zh-CN" sz="1800" i="1" baseline="-25000">
                <a:solidFill>
                  <a:srgbClr val="0066FF"/>
                </a:solidFill>
                <a:latin typeface="Times New Roman" pitchFamily="18" charset="0"/>
              </a:rPr>
              <a:t>0</a:t>
            </a:r>
            <a:r>
              <a:rPr lang="en-US" altLang="zh-CN" sz="1800" i="1">
                <a:solidFill>
                  <a:srgbClr val="0066FF"/>
                </a:solidFill>
                <a:latin typeface="Times New Roman" pitchFamily="18" charset="0"/>
              </a:rPr>
              <a:t>(</a:t>
            </a:r>
            <a:r>
              <a:rPr lang="zh-CN" altLang="en-US" sz="1800" i="1">
                <a:solidFill>
                  <a:srgbClr val="0066FF"/>
                </a:solidFill>
                <a:latin typeface="Times New Roman" pitchFamily="18" charset="0"/>
              </a:rPr>
              <a:t>如</a:t>
            </a:r>
            <a:r>
              <a:rPr lang="en-US" altLang="zh-CN" sz="1800" i="1">
                <a:solidFill>
                  <a:srgbClr val="0066FF"/>
                </a:solidFill>
                <a:latin typeface="Times New Roman" pitchFamily="18" charset="0"/>
              </a:rPr>
              <a:t>N=256</a:t>
            </a:r>
            <a:r>
              <a:rPr lang="zh-CN" altLang="en-US" sz="1800" i="1">
                <a:solidFill>
                  <a:srgbClr val="0066FF"/>
                </a:solidFill>
                <a:latin typeface="Times New Roman" pitchFamily="18" charset="0"/>
              </a:rPr>
              <a:t>时</a:t>
            </a:r>
            <a:r>
              <a:rPr lang="en-US" altLang="zh-CN" sz="1800" i="1">
                <a:solidFill>
                  <a:srgbClr val="0066FF"/>
                </a:solidFill>
                <a:latin typeface="Times New Roman" pitchFamily="18" charset="0"/>
              </a:rPr>
              <a:t>)</a:t>
            </a:r>
          </a:p>
        </p:txBody>
      </p:sp>
      <p:sp>
        <p:nvSpPr>
          <p:cNvPr id="21517" name="Rectangle 29"/>
          <p:cNvSpPr>
            <a:spLocks noChangeArrowheads="1"/>
          </p:cNvSpPr>
          <p:nvPr/>
        </p:nvSpPr>
        <p:spPr bwMode="auto">
          <a:xfrm>
            <a:off x="6121400" y="5734050"/>
            <a:ext cx="1152525" cy="358775"/>
          </a:xfrm>
          <a:prstGeom prst="rect">
            <a:avLst/>
          </a:prstGeom>
          <a:solidFill>
            <a:schemeClr val="bg1"/>
          </a:solidFill>
          <a:ln w="9525">
            <a:noFill/>
            <a:miter lim="800000"/>
            <a:headEnd/>
            <a:tailEnd/>
          </a:ln>
        </p:spPr>
        <p:txBody>
          <a:bodyPr wrap="none" anchor="ctr"/>
          <a:lstStyle/>
          <a:p>
            <a:pPr eaLnBrk="1" hangingPunct="1">
              <a:spcBef>
                <a:spcPct val="50000"/>
              </a:spcBef>
            </a:pPr>
            <a:endParaRPr lang="zh-CN" altLang="en-US"/>
          </a:p>
        </p:txBody>
      </p:sp>
      <p:grpSp>
        <p:nvGrpSpPr>
          <p:cNvPr id="21518" name="Group 24"/>
          <p:cNvGrpSpPr>
            <a:grpSpLocks/>
          </p:cNvGrpSpPr>
          <p:nvPr/>
        </p:nvGrpSpPr>
        <p:grpSpPr bwMode="auto">
          <a:xfrm>
            <a:off x="6181725" y="6300788"/>
            <a:ext cx="762000" cy="246062"/>
            <a:chOff x="7410" y="12863"/>
            <a:chExt cx="1200" cy="387"/>
          </a:xfrm>
        </p:grpSpPr>
        <p:sp>
          <p:nvSpPr>
            <p:cNvPr id="21554" name="Line 25"/>
            <p:cNvSpPr>
              <a:spLocks noChangeShapeType="1"/>
            </p:cNvSpPr>
            <p:nvPr/>
          </p:nvSpPr>
          <p:spPr bwMode="auto">
            <a:xfrm flipV="1">
              <a:off x="7410" y="12873"/>
              <a:ext cx="540" cy="360"/>
            </a:xfrm>
            <a:prstGeom prst="line">
              <a:avLst/>
            </a:prstGeom>
            <a:noFill/>
            <a:ln w="28575">
              <a:solidFill>
                <a:srgbClr val="000000"/>
              </a:solidFill>
              <a:round/>
              <a:headEnd/>
              <a:tailEnd/>
            </a:ln>
          </p:spPr>
          <p:txBody>
            <a:bodyPr/>
            <a:lstStyle/>
            <a:p>
              <a:endParaRPr lang="zh-CN" altLang="en-US"/>
            </a:p>
          </p:txBody>
        </p:sp>
        <p:sp>
          <p:nvSpPr>
            <p:cNvPr id="21555" name="Line 26"/>
            <p:cNvSpPr>
              <a:spLocks noChangeShapeType="1"/>
            </p:cNvSpPr>
            <p:nvPr/>
          </p:nvSpPr>
          <p:spPr bwMode="auto">
            <a:xfrm>
              <a:off x="7950" y="12863"/>
              <a:ext cx="60" cy="387"/>
            </a:xfrm>
            <a:prstGeom prst="line">
              <a:avLst/>
            </a:prstGeom>
            <a:noFill/>
            <a:ln w="28575">
              <a:solidFill>
                <a:srgbClr val="000000"/>
              </a:solidFill>
              <a:round/>
              <a:headEnd/>
              <a:tailEnd/>
            </a:ln>
          </p:spPr>
          <p:txBody>
            <a:bodyPr/>
            <a:lstStyle/>
            <a:p>
              <a:endParaRPr lang="zh-CN" altLang="en-US"/>
            </a:p>
          </p:txBody>
        </p:sp>
        <p:sp>
          <p:nvSpPr>
            <p:cNvPr id="21556" name="Line 27"/>
            <p:cNvSpPr>
              <a:spLocks noChangeShapeType="1"/>
            </p:cNvSpPr>
            <p:nvPr/>
          </p:nvSpPr>
          <p:spPr bwMode="auto">
            <a:xfrm flipV="1">
              <a:off x="8010" y="12873"/>
              <a:ext cx="540" cy="360"/>
            </a:xfrm>
            <a:prstGeom prst="line">
              <a:avLst/>
            </a:prstGeom>
            <a:noFill/>
            <a:ln w="28575">
              <a:solidFill>
                <a:srgbClr val="000000"/>
              </a:solidFill>
              <a:round/>
              <a:headEnd/>
              <a:tailEnd/>
            </a:ln>
          </p:spPr>
          <p:txBody>
            <a:bodyPr/>
            <a:lstStyle/>
            <a:p>
              <a:endParaRPr lang="zh-CN" altLang="en-US"/>
            </a:p>
          </p:txBody>
        </p:sp>
        <p:sp>
          <p:nvSpPr>
            <p:cNvPr id="21557" name="Line 28"/>
            <p:cNvSpPr>
              <a:spLocks noChangeShapeType="1"/>
            </p:cNvSpPr>
            <p:nvPr/>
          </p:nvSpPr>
          <p:spPr bwMode="auto">
            <a:xfrm>
              <a:off x="8550" y="12863"/>
              <a:ext cx="60" cy="387"/>
            </a:xfrm>
            <a:prstGeom prst="line">
              <a:avLst/>
            </a:prstGeom>
            <a:noFill/>
            <a:ln w="28575">
              <a:solidFill>
                <a:srgbClr val="000000"/>
              </a:solidFill>
              <a:round/>
              <a:headEnd/>
              <a:tailEnd/>
            </a:ln>
          </p:spPr>
          <p:txBody>
            <a:bodyPr/>
            <a:lstStyle/>
            <a:p>
              <a:endParaRPr lang="zh-CN" altLang="en-US"/>
            </a:p>
          </p:txBody>
        </p:sp>
      </p:grpSp>
      <p:sp>
        <p:nvSpPr>
          <p:cNvPr id="21519" name="Text Box 18"/>
          <p:cNvSpPr txBox="1">
            <a:spLocks noChangeArrowheads="1"/>
          </p:cNvSpPr>
          <p:nvPr/>
        </p:nvSpPr>
        <p:spPr bwMode="auto">
          <a:xfrm>
            <a:off x="6875463" y="5949950"/>
            <a:ext cx="431800" cy="366713"/>
          </a:xfrm>
          <a:prstGeom prst="rect">
            <a:avLst/>
          </a:prstGeom>
          <a:noFill/>
          <a:ln w="9525">
            <a:noFill/>
            <a:miter lim="800000"/>
            <a:headEnd/>
            <a:tailEnd/>
          </a:ln>
        </p:spPr>
        <p:txBody>
          <a:bodyPr>
            <a:spAutoFit/>
          </a:bodyPr>
          <a:lstStyle/>
          <a:p>
            <a:pPr eaLnBrk="1" hangingPunct="1">
              <a:spcBef>
                <a:spcPct val="50000"/>
              </a:spcBef>
            </a:pPr>
            <a:r>
              <a:rPr lang="en-US" altLang="zh-CN" sz="1800">
                <a:latin typeface="Times New Roman" pitchFamily="18" charset="0"/>
              </a:rPr>
              <a:t>(</a:t>
            </a:r>
            <a:r>
              <a:rPr lang="en-US" altLang="zh-CN" sz="1800" i="1">
                <a:latin typeface="Times New Roman" pitchFamily="18" charset="0"/>
              </a:rPr>
              <a:t>f</a:t>
            </a:r>
            <a:r>
              <a:rPr lang="en-US" altLang="zh-CN" sz="1800">
                <a:latin typeface="Times New Roman" pitchFamily="18" charset="0"/>
              </a:rPr>
              <a:t>)</a:t>
            </a:r>
          </a:p>
        </p:txBody>
      </p:sp>
      <p:pic>
        <p:nvPicPr>
          <p:cNvPr id="21520" name="Picture 30"/>
          <p:cNvPicPr>
            <a:picLocks noChangeAspect="1" noChangeArrowheads="1"/>
          </p:cNvPicPr>
          <p:nvPr/>
        </p:nvPicPr>
        <p:blipFill>
          <a:blip r:embed="rId4"/>
          <a:srcRect/>
          <a:stretch>
            <a:fillRect/>
          </a:stretch>
        </p:blipFill>
        <p:spPr bwMode="auto">
          <a:xfrm>
            <a:off x="5653088" y="39688"/>
            <a:ext cx="3311525" cy="1646237"/>
          </a:xfrm>
          <a:prstGeom prst="rect">
            <a:avLst/>
          </a:prstGeom>
          <a:noFill/>
          <a:ln w="9525">
            <a:noFill/>
            <a:miter lim="800000"/>
            <a:headEnd/>
            <a:tailEnd/>
          </a:ln>
        </p:spPr>
      </p:pic>
      <p:sp>
        <p:nvSpPr>
          <p:cNvPr id="128031" name="Text Box 31"/>
          <p:cNvSpPr txBox="1">
            <a:spLocks noChangeArrowheads="1"/>
          </p:cNvSpPr>
          <p:nvPr/>
        </p:nvSpPr>
        <p:spPr bwMode="auto">
          <a:xfrm>
            <a:off x="3260725" y="3789363"/>
            <a:ext cx="1223963" cy="10064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i="1">
                <a:solidFill>
                  <a:srgbClr val="160CDC"/>
                </a:solidFill>
                <a:effectLst>
                  <a:outerShdw blurRad="38100" dist="38100" dir="2700000" algn="tl">
                    <a:srgbClr val="C0C0C0"/>
                  </a:outerShdw>
                </a:effectLst>
              </a:rPr>
              <a:t>以后倍频可考虑锁相环方案</a:t>
            </a:r>
          </a:p>
        </p:txBody>
      </p:sp>
      <p:sp>
        <p:nvSpPr>
          <p:cNvPr id="21522" name="Text Box 11"/>
          <p:cNvSpPr txBox="1">
            <a:spLocks noChangeArrowheads="1"/>
          </p:cNvSpPr>
          <p:nvPr/>
        </p:nvSpPr>
        <p:spPr bwMode="auto">
          <a:xfrm>
            <a:off x="4814888" y="4906963"/>
            <a:ext cx="1728787" cy="366712"/>
          </a:xfrm>
          <a:prstGeom prst="rect">
            <a:avLst/>
          </a:prstGeom>
          <a:noFill/>
          <a:ln w="9525">
            <a:noFill/>
            <a:miter lim="800000"/>
            <a:headEnd/>
            <a:tailEnd/>
          </a:ln>
        </p:spPr>
        <p:txBody>
          <a:bodyPr>
            <a:spAutoFit/>
          </a:bodyPr>
          <a:lstStyle/>
          <a:p>
            <a:pPr algn="ctr" eaLnBrk="1" hangingPunct="1">
              <a:spcBef>
                <a:spcPct val="50000"/>
              </a:spcBef>
            </a:pPr>
            <a:r>
              <a:rPr lang="zh-CN" altLang="en-US" sz="1800">
                <a:solidFill>
                  <a:srgbClr val="FF00FF"/>
                </a:solidFill>
              </a:rPr>
              <a:t>阶梯波</a:t>
            </a:r>
          </a:p>
        </p:txBody>
      </p:sp>
      <p:sp>
        <p:nvSpPr>
          <p:cNvPr id="2" name="TextBox 1"/>
          <p:cNvSpPr txBox="1">
            <a:spLocks noChangeArrowheads="1"/>
          </p:cNvSpPr>
          <p:nvPr/>
        </p:nvSpPr>
        <p:spPr bwMode="auto">
          <a:xfrm>
            <a:off x="6088063" y="4019550"/>
            <a:ext cx="3055937" cy="2478088"/>
          </a:xfrm>
          <a:prstGeom prst="rect">
            <a:avLst/>
          </a:prstGeom>
          <a:noFill/>
          <a:ln>
            <a:noFill/>
          </a:ln>
          <a:extLst/>
        </p:spPr>
        <p:txBody>
          <a:bodyPr>
            <a:spAutoFit/>
          </a:bodyPr>
          <a:lstStyle>
            <a:lvl1pPr marL="268288" indent="-268288">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eaLnBrk="0" fontAlgn="base" hangingPunct="0">
              <a:spcBef>
                <a:spcPct val="0"/>
              </a:spcBef>
              <a:spcAft>
                <a:spcPct val="0"/>
              </a:spcAft>
              <a:defRPr sz="2000" b="1">
                <a:solidFill>
                  <a:schemeClr val="tx1"/>
                </a:solidFill>
                <a:latin typeface="Arial" charset="0"/>
                <a:ea typeface="宋体" pitchFamily="2" charset="-122"/>
              </a:defRPr>
            </a:lvl6pPr>
            <a:lvl7pPr marL="2971800" indent="-228600" eaLnBrk="0" fontAlgn="base" hangingPunct="0">
              <a:spcBef>
                <a:spcPct val="0"/>
              </a:spcBef>
              <a:spcAft>
                <a:spcPct val="0"/>
              </a:spcAft>
              <a:defRPr sz="2000" b="1">
                <a:solidFill>
                  <a:schemeClr val="tx1"/>
                </a:solidFill>
                <a:latin typeface="Arial" charset="0"/>
                <a:ea typeface="宋体" pitchFamily="2" charset="-122"/>
              </a:defRPr>
            </a:lvl7pPr>
            <a:lvl8pPr marL="3429000" indent="-228600" eaLnBrk="0" fontAlgn="base" hangingPunct="0">
              <a:spcBef>
                <a:spcPct val="0"/>
              </a:spcBef>
              <a:spcAft>
                <a:spcPct val="0"/>
              </a:spcAft>
              <a:defRPr sz="2000" b="1">
                <a:solidFill>
                  <a:schemeClr val="tx1"/>
                </a:solidFill>
                <a:latin typeface="Arial" charset="0"/>
                <a:ea typeface="宋体" pitchFamily="2" charset="-122"/>
              </a:defRPr>
            </a:lvl8pPr>
            <a:lvl9pPr marL="3886200" indent="-228600"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ts val="300"/>
              </a:spcBef>
              <a:spcAft>
                <a:spcPts val="300"/>
              </a:spcAft>
              <a:buFontTx/>
              <a:buAutoNum type="arabicPeriod"/>
              <a:defRPr/>
            </a:pPr>
            <a:r>
              <a:rPr lang="zh-CN" altLang="en-US" smtClean="0">
                <a:solidFill>
                  <a:srgbClr val="FF0000"/>
                </a:solidFill>
                <a:latin typeface="华文新魏" pitchFamily="2" charset="-122"/>
                <a:ea typeface="华文新魏" pitchFamily="2" charset="-122"/>
              </a:rPr>
              <a:t>计数值</a:t>
            </a:r>
            <a:r>
              <a:rPr lang="en-US" altLang="zh-CN" smtClean="0">
                <a:solidFill>
                  <a:srgbClr val="FF0000"/>
                </a:solidFill>
                <a:latin typeface="华文新魏" pitchFamily="2" charset="-122"/>
                <a:ea typeface="华文新魏" pitchFamily="2" charset="-122"/>
              </a:rPr>
              <a:t>0</a:t>
            </a:r>
            <a:r>
              <a:rPr lang="zh-CN" altLang="en-US" smtClean="0">
                <a:solidFill>
                  <a:srgbClr val="FF0000"/>
                </a:solidFill>
                <a:latin typeface="华文新魏" pitchFamily="2" charset="-122"/>
                <a:ea typeface="华文新魏" pitchFamily="2" charset="-122"/>
              </a:rPr>
              <a:t>和</a:t>
            </a:r>
            <a:r>
              <a:rPr lang="en-US" altLang="zh-CN" smtClean="0">
                <a:solidFill>
                  <a:srgbClr val="FF0000"/>
                </a:solidFill>
                <a:latin typeface="华文新魏" pitchFamily="2" charset="-122"/>
                <a:ea typeface="华文新魏" pitchFamily="2" charset="-122"/>
              </a:rPr>
              <a:t>255</a:t>
            </a:r>
            <a:r>
              <a:rPr lang="zh-CN" altLang="en-US" smtClean="0">
                <a:solidFill>
                  <a:srgbClr val="FF0000"/>
                </a:solidFill>
                <a:latin typeface="华文新魏" pitchFamily="2" charset="-122"/>
                <a:ea typeface="华文新魏" pitchFamily="2" charset="-122"/>
              </a:rPr>
              <a:t>分别对应锯齿波信号的哪里？</a:t>
            </a:r>
            <a:endParaRPr lang="en-US" altLang="zh-CN" smtClean="0">
              <a:solidFill>
                <a:srgbClr val="FF0000"/>
              </a:solidFill>
              <a:latin typeface="华文新魏" pitchFamily="2" charset="-122"/>
              <a:ea typeface="华文新魏" pitchFamily="2" charset="-122"/>
            </a:endParaRPr>
          </a:p>
          <a:p>
            <a:pPr eaLnBrk="1" hangingPunct="1">
              <a:spcBef>
                <a:spcPts val="300"/>
              </a:spcBef>
              <a:spcAft>
                <a:spcPts val="300"/>
              </a:spcAft>
              <a:buFontTx/>
              <a:buAutoNum type="arabicPeriod"/>
              <a:defRPr/>
            </a:pPr>
            <a:r>
              <a:rPr lang="zh-CN" altLang="en-US" smtClean="0">
                <a:solidFill>
                  <a:srgbClr val="C00000"/>
                </a:solidFill>
                <a:latin typeface="华文新魏" pitchFamily="2" charset="-122"/>
                <a:ea typeface="华文新魏" pitchFamily="2" charset="-122"/>
              </a:rPr>
              <a:t>为何要除以</a:t>
            </a:r>
            <a:r>
              <a:rPr lang="en-US" altLang="zh-CN" smtClean="0">
                <a:solidFill>
                  <a:srgbClr val="C00000"/>
                </a:solidFill>
                <a:latin typeface="华文新魏" pitchFamily="2" charset="-122"/>
                <a:ea typeface="华文新魏" pitchFamily="2" charset="-122"/>
              </a:rPr>
              <a:t>N</a:t>
            </a:r>
            <a:r>
              <a:rPr lang="zh-CN" altLang="en-US" smtClean="0">
                <a:solidFill>
                  <a:srgbClr val="C00000"/>
                </a:solidFill>
                <a:latin typeface="华文新魏" pitchFamily="2" charset="-122"/>
                <a:ea typeface="华文新魏" pitchFamily="2" charset="-122"/>
              </a:rPr>
              <a:t>？不除呢？</a:t>
            </a:r>
            <a:endParaRPr lang="en-US" altLang="zh-CN" smtClean="0">
              <a:solidFill>
                <a:srgbClr val="C00000"/>
              </a:solidFill>
              <a:latin typeface="华文新魏" pitchFamily="2" charset="-122"/>
              <a:ea typeface="华文新魏" pitchFamily="2" charset="-122"/>
            </a:endParaRPr>
          </a:p>
          <a:p>
            <a:pPr eaLnBrk="1" hangingPunct="1">
              <a:spcBef>
                <a:spcPts val="300"/>
              </a:spcBef>
              <a:spcAft>
                <a:spcPts val="0"/>
              </a:spcAft>
              <a:buFontTx/>
              <a:buAutoNum type="arabicPeriod"/>
              <a:defRPr/>
            </a:pPr>
            <a:r>
              <a:rPr lang="en-US" altLang="zh-CN" smtClean="0">
                <a:solidFill>
                  <a:srgbClr val="7030A0"/>
                </a:solidFill>
                <a:latin typeface="华文新魏" pitchFamily="2" charset="-122"/>
                <a:ea typeface="华文新魏" pitchFamily="2" charset="-122"/>
              </a:rPr>
              <a:t>Q</a:t>
            </a:r>
            <a:r>
              <a:rPr lang="en-US" altLang="zh-CN" baseline="-25000" smtClean="0">
                <a:solidFill>
                  <a:srgbClr val="7030A0"/>
                </a:solidFill>
                <a:latin typeface="华文新魏" pitchFamily="2" charset="-122"/>
                <a:ea typeface="华文新魏" pitchFamily="2" charset="-122"/>
              </a:rPr>
              <a:t>7</a:t>
            </a:r>
            <a:r>
              <a:rPr lang="zh-CN" altLang="en-US" smtClean="0">
                <a:solidFill>
                  <a:srgbClr val="7030A0"/>
                </a:solidFill>
                <a:latin typeface="华文新魏" pitchFamily="2" charset="-122"/>
                <a:ea typeface="华文新魏" pitchFamily="2" charset="-122"/>
              </a:rPr>
              <a:t>的哪个沿应该与</a:t>
            </a:r>
            <a:r>
              <a:rPr lang="en-US" altLang="zh-CN" smtClean="0">
                <a:solidFill>
                  <a:srgbClr val="7030A0"/>
                </a:solidFill>
                <a:latin typeface="华文新魏" pitchFamily="2" charset="-122"/>
                <a:ea typeface="华文新魏" pitchFamily="2" charset="-122"/>
              </a:rPr>
              <a:t/>
            </a:r>
            <a:br>
              <a:rPr lang="en-US" altLang="zh-CN" smtClean="0">
                <a:solidFill>
                  <a:srgbClr val="7030A0"/>
                </a:solidFill>
                <a:latin typeface="华文新魏" pitchFamily="2" charset="-122"/>
                <a:ea typeface="华文新魏" pitchFamily="2" charset="-122"/>
              </a:rPr>
            </a:br>
            <a:r>
              <a:rPr lang="zh-CN" altLang="en-US" smtClean="0">
                <a:solidFill>
                  <a:srgbClr val="7030A0"/>
                </a:solidFill>
                <a:latin typeface="华文新魏" pitchFamily="2" charset="-122"/>
                <a:ea typeface="华文新魏" pitchFamily="2" charset="-122"/>
              </a:rPr>
              <a:t>锯齿波的下降沿对齐？</a:t>
            </a:r>
            <a:endParaRPr lang="en-US" altLang="zh-CN" smtClean="0">
              <a:solidFill>
                <a:srgbClr val="7030A0"/>
              </a:solidFill>
              <a:latin typeface="华文新魏" pitchFamily="2" charset="-122"/>
              <a:ea typeface="华文新魏" pitchFamily="2" charset="-122"/>
            </a:endParaRPr>
          </a:p>
          <a:p>
            <a:pPr marL="0" indent="0" eaLnBrk="1" hangingPunct="1">
              <a:spcBef>
                <a:spcPts val="0"/>
              </a:spcBef>
              <a:spcAft>
                <a:spcPts val="300"/>
              </a:spcAft>
              <a:defRPr/>
            </a:pPr>
            <a:r>
              <a:rPr lang="en-US" altLang="zh-CN" smtClean="0">
                <a:solidFill>
                  <a:srgbClr val="7030A0"/>
                </a:solidFill>
                <a:latin typeface="华文新魏" pitchFamily="2" charset="-122"/>
                <a:ea typeface="华文新魏" pitchFamily="2" charset="-122"/>
              </a:rPr>
              <a:t>    </a:t>
            </a:r>
            <a:r>
              <a:rPr lang="zh-CN" altLang="en-US" smtClean="0">
                <a:solidFill>
                  <a:srgbClr val="FF00FF"/>
                </a:solidFill>
                <a:latin typeface="华文新魏" pitchFamily="2" charset="-122"/>
                <a:ea typeface="华文新魏" pitchFamily="2" charset="-122"/>
              </a:rPr>
              <a:t>与行信号的上升沿呢？</a:t>
            </a:r>
            <a:r>
              <a:rPr lang="en-US" altLang="zh-CN" smtClean="0">
                <a:solidFill>
                  <a:srgbClr val="FF00FF"/>
                </a:solidFill>
                <a:latin typeface="华文新魏" pitchFamily="2" charset="-122"/>
                <a:ea typeface="华文新魏" pitchFamily="2" charset="-122"/>
              </a:rPr>
              <a:t/>
            </a:r>
            <a:br>
              <a:rPr lang="en-US" altLang="zh-CN" smtClean="0">
                <a:solidFill>
                  <a:srgbClr val="FF00FF"/>
                </a:solidFill>
                <a:latin typeface="华文新魏" pitchFamily="2" charset="-122"/>
                <a:ea typeface="华文新魏" pitchFamily="2" charset="-122"/>
              </a:rPr>
            </a:br>
            <a:r>
              <a:rPr lang="en-US" altLang="zh-CN" smtClean="0">
                <a:solidFill>
                  <a:srgbClr val="FF00FF"/>
                </a:solidFill>
                <a:latin typeface="华文新魏" pitchFamily="2" charset="-122"/>
                <a:ea typeface="华文新魏" pitchFamily="2" charset="-122"/>
              </a:rPr>
              <a:t>                            </a:t>
            </a:r>
            <a:r>
              <a:rPr lang="zh-CN" altLang="en-US" smtClean="0">
                <a:solidFill>
                  <a:srgbClr val="FF00FF"/>
                </a:solidFill>
                <a:latin typeface="华文新魏" pitchFamily="2" charset="-122"/>
                <a:ea typeface="华文新魏" pitchFamily="2" charset="-122"/>
              </a:rPr>
              <a:t>（后详）</a:t>
            </a:r>
          </a:p>
        </p:txBody>
      </p:sp>
      <p:sp>
        <p:nvSpPr>
          <p:cNvPr id="21524" name="Text Box 11"/>
          <p:cNvSpPr txBox="1">
            <a:spLocks noChangeArrowheads="1"/>
          </p:cNvSpPr>
          <p:nvPr/>
        </p:nvSpPr>
        <p:spPr bwMode="auto">
          <a:xfrm>
            <a:off x="4683125" y="6262688"/>
            <a:ext cx="1728788" cy="366712"/>
          </a:xfrm>
          <a:prstGeom prst="rect">
            <a:avLst/>
          </a:prstGeom>
          <a:noFill/>
          <a:ln w="9525">
            <a:noFill/>
            <a:miter lim="800000"/>
            <a:headEnd/>
            <a:tailEnd/>
          </a:ln>
        </p:spPr>
        <p:txBody>
          <a:bodyPr>
            <a:spAutoFit/>
          </a:bodyPr>
          <a:lstStyle/>
          <a:p>
            <a:pPr algn="ctr" eaLnBrk="1" hangingPunct="1">
              <a:spcBef>
                <a:spcPct val="50000"/>
              </a:spcBef>
            </a:pPr>
            <a:r>
              <a:rPr lang="zh-CN" altLang="en-US" sz="1800">
                <a:solidFill>
                  <a:srgbClr val="0000FF"/>
                </a:solidFill>
              </a:rPr>
              <a:t>锯齿波信号</a:t>
            </a:r>
          </a:p>
        </p:txBody>
      </p:sp>
      <p:sp>
        <p:nvSpPr>
          <p:cNvPr id="21525" name="Text Box 11"/>
          <p:cNvSpPr txBox="1">
            <a:spLocks noChangeArrowheads="1"/>
          </p:cNvSpPr>
          <p:nvPr/>
        </p:nvSpPr>
        <p:spPr bwMode="auto">
          <a:xfrm>
            <a:off x="3963988" y="3792538"/>
            <a:ext cx="1728787" cy="366712"/>
          </a:xfrm>
          <a:prstGeom prst="rect">
            <a:avLst/>
          </a:prstGeom>
          <a:noFill/>
          <a:ln w="9525">
            <a:noFill/>
            <a:miter lim="800000"/>
            <a:headEnd/>
            <a:tailEnd/>
          </a:ln>
        </p:spPr>
        <p:txBody>
          <a:bodyPr>
            <a:spAutoFit/>
          </a:bodyPr>
          <a:lstStyle/>
          <a:p>
            <a:pPr algn="ctr" eaLnBrk="1" hangingPunct="1">
              <a:spcBef>
                <a:spcPct val="50000"/>
              </a:spcBef>
            </a:pPr>
            <a:r>
              <a:rPr lang="zh-CN" altLang="en-US" sz="1800">
                <a:solidFill>
                  <a:srgbClr val="0066FF"/>
                </a:solidFill>
              </a:rPr>
              <a:t>计数值</a:t>
            </a:r>
          </a:p>
        </p:txBody>
      </p:sp>
      <p:grpSp>
        <p:nvGrpSpPr>
          <p:cNvPr id="21526" name="组合 51"/>
          <p:cNvGrpSpPr>
            <a:grpSpLocks/>
          </p:cNvGrpSpPr>
          <p:nvPr/>
        </p:nvGrpSpPr>
        <p:grpSpPr bwMode="auto">
          <a:xfrm>
            <a:off x="4273550" y="4945063"/>
            <a:ext cx="946150" cy="284162"/>
            <a:chOff x="4586096" y="5517232"/>
            <a:chExt cx="946848" cy="284163"/>
          </a:xfrm>
        </p:grpSpPr>
        <p:sp>
          <p:nvSpPr>
            <p:cNvPr id="21527" name="Line 36"/>
            <p:cNvSpPr>
              <a:spLocks noChangeShapeType="1"/>
            </p:cNvSpPr>
            <p:nvPr/>
          </p:nvSpPr>
          <p:spPr bwMode="auto">
            <a:xfrm flipV="1">
              <a:off x="4648784" y="5748482"/>
              <a:ext cx="0" cy="52913"/>
            </a:xfrm>
            <a:prstGeom prst="line">
              <a:avLst/>
            </a:prstGeom>
            <a:noFill/>
            <a:ln w="19050">
              <a:solidFill>
                <a:srgbClr val="FF00FF"/>
              </a:solidFill>
              <a:round/>
              <a:headEnd/>
              <a:tailEnd/>
            </a:ln>
          </p:spPr>
          <p:txBody>
            <a:bodyPr/>
            <a:lstStyle/>
            <a:p>
              <a:endParaRPr lang="zh-CN" altLang="en-US"/>
            </a:p>
          </p:txBody>
        </p:sp>
        <p:sp>
          <p:nvSpPr>
            <p:cNvPr id="21528" name="Line 37"/>
            <p:cNvSpPr>
              <a:spLocks noChangeShapeType="1"/>
            </p:cNvSpPr>
            <p:nvPr/>
          </p:nvSpPr>
          <p:spPr bwMode="auto">
            <a:xfrm>
              <a:off x="4644008" y="5755536"/>
              <a:ext cx="72198" cy="0"/>
            </a:xfrm>
            <a:prstGeom prst="line">
              <a:avLst/>
            </a:prstGeom>
            <a:noFill/>
            <a:ln w="19050">
              <a:solidFill>
                <a:srgbClr val="FF00FF"/>
              </a:solidFill>
              <a:round/>
              <a:headEnd/>
              <a:tailEnd/>
            </a:ln>
          </p:spPr>
          <p:txBody>
            <a:bodyPr/>
            <a:lstStyle/>
            <a:p>
              <a:endParaRPr lang="zh-CN" altLang="en-US"/>
            </a:p>
          </p:txBody>
        </p:sp>
        <p:sp>
          <p:nvSpPr>
            <p:cNvPr id="21529" name="Line 40"/>
            <p:cNvSpPr>
              <a:spLocks noChangeShapeType="1"/>
            </p:cNvSpPr>
            <p:nvPr/>
          </p:nvSpPr>
          <p:spPr bwMode="auto">
            <a:xfrm flipV="1">
              <a:off x="4711220" y="5703211"/>
              <a:ext cx="0" cy="52913"/>
            </a:xfrm>
            <a:prstGeom prst="line">
              <a:avLst/>
            </a:prstGeom>
            <a:noFill/>
            <a:ln w="19050">
              <a:solidFill>
                <a:srgbClr val="FF00FF"/>
              </a:solidFill>
              <a:round/>
              <a:headEnd/>
              <a:tailEnd/>
            </a:ln>
          </p:spPr>
          <p:txBody>
            <a:bodyPr/>
            <a:lstStyle/>
            <a:p>
              <a:endParaRPr lang="zh-CN" altLang="en-US"/>
            </a:p>
          </p:txBody>
        </p:sp>
        <p:sp>
          <p:nvSpPr>
            <p:cNvPr id="21530" name="Line 41"/>
            <p:cNvSpPr>
              <a:spLocks noChangeShapeType="1"/>
            </p:cNvSpPr>
            <p:nvPr/>
          </p:nvSpPr>
          <p:spPr bwMode="auto">
            <a:xfrm>
              <a:off x="4713036" y="5710412"/>
              <a:ext cx="72198" cy="0"/>
            </a:xfrm>
            <a:prstGeom prst="line">
              <a:avLst/>
            </a:prstGeom>
            <a:noFill/>
            <a:ln w="19050">
              <a:solidFill>
                <a:srgbClr val="FF00FF"/>
              </a:solidFill>
              <a:round/>
              <a:headEnd/>
              <a:tailEnd/>
            </a:ln>
          </p:spPr>
          <p:txBody>
            <a:bodyPr/>
            <a:lstStyle/>
            <a:p>
              <a:endParaRPr lang="zh-CN" altLang="en-US"/>
            </a:p>
          </p:txBody>
        </p:sp>
        <p:sp>
          <p:nvSpPr>
            <p:cNvPr id="21531" name="Line 36"/>
            <p:cNvSpPr>
              <a:spLocks noChangeShapeType="1"/>
            </p:cNvSpPr>
            <p:nvPr/>
          </p:nvSpPr>
          <p:spPr bwMode="auto">
            <a:xfrm flipV="1">
              <a:off x="4775340" y="5660059"/>
              <a:ext cx="0" cy="52913"/>
            </a:xfrm>
            <a:prstGeom prst="line">
              <a:avLst/>
            </a:prstGeom>
            <a:noFill/>
            <a:ln w="19050">
              <a:solidFill>
                <a:srgbClr val="FF00FF"/>
              </a:solidFill>
              <a:round/>
              <a:headEnd/>
              <a:tailEnd/>
            </a:ln>
          </p:spPr>
          <p:txBody>
            <a:bodyPr/>
            <a:lstStyle/>
            <a:p>
              <a:endParaRPr lang="zh-CN" altLang="en-US"/>
            </a:p>
          </p:txBody>
        </p:sp>
        <p:sp>
          <p:nvSpPr>
            <p:cNvPr id="21532" name="Line 37"/>
            <p:cNvSpPr>
              <a:spLocks noChangeShapeType="1"/>
            </p:cNvSpPr>
            <p:nvPr/>
          </p:nvSpPr>
          <p:spPr bwMode="auto">
            <a:xfrm>
              <a:off x="4775340" y="5667113"/>
              <a:ext cx="72198" cy="0"/>
            </a:xfrm>
            <a:prstGeom prst="line">
              <a:avLst/>
            </a:prstGeom>
            <a:noFill/>
            <a:ln w="19050">
              <a:solidFill>
                <a:srgbClr val="FF00FF"/>
              </a:solidFill>
              <a:round/>
              <a:headEnd/>
              <a:tailEnd/>
            </a:ln>
          </p:spPr>
          <p:txBody>
            <a:bodyPr/>
            <a:lstStyle/>
            <a:p>
              <a:endParaRPr lang="zh-CN" altLang="en-US"/>
            </a:p>
          </p:txBody>
        </p:sp>
        <p:sp>
          <p:nvSpPr>
            <p:cNvPr id="21533" name="Line 40"/>
            <p:cNvSpPr>
              <a:spLocks noChangeShapeType="1"/>
            </p:cNvSpPr>
            <p:nvPr/>
          </p:nvSpPr>
          <p:spPr bwMode="auto">
            <a:xfrm flipV="1">
              <a:off x="4837776" y="5614788"/>
              <a:ext cx="0" cy="52913"/>
            </a:xfrm>
            <a:prstGeom prst="line">
              <a:avLst/>
            </a:prstGeom>
            <a:noFill/>
            <a:ln w="19050">
              <a:solidFill>
                <a:srgbClr val="FF00FF"/>
              </a:solidFill>
              <a:round/>
              <a:headEnd/>
              <a:tailEnd/>
            </a:ln>
          </p:spPr>
          <p:txBody>
            <a:bodyPr/>
            <a:lstStyle/>
            <a:p>
              <a:endParaRPr lang="zh-CN" altLang="en-US"/>
            </a:p>
          </p:txBody>
        </p:sp>
        <p:sp>
          <p:nvSpPr>
            <p:cNvPr id="21534" name="Line 41"/>
            <p:cNvSpPr>
              <a:spLocks noChangeShapeType="1"/>
            </p:cNvSpPr>
            <p:nvPr/>
          </p:nvSpPr>
          <p:spPr bwMode="auto">
            <a:xfrm>
              <a:off x="4839592" y="5618461"/>
              <a:ext cx="72198" cy="0"/>
            </a:xfrm>
            <a:prstGeom prst="line">
              <a:avLst/>
            </a:prstGeom>
            <a:noFill/>
            <a:ln w="19050">
              <a:solidFill>
                <a:srgbClr val="FF00FF"/>
              </a:solidFill>
              <a:round/>
              <a:headEnd/>
              <a:tailEnd/>
            </a:ln>
          </p:spPr>
          <p:txBody>
            <a:bodyPr/>
            <a:lstStyle/>
            <a:p>
              <a:endParaRPr lang="zh-CN" altLang="en-US"/>
            </a:p>
          </p:txBody>
        </p:sp>
        <p:sp>
          <p:nvSpPr>
            <p:cNvPr id="21535" name="Line 36"/>
            <p:cNvSpPr>
              <a:spLocks noChangeShapeType="1"/>
            </p:cNvSpPr>
            <p:nvPr/>
          </p:nvSpPr>
          <p:spPr bwMode="auto">
            <a:xfrm flipV="1">
              <a:off x="4901787" y="5569760"/>
              <a:ext cx="0" cy="52913"/>
            </a:xfrm>
            <a:prstGeom prst="line">
              <a:avLst/>
            </a:prstGeom>
            <a:noFill/>
            <a:ln w="19050">
              <a:solidFill>
                <a:srgbClr val="FF00FF"/>
              </a:solidFill>
              <a:round/>
              <a:headEnd/>
              <a:tailEnd/>
            </a:ln>
          </p:spPr>
          <p:txBody>
            <a:bodyPr/>
            <a:lstStyle/>
            <a:p>
              <a:endParaRPr lang="zh-CN" altLang="en-US"/>
            </a:p>
          </p:txBody>
        </p:sp>
        <p:sp>
          <p:nvSpPr>
            <p:cNvPr id="21536" name="Line 37"/>
            <p:cNvSpPr>
              <a:spLocks noChangeShapeType="1"/>
            </p:cNvSpPr>
            <p:nvPr/>
          </p:nvSpPr>
          <p:spPr bwMode="auto">
            <a:xfrm>
              <a:off x="4901787" y="5576815"/>
              <a:ext cx="72198" cy="0"/>
            </a:xfrm>
            <a:prstGeom prst="line">
              <a:avLst/>
            </a:prstGeom>
            <a:noFill/>
            <a:ln w="19050">
              <a:solidFill>
                <a:srgbClr val="FF00FF"/>
              </a:solidFill>
              <a:round/>
              <a:headEnd/>
              <a:tailEnd/>
            </a:ln>
          </p:spPr>
          <p:txBody>
            <a:bodyPr/>
            <a:lstStyle/>
            <a:p>
              <a:endParaRPr lang="zh-CN" altLang="en-US"/>
            </a:p>
          </p:txBody>
        </p:sp>
        <p:sp>
          <p:nvSpPr>
            <p:cNvPr id="21537" name="Line 40"/>
            <p:cNvSpPr>
              <a:spLocks noChangeShapeType="1"/>
            </p:cNvSpPr>
            <p:nvPr/>
          </p:nvSpPr>
          <p:spPr bwMode="auto">
            <a:xfrm flipV="1">
              <a:off x="4964223" y="5524489"/>
              <a:ext cx="0" cy="52913"/>
            </a:xfrm>
            <a:prstGeom prst="line">
              <a:avLst/>
            </a:prstGeom>
            <a:noFill/>
            <a:ln w="19050">
              <a:solidFill>
                <a:srgbClr val="FF00FF"/>
              </a:solidFill>
              <a:round/>
              <a:headEnd/>
              <a:tailEnd/>
            </a:ln>
          </p:spPr>
          <p:txBody>
            <a:bodyPr/>
            <a:lstStyle/>
            <a:p>
              <a:endParaRPr lang="zh-CN" altLang="en-US"/>
            </a:p>
          </p:txBody>
        </p:sp>
        <p:sp>
          <p:nvSpPr>
            <p:cNvPr id="21538" name="Line 41"/>
            <p:cNvSpPr>
              <a:spLocks noChangeShapeType="1"/>
            </p:cNvSpPr>
            <p:nvPr/>
          </p:nvSpPr>
          <p:spPr bwMode="auto">
            <a:xfrm>
              <a:off x="4966039" y="5531690"/>
              <a:ext cx="72198" cy="0"/>
            </a:xfrm>
            <a:prstGeom prst="line">
              <a:avLst/>
            </a:prstGeom>
            <a:noFill/>
            <a:ln w="19050">
              <a:solidFill>
                <a:srgbClr val="FF00FF"/>
              </a:solidFill>
              <a:round/>
              <a:headEnd/>
              <a:tailEnd/>
            </a:ln>
          </p:spPr>
          <p:txBody>
            <a:bodyPr/>
            <a:lstStyle/>
            <a:p>
              <a:endParaRPr lang="zh-CN" altLang="en-US"/>
            </a:p>
          </p:txBody>
        </p:sp>
        <p:cxnSp>
          <p:nvCxnSpPr>
            <p:cNvPr id="65" name="直接连接符 64"/>
            <p:cNvCxnSpPr/>
            <p:nvPr/>
          </p:nvCxnSpPr>
          <p:spPr bwMode="auto">
            <a:xfrm>
              <a:off x="5027747" y="5534694"/>
              <a:ext cx="54015" cy="25082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sp>
          <p:nvSpPr>
            <p:cNvPr id="21540" name="Line 36"/>
            <p:cNvSpPr>
              <a:spLocks noChangeShapeType="1"/>
            </p:cNvSpPr>
            <p:nvPr/>
          </p:nvSpPr>
          <p:spPr bwMode="auto">
            <a:xfrm flipV="1">
              <a:off x="5138715" y="5741224"/>
              <a:ext cx="0" cy="52913"/>
            </a:xfrm>
            <a:prstGeom prst="line">
              <a:avLst/>
            </a:prstGeom>
            <a:noFill/>
            <a:ln w="19050">
              <a:solidFill>
                <a:srgbClr val="FF00FF"/>
              </a:solidFill>
              <a:round/>
              <a:headEnd/>
              <a:tailEnd/>
            </a:ln>
          </p:spPr>
          <p:txBody>
            <a:bodyPr/>
            <a:lstStyle/>
            <a:p>
              <a:endParaRPr lang="zh-CN" altLang="en-US"/>
            </a:p>
          </p:txBody>
        </p:sp>
        <p:sp>
          <p:nvSpPr>
            <p:cNvPr id="21541" name="Line 37"/>
            <p:cNvSpPr>
              <a:spLocks noChangeShapeType="1"/>
            </p:cNvSpPr>
            <p:nvPr/>
          </p:nvSpPr>
          <p:spPr bwMode="auto">
            <a:xfrm>
              <a:off x="5138715" y="5743575"/>
              <a:ext cx="72198" cy="0"/>
            </a:xfrm>
            <a:prstGeom prst="line">
              <a:avLst/>
            </a:prstGeom>
            <a:noFill/>
            <a:ln w="19050">
              <a:solidFill>
                <a:srgbClr val="FF00FF"/>
              </a:solidFill>
              <a:round/>
              <a:headEnd/>
              <a:tailEnd/>
            </a:ln>
          </p:spPr>
          <p:txBody>
            <a:bodyPr/>
            <a:lstStyle/>
            <a:p>
              <a:endParaRPr lang="zh-CN" altLang="en-US"/>
            </a:p>
          </p:txBody>
        </p:sp>
        <p:sp>
          <p:nvSpPr>
            <p:cNvPr id="21542" name="Line 40"/>
            <p:cNvSpPr>
              <a:spLocks noChangeShapeType="1"/>
            </p:cNvSpPr>
            <p:nvPr/>
          </p:nvSpPr>
          <p:spPr bwMode="auto">
            <a:xfrm flipV="1">
              <a:off x="5201151" y="5695953"/>
              <a:ext cx="0" cy="52913"/>
            </a:xfrm>
            <a:prstGeom prst="line">
              <a:avLst/>
            </a:prstGeom>
            <a:noFill/>
            <a:ln w="19050">
              <a:solidFill>
                <a:srgbClr val="FF00FF"/>
              </a:solidFill>
              <a:round/>
              <a:headEnd/>
              <a:tailEnd/>
            </a:ln>
          </p:spPr>
          <p:txBody>
            <a:bodyPr/>
            <a:lstStyle/>
            <a:p>
              <a:endParaRPr lang="zh-CN" altLang="en-US"/>
            </a:p>
          </p:txBody>
        </p:sp>
        <p:sp>
          <p:nvSpPr>
            <p:cNvPr id="21543" name="Line 41"/>
            <p:cNvSpPr>
              <a:spLocks noChangeShapeType="1"/>
            </p:cNvSpPr>
            <p:nvPr/>
          </p:nvSpPr>
          <p:spPr bwMode="auto">
            <a:xfrm>
              <a:off x="5202967" y="5703154"/>
              <a:ext cx="72198" cy="0"/>
            </a:xfrm>
            <a:prstGeom prst="line">
              <a:avLst/>
            </a:prstGeom>
            <a:noFill/>
            <a:ln w="19050">
              <a:solidFill>
                <a:srgbClr val="FF00FF"/>
              </a:solidFill>
              <a:round/>
              <a:headEnd/>
              <a:tailEnd/>
            </a:ln>
          </p:spPr>
          <p:txBody>
            <a:bodyPr/>
            <a:lstStyle/>
            <a:p>
              <a:endParaRPr lang="zh-CN" altLang="en-US"/>
            </a:p>
          </p:txBody>
        </p:sp>
        <p:sp>
          <p:nvSpPr>
            <p:cNvPr id="21544" name="Line 36"/>
            <p:cNvSpPr>
              <a:spLocks noChangeShapeType="1"/>
            </p:cNvSpPr>
            <p:nvPr/>
          </p:nvSpPr>
          <p:spPr bwMode="auto">
            <a:xfrm flipV="1">
              <a:off x="5270047" y="5652801"/>
              <a:ext cx="0" cy="52913"/>
            </a:xfrm>
            <a:prstGeom prst="line">
              <a:avLst/>
            </a:prstGeom>
            <a:noFill/>
            <a:ln w="19050">
              <a:solidFill>
                <a:srgbClr val="FF00FF"/>
              </a:solidFill>
              <a:round/>
              <a:headEnd/>
              <a:tailEnd/>
            </a:ln>
          </p:spPr>
          <p:txBody>
            <a:bodyPr/>
            <a:lstStyle/>
            <a:p>
              <a:endParaRPr lang="zh-CN" altLang="en-US"/>
            </a:p>
          </p:txBody>
        </p:sp>
        <p:sp>
          <p:nvSpPr>
            <p:cNvPr id="21545" name="Line 37"/>
            <p:cNvSpPr>
              <a:spLocks noChangeShapeType="1"/>
            </p:cNvSpPr>
            <p:nvPr/>
          </p:nvSpPr>
          <p:spPr bwMode="auto">
            <a:xfrm>
              <a:off x="5270047" y="5659856"/>
              <a:ext cx="72198" cy="0"/>
            </a:xfrm>
            <a:prstGeom prst="line">
              <a:avLst/>
            </a:prstGeom>
            <a:noFill/>
            <a:ln w="19050">
              <a:solidFill>
                <a:srgbClr val="FF00FF"/>
              </a:solidFill>
              <a:round/>
              <a:headEnd/>
              <a:tailEnd/>
            </a:ln>
          </p:spPr>
          <p:txBody>
            <a:bodyPr/>
            <a:lstStyle/>
            <a:p>
              <a:endParaRPr lang="zh-CN" altLang="en-US"/>
            </a:p>
          </p:txBody>
        </p:sp>
        <p:sp>
          <p:nvSpPr>
            <p:cNvPr id="21546" name="Line 40"/>
            <p:cNvSpPr>
              <a:spLocks noChangeShapeType="1"/>
            </p:cNvSpPr>
            <p:nvPr/>
          </p:nvSpPr>
          <p:spPr bwMode="auto">
            <a:xfrm flipV="1">
              <a:off x="5332483" y="5607530"/>
              <a:ext cx="0" cy="52913"/>
            </a:xfrm>
            <a:prstGeom prst="line">
              <a:avLst/>
            </a:prstGeom>
            <a:noFill/>
            <a:ln w="19050">
              <a:solidFill>
                <a:srgbClr val="FF00FF"/>
              </a:solidFill>
              <a:round/>
              <a:headEnd/>
              <a:tailEnd/>
            </a:ln>
          </p:spPr>
          <p:txBody>
            <a:bodyPr/>
            <a:lstStyle/>
            <a:p>
              <a:endParaRPr lang="zh-CN" altLang="en-US"/>
            </a:p>
          </p:txBody>
        </p:sp>
        <p:sp>
          <p:nvSpPr>
            <p:cNvPr id="21547" name="Line 41"/>
            <p:cNvSpPr>
              <a:spLocks noChangeShapeType="1"/>
            </p:cNvSpPr>
            <p:nvPr/>
          </p:nvSpPr>
          <p:spPr bwMode="auto">
            <a:xfrm>
              <a:off x="5334299" y="5614731"/>
              <a:ext cx="72198" cy="0"/>
            </a:xfrm>
            <a:prstGeom prst="line">
              <a:avLst/>
            </a:prstGeom>
            <a:noFill/>
            <a:ln w="19050">
              <a:solidFill>
                <a:srgbClr val="FF00FF"/>
              </a:solidFill>
              <a:round/>
              <a:headEnd/>
              <a:tailEnd/>
            </a:ln>
          </p:spPr>
          <p:txBody>
            <a:bodyPr/>
            <a:lstStyle/>
            <a:p>
              <a:endParaRPr lang="zh-CN" altLang="en-US"/>
            </a:p>
          </p:txBody>
        </p:sp>
        <p:sp>
          <p:nvSpPr>
            <p:cNvPr id="21548" name="Line 36"/>
            <p:cNvSpPr>
              <a:spLocks noChangeShapeType="1"/>
            </p:cNvSpPr>
            <p:nvPr/>
          </p:nvSpPr>
          <p:spPr bwMode="auto">
            <a:xfrm flipV="1">
              <a:off x="5396494" y="5566031"/>
              <a:ext cx="0" cy="52913"/>
            </a:xfrm>
            <a:prstGeom prst="line">
              <a:avLst/>
            </a:prstGeom>
            <a:noFill/>
            <a:ln w="19050">
              <a:solidFill>
                <a:srgbClr val="FF00FF"/>
              </a:solidFill>
              <a:round/>
              <a:headEnd/>
              <a:tailEnd/>
            </a:ln>
          </p:spPr>
          <p:txBody>
            <a:bodyPr/>
            <a:lstStyle/>
            <a:p>
              <a:endParaRPr lang="zh-CN" altLang="en-US"/>
            </a:p>
          </p:txBody>
        </p:sp>
        <p:sp>
          <p:nvSpPr>
            <p:cNvPr id="21549" name="Line 37"/>
            <p:cNvSpPr>
              <a:spLocks noChangeShapeType="1"/>
            </p:cNvSpPr>
            <p:nvPr/>
          </p:nvSpPr>
          <p:spPr bwMode="auto">
            <a:xfrm>
              <a:off x="5391718" y="5569557"/>
              <a:ext cx="72198" cy="0"/>
            </a:xfrm>
            <a:prstGeom prst="line">
              <a:avLst/>
            </a:prstGeom>
            <a:noFill/>
            <a:ln w="19050">
              <a:solidFill>
                <a:srgbClr val="FF00FF"/>
              </a:solidFill>
              <a:round/>
              <a:headEnd/>
              <a:tailEnd/>
            </a:ln>
          </p:spPr>
          <p:txBody>
            <a:bodyPr/>
            <a:lstStyle/>
            <a:p>
              <a:endParaRPr lang="zh-CN" altLang="en-US"/>
            </a:p>
          </p:txBody>
        </p:sp>
        <p:sp>
          <p:nvSpPr>
            <p:cNvPr id="21550" name="Line 40"/>
            <p:cNvSpPr>
              <a:spLocks noChangeShapeType="1"/>
            </p:cNvSpPr>
            <p:nvPr/>
          </p:nvSpPr>
          <p:spPr bwMode="auto">
            <a:xfrm flipV="1">
              <a:off x="5458930" y="5517232"/>
              <a:ext cx="0" cy="52913"/>
            </a:xfrm>
            <a:prstGeom prst="line">
              <a:avLst/>
            </a:prstGeom>
            <a:noFill/>
            <a:ln w="19050">
              <a:solidFill>
                <a:srgbClr val="FF00FF"/>
              </a:solidFill>
              <a:round/>
              <a:headEnd/>
              <a:tailEnd/>
            </a:ln>
          </p:spPr>
          <p:txBody>
            <a:bodyPr/>
            <a:lstStyle/>
            <a:p>
              <a:endParaRPr lang="zh-CN" altLang="en-US"/>
            </a:p>
          </p:txBody>
        </p:sp>
        <p:sp>
          <p:nvSpPr>
            <p:cNvPr id="21551" name="Line 41"/>
            <p:cNvSpPr>
              <a:spLocks noChangeShapeType="1"/>
            </p:cNvSpPr>
            <p:nvPr/>
          </p:nvSpPr>
          <p:spPr bwMode="auto">
            <a:xfrm>
              <a:off x="5460746" y="5524433"/>
              <a:ext cx="72198" cy="0"/>
            </a:xfrm>
            <a:prstGeom prst="line">
              <a:avLst/>
            </a:prstGeom>
            <a:noFill/>
            <a:ln w="19050">
              <a:solidFill>
                <a:srgbClr val="FF00FF"/>
              </a:solidFill>
              <a:round/>
              <a:headEnd/>
              <a:tailEnd/>
            </a:ln>
          </p:spPr>
          <p:txBody>
            <a:bodyPr/>
            <a:lstStyle/>
            <a:p>
              <a:endParaRPr lang="zh-CN" altLang="en-US"/>
            </a:p>
          </p:txBody>
        </p:sp>
        <p:sp>
          <p:nvSpPr>
            <p:cNvPr id="21552" name="Line 37"/>
            <p:cNvSpPr>
              <a:spLocks noChangeShapeType="1"/>
            </p:cNvSpPr>
            <p:nvPr/>
          </p:nvSpPr>
          <p:spPr bwMode="auto">
            <a:xfrm>
              <a:off x="4586096" y="5801395"/>
              <a:ext cx="72198" cy="0"/>
            </a:xfrm>
            <a:prstGeom prst="line">
              <a:avLst/>
            </a:prstGeom>
            <a:noFill/>
            <a:ln w="19050">
              <a:solidFill>
                <a:srgbClr val="FF00FF"/>
              </a:solidFill>
              <a:round/>
              <a:headEnd/>
              <a:tailEnd/>
            </a:ln>
          </p:spPr>
          <p:txBody>
            <a:bodyPr/>
            <a:lstStyle/>
            <a:p>
              <a:endParaRPr lang="zh-CN" altLang="en-US"/>
            </a:p>
          </p:txBody>
        </p:sp>
        <p:sp>
          <p:nvSpPr>
            <p:cNvPr id="21553" name="Line 37"/>
            <p:cNvSpPr>
              <a:spLocks noChangeShapeType="1"/>
            </p:cNvSpPr>
            <p:nvPr/>
          </p:nvSpPr>
          <p:spPr bwMode="auto">
            <a:xfrm>
              <a:off x="5074454" y="5786130"/>
              <a:ext cx="54000" cy="0"/>
            </a:xfrm>
            <a:prstGeom prst="line">
              <a:avLst/>
            </a:prstGeom>
            <a:noFill/>
            <a:ln w="19050">
              <a:solidFill>
                <a:srgbClr val="FF00FF"/>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8"/>
                                        </p:tgtEl>
                                        <p:attrNameLst>
                                          <p:attrName>style.visibility</p:attrName>
                                        </p:attrNameLst>
                                      </p:cBhvr>
                                      <p:to>
                                        <p:strVal val="visible"/>
                                      </p:to>
                                    </p:set>
                                    <p:animEffect transition="in" filter="wipe(up)">
                                      <p:cBhvr>
                                        <p:cTn id="7" dur="500"/>
                                        <p:tgtEl>
                                          <p:spTgt spid="12800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8031"/>
                                        </p:tgtEl>
                                        <p:attrNameLst>
                                          <p:attrName>style.visibility</p:attrName>
                                        </p:attrNameLst>
                                      </p:cBhvr>
                                      <p:to>
                                        <p:strVal val="visible"/>
                                      </p:to>
                                    </p:set>
                                    <p:animEffect transition="in" filter="dissolve">
                                      <p:cBhvr>
                                        <p:cTn id="11" dur="500"/>
                                        <p:tgtEl>
                                          <p:spTgt spid="1280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8016"/>
                                        </p:tgtEl>
                                        <p:attrNameLst>
                                          <p:attrName>style.visibility</p:attrName>
                                        </p:attrNameLst>
                                      </p:cBhvr>
                                      <p:to>
                                        <p:strVal val="visible"/>
                                      </p:to>
                                    </p:set>
                                    <p:animEffect transition="in" filter="wipe(up)">
                                      <p:cBhvr>
                                        <p:cTn id="16" dur="500"/>
                                        <p:tgtEl>
                                          <p:spTgt spid="128016"/>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28014"/>
                                        </p:tgtEl>
                                        <p:attrNameLst>
                                          <p:attrName>style.visibility</p:attrName>
                                        </p:attrNameLst>
                                      </p:cBhvr>
                                      <p:to>
                                        <p:strVal val="visible"/>
                                      </p:to>
                                    </p:set>
                                    <p:animEffect transition="in" filter="wipe(up)">
                                      <p:cBhvr>
                                        <p:cTn id="20" dur="500"/>
                                        <p:tgtEl>
                                          <p:spTgt spid="1280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up)">
                                      <p:cBhvr>
                                        <p:cTn id="25" dur="500"/>
                                        <p:tgtEl>
                                          <p:spTgt spid="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wipe(up)">
                                      <p:cBhvr>
                                        <p:cTn id="30" dur="500"/>
                                        <p:tgtEl>
                                          <p:spTgt spid="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wipe(up)">
                                      <p:cBhvr>
                                        <p:cTn id="35" dur="500"/>
                                        <p:tgtEl>
                                          <p:spTgt spid="2">
                                            <p:txEl>
                                              <p:pRg st="2" end="2"/>
                                            </p:txEl>
                                          </p:spTgt>
                                        </p:tgtEl>
                                      </p:cBhvr>
                                    </p:animEffect>
                                  </p:childTnLst>
                                </p:cTn>
                              </p:par>
                            </p:childTnLst>
                          </p:cTn>
                        </p:par>
                        <p:par>
                          <p:cTn id="36" fill="hold" nodeType="with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up)">
                                      <p:cBhvr>
                                        <p:cTn id="3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p:bldP spid="128014" grpId="0"/>
      <p:bldP spid="128016" grpId="0" animBg="1"/>
      <p:bldP spid="12803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850" y="260350"/>
            <a:ext cx="7543800" cy="569913"/>
          </a:xfrm>
        </p:spPr>
        <p:txBody>
          <a:bodyPr/>
          <a:lstStyle/>
          <a:p>
            <a:pPr eaLnBrk="1" hangingPunct="1"/>
            <a:r>
              <a:rPr lang="en-US" altLang="zh-CN" sz="3400" smtClean="0"/>
              <a:t>2. </a:t>
            </a:r>
            <a:r>
              <a:rPr lang="zh-CN" altLang="en-US" sz="3400" smtClean="0"/>
              <a:t>参数及器件的选择</a:t>
            </a:r>
          </a:p>
        </p:txBody>
      </p:sp>
      <p:sp>
        <p:nvSpPr>
          <p:cNvPr id="71683" name="Rectangle 3"/>
          <p:cNvSpPr>
            <a:spLocks noGrp="1" noChangeArrowheads="1"/>
          </p:cNvSpPr>
          <p:nvPr>
            <p:ph type="body" idx="1"/>
          </p:nvPr>
        </p:nvSpPr>
        <p:spPr>
          <a:xfrm>
            <a:off x="222250" y="979488"/>
            <a:ext cx="8713788" cy="4321175"/>
          </a:xfrm>
        </p:spPr>
        <p:txBody>
          <a:bodyPr/>
          <a:lstStyle/>
          <a:p>
            <a:pPr marL="0" indent="0" eaLnBrk="1" hangingPunct="1">
              <a:lnSpc>
                <a:spcPct val="90000"/>
              </a:lnSpc>
              <a:spcBef>
                <a:spcPct val="0"/>
              </a:spcBef>
              <a:buFont typeface="Wingdings" pitchFamily="2" charset="2"/>
              <a:buNone/>
              <a:defRPr/>
            </a:pPr>
            <a:r>
              <a:rPr lang="en-US" altLang="zh-CN" sz="2800" b="1" smtClean="0">
                <a:solidFill>
                  <a:srgbClr val="008000"/>
                </a:solidFill>
                <a:latin typeface="Times New Roman" pitchFamily="18" charset="0"/>
              </a:rPr>
              <a:t>(1) D/A</a:t>
            </a:r>
            <a:r>
              <a:rPr lang="zh-CN" altLang="en-US" sz="2800" b="1" smtClean="0">
                <a:solidFill>
                  <a:srgbClr val="008000"/>
                </a:solidFill>
                <a:latin typeface="Times New Roman" pitchFamily="18" charset="0"/>
              </a:rPr>
              <a:t>变换器的位数</a:t>
            </a:r>
          </a:p>
          <a:p>
            <a:pPr marL="268288" indent="-268288" eaLnBrk="1" hangingPunct="1">
              <a:lnSpc>
                <a:spcPct val="90000"/>
              </a:lnSpc>
              <a:spcBef>
                <a:spcPct val="0"/>
              </a:spcBef>
              <a:defRPr/>
            </a:pPr>
            <a:r>
              <a:rPr lang="zh-CN" altLang="en-US" sz="2800" b="1" smtClean="0">
                <a:latin typeface="Times New Roman" pitchFamily="18" charset="0"/>
              </a:rPr>
              <a:t>设计要求中规定锯齿波的</a:t>
            </a:r>
            <a:br>
              <a:rPr lang="zh-CN" altLang="en-US" sz="2800" b="1" smtClean="0">
                <a:latin typeface="Times New Roman" pitchFamily="18" charset="0"/>
              </a:rPr>
            </a:br>
            <a:r>
              <a:rPr lang="zh-CN" altLang="en-US" sz="2800" b="1" smtClean="0">
                <a:latin typeface="Times New Roman" pitchFamily="18" charset="0"/>
              </a:rPr>
              <a:t>线性度要优于</a:t>
            </a:r>
            <a:r>
              <a:rPr lang="en-US" altLang="zh-CN" sz="2800" b="1" smtClean="0">
                <a:latin typeface="Times New Roman" pitchFamily="18" charset="0"/>
              </a:rPr>
              <a:t>1%</a:t>
            </a:r>
            <a:r>
              <a:rPr lang="zh-CN" altLang="en-US" sz="2800" b="1" smtClean="0">
                <a:latin typeface="Times New Roman" pitchFamily="18" charset="0"/>
              </a:rPr>
              <a:t>。</a:t>
            </a:r>
          </a:p>
          <a:p>
            <a:pPr marL="268288" indent="-268288" eaLnBrk="1" hangingPunct="1">
              <a:lnSpc>
                <a:spcPct val="90000"/>
              </a:lnSpc>
              <a:spcBef>
                <a:spcPct val="0"/>
              </a:spcBef>
              <a:defRPr/>
            </a:pPr>
            <a:r>
              <a:rPr lang="zh-CN" altLang="en-US" sz="2800" b="1" smtClean="0">
                <a:solidFill>
                  <a:srgbClr val="0000FF"/>
                </a:solidFill>
                <a:latin typeface="Times New Roman" pitchFamily="18" charset="0"/>
              </a:rPr>
              <a:t>本例中的线性度指标主要分配给</a:t>
            </a:r>
            <a:r>
              <a:rPr lang="en-US" altLang="zh-CN" sz="2800" b="1" smtClean="0">
                <a:solidFill>
                  <a:srgbClr val="0000FF"/>
                </a:solidFill>
                <a:latin typeface="Times New Roman" pitchFamily="18" charset="0"/>
              </a:rPr>
              <a:t>DAC</a:t>
            </a:r>
            <a:r>
              <a:rPr lang="zh-CN" altLang="en-US" sz="2800" b="1" smtClean="0">
                <a:solidFill>
                  <a:srgbClr val="0000FF"/>
                </a:solidFill>
                <a:latin typeface="Times New Roman" pitchFamily="18" charset="0"/>
              </a:rPr>
              <a:t>，</a:t>
            </a:r>
            <a:br>
              <a:rPr lang="zh-CN" altLang="en-US" sz="2800" b="1" smtClean="0">
                <a:solidFill>
                  <a:srgbClr val="0000FF"/>
                </a:solidFill>
                <a:latin typeface="Times New Roman" pitchFamily="18" charset="0"/>
              </a:rPr>
            </a:br>
            <a:r>
              <a:rPr lang="zh-CN" altLang="en-US" sz="2800" b="1" smtClean="0">
                <a:solidFill>
                  <a:srgbClr val="0000FF"/>
                </a:solidFill>
                <a:latin typeface="Times New Roman" pitchFamily="18" charset="0"/>
              </a:rPr>
              <a:t>它取决于</a:t>
            </a:r>
            <a:r>
              <a:rPr lang="en-US" altLang="zh-CN" sz="2800" b="1" smtClean="0">
                <a:solidFill>
                  <a:srgbClr val="0000FF"/>
                </a:solidFill>
                <a:latin typeface="Times New Roman" pitchFamily="18" charset="0"/>
              </a:rPr>
              <a:t>DAC</a:t>
            </a:r>
            <a:r>
              <a:rPr lang="zh-CN" altLang="en-US" sz="2800" b="1" smtClean="0">
                <a:solidFill>
                  <a:srgbClr val="0000FF"/>
                </a:solidFill>
                <a:latin typeface="Times New Roman" pitchFamily="18" charset="0"/>
              </a:rPr>
              <a:t>的线性度。</a:t>
            </a:r>
          </a:p>
          <a:p>
            <a:pPr marL="268288" indent="-268288" eaLnBrk="1" hangingPunct="1">
              <a:lnSpc>
                <a:spcPct val="90000"/>
              </a:lnSpc>
              <a:spcBef>
                <a:spcPct val="0"/>
              </a:spcBef>
              <a:defRPr/>
            </a:pPr>
            <a:r>
              <a:rPr lang="zh-CN" altLang="en-US" sz="2800" b="1" smtClean="0">
                <a:latin typeface="Times New Roman" pitchFamily="18" charset="0"/>
              </a:rPr>
              <a:t>一个</a:t>
            </a:r>
            <a:r>
              <a:rPr lang="en-US" altLang="zh-CN" sz="2800" b="1" smtClean="0">
                <a:latin typeface="Times New Roman" pitchFamily="18" charset="0"/>
              </a:rPr>
              <a:t>8</a:t>
            </a:r>
            <a:r>
              <a:rPr lang="zh-CN" altLang="en-US" sz="2800" b="1" smtClean="0">
                <a:latin typeface="Times New Roman" pitchFamily="18" charset="0"/>
              </a:rPr>
              <a:t>位的</a:t>
            </a:r>
            <a:r>
              <a:rPr lang="en-US" altLang="zh-CN" sz="2800" b="1" smtClean="0">
                <a:latin typeface="Times New Roman" pitchFamily="18" charset="0"/>
              </a:rPr>
              <a:t>D/A</a:t>
            </a:r>
            <a:r>
              <a:rPr lang="zh-CN" altLang="en-US" sz="2800" b="1" smtClean="0">
                <a:latin typeface="Times New Roman" pitchFamily="18" charset="0"/>
              </a:rPr>
              <a:t>变换器其分辨率为：</a:t>
            </a:r>
            <a:r>
              <a:rPr lang="en-US" altLang="zh-CN" sz="2800" b="1" smtClean="0">
                <a:latin typeface="Times New Roman" pitchFamily="18" charset="0"/>
              </a:rPr>
              <a:t>1/</a:t>
            </a:r>
            <a:r>
              <a:rPr lang="en-GB" altLang="zh-CN" sz="2800" b="1" smtClean="0">
                <a:latin typeface="Times New Roman" pitchFamily="18" charset="0"/>
              </a:rPr>
              <a:t>(</a:t>
            </a:r>
            <a:r>
              <a:rPr lang="en-US" altLang="zh-CN" sz="2800" b="1" smtClean="0">
                <a:latin typeface="Times New Roman" pitchFamily="18" charset="0"/>
              </a:rPr>
              <a:t>2</a:t>
            </a:r>
            <a:r>
              <a:rPr lang="en-US" altLang="zh-CN" sz="2800" b="1" baseline="30000" smtClean="0">
                <a:latin typeface="Times New Roman" pitchFamily="18" charset="0"/>
              </a:rPr>
              <a:t>8</a:t>
            </a:r>
            <a:r>
              <a:rPr lang="en-US" altLang="zh-CN" sz="2800" b="1" smtClean="0">
                <a:latin typeface="Times New Roman" pitchFamily="18" charset="0"/>
              </a:rPr>
              <a:t>-1)</a:t>
            </a:r>
            <a:r>
              <a:rPr lang="en-US" altLang="zh-CN" sz="2800" b="1" smtClean="0">
                <a:latin typeface="Times New Roman" pitchFamily="18" charset="0"/>
                <a:sym typeface="Symbol" pitchFamily="18" charset="2"/>
              </a:rPr>
              <a:t></a:t>
            </a:r>
            <a:r>
              <a:rPr lang="en-US" altLang="zh-CN" sz="2800" b="1" smtClean="0">
                <a:latin typeface="Times New Roman" pitchFamily="18" charset="0"/>
              </a:rPr>
              <a:t>0.39%</a:t>
            </a:r>
            <a:r>
              <a:rPr lang="zh-CN" altLang="en-US" sz="2800" b="1" smtClean="0">
                <a:latin typeface="Times New Roman" pitchFamily="18" charset="0"/>
              </a:rPr>
              <a:t>。</a:t>
            </a:r>
          </a:p>
          <a:p>
            <a:pPr marL="268288" indent="-268288" eaLnBrk="1" hangingPunct="1">
              <a:lnSpc>
                <a:spcPct val="90000"/>
              </a:lnSpc>
              <a:spcBef>
                <a:spcPct val="0"/>
              </a:spcBef>
              <a:defRPr/>
            </a:pPr>
            <a:r>
              <a:rPr lang="zh-CN" altLang="en-US" sz="2800" b="1" smtClean="0">
                <a:latin typeface="Times New Roman" pitchFamily="18" charset="0"/>
              </a:rPr>
              <a:t>按其</a:t>
            </a:r>
            <a:r>
              <a:rPr lang="zh-CN" altLang="en-US" sz="2800" b="1" smtClean="0">
                <a:solidFill>
                  <a:srgbClr val="0000FF"/>
                </a:solidFill>
                <a:latin typeface="Times New Roman" pitchFamily="18" charset="0"/>
              </a:rPr>
              <a:t>最大线性误差</a:t>
            </a:r>
            <a:r>
              <a:rPr lang="zh-CN" altLang="en-US" sz="2800" b="1" smtClean="0">
                <a:latin typeface="Times New Roman" pitchFamily="18" charset="0"/>
              </a:rPr>
              <a:t>为</a:t>
            </a:r>
            <a:r>
              <a:rPr lang="en-US" altLang="zh-CN" sz="2800" b="1" smtClean="0">
                <a:latin typeface="Times New Roman" pitchFamily="18" charset="0"/>
              </a:rPr>
              <a:t>1LSB</a:t>
            </a:r>
            <a:r>
              <a:rPr lang="zh-CN" altLang="en-US" sz="2800" b="1" smtClean="0">
                <a:latin typeface="Times New Roman" pitchFamily="18" charset="0"/>
              </a:rPr>
              <a:t>（</a:t>
            </a:r>
            <a:r>
              <a:rPr lang="en-US" altLang="zh-CN" sz="2800" b="1" smtClean="0">
                <a:latin typeface="Times New Roman" pitchFamily="18" charset="0"/>
              </a:rPr>
              <a:t>1/2</a:t>
            </a:r>
            <a:r>
              <a:rPr lang="en-US" altLang="zh-CN" sz="2800" b="1" baseline="30000" smtClean="0">
                <a:latin typeface="Times New Roman" pitchFamily="18" charset="0"/>
              </a:rPr>
              <a:t>8</a:t>
            </a:r>
            <a:r>
              <a:rPr lang="en-US" altLang="zh-CN" sz="2800" b="1" smtClean="0">
                <a:latin typeface="Times New Roman" pitchFamily="18" charset="0"/>
                <a:sym typeface="Symbol" pitchFamily="18" charset="2"/>
              </a:rPr>
              <a:t></a:t>
            </a:r>
            <a:r>
              <a:rPr lang="en-US" altLang="zh-CN" sz="2800" b="1" smtClean="0">
                <a:latin typeface="Times New Roman" pitchFamily="18" charset="0"/>
              </a:rPr>
              <a:t>0.39%</a:t>
            </a:r>
            <a:r>
              <a:rPr lang="zh-CN" altLang="en-US" sz="2800" b="1" smtClean="0">
                <a:latin typeface="Times New Roman" pitchFamily="18" charset="0"/>
              </a:rPr>
              <a:t>）计算，</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其线性误差为</a:t>
            </a:r>
            <a:r>
              <a:rPr lang="en-US" altLang="zh-CN" sz="2800" b="1" smtClean="0">
                <a:latin typeface="Times New Roman" pitchFamily="18" charset="0"/>
              </a:rPr>
              <a:t>0.39%&lt;1%</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u="sng" smtClean="0">
                <a:solidFill>
                  <a:srgbClr val="FF0000"/>
                </a:solidFill>
                <a:effectLst>
                  <a:outerShdw blurRad="38100" dist="38100" dir="2700000" algn="tl">
                    <a:srgbClr val="C0C0C0"/>
                  </a:outerShdw>
                </a:effectLst>
                <a:latin typeface="Times New Roman" pitchFamily="18" charset="0"/>
              </a:rPr>
              <a:t>因此选用</a:t>
            </a:r>
            <a:r>
              <a:rPr lang="en-US" altLang="zh-CN" sz="2800" b="1" u="sng" smtClean="0">
                <a:solidFill>
                  <a:srgbClr val="FF0000"/>
                </a:solidFill>
                <a:effectLst>
                  <a:outerShdw blurRad="38100" dist="38100" dir="2700000" algn="tl">
                    <a:srgbClr val="C0C0C0"/>
                  </a:outerShdw>
                </a:effectLst>
                <a:latin typeface="Times New Roman" pitchFamily="18" charset="0"/>
              </a:rPr>
              <a:t>8</a:t>
            </a:r>
            <a:r>
              <a:rPr lang="zh-CN" altLang="en-US" sz="2800" b="1" u="sng" smtClean="0">
                <a:solidFill>
                  <a:srgbClr val="FF0000"/>
                </a:solidFill>
                <a:effectLst>
                  <a:outerShdw blurRad="38100" dist="38100" dir="2700000" algn="tl">
                    <a:srgbClr val="C0C0C0"/>
                  </a:outerShdw>
                </a:effectLst>
                <a:latin typeface="Times New Roman" pitchFamily="18" charset="0"/>
              </a:rPr>
              <a:t>位的</a:t>
            </a:r>
            <a:r>
              <a:rPr lang="en-US" altLang="zh-CN" sz="2800" b="1" u="sng" smtClean="0">
                <a:solidFill>
                  <a:srgbClr val="FF0000"/>
                </a:solidFill>
                <a:effectLst>
                  <a:outerShdw blurRad="38100" dist="38100" dir="2700000" algn="tl">
                    <a:srgbClr val="C0C0C0"/>
                  </a:outerShdw>
                </a:effectLst>
                <a:latin typeface="Times New Roman" pitchFamily="18" charset="0"/>
              </a:rPr>
              <a:t>D/A</a:t>
            </a:r>
            <a:r>
              <a:rPr lang="zh-CN" altLang="en-US" sz="2800" b="1" u="sng" smtClean="0">
                <a:solidFill>
                  <a:srgbClr val="FF0000"/>
                </a:solidFill>
                <a:effectLst>
                  <a:outerShdw blurRad="38100" dist="38100" dir="2700000" algn="tl">
                    <a:srgbClr val="C0C0C0"/>
                  </a:outerShdw>
                </a:effectLst>
                <a:latin typeface="Times New Roman" pitchFamily="18" charset="0"/>
              </a:rPr>
              <a:t>变换器即可保证线性度要求！</a:t>
            </a:r>
          </a:p>
          <a:p>
            <a:pPr marL="268288" indent="-268288" eaLnBrk="1" hangingPunct="1">
              <a:lnSpc>
                <a:spcPct val="90000"/>
              </a:lnSpc>
              <a:spcBef>
                <a:spcPct val="0"/>
              </a:spcBef>
              <a:defRPr/>
            </a:pPr>
            <a:r>
              <a:rPr lang="zh-CN" altLang="en-US" sz="2800" b="1" smtClean="0">
                <a:latin typeface="Times New Roman" pitchFamily="18" charset="0"/>
              </a:rPr>
              <a:t>由于</a:t>
            </a:r>
            <a:r>
              <a:rPr lang="en-US" altLang="zh-CN" sz="2800" b="1" smtClean="0">
                <a:latin typeface="Times New Roman" pitchFamily="18" charset="0"/>
              </a:rPr>
              <a:t>D/A</a:t>
            </a:r>
            <a:r>
              <a:rPr lang="zh-CN" altLang="en-US" sz="2800" b="1" smtClean="0">
                <a:latin typeface="Times New Roman" pitchFamily="18" charset="0"/>
              </a:rPr>
              <a:t>变换器的输入是</a:t>
            </a:r>
            <a:r>
              <a:rPr lang="en-US" altLang="zh-CN" sz="2800" b="1" smtClean="0">
                <a:latin typeface="Times New Roman" pitchFamily="18" charset="0"/>
              </a:rPr>
              <a:t>8</a:t>
            </a:r>
            <a:r>
              <a:rPr lang="zh-CN" altLang="en-US" sz="2800" b="1" smtClean="0">
                <a:latin typeface="Times New Roman" pitchFamily="18" charset="0"/>
              </a:rPr>
              <a:t>位，</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所以</a:t>
            </a:r>
            <a:r>
              <a:rPr lang="zh-CN" altLang="en-US" sz="2800" b="1" u="sng" smtClean="0">
                <a:latin typeface="Times New Roman" pitchFamily="18" charset="0"/>
              </a:rPr>
              <a:t>模</a:t>
            </a:r>
            <a:r>
              <a:rPr lang="en-US" altLang="zh-CN" sz="2800" b="1" u="sng" smtClean="0">
                <a:latin typeface="Times New Roman" pitchFamily="18" charset="0"/>
              </a:rPr>
              <a:t>N</a:t>
            </a:r>
            <a:r>
              <a:rPr lang="zh-CN" altLang="en-US" sz="2800" b="1" u="sng" smtClean="0">
                <a:latin typeface="Times New Roman" pitchFamily="18" charset="0"/>
              </a:rPr>
              <a:t>计数器</a:t>
            </a:r>
            <a:r>
              <a:rPr lang="zh-CN" altLang="en-US" sz="2800" b="1" smtClean="0">
                <a:latin typeface="Times New Roman" pitchFamily="18" charset="0"/>
              </a:rPr>
              <a:t>的分频值</a:t>
            </a:r>
            <a:r>
              <a:rPr lang="en-US" altLang="zh-CN" sz="2800" b="1" smtClean="0">
                <a:solidFill>
                  <a:srgbClr val="0000FF"/>
                </a:solidFill>
                <a:effectLst>
                  <a:outerShdw blurRad="38100" dist="38100" dir="2700000" algn="tl">
                    <a:srgbClr val="C0C0C0"/>
                  </a:outerShdw>
                </a:effectLst>
                <a:latin typeface="Times New Roman" pitchFamily="18" charset="0"/>
              </a:rPr>
              <a:t>N=2</a:t>
            </a:r>
            <a:r>
              <a:rPr lang="en-US" altLang="zh-CN" sz="2800" b="1" baseline="30000" smtClean="0">
                <a:solidFill>
                  <a:srgbClr val="0000FF"/>
                </a:solidFill>
                <a:effectLst>
                  <a:outerShdw blurRad="38100" dist="38100" dir="2700000" algn="tl">
                    <a:srgbClr val="C0C0C0"/>
                  </a:outerShdw>
                </a:effectLst>
                <a:latin typeface="Times New Roman" pitchFamily="18" charset="0"/>
              </a:rPr>
              <a:t>8</a:t>
            </a:r>
            <a:r>
              <a:rPr lang="en-US" altLang="zh-CN" sz="2800" b="1" smtClean="0">
                <a:solidFill>
                  <a:srgbClr val="0000FF"/>
                </a:solidFill>
                <a:effectLst>
                  <a:outerShdw blurRad="38100" dist="38100" dir="2700000" algn="tl">
                    <a:srgbClr val="C0C0C0"/>
                  </a:outerShdw>
                </a:effectLst>
                <a:latin typeface="Times New Roman" pitchFamily="18" charset="0"/>
              </a:rPr>
              <a:t>=256</a:t>
            </a:r>
            <a:r>
              <a:rPr lang="zh-CN" altLang="en-US" sz="2800" b="1" smtClean="0">
                <a:latin typeface="Times New Roman" pitchFamily="18" charset="0"/>
              </a:rPr>
              <a:t>。</a:t>
            </a:r>
          </a:p>
        </p:txBody>
      </p:sp>
      <p:sp>
        <p:nvSpPr>
          <p:cNvPr id="22532" name="Rectangle 4"/>
          <p:cNvSpPr>
            <a:spLocks noChangeArrowheads="1"/>
          </p:cNvSpPr>
          <p:nvPr/>
        </p:nvSpPr>
        <p:spPr bwMode="auto">
          <a:xfrm>
            <a:off x="612775" y="5272088"/>
            <a:ext cx="7920038" cy="965200"/>
          </a:xfrm>
          <a:prstGeom prst="rect">
            <a:avLst/>
          </a:prstGeom>
          <a:noFill/>
          <a:ln w="19050">
            <a:solidFill>
              <a:srgbClr val="0000FF"/>
            </a:solidFill>
            <a:prstDash val="dash"/>
            <a:miter lim="800000"/>
            <a:headEnd/>
            <a:tailEnd/>
          </a:ln>
        </p:spPr>
        <p:txBody>
          <a:bodyPr>
            <a:spAutoFit/>
          </a:bodyPr>
          <a:lstStyle/>
          <a:p>
            <a:pPr algn="ctr" eaLnBrk="1" hangingPunct="1"/>
            <a:r>
              <a:rPr lang="zh-CN" altLang="en-US" sz="2800">
                <a:solidFill>
                  <a:srgbClr val="0000FF"/>
                </a:solidFill>
                <a:latin typeface="Times New Roman" pitchFamily="18" charset="0"/>
              </a:rPr>
              <a:t>复习：</a:t>
            </a:r>
            <a:r>
              <a:rPr lang="en-US" altLang="zh-CN" sz="2800">
                <a:solidFill>
                  <a:srgbClr val="0000FF"/>
                </a:solidFill>
                <a:latin typeface="Times New Roman" pitchFamily="18" charset="0"/>
              </a:rPr>
              <a:t>DAC</a:t>
            </a:r>
            <a:r>
              <a:rPr lang="zh-CN" altLang="en-US" sz="2800">
                <a:solidFill>
                  <a:srgbClr val="0000FF"/>
                </a:solidFill>
                <a:latin typeface="Times New Roman" pitchFamily="18" charset="0"/>
              </a:rPr>
              <a:t>的线性度</a:t>
            </a:r>
            <a:r>
              <a:rPr lang="en-US" altLang="zh-CN" sz="2800">
                <a:solidFill>
                  <a:srgbClr val="0000FF"/>
                </a:solidFill>
                <a:latin typeface="Times New Roman" pitchFamily="18" charset="0"/>
              </a:rPr>
              <a:t>/</a:t>
            </a:r>
            <a:r>
              <a:rPr lang="zh-CN" altLang="en-US" sz="2800">
                <a:solidFill>
                  <a:srgbClr val="0000FF"/>
                </a:solidFill>
                <a:latin typeface="Times New Roman" pitchFamily="18" charset="0"/>
              </a:rPr>
              <a:t>线性误差</a:t>
            </a:r>
            <a:r>
              <a:rPr lang="zh-CN" altLang="en-US" sz="2800">
                <a:latin typeface="Times New Roman" pitchFamily="18" charset="0"/>
              </a:rPr>
              <a:t>是指</a:t>
            </a:r>
            <a:r>
              <a:rPr lang="en-US" altLang="zh-CN" sz="2800">
                <a:latin typeface="Times New Roman" pitchFamily="18" charset="0"/>
              </a:rPr>
              <a:t>DAC</a:t>
            </a:r>
            <a:r>
              <a:rPr lang="zh-CN" altLang="en-US" sz="2800">
                <a:latin typeface="Times New Roman" pitchFamily="18" charset="0"/>
              </a:rPr>
              <a:t>的</a:t>
            </a:r>
            <a:r>
              <a:rPr lang="en-US" altLang="zh-CN" sz="2800">
                <a:latin typeface="Times New Roman" pitchFamily="18" charset="0"/>
              </a:rPr>
              <a:t/>
            </a:r>
            <a:br>
              <a:rPr lang="en-US" altLang="zh-CN" sz="2800">
                <a:latin typeface="Times New Roman" pitchFamily="18" charset="0"/>
              </a:rPr>
            </a:br>
            <a:r>
              <a:rPr lang="zh-CN" altLang="en-US" sz="2800">
                <a:latin typeface="Times New Roman" pitchFamily="18" charset="0"/>
              </a:rPr>
              <a:t>实际传输特性曲线与理想直线间的最大偏离值。</a:t>
            </a:r>
          </a:p>
        </p:txBody>
      </p:sp>
      <p:sp>
        <p:nvSpPr>
          <p:cNvPr id="71685" name="Text Box 5"/>
          <p:cNvSpPr txBox="1">
            <a:spLocks noChangeArrowheads="1"/>
          </p:cNvSpPr>
          <p:nvPr/>
        </p:nvSpPr>
        <p:spPr bwMode="auto">
          <a:xfrm>
            <a:off x="4787900" y="49213"/>
            <a:ext cx="4283075" cy="2124075"/>
          </a:xfrm>
          <a:prstGeom prst="rect">
            <a:avLst/>
          </a:prstGeom>
          <a:noFill/>
          <a:ln w="9525">
            <a:noFill/>
            <a:miter lim="800000"/>
            <a:headEnd/>
            <a:tailEnd/>
          </a:ln>
        </p:spPr>
        <p:txBody>
          <a:bodyPr>
            <a:spAutoFit/>
          </a:bodyPr>
          <a:lstStyle/>
          <a:p>
            <a:pPr eaLnBrk="1" hangingPunct="1">
              <a:lnSpc>
                <a:spcPct val="95000"/>
              </a:lnSpc>
            </a:pPr>
            <a:r>
              <a:rPr lang="zh-CN" altLang="en-US" sz="2800">
                <a:solidFill>
                  <a:srgbClr val="FF0000"/>
                </a:solidFill>
                <a:latin typeface="华文新魏" pitchFamily="2" charset="-122"/>
                <a:ea typeface="华文新魏" pitchFamily="2" charset="-122"/>
              </a:rPr>
              <a:t>思考：为何不用精度更高的</a:t>
            </a:r>
            <a:r>
              <a:rPr lang="en-US" altLang="zh-CN" sz="2800">
                <a:solidFill>
                  <a:srgbClr val="FF0000"/>
                </a:solidFill>
                <a:latin typeface="华文新魏" pitchFamily="2" charset="-122"/>
                <a:ea typeface="华文新魏" pitchFamily="2" charset="-122"/>
              </a:rPr>
              <a:t>10</a:t>
            </a:r>
            <a:r>
              <a:rPr lang="zh-CN" altLang="en-US" sz="2800">
                <a:solidFill>
                  <a:srgbClr val="FF0000"/>
                </a:solidFill>
                <a:latin typeface="华文新魏" pitchFamily="2" charset="-122"/>
                <a:ea typeface="华文新魏" pitchFamily="2" charset="-122"/>
              </a:rPr>
              <a:t>位或</a:t>
            </a:r>
            <a:r>
              <a:rPr lang="en-US" altLang="zh-CN" sz="2800">
                <a:solidFill>
                  <a:srgbClr val="FF0000"/>
                </a:solidFill>
                <a:latin typeface="华文新魏" pitchFamily="2" charset="-122"/>
                <a:ea typeface="华文新魏" pitchFamily="2" charset="-122"/>
              </a:rPr>
              <a:t>12</a:t>
            </a:r>
            <a:r>
              <a:rPr lang="zh-CN" altLang="en-US" sz="2800">
                <a:solidFill>
                  <a:srgbClr val="FF0000"/>
                </a:solidFill>
                <a:latin typeface="华文新魏" pitchFamily="2" charset="-122"/>
                <a:ea typeface="华文新魏" pitchFamily="2" charset="-122"/>
              </a:rPr>
              <a:t>位</a:t>
            </a:r>
            <a:r>
              <a:rPr lang="en-US" altLang="zh-CN" sz="2800">
                <a:solidFill>
                  <a:srgbClr val="FF0000"/>
                </a:solidFill>
                <a:latin typeface="华文新魏" pitchFamily="2" charset="-122"/>
                <a:ea typeface="华文新魏" pitchFamily="2" charset="-122"/>
              </a:rPr>
              <a:t>DAC</a:t>
            </a:r>
            <a:r>
              <a:rPr lang="zh-CN" altLang="en-US" sz="2800">
                <a:solidFill>
                  <a:srgbClr val="FF0000"/>
                </a:solidFill>
                <a:latin typeface="华文新魏" pitchFamily="2" charset="-122"/>
                <a:ea typeface="华文新魏" pitchFamily="2" charset="-122"/>
              </a:rPr>
              <a:t>？</a:t>
            </a:r>
          </a:p>
          <a:p>
            <a:pPr eaLnBrk="1" hangingPunct="1">
              <a:lnSpc>
                <a:spcPct val="95000"/>
              </a:lnSpc>
            </a:pPr>
            <a:r>
              <a:rPr lang="en-US" altLang="zh-CN" sz="2800">
                <a:solidFill>
                  <a:srgbClr val="FF00FF"/>
                </a:solidFill>
                <a:latin typeface="华文新魏" pitchFamily="2" charset="-122"/>
                <a:ea typeface="华文新魏" pitchFamily="2" charset="-122"/>
              </a:rPr>
              <a:t>1</a:t>
            </a:r>
            <a:r>
              <a:rPr lang="zh-CN" altLang="en-US" sz="2800">
                <a:solidFill>
                  <a:srgbClr val="FF00FF"/>
                </a:solidFill>
                <a:latin typeface="华文新魏" pitchFamily="2" charset="-122"/>
                <a:ea typeface="华文新魏" pitchFamily="2" charset="-122"/>
              </a:rPr>
              <a:t>、性价比</a:t>
            </a:r>
          </a:p>
          <a:p>
            <a:pPr eaLnBrk="1" hangingPunct="1">
              <a:lnSpc>
                <a:spcPct val="95000"/>
              </a:lnSpc>
            </a:pPr>
            <a:r>
              <a:rPr lang="en-US" altLang="zh-CN" sz="2800">
                <a:solidFill>
                  <a:srgbClr val="FF00FF"/>
                </a:solidFill>
                <a:latin typeface="华文新魏" pitchFamily="2" charset="-122"/>
                <a:ea typeface="华文新魏" pitchFamily="2" charset="-122"/>
              </a:rPr>
              <a:t>2</a:t>
            </a:r>
            <a:r>
              <a:rPr lang="zh-CN" altLang="en-US" sz="2800">
                <a:solidFill>
                  <a:srgbClr val="FF00FF"/>
                </a:solidFill>
                <a:latin typeface="华文新魏" pitchFamily="2" charset="-122"/>
                <a:ea typeface="华文新魏" pitchFamily="2" charset="-122"/>
              </a:rPr>
              <a:t>、</a:t>
            </a:r>
            <a:r>
              <a:rPr lang="en-US" altLang="zh-CN" sz="2800">
                <a:solidFill>
                  <a:srgbClr val="FF00FF"/>
                </a:solidFill>
                <a:latin typeface="华文新魏" pitchFamily="2" charset="-122"/>
                <a:ea typeface="华文新魏" pitchFamily="2" charset="-122"/>
              </a:rPr>
              <a:t>VCO</a:t>
            </a:r>
            <a:r>
              <a:rPr lang="zh-CN" altLang="en-US" sz="2800">
                <a:solidFill>
                  <a:srgbClr val="FF00FF"/>
                </a:solidFill>
                <a:latin typeface="华文新魏" pitchFamily="2" charset="-122"/>
                <a:ea typeface="华文新魏" pitchFamily="2" charset="-122"/>
              </a:rPr>
              <a:t>工作频率</a:t>
            </a:r>
            <a:r>
              <a:rPr lang="en-US" altLang="zh-CN" sz="2800">
                <a:solidFill>
                  <a:srgbClr val="FF00FF"/>
                </a:solidFill>
                <a:latin typeface="华文新魏" pitchFamily="2" charset="-122"/>
                <a:ea typeface="华文新魏" pitchFamily="2" charset="-122"/>
              </a:rPr>
              <a:t>f</a:t>
            </a:r>
            <a:r>
              <a:rPr lang="en-US" altLang="zh-CN" sz="2800" baseline="-25000">
                <a:solidFill>
                  <a:srgbClr val="FF00FF"/>
                </a:solidFill>
                <a:latin typeface="华文新魏" pitchFamily="2" charset="-122"/>
                <a:ea typeface="华文新魏" pitchFamily="2" charset="-122"/>
              </a:rPr>
              <a:t>o</a:t>
            </a:r>
            <a:r>
              <a:rPr lang="zh-CN" altLang="en-US" sz="2800">
                <a:solidFill>
                  <a:srgbClr val="FF00FF"/>
                </a:solidFill>
                <a:latin typeface="华文新魏" pitchFamily="2" charset="-122"/>
                <a:ea typeface="华文新魏" pitchFamily="2" charset="-122"/>
              </a:rPr>
              <a:t>抬得</a:t>
            </a:r>
            <a:r>
              <a:rPr lang="en-US" altLang="zh-CN" sz="2800">
                <a:solidFill>
                  <a:srgbClr val="FF00FF"/>
                </a:solidFill>
                <a:latin typeface="华文新魏" pitchFamily="2" charset="-122"/>
                <a:ea typeface="华文新魏" pitchFamily="2" charset="-122"/>
              </a:rPr>
              <a:t/>
            </a:r>
            <a:br>
              <a:rPr lang="en-US" altLang="zh-CN" sz="2800">
                <a:solidFill>
                  <a:srgbClr val="FF00FF"/>
                </a:solidFill>
                <a:latin typeface="华文新魏" pitchFamily="2" charset="-122"/>
                <a:ea typeface="华文新魏" pitchFamily="2" charset="-122"/>
              </a:rPr>
            </a:br>
            <a:r>
              <a:rPr lang="zh-CN" altLang="en-US" sz="2800">
                <a:solidFill>
                  <a:srgbClr val="FF00FF"/>
                </a:solidFill>
                <a:latin typeface="华文新魏" pitchFamily="2" charset="-122"/>
                <a:ea typeface="华文新魏" pitchFamily="2" charset="-122"/>
              </a:rPr>
              <a:t>更高了：</a:t>
            </a:r>
            <a:r>
              <a:rPr lang="en-US" altLang="zh-CN" sz="2800">
                <a:solidFill>
                  <a:srgbClr val="FF00FF"/>
                </a:solidFill>
                <a:latin typeface="华文新魏" pitchFamily="2" charset="-122"/>
                <a:ea typeface="华文新魏" pitchFamily="2" charset="-122"/>
              </a:rPr>
              <a:t>f</a:t>
            </a:r>
            <a:r>
              <a:rPr lang="en-US" altLang="zh-CN" sz="2800" baseline="-25000">
                <a:solidFill>
                  <a:srgbClr val="FF00FF"/>
                </a:solidFill>
                <a:latin typeface="华文新魏" pitchFamily="2" charset="-122"/>
                <a:ea typeface="华文新魏" pitchFamily="2" charset="-122"/>
              </a:rPr>
              <a:t>i</a:t>
            </a:r>
            <a:r>
              <a:rPr lang="en-US" altLang="zh-CN" sz="2800">
                <a:solidFill>
                  <a:srgbClr val="FF00FF"/>
                </a:solidFill>
                <a:latin typeface="华文新魏" pitchFamily="2" charset="-122"/>
                <a:ea typeface="华文新魏" pitchFamily="2" charset="-122"/>
                <a:sym typeface="Symbol" pitchFamily="18" charset="2"/>
              </a:rPr>
              <a:t>2</a:t>
            </a:r>
            <a:r>
              <a:rPr lang="en-US" altLang="zh-CN" sz="2800" baseline="30000">
                <a:solidFill>
                  <a:srgbClr val="FF00FF"/>
                </a:solidFill>
                <a:latin typeface="华文新魏" pitchFamily="2" charset="-122"/>
                <a:ea typeface="华文新魏" pitchFamily="2" charset="-122"/>
                <a:sym typeface="Symbol" pitchFamily="18" charset="2"/>
              </a:rPr>
              <a:t>10</a:t>
            </a:r>
            <a:r>
              <a:rPr lang="en-US" altLang="zh-CN" sz="2800">
                <a:solidFill>
                  <a:srgbClr val="FF00FF"/>
                </a:solidFill>
                <a:latin typeface="华文新魏" pitchFamily="2" charset="-122"/>
                <a:ea typeface="华文新魏" pitchFamily="2" charset="-122"/>
                <a:sym typeface="Symbol" pitchFamily="18" charset="2"/>
              </a:rPr>
              <a:t> </a:t>
            </a:r>
            <a:r>
              <a:rPr lang="zh-CN" altLang="en-US" sz="2800">
                <a:solidFill>
                  <a:srgbClr val="FF00FF"/>
                </a:solidFill>
                <a:latin typeface="华文新魏" pitchFamily="2" charset="-122"/>
                <a:ea typeface="华文新魏" pitchFamily="2" charset="-122"/>
                <a:sym typeface="Symbol" pitchFamily="18" charset="2"/>
              </a:rPr>
              <a:t>或 </a:t>
            </a:r>
            <a:r>
              <a:rPr lang="en-US" altLang="zh-CN" sz="2800">
                <a:solidFill>
                  <a:srgbClr val="FF00FF"/>
                </a:solidFill>
                <a:latin typeface="华文新魏" pitchFamily="2" charset="-122"/>
                <a:ea typeface="华文新魏" pitchFamily="2" charset="-122"/>
              </a:rPr>
              <a:t>f</a:t>
            </a:r>
            <a:r>
              <a:rPr lang="en-US" altLang="zh-CN" sz="2800" baseline="-25000">
                <a:solidFill>
                  <a:srgbClr val="FF00FF"/>
                </a:solidFill>
                <a:latin typeface="华文新魏" pitchFamily="2" charset="-122"/>
                <a:ea typeface="华文新魏" pitchFamily="2" charset="-122"/>
              </a:rPr>
              <a:t>i</a:t>
            </a:r>
            <a:r>
              <a:rPr lang="zh-CN" altLang="en-US" sz="2800">
                <a:solidFill>
                  <a:srgbClr val="FF00FF"/>
                </a:solidFill>
                <a:latin typeface="华文新魏" pitchFamily="2" charset="-122"/>
                <a:ea typeface="华文新魏" pitchFamily="2" charset="-122"/>
                <a:sym typeface="Symbol" pitchFamily="18" charset="2"/>
              </a:rPr>
              <a:t></a:t>
            </a:r>
            <a:r>
              <a:rPr lang="en-US" altLang="zh-CN" sz="2800">
                <a:solidFill>
                  <a:srgbClr val="FF00FF"/>
                </a:solidFill>
                <a:latin typeface="华文新魏" pitchFamily="2" charset="-122"/>
                <a:ea typeface="华文新魏" pitchFamily="2" charset="-122"/>
                <a:sym typeface="Symbol" pitchFamily="18" charset="2"/>
              </a:rPr>
              <a:t>2</a:t>
            </a:r>
            <a:r>
              <a:rPr lang="en-US" altLang="zh-CN" sz="2800" baseline="30000">
                <a:solidFill>
                  <a:srgbClr val="FF00FF"/>
                </a:solidFill>
                <a:latin typeface="华文新魏" pitchFamily="2" charset="-122"/>
                <a:ea typeface="华文新魏" pitchFamily="2" charset="-122"/>
                <a:sym typeface="Symbol" pitchFamily="18" charset="2"/>
              </a:rPr>
              <a:t>12</a:t>
            </a:r>
            <a:endParaRPr lang="zh-CN" altLang="en-US" sz="2800" baseline="30000">
              <a:solidFill>
                <a:srgbClr val="FF00FF"/>
              </a:solidFill>
              <a:latin typeface="华文新魏" pitchFamily="2" charset="-122"/>
              <a:ea typeface="华文新魏" pitchFamily="2" charset="-122"/>
              <a:sym typeface="Symbol" pitchFamily="18" charset="2"/>
            </a:endParaRPr>
          </a:p>
        </p:txBody>
      </p:sp>
      <p:sp>
        <p:nvSpPr>
          <p:cNvPr id="2" name="TextBox 1"/>
          <p:cNvSpPr txBox="1">
            <a:spLocks noChangeArrowheads="1"/>
          </p:cNvSpPr>
          <p:nvPr/>
        </p:nvSpPr>
        <p:spPr bwMode="auto">
          <a:xfrm>
            <a:off x="5940425" y="4452938"/>
            <a:ext cx="3203575" cy="646112"/>
          </a:xfrm>
          <a:prstGeom prst="rect">
            <a:avLst/>
          </a:prstGeom>
          <a:noFill/>
          <a:ln w="9525">
            <a:noFill/>
            <a:miter lim="800000"/>
            <a:headEnd/>
            <a:tailEnd/>
          </a:ln>
        </p:spPr>
        <p:txBody>
          <a:bodyPr>
            <a:spAutoFit/>
          </a:bodyPr>
          <a:lstStyle/>
          <a:p>
            <a:r>
              <a:rPr lang="zh-CN" altLang="en-US" sz="1800">
                <a:solidFill>
                  <a:srgbClr val="FF0000"/>
                </a:solidFill>
                <a:latin typeface="华文楷体" pitchFamily="2" charset="-122"/>
                <a:ea typeface="华文楷体" pitchFamily="2" charset="-122"/>
              </a:rPr>
              <a:t>可见，即使不加滤波器，</a:t>
            </a:r>
            <a:r>
              <a:rPr lang="en-US" altLang="zh-CN" sz="1800">
                <a:solidFill>
                  <a:srgbClr val="FF0000"/>
                </a:solidFill>
                <a:latin typeface="华文楷体" pitchFamily="2" charset="-122"/>
                <a:ea typeface="华文楷体" pitchFamily="2" charset="-122"/>
              </a:rPr>
              <a:t/>
            </a:r>
            <a:br>
              <a:rPr lang="en-US" altLang="zh-CN" sz="1800">
                <a:solidFill>
                  <a:srgbClr val="FF0000"/>
                </a:solidFill>
                <a:latin typeface="华文楷体" pitchFamily="2" charset="-122"/>
                <a:ea typeface="华文楷体" pitchFamily="2" charset="-122"/>
              </a:rPr>
            </a:br>
            <a:r>
              <a:rPr lang="zh-CN" altLang="en-US" sz="1800">
                <a:solidFill>
                  <a:srgbClr val="FF0000"/>
                </a:solidFill>
                <a:latin typeface="华文楷体" pitchFamily="2" charset="-122"/>
                <a:ea typeface="华文楷体" pitchFamily="2" charset="-122"/>
              </a:rPr>
              <a:t>阶梯波线性度已能满足要求！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uiExpand="1"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Picture 4" descr="0418"/>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46063"/>
            <a:ext cx="7543800" cy="576262"/>
          </a:xfrm>
        </p:spPr>
        <p:txBody>
          <a:bodyPr/>
          <a:lstStyle/>
          <a:p>
            <a:pPr eaLnBrk="1" hangingPunct="1"/>
            <a:r>
              <a:rPr lang="en-US" altLang="zh-CN" sz="3200" smtClean="0">
                <a:solidFill>
                  <a:srgbClr val="008000"/>
                </a:solidFill>
                <a:latin typeface="Times New Roman" pitchFamily="18" charset="0"/>
              </a:rPr>
              <a:t>(2) </a:t>
            </a:r>
            <a:r>
              <a:rPr lang="zh-CN" altLang="en-US" sz="3200" smtClean="0">
                <a:solidFill>
                  <a:srgbClr val="008000"/>
                </a:solidFill>
                <a:latin typeface="Times New Roman" pitchFamily="18" charset="0"/>
              </a:rPr>
              <a:t>系统的最高工作频率</a:t>
            </a:r>
          </a:p>
        </p:txBody>
      </p:sp>
      <p:sp>
        <p:nvSpPr>
          <p:cNvPr id="24579" name="Rectangle 3"/>
          <p:cNvSpPr>
            <a:spLocks noGrp="1" noChangeArrowheads="1"/>
          </p:cNvSpPr>
          <p:nvPr>
            <p:ph type="body" idx="1"/>
          </p:nvPr>
        </p:nvSpPr>
        <p:spPr>
          <a:xfrm>
            <a:off x="539750" y="822325"/>
            <a:ext cx="8135938" cy="2663825"/>
          </a:xfrm>
        </p:spPr>
        <p:txBody>
          <a:bodyPr/>
          <a:lstStyle/>
          <a:p>
            <a:pPr marL="0" indent="465138" eaLnBrk="1" hangingPunct="1">
              <a:lnSpc>
                <a:spcPct val="110000"/>
              </a:lnSpc>
            </a:pPr>
            <a:r>
              <a:rPr lang="zh-CN" altLang="en-US" sz="2800" b="1" smtClean="0">
                <a:latin typeface="Times New Roman" pitchFamily="18" charset="0"/>
              </a:rPr>
              <a:t>根据设计要求，输入的最高行频为</a:t>
            </a:r>
            <a:r>
              <a:rPr lang="en-US" altLang="zh-CN" sz="2800" b="1" i="1" smtClean="0">
                <a:latin typeface="Times New Roman" pitchFamily="18" charset="0"/>
              </a:rPr>
              <a:t>f</a:t>
            </a:r>
            <a:r>
              <a:rPr lang="en-US" altLang="zh-CN" sz="2800" b="1" i="1" baseline="-25000" smtClean="0">
                <a:latin typeface="Times New Roman" pitchFamily="18" charset="0"/>
              </a:rPr>
              <a:t>i</a:t>
            </a:r>
            <a:r>
              <a:rPr lang="en-US" altLang="zh-CN" sz="2800" b="1" smtClean="0">
                <a:latin typeface="Times New Roman" pitchFamily="18" charset="0"/>
              </a:rPr>
              <a:t>=64kHz</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此时压控振荡器的工作频率应为：</a:t>
            </a:r>
          </a:p>
          <a:p>
            <a:pPr marL="0" indent="465138" algn="ctr" eaLnBrk="1" hangingPunct="1">
              <a:lnSpc>
                <a:spcPct val="110000"/>
              </a:lnSpc>
              <a:buFont typeface="Wingdings" pitchFamily="2" charset="2"/>
              <a:buNone/>
            </a:pPr>
            <a:r>
              <a:rPr lang="en-US" altLang="zh-CN" sz="2800" b="1" i="1" smtClean="0">
                <a:solidFill>
                  <a:srgbClr val="0000FF"/>
                </a:solidFill>
                <a:latin typeface="Times New Roman" pitchFamily="18" charset="0"/>
              </a:rPr>
              <a:t>f</a:t>
            </a:r>
            <a:r>
              <a:rPr lang="en-US" altLang="zh-CN" sz="2800" b="1" i="1" baseline="-25000" smtClean="0">
                <a:solidFill>
                  <a:srgbClr val="0000FF"/>
                </a:solidFill>
                <a:latin typeface="Times New Roman" pitchFamily="18" charset="0"/>
              </a:rPr>
              <a:t>o</a:t>
            </a:r>
            <a:r>
              <a:rPr lang="en-US" altLang="zh-CN" sz="2800" b="1" smtClean="0">
                <a:solidFill>
                  <a:srgbClr val="0000FF"/>
                </a:solidFill>
                <a:latin typeface="Times New Roman" pitchFamily="18" charset="0"/>
              </a:rPr>
              <a:t>=</a:t>
            </a:r>
            <a:r>
              <a:rPr lang="en-GB" altLang="zh-CN" b="1" i="1" smtClean="0">
                <a:solidFill>
                  <a:srgbClr val="0000FF"/>
                </a:solidFill>
                <a:latin typeface="Times New Roman" pitchFamily="18" charset="0"/>
              </a:rPr>
              <a:t>Nf</a:t>
            </a:r>
            <a:r>
              <a:rPr lang="en-GB" altLang="zh-CN" b="1" i="1" baseline="-25000" smtClean="0">
                <a:solidFill>
                  <a:srgbClr val="0000FF"/>
                </a:solidFill>
                <a:latin typeface="Times New Roman" pitchFamily="18" charset="0"/>
              </a:rPr>
              <a:t>i</a:t>
            </a:r>
            <a:r>
              <a:rPr lang="en-US" altLang="zh-CN" sz="2800" b="1" smtClean="0">
                <a:solidFill>
                  <a:srgbClr val="0000FF"/>
                </a:solidFill>
                <a:latin typeface="Times New Roman" pitchFamily="18" charset="0"/>
              </a:rPr>
              <a:t>=256×64kHz=16.384MHz</a:t>
            </a:r>
            <a:endParaRPr lang="en-US" altLang="zh-CN" b="1" i="1" baseline="-25000" smtClean="0">
              <a:solidFill>
                <a:srgbClr val="0000FF"/>
              </a:solidFill>
              <a:latin typeface="Times New Roman" pitchFamily="18" charset="0"/>
            </a:endParaRPr>
          </a:p>
          <a:p>
            <a:pPr marL="0" indent="465138" eaLnBrk="1" hangingPunct="1">
              <a:lnSpc>
                <a:spcPct val="110000"/>
              </a:lnSpc>
            </a:pPr>
            <a:r>
              <a:rPr lang="zh-CN" altLang="en-US" sz="2800" b="1" smtClean="0">
                <a:latin typeface="Times New Roman" pitchFamily="18" charset="0"/>
              </a:rPr>
              <a:t>压控振荡器和计数器的工作频率以及</a:t>
            </a:r>
            <a:r>
              <a:rPr lang="en-US" altLang="zh-CN" sz="2800" b="1" smtClean="0">
                <a:solidFill>
                  <a:srgbClr val="0000FF"/>
                </a:solidFill>
                <a:latin typeface="Times New Roman" pitchFamily="18" charset="0"/>
              </a:rPr>
              <a:t>D/A</a:t>
            </a:r>
            <a:r>
              <a:rPr lang="zh-CN" altLang="en-US" sz="2800" b="1" smtClean="0">
                <a:solidFill>
                  <a:srgbClr val="0000FF"/>
                </a:solidFill>
                <a:latin typeface="Times New Roman" pitchFamily="18" charset="0"/>
              </a:rPr>
              <a:t>变换器的转换速度（工作频率）</a:t>
            </a:r>
            <a:r>
              <a:rPr lang="zh-CN" altLang="en-US" sz="2800" b="1" smtClean="0">
                <a:latin typeface="Times New Roman" pitchFamily="18" charset="0"/>
              </a:rPr>
              <a:t>都应达到这个数值。</a:t>
            </a:r>
            <a:endParaRPr lang="zh-CN" altLang="en-US" sz="2800" b="1" smtClean="0"/>
          </a:p>
        </p:txBody>
      </p:sp>
      <p:sp>
        <p:nvSpPr>
          <p:cNvPr id="24580" name="Rectangle 4"/>
          <p:cNvSpPr>
            <a:spLocks noChangeArrowheads="1"/>
          </p:cNvSpPr>
          <p:nvPr/>
        </p:nvSpPr>
        <p:spPr bwMode="auto">
          <a:xfrm>
            <a:off x="179388" y="3703638"/>
            <a:ext cx="8785225" cy="2246312"/>
          </a:xfrm>
          <a:prstGeom prst="rect">
            <a:avLst/>
          </a:prstGeom>
          <a:noFill/>
          <a:ln w="19050">
            <a:solidFill>
              <a:srgbClr val="0000FF"/>
            </a:solidFill>
            <a:prstDash val="dash"/>
            <a:miter lim="800000"/>
            <a:headEnd/>
            <a:tailEnd/>
          </a:ln>
        </p:spPr>
        <p:txBody>
          <a:bodyPr>
            <a:spAutoFit/>
          </a:bodyPr>
          <a:lstStyle/>
          <a:p>
            <a:pPr eaLnBrk="1" hangingPunct="1"/>
            <a:r>
              <a:rPr lang="zh-CN" altLang="en-US" sz="2800">
                <a:solidFill>
                  <a:srgbClr val="0000FF"/>
                </a:solidFill>
                <a:latin typeface="Times New Roman" pitchFamily="18" charset="0"/>
              </a:rPr>
              <a:t>复习：</a:t>
            </a:r>
            <a:r>
              <a:rPr lang="en-US" altLang="zh-CN" sz="2800">
                <a:solidFill>
                  <a:srgbClr val="0000FF"/>
                </a:solidFill>
                <a:latin typeface="Times New Roman" pitchFamily="18" charset="0"/>
              </a:rPr>
              <a:t>DAC的转换速度一般用建立时间t</a:t>
            </a:r>
            <a:r>
              <a:rPr lang="en-US" altLang="zh-CN" sz="2800" baseline="-25000">
                <a:solidFill>
                  <a:srgbClr val="0000FF"/>
                </a:solidFill>
                <a:latin typeface="Times New Roman" pitchFamily="18" charset="0"/>
              </a:rPr>
              <a:t>s</a:t>
            </a:r>
            <a:r>
              <a:rPr lang="en-US" altLang="zh-CN" sz="2800">
                <a:solidFill>
                  <a:srgbClr val="0000FF"/>
                </a:solidFill>
                <a:latin typeface="Times New Roman" pitchFamily="18" charset="0"/>
              </a:rPr>
              <a:t>来表达</a:t>
            </a:r>
            <a:br>
              <a:rPr lang="en-US" altLang="zh-CN" sz="2800">
                <a:solidFill>
                  <a:srgbClr val="0000FF"/>
                </a:solidFill>
                <a:latin typeface="Times New Roman" pitchFamily="18" charset="0"/>
              </a:rPr>
            </a:br>
            <a:r>
              <a:rPr lang="zh-CN" altLang="en-US" sz="2800">
                <a:solidFill>
                  <a:srgbClr val="0000FF"/>
                </a:solidFill>
                <a:latin typeface="Times New Roman" pitchFamily="18" charset="0"/>
              </a:rPr>
              <a:t>（即建立时间的大小决定了</a:t>
            </a:r>
            <a:r>
              <a:rPr lang="en-US" altLang="zh-CN" sz="2800">
                <a:solidFill>
                  <a:srgbClr val="0000FF"/>
                </a:solidFill>
                <a:latin typeface="Times New Roman" pitchFamily="18" charset="0"/>
              </a:rPr>
              <a:t>DAC</a:t>
            </a:r>
            <a:r>
              <a:rPr lang="zh-CN" altLang="en-US" sz="2800">
                <a:solidFill>
                  <a:srgbClr val="0000FF"/>
                </a:solidFill>
                <a:latin typeface="Times New Roman" pitchFamily="18" charset="0"/>
              </a:rPr>
              <a:t>的转换速度）。</a:t>
            </a:r>
            <a:r>
              <a:rPr lang="en-US" altLang="zh-CN" sz="2800">
                <a:solidFill>
                  <a:srgbClr val="0000FF"/>
                </a:solidFill>
                <a:latin typeface="Times New Roman" pitchFamily="18" charset="0"/>
              </a:rPr>
              <a:t/>
            </a:r>
            <a:br>
              <a:rPr lang="en-US" altLang="zh-CN" sz="2800">
                <a:solidFill>
                  <a:srgbClr val="0000FF"/>
                </a:solidFill>
                <a:latin typeface="Times New Roman" pitchFamily="18" charset="0"/>
              </a:rPr>
            </a:br>
            <a:r>
              <a:rPr lang="zh-CN" altLang="en-US" sz="2800">
                <a:latin typeface="Times New Roman" pitchFamily="18" charset="0"/>
              </a:rPr>
              <a:t>建立时间是</a:t>
            </a:r>
            <a:r>
              <a:rPr lang="en-US" altLang="zh-CN" sz="2800">
                <a:latin typeface="Times New Roman" pitchFamily="18" charset="0"/>
              </a:rPr>
              <a:t>DAC</a:t>
            </a:r>
            <a:r>
              <a:rPr lang="zh-CN" altLang="en-US" sz="2800">
                <a:latin typeface="Times New Roman" pitchFamily="18" charset="0"/>
              </a:rPr>
              <a:t>的输入数码从全</a:t>
            </a:r>
            <a:r>
              <a:rPr lang="en-US" altLang="zh-CN" sz="2800">
                <a:latin typeface="Times New Roman" pitchFamily="18" charset="0"/>
              </a:rPr>
              <a:t>0</a:t>
            </a:r>
            <a:r>
              <a:rPr lang="zh-CN" altLang="en-US" sz="2800">
                <a:latin typeface="Times New Roman" pitchFamily="18" charset="0"/>
              </a:rPr>
              <a:t>变化到满度值（全</a:t>
            </a:r>
            <a:r>
              <a:rPr lang="en-US" altLang="zh-CN" sz="2800">
                <a:latin typeface="Times New Roman" pitchFamily="18" charset="0"/>
              </a:rPr>
              <a:t>1</a:t>
            </a:r>
            <a:r>
              <a:rPr lang="zh-CN" altLang="en-US" sz="2800">
                <a:latin typeface="Times New Roman" pitchFamily="18" charset="0"/>
              </a:rPr>
              <a:t>）时，其输出相应由最小值变到终值附近一定误差范围内（如</a:t>
            </a:r>
            <a:r>
              <a:rPr lang="en-US" altLang="zh-CN" sz="2800">
                <a:latin typeface="Times New Roman" pitchFamily="18" charset="0"/>
              </a:rPr>
              <a:t>±</a:t>
            </a:r>
            <a:r>
              <a:rPr lang="en-US" altLang="zh-CN" sz="2800" baseline="30000">
                <a:latin typeface="Times New Roman" pitchFamily="18" charset="0"/>
              </a:rPr>
              <a:t>1</a:t>
            </a:r>
            <a:r>
              <a:rPr lang="en-US" altLang="zh-CN" sz="2800">
                <a:latin typeface="Times New Roman" pitchFamily="18" charset="0"/>
              </a:rPr>
              <a:t>/</a:t>
            </a:r>
            <a:r>
              <a:rPr lang="en-US" altLang="zh-CN" sz="2800" baseline="-25000">
                <a:latin typeface="Times New Roman" pitchFamily="18" charset="0"/>
              </a:rPr>
              <a:t>2</a:t>
            </a:r>
            <a:r>
              <a:rPr lang="en-US" altLang="zh-CN" sz="2800">
                <a:latin typeface="Times New Roman" pitchFamily="18" charset="0"/>
              </a:rPr>
              <a:t>LSB</a:t>
            </a:r>
            <a:r>
              <a:rPr lang="zh-CN" altLang="en-US" sz="2800">
                <a:latin typeface="Times New Roman" pitchFamily="18" charset="0"/>
              </a:rPr>
              <a:t>）所需的时间。</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207963" y="922338"/>
            <a:ext cx="8713787" cy="5329237"/>
          </a:xfrm>
        </p:spPr>
        <p:txBody>
          <a:bodyPr/>
          <a:lstStyle/>
          <a:p>
            <a:pPr marL="273050" indent="-273050" eaLnBrk="1" hangingPunct="1">
              <a:lnSpc>
                <a:spcPct val="125000"/>
              </a:lnSpc>
              <a:defRPr/>
            </a:pPr>
            <a:r>
              <a:rPr lang="zh-CN" altLang="en-US" sz="2800" b="1" smtClean="0">
                <a:latin typeface="Times New Roman" pitchFamily="18" charset="0"/>
              </a:rPr>
              <a:t>由于输入的行频是</a:t>
            </a:r>
            <a:r>
              <a:rPr lang="en-US" altLang="zh-CN" sz="2800" b="1" i="1" smtClean="0">
                <a:latin typeface="Times New Roman" pitchFamily="18" charset="0"/>
              </a:rPr>
              <a:t>f</a:t>
            </a:r>
            <a:r>
              <a:rPr lang="en-US" altLang="zh-CN" sz="2800" b="1" i="1" baseline="-25000" smtClean="0">
                <a:latin typeface="Times New Roman" pitchFamily="18" charset="0"/>
              </a:rPr>
              <a:t>i</a:t>
            </a:r>
            <a:r>
              <a:rPr lang="en-US" altLang="zh-CN" sz="2800" b="1" smtClean="0">
                <a:latin typeface="Times New Roman" pitchFamily="18" charset="0"/>
              </a:rPr>
              <a:t>=15.625~64kHz</a:t>
            </a:r>
            <a:r>
              <a:rPr lang="zh-CN" altLang="en-US" sz="2800" b="1" smtClean="0">
                <a:latin typeface="Times New Roman" pitchFamily="18" charset="0"/>
              </a:rPr>
              <a:t>，因此</a:t>
            </a:r>
            <a:r>
              <a:rPr lang="zh-CN" altLang="en-US" sz="2800" b="1">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压控振荡器的频率变化范围是：</a:t>
            </a:r>
            <a:r>
              <a:rPr lang="en-US" altLang="zh-CN" sz="2800" b="1" i="1" smtClean="0">
                <a:solidFill>
                  <a:srgbClr val="0000FF"/>
                </a:solidFill>
                <a:latin typeface="Times New Roman" pitchFamily="18" charset="0"/>
              </a:rPr>
              <a:t>f</a:t>
            </a:r>
            <a:r>
              <a:rPr lang="en-US" altLang="zh-CN" sz="2800" b="1" i="1" baseline="-25000" smtClean="0">
                <a:solidFill>
                  <a:srgbClr val="0000FF"/>
                </a:solidFill>
                <a:latin typeface="Times New Roman" pitchFamily="18" charset="0"/>
              </a:rPr>
              <a:t>o</a:t>
            </a:r>
            <a:r>
              <a:rPr lang="en-US" altLang="zh-CN" sz="2800" b="1" smtClean="0">
                <a:solidFill>
                  <a:srgbClr val="0000FF"/>
                </a:solidFill>
                <a:latin typeface="Times New Roman" pitchFamily="18" charset="0"/>
              </a:rPr>
              <a:t>=</a:t>
            </a:r>
            <a:r>
              <a:rPr lang="en-US" altLang="zh-CN" sz="2800" b="1" i="1" smtClean="0">
                <a:solidFill>
                  <a:srgbClr val="0000FF"/>
                </a:solidFill>
                <a:latin typeface="Times New Roman" pitchFamily="18" charset="0"/>
              </a:rPr>
              <a:t>Nf</a:t>
            </a:r>
            <a:r>
              <a:rPr lang="en-US" altLang="zh-CN" sz="2800" b="1" i="1" baseline="-25000" smtClean="0">
                <a:solidFill>
                  <a:srgbClr val="0000FF"/>
                </a:solidFill>
                <a:latin typeface="Times New Roman" pitchFamily="18" charset="0"/>
              </a:rPr>
              <a:t>i</a:t>
            </a:r>
            <a:r>
              <a:rPr lang="en-US" altLang="zh-CN" sz="2800" b="1" smtClean="0">
                <a:solidFill>
                  <a:srgbClr val="0000FF"/>
                </a:solidFill>
                <a:latin typeface="Times New Roman" pitchFamily="18" charset="0"/>
              </a:rPr>
              <a:t>=4~16.384MHz</a:t>
            </a:r>
            <a:endParaRPr lang="zh-CN" altLang="en-US" sz="2800" b="1" smtClean="0">
              <a:solidFill>
                <a:srgbClr val="0000FF"/>
              </a:solidFill>
              <a:latin typeface="Times New Roman" pitchFamily="18" charset="0"/>
            </a:endParaRPr>
          </a:p>
          <a:p>
            <a:pPr marL="273050" indent="-273050" eaLnBrk="1" hangingPunct="1">
              <a:lnSpc>
                <a:spcPct val="125000"/>
              </a:lnSpc>
              <a:defRPr/>
            </a:pPr>
            <a:r>
              <a:rPr lang="zh-CN" altLang="en-US" sz="2800" b="1" smtClean="0">
                <a:solidFill>
                  <a:srgbClr val="FF00FF"/>
                </a:solidFill>
                <a:latin typeface="Times New Roman" pitchFamily="18" charset="0"/>
              </a:rPr>
              <a:t>频率覆盖系数</a:t>
            </a:r>
            <a:r>
              <a:rPr lang="zh-CN" altLang="en-US" sz="2800" b="1" smtClean="0">
                <a:latin typeface="Times New Roman" pitchFamily="18" charset="0"/>
              </a:rPr>
              <a:t>为：</a:t>
            </a:r>
            <a:r>
              <a:rPr lang="en-US" altLang="zh-CN" sz="2800" b="1" smtClean="0">
                <a:solidFill>
                  <a:srgbClr val="0000FF"/>
                </a:solidFill>
                <a:latin typeface="Times New Roman" pitchFamily="18" charset="0"/>
              </a:rPr>
              <a:t>f</a:t>
            </a:r>
            <a:r>
              <a:rPr lang="en-US" altLang="zh-CN" sz="2800" b="1" baseline="-25000" smtClean="0">
                <a:solidFill>
                  <a:srgbClr val="0000FF"/>
                </a:solidFill>
                <a:latin typeface="Times New Roman" pitchFamily="18" charset="0"/>
              </a:rPr>
              <a:t>max</a:t>
            </a:r>
            <a:r>
              <a:rPr lang="en-US" altLang="zh-CN" sz="2800" b="1" smtClean="0">
                <a:solidFill>
                  <a:srgbClr val="0000FF"/>
                </a:solidFill>
                <a:latin typeface="Times New Roman" pitchFamily="18" charset="0"/>
              </a:rPr>
              <a:t>/f</a:t>
            </a:r>
            <a:r>
              <a:rPr lang="en-US" altLang="zh-CN" sz="2800" b="1" baseline="-25000" smtClean="0">
                <a:solidFill>
                  <a:srgbClr val="0000FF"/>
                </a:solidFill>
                <a:latin typeface="Times New Roman" pitchFamily="18" charset="0"/>
              </a:rPr>
              <a:t>min</a:t>
            </a:r>
            <a:r>
              <a:rPr lang="en-US" altLang="zh-CN" sz="2800" b="1" smtClean="0">
                <a:solidFill>
                  <a:srgbClr val="0000FF"/>
                </a:solidFill>
                <a:latin typeface="Times New Roman" pitchFamily="18" charset="0"/>
              </a:rPr>
              <a:t>=4.096&gt;4</a:t>
            </a:r>
          </a:p>
          <a:p>
            <a:pPr marL="273050" indent="-273050" eaLnBrk="1" hangingPunct="1">
              <a:lnSpc>
                <a:spcPct val="125000"/>
              </a:lnSpc>
              <a:buFont typeface="Wingdings" pitchFamily="2" charset="2"/>
              <a:buNone/>
              <a:defRPr/>
            </a:pPr>
            <a:r>
              <a:rPr lang="zh-CN" altLang="en-US" sz="2800" b="1" smtClean="0">
                <a:solidFill>
                  <a:srgbClr val="FF0000"/>
                </a:solidFill>
                <a:effectLst>
                  <a:outerShdw blurRad="38100" dist="38100" dir="2700000" algn="tl">
                    <a:srgbClr val="C0C0C0"/>
                  </a:outerShdw>
                </a:effectLst>
                <a:latin typeface="Times New Roman" pitchFamily="18" charset="0"/>
              </a:rPr>
              <a:t>   </a:t>
            </a:r>
            <a:r>
              <a:rPr lang="zh-CN" altLang="en-US" sz="2800" b="1" u="sng" smtClean="0">
                <a:solidFill>
                  <a:srgbClr val="FF0000"/>
                </a:solidFill>
                <a:latin typeface="Times New Roman" pitchFamily="18" charset="0"/>
              </a:rPr>
              <a:t>若一个压控振荡器器件达不到此要求，</a:t>
            </a:r>
            <a:br>
              <a:rPr lang="zh-CN" altLang="en-US" sz="2800" b="1" u="sng" smtClean="0">
                <a:solidFill>
                  <a:srgbClr val="FF0000"/>
                </a:solidFill>
                <a:latin typeface="Times New Roman" pitchFamily="18" charset="0"/>
              </a:rPr>
            </a:br>
            <a:r>
              <a:rPr lang="zh-CN" altLang="en-US" sz="2800" b="1" u="sng" smtClean="0">
                <a:solidFill>
                  <a:srgbClr val="FF0000"/>
                </a:solidFill>
                <a:latin typeface="Times New Roman" pitchFamily="18" charset="0"/>
              </a:rPr>
              <a:t>则必须划分频段（后详）！</a:t>
            </a:r>
          </a:p>
          <a:p>
            <a:pPr marL="273050" indent="-273050" eaLnBrk="1" hangingPunct="1">
              <a:lnSpc>
                <a:spcPct val="125000"/>
              </a:lnSpc>
              <a:defRPr/>
            </a:pPr>
            <a:r>
              <a:rPr lang="zh-CN" altLang="en-US" sz="2800" b="1" smtClean="0">
                <a:latin typeface="Times New Roman" pitchFamily="18" charset="0"/>
              </a:rPr>
              <a:t>要求环路的同步带</a:t>
            </a:r>
            <a:r>
              <a:rPr lang="en-US" altLang="zh-CN" sz="2800" b="1" smtClean="0">
                <a:latin typeface="Times New Roman" pitchFamily="18" charset="0"/>
              </a:rPr>
              <a:t>/</a:t>
            </a:r>
            <a:r>
              <a:rPr lang="zh-CN" altLang="en-US" sz="2800" b="1" smtClean="0">
                <a:latin typeface="Times New Roman" pitchFamily="18" charset="0"/>
              </a:rPr>
              <a:t>跟踪带</a:t>
            </a:r>
            <a:endParaRPr lang="en-US" altLang="zh-CN" sz="2800" b="1" smtClean="0">
              <a:latin typeface="Times New Roman" pitchFamily="18" charset="0"/>
            </a:endParaRPr>
          </a:p>
          <a:p>
            <a:pPr marL="273050" indent="-273050" algn="ctr" eaLnBrk="1" hangingPunct="1">
              <a:lnSpc>
                <a:spcPct val="125000"/>
              </a:lnSpc>
              <a:buFont typeface="Wingdings" pitchFamily="2" charset="2"/>
              <a:buNone/>
              <a:defRPr/>
            </a:pPr>
            <a:r>
              <a:rPr lang="en-US" altLang="zh-CN" sz="2800" b="1" smtClean="0">
                <a:latin typeface="Times New Roman" pitchFamily="18" charset="0"/>
                <a:sym typeface="Symbol" pitchFamily="18" charset="2"/>
              </a:rPr>
              <a:t></a:t>
            </a:r>
            <a:r>
              <a:rPr lang="en-US" altLang="zh-CN" sz="2800" b="1" smtClean="0">
                <a:latin typeface="Times New Roman" pitchFamily="18" charset="0"/>
              </a:rPr>
              <a:t>f</a:t>
            </a:r>
            <a:r>
              <a:rPr lang="en-US" altLang="zh-CN" sz="2800" b="1" baseline="-25000" smtClean="0">
                <a:latin typeface="Times New Roman" pitchFamily="18" charset="0"/>
              </a:rPr>
              <a:t>H</a:t>
            </a:r>
            <a:r>
              <a:rPr lang="en-US" altLang="zh-CN" sz="2800" b="1" smtClean="0">
                <a:latin typeface="Times New Roman" pitchFamily="18" charset="0"/>
              </a:rPr>
              <a:t>&gt;(16.384-4)=12.384(MHz)</a:t>
            </a:r>
            <a:endParaRPr lang="zh-CN" altLang="en-US" sz="2800" b="1" smtClean="0">
              <a:latin typeface="Times New Roman" pitchFamily="18" charset="0"/>
            </a:endParaRPr>
          </a:p>
          <a:p>
            <a:pPr marL="273050" indent="-273050" eaLnBrk="1" hangingPunct="1">
              <a:lnSpc>
                <a:spcPct val="125000"/>
              </a:lnSpc>
              <a:defRPr/>
            </a:pPr>
            <a:r>
              <a:rPr lang="zh-CN" altLang="en-US" sz="2800" b="1" smtClean="0">
                <a:latin typeface="Times New Roman" pitchFamily="18" charset="0"/>
              </a:rPr>
              <a:t>当行频在最高频和最低频之间切换时，</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要求环路的捕捉带</a:t>
            </a:r>
            <a:r>
              <a:rPr lang="en-US" altLang="zh-CN" sz="2800" b="1" smtClean="0">
                <a:latin typeface="Times New Roman" pitchFamily="18" charset="0"/>
                <a:sym typeface="Symbol" pitchFamily="18" charset="2"/>
              </a:rPr>
              <a:t></a:t>
            </a:r>
            <a:r>
              <a:rPr lang="en-US" altLang="zh-CN" sz="2800" b="1" smtClean="0">
                <a:latin typeface="Times New Roman" pitchFamily="18" charset="0"/>
              </a:rPr>
              <a:t>f</a:t>
            </a:r>
            <a:r>
              <a:rPr lang="en-US" altLang="zh-CN" sz="2800" b="1" baseline="-25000" smtClean="0">
                <a:latin typeface="Times New Roman" pitchFamily="18" charset="0"/>
              </a:rPr>
              <a:t>P</a:t>
            </a:r>
            <a:r>
              <a:rPr lang="zh-CN" altLang="en-US" sz="2800" b="1" smtClean="0">
                <a:latin typeface="Times New Roman" pitchFamily="18" charset="0"/>
              </a:rPr>
              <a:t>也大于</a:t>
            </a:r>
            <a:r>
              <a:rPr lang="en-US" altLang="zh-CN" sz="2800" b="1" smtClean="0">
                <a:latin typeface="Times New Roman" pitchFamily="18" charset="0"/>
              </a:rPr>
              <a:t>12.384MHz</a:t>
            </a:r>
            <a:r>
              <a:rPr lang="zh-CN" altLang="en-US" sz="2800" b="1" smtClean="0">
                <a:latin typeface="Times New Roman" pitchFamily="18" charset="0"/>
              </a:rPr>
              <a:t>。</a:t>
            </a:r>
          </a:p>
        </p:txBody>
      </p:sp>
      <p:sp>
        <p:nvSpPr>
          <p:cNvPr id="25603" name="Rectangle 5"/>
          <p:cNvSpPr>
            <a:spLocks noGrp="1" noChangeArrowheads="1"/>
          </p:cNvSpPr>
          <p:nvPr>
            <p:ph type="title"/>
          </p:nvPr>
        </p:nvSpPr>
        <p:spPr>
          <a:xfrm>
            <a:off x="0" y="115888"/>
            <a:ext cx="9144000" cy="647700"/>
          </a:xfrm>
        </p:spPr>
        <p:txBody>
          <a:bodyPr/>
          <a:lstStyle/>
          <a:p>
            <a:pPr algn="ctr" eaLnBrk="1" hangingPunct="1"/>
            <a:r>
              <a:rPr lang="en-US" altLang="zh-CN" sz="2800" smtClean="0">
                <a:solidFill>
                  <a:srgbClr val="008000"/>
                </a:solidFill>
                <a:latin typeface="Times New Roman" pitchFamily="18" charset="0"/>
              </a:rPr>
              <a:t>(3) </a:t>
            </a:r>
            <a:r>
              <a:rPr lang="zh-CN" altLang="en-US" sz="2800" smtClean="0">
                <a:solidFill>
                  <a:srgbClr val="008000"/>
                </a:solidFill>
                <a:latin typeface="Times New Roman" pitchFamily="18" charset="0"/>
              </a:rPr>
              <a:t>环路的捕捉带、同步带及压控振荡器的频率变化范围</a:t>
            </a:r>
          </a:p>
        </p:txBody>
      </p:sp>
      <p:sp>
        <p:nvSpPr>
          <p:cNvPr id="48131" name="TextBox 3"/>
          <p:cNvSpPr txBox="1">
            <a:spLocks noChangeArrowheads="1"/>
          </p:cNvSpPr>
          <p:nvPr/>
        </p:nvSpPr>
        <p:spPr bwMode="auto">
          <a:xfrm>
            <a:off x="4932363" y="3217863"/>
            <a:ext cx="3887787" cy="1311275"/>
          </a:xfrm>
          <a:prstGeom prst="rect">
            <a:avLst/>
          </a:prstGeom>
          <a:noFill/>
          <a:ln w="9525">
            <a:noFill/>
            <a:miter lim="800000"/>
            <a:headEnd/>
            <a:tailEnd/>
          </a:ln>
        </p:spPr>
        <p:txBody>
          <a:bodyPr>
            <a:spAutoFit/>
          </a:bodyPr>
          <a:lstStyle/>
          <a:p>
            <a:pPr eaLnBrk="1" hangingPunct="1">
              <a:spcBef>
                <a:spcPct val="50000"/>
              </a:spcBef>
            </a:pPr>
            <a:r>
              <a:rPr lang="zh-CN" altLang="en-US">
                <a:solidFill>
                  <a:srgbClr val="7030A0"/>
                </a:solidFill>
                <a:latin typeface="Times New Roman" pitchFamily="18" charset="0"/>
                <a:ea typeface="华文新魏" pitchFamily="2" charset="-122"/>
              </a:rPr>
              <a:t>例如：要求频率覆盖系数为</a:t>
            </a:r>
            <a:r>
              <a:rPr lang="en-US" altLang="zh-CN">
                <a:solidFill>
                  <a:srgbClr val="7030A0"/>
                </a:solidFill>
                <a:latin typeface="Times New Roman" pitchFamily="18" charset="0"/>
                <a:ea typeface="华文新魏" pitchFamily="2" charset="-122"/>
              </a:rPr>
              <a:t>4</a:t>
            </a:r>
            <a:r>
              <a:rPr lang="zh-CN" altLang="en-US">
                <a:solidFill>
                  <a:srgbClr val="7030A0"/>
                </a:solidFill>
                <a:latin typeface="Times New Roman" pitchFamily="18" charset="0"/>
                <a:ea typeface="华文新魏" pitchFamily="2" charset="-122"/>
              </a:rPr>
              <a:t>，</a:t>
            </a:r>
            <a:r>
              <a:rPr lang="en-US" altLang="zh-CN">
                <a:solidFill>
                  <a:srgbClr val="7030A0"/>
                </a:solidFill>
                <a:latin typeface="Times New Roman" pitchFamily="18" charset="0"/>
                <a:ea typeface="华文新魏" pitchFamily="2" charset="-122"/>
              </a:rPr>
              <a:t/>
            </a:r>
            <a:br>
              <a:rPr lang="en-US" altLang="zh-CN">
                <a:solidFill>
                  <a:srgbClr val="7030A0"/>
                </a:solidFill>
                <a:latin typeface="Times New Roman" pitchFamily="18" charset="0"/>
                <a:ea typeface="华文新魏" pitchFamily="2" charset="-122"/>
              </a:rPr>
            </a:br>
            <a:r>
              <a:rPr lang="zh-CN" altLang="en-US">
                <a:solidFill>
                  <a:srgbClr val="7030A0"/>
                </a:solidFill>
                <a:latin typeface="Times New Roman" pitchFamily="18" charset="0"/>
                <a:ea typeface="华文新魏" pitchFamily="2" charset="-122"/>
              </a:rPr>
              <a:t>而器件的频率覆盖系数为</a:t>
            </a:r>
            <a:r>
              <a:rPr lang="en-US" altLang="zh-CN">
                <a:solidFill>
                  <a:srgbClr val="7030A0"/>
                </a:solidFill>
                <a:latin typeface="Times New Roman" pitchFamily="18" charset="0"/>
                <a:ea typeface="华文新魏" pitchFamily="2" charset="-122"/>
              </a:rPr>
              <a:t>2</a:t>
            </a:r>
            <a:r>
              <a:rPr lang="zh-CN" altLang="en-US">
                <a:solidFill>
                  <a:srgbClr val="7030A0"/>
                </a:solidFill>
                <a:latin typeface="Times New Roman" pitchFamily="18" charset="0"/>
                <a:ea typeface="华文新魏" pitchFamily="2" charset="-122"/>
              </a:rPr>
              <a:t>，</a:t>
            </a:r>
            <a:r>
              <a:rPr lang="en-US" altLang="zh-CN">
                <a:solidFill>
                  <a:srgbClr val="7030A0"/>
                </a:solidFill>
                <a:latin typeface="Times New Roman" pitchFamily="18" charset="0"/>
                <a:ea typeface="华文新魏" pitchFamily="2" charset="-122"/>
              </a:rPr>
              <a:t/>
            </a:r>
            <a:br>
              <a:rPr lang="en-US" altLang="zh-CN">
                <a:solidFill>
                  <a:srgbClr val="7030A0"/>
                </a:solidFill>
                <a:latin typeface="Times New Roman" pitchFamily="18" charset="0"/>
                <a:ea typeface="华文新魏" pitchFamily="2" charset="-122"/>
              </a:rPr>
            </a:br>
            <a:r>
              <a:rPr lang="zh-CN" altLang="en-US">
                <a:solidFill>
                  <a:srgbClr val="7030A0"/>
                </a:solidFill>
                <a:latin typeface="Times New Roman" pitchFamily="18" charset="0"/>
                <a:ea typeface="华文新魏" pitchFamily="2" charset="-122"/>
              </a:rPr>
              <a:t>则用两个器件：一为</a:t>
            </a:r>
            <a:r>
              <a:rPr lang="en-US" altLang="zh-CN">
                <a:solidFill>
                  <a:srgbClr val="7030A0"/>
                </a:solidFill>
                <a:latin typeface="Times New Roman" pitchFamily="18" charset="0"/>
                <a:ea typeface="华文新魏" pitchFamily="2" charset="-122"/>
              </a:rPr>
              <a:t>f</a:t>
            </a:r>
            <a:r>
              <a:rPr lang="en-US" altLang="zh-CN" baseline="-25000">
                <a:solidFill>
                  <a:srgbClr val="7030A0"/>
                </a:solidFill>
                <a:latin typeface="Times New Roman" pitchFamily="18" charset="0"/>
                <a:ea typeface="华文新魏" pitchFamily="2" charset="-122"/>
              </a:rPr>
              <a:t>0</a:t>
            </a:r>
            <a:r>
              <a:rPr lang="en-US" altLang="zh-CN">
                <a:solidFill>
                  <a:srgbClr val="7030A0"/>
                </a:solidFill>
                <a:latin typeface="Times New Roman" pitchFamily="18" charset="0"/>
                <a:ea typeface="华文新魏" pitchFamily="2" charset="-122"/>
              </a:rPr>
              <a:t>~2f</a:t>
            </a:r>
            <a:r>
              <a:rPr lang="en-US" altLang="zh-CN" baseline="-25000">
                <a:solidFill>
                  <a:srgbClr val="7030A0"/>
                </a:solidFill>
                <a:latin typeface="Times New Roman" pitchFamily="18" charset="0"/>
                <a:ea typeface="华文新魏" pitchFamily="2" charset="-122"/>
              </a:rPr>
              <a:t>0</a:t>
            </a:r>
            <a:r>
              <a:rPr lang="zh-CN" altLang="en-US">
                <a:solidFill>
                  <a:srgbClr val="7030A0"/>
                </a:solidFill>
                <a:latin typeface="Times New Roman" pitchFamily="18" charset="0"/>
                <a:ea typeface="华文新魏" pitchFamily="2" charset="-122"/>
              </a:rPr>
              <a:t>，</a:t>
            </a:r>
            <a:r>
              <a:rPr lang="en-US" altLang="zh-CN">
                <a:solidFill>
                  <a:srgbClr val="7030A0"/>
                </a:solidFill>
                <a:latin typeface="Times New Roman" pitchFamily="18" charset="0"/>
                <a:ea typeface="华文新魏" pitchFamily="2" charset="-122"/>
              </a:rPr>
              <a:t/>
            </a:r>
            <a:br>
              <a:rPr lang="en-US" altLang="zh-CN">
                <a:solidFill>
                  <a:srgbClr val="7030A0"/>
                </a:solidFill>
                <a:latin typeface="Times New Roman" pitchFamily="18" charset="0"/>
                <a:ea typeface="华文新魏" pitchFamily="2" charset="-122"/>
              </a:rPr>
            </a:br>
            <a:r>
              <a:rPr lang="zh-CN" altLang="en-US">
                <a:solidFill>
                  <a:srgbClr val="7030A0"/>
                </a:solidFill>
                <a:latin typeface="Times New Roman" pitchFamily="18" charset="0"/>
                <a:ea typeface="华文新魏" pitchFamily="2" charset="-122"/>
              </a:rPr>
              <a:t>二为</a:t>
            </a:r>
            <a:r>
              <a:rPr lang="en-US" altLang="zh-CN">
                <a:solidFill>
                  <a:srgbClr val="7030A0"/>
                </a:solidFill>
                <a:latin typeface="Times New Roman" pitchFamily="18" charset="0"/>
                <a:ea typeface="华文新魏" pitchFamily="2" charset="-122"/>
              </a:rPr>
              <a:t>2f</a:t>
            </a:r>
            <a:r>
              <a:rPr lang="en-US" altLang="zh-CN" baseline="-25000">
                <a:solidFill>
                  <a:srgbClr val="7030A0"/>
                </a:solidFill>
                <a:latin typeface="Times New Roman" pitchFamily="18" charset="0"/>
                <a:ea typeface="华文新魏" pitchFamily="2" charset="-122"/>
              </a:rPr>
              <a:t>0</a:t>
            </a:r>
            <a:r>
              <a:rPr lang="en-US" altLang="zh-CN">
                <a:solidFill>
                  <a:srgbClr val="7030A0"/>
                </a:solidFill>
                <a:latin typeface="Times New Roman" pitchFamily="18" charset="0"/>
                <a:ea typeface="华文新魏" pitchFamily="2" charset="-122"/>
              </a:rPr>
              <a:t>~4f</a:t>
            </a:r>
            <a:r>
              <a:rPr lang="en-US" altLang="zh-CN" baseline="-25000">
                <a:solidFill>
                  <a:srgbClr val="7030A0"/>
                </a:solidFill>
                <a:latin typeface="Times New Roman" pitchFamily="18" charset="0"/>
                <a:ea typeface="华文新魏" pitchFamily="2" charset="-122"/>
              </a:rPr>
              <a:t>0</a:t>
            </a:r>
            <a:r>
              <a:rPr lang="zh-CN" altLang="en-US">
                <a:solidFill>
                  <a:srgbClr val="7030A0"/>
                </a:solidFill>
                <a:latin typeface="Times New Roman" pitchFamily="18" charset="0"/>
                <a:ea typeface="华文新魏" pitchFamily="2" charset="-122"/>
              </a:rPr>
              <a:t>，即可满足设计要求。</a:t>
            </a:r>
            <a:endParaRPr lang="en-US" altLang="zh-CN">
              <a:solidFill>
                <a:srgbClr val="7030A0"/>
              </a:solidFill>
              <a:latin typeface="Times New Roman" pitchFamily="18"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692150"/>
            <a:ext cx="7543800" cy="725488"/>
          </a:xfrm>
        </p:spPr>
        <p:txBody>
          <a:bodyPr/>
          <a:lstStyle/>
          <a:p>
            <a:pPr eaLnBrk="1" hangingPunct="1"/>
            <a:r>
              <a:rPr lang="en-US" altLang="zh-CN" sz="2800" smtClean="0">
                <a:solidFill>
                  <a:srgbClr val="008000"/>
                </a:solidFill>
                <a:latin typeface="Times New Roman" pitchFamily="18" charset="0"/>
              </a:rPr>
              <a:t>(4) </a:t>
            </a:r>
            <a:r>
              <a:rPr lang="zh-CN" altLang="en-US" sz="2800" smtClean="0">
                <a:solidFill>
                  <a:srgbClr val="008000"/>
                </a:solidFill>
                <a:latin typeface="Times New Roman" pitchFamily="18" charset="0"/>
              </a:rPr>
              <a:t>鉴相频率</a:t>
            </a:r>
            <a:endParaRPr lang="zh-CN" altLang="en-US" sz="2800" smtClean="0">
              <a:latin typeface="Times New Roman" pitchFamily="18" charset="0"/>
            </a:endParaRPr>
          </a:p>
        </p:txBody>
      </p:sp>
      <p:sp>
        <p:nvSpPr>
          <p:cNvPr id="26627" name="Rectangle 3"/>
          <p:cNvSpPr>
            <a:spLocks noGrp="1" noChangeArrowheads="1"/>
          </p:cNvSpPr>
          <p:nvPr>
            <p:ph type="body" idx="1"/>
          </p:nvPr>
        </p:nvSpPr>
        <p:spPr>
          <a:xfrm>
            <a:off x="396875" y="1700213"/>
            <a:ext cx="8351838" cy="4176712"/>
          </a:xfrm>
        </p:spPr>
        <p:txBody>
          <a:bodyPr/>
          <a:lstStyle/>
          <a:p>
            <a:pPr marL="465138" indent="-465138" eaLnBrk="1" hangingPunct="1">
              <a:lnSpc>
                <a:spcPct val="135000"/>
              </a:lnSpc>
              <a:spcBef>
                <a:spcPct val="25000"/>
              </a:spcBef>
            </a:pPr>
            <a:r>
              <a:rPr lang="zh-CN" altLang="en-US" sz="3600" b="1" smtClean="0">
                <a:latin typeface="Times New Roman" pitchFamily="18" charset="0"/>
              </a:rPr>
              <a:t>鉴相器的输入为 </a:t>
            </a:r>
            <a:r>
              <a:rPr lang="zh-CN" altLang="en-US" sz="3600" b="1" i="1" smtClean="0">
                <a:solidFill>
                  <a:srgbClr val="0000FF"/>
                </a:solidFill>
                <a:latin typeface="Times New Roman" pitchFamily="18" charset="0"/>
              </a:rPr>
              <a:t>行同步脉冲信号</a:t>
            </a:r>
            <a:r>
              <a:rPr lang="en-US" altLang="zh-CN" sz="3600" b="1" i="1" smtClean="0">
                <a:solidFill>
                  <a:srgbClr val="0000FF"/>
                </a:solidFill>
                <a:latin typeface="Times New Roman" pitchFamily="18" charset="0"/>
              </a:rPr>
              <a:t>v</a:t>
            </a:r>
            <a:r>
              <a:rPr lang="en-US" altLang="zh-CN" sz="3600" b="1" i="1" baseline="-25000" smtClean="0">
                <a:solidFill>
                  <a:srgbClr val="0000FF"/>
                </a:solidFill>
                <a:latin typeface="Times New Roman" pitchFamily="18" charset="0"/>
              </a:rPr>
              <a:t>i</a:t>
            </a:r>
            <a:r>
              <a:rPr lang="en-US" altLang="zh-CN" sz="3600" b="1" i="1" smtClean="0">
                <a:solidFill>
                  <a:srgbClr val="0000FF"/>
                </a:solidFill>
                <a:latin typeface="Times New Roman" pitchFamily="18" charset="0"/>
              </a:rPr>
              <a:t> </a:t>
            </a:r>
            <a:r>
              <a:rPr lang="zh-CN" altLang="en-US" sz="3600" b="1" smtClean="0">
                <a:latin typeface="Times New Roman" pitchFamily="18" charset="0"/>
              </a:rPr>
              <a:t>和</a:t>
            </a:r>
            <a:r>
              <a:rPr lang="zh-CN" altLang="en-US" sz="3600" b="1" i="1" smtClean="0">
                <a:solidFill>
                  <a:srgbClr val="008000"/>
                </a:solidFill>
                <a:latin typeface="Times New Roman" pitchFamily="18" charset="0"/>
              </a:rPr>
              <a:t>压控振荡器输出</a:t>
            </a:r>
            <a:r>
              <a:rPr lang="en-US" altLang="zh-CN" sz="3600" b="1" i="1" smtClean="0">
                <a:solidFill>
                  <a:srgbClr val="008000"/>
                </a:solidFill>
                <a:latin typeface="Times New Roman" pitchFamily="18" charset="0"/>
              </a:rPr>
              <a:t>v</a:t>
            </a:r>
            <a:r>
              <a:rPr lang="en-US" altLang="zh-CN" sz="3600" b="1" i="1" baseline="-25000" smtClean="0">
                <a:solidFill>
                  <a:srgbClr val="008000"/>
                </a:solidFill>
                <a:latin typeface="Times New Roman" pitchFamily="18" charset="0"/>
              </a:rPr>
              <a:t>o</a:t>
            </a:r>
            <a:r>
              <a:rPr lang="zh-CN" altLang="en-US" sz="3600" b="1" i="1" smtClean="0">
                <a:solidFill>
                  <a:srgbClr val="008000"/>
                </a:solidFill>
                <a:latin typeface="Times New Roman" pitchFamily="18" charset="0"/>
              </a:rPr>
              <a:t>经</a:t>
            </a:r>
            <a:r>
              <a:rPr lang="en-US" altLang="zh-CN" sz="3600" b="1" i="1" smtClean="0">
                <a:solidFill>
                  <a:srgbClr val="008000"/>
                </a:solidFill>
                <a:latin typeface="Times New Roman" pitchFamily="18" charset="0"/>
              </a:rPr>
              <a:t>256</a:t>
            </a:r>
            <a:r>
              <a:rPr lang="zh-CN" altLang="en-US" sz="3600" b="1" i="1" smtClean="0">
                <a:solidFill>
                  <a:srgbClr val="008000"/>
                </a:solidFill>
                <a:latin typeface="Times New Roman" pitchFamily="18" charset="0"/>
              </a:rPr>
              <a:t>分频后的信号 </a:t>
            </a:r>
            <a:r>
              <a:rPr lang="zh-CN" altLang="en-US" sz="3600" b="1" smtClean="0">
                <a:latin typeface="Times New Roman" pitchFamily="18" charset="0"/>
              </a:rPr>
              <a:t>，因此鉴相器的工作频率为：</a:t>
            </a:r>
          </a:p>
          <a:p>
            <a:pPr marL="465138" indent="-465138" algn="ctr" eaLnBrk="1" hangingPunct="1">
              <a:lnSpc>
                <a:spcPct val="135000"/>
              </a:lnSpc>
              <a:spcBef>
                <a:spcPct val="25000"/>
              </a:spcBef>
              <a:buFont typeface="Wingdings" pitchFamily="2" charset="2"/>
              <a:buNone/>
            </a:pPr>
            <a:r>
              <a:rPr lang="en-US" altLang="zh-CN" sz="3600" b="1" smtClean="0">
                <a:solidFill>
                  <a:srgbClr val="0000FF"/>
                </a:solidFill>
                <a:latin typeface="Times New Roman" pitchFamily="18" charset="0"/>
              </a:rPr>
              <a:t>f</a:t>
            </a:r>
            <a:r>
              <a:rPr lang="en-US" altLang="zh-CN" sz="3600" b="1" baseline="-25000" smtClean="0">
                <a:solidFill>
                  <a:srgbClr val="0000FF"/>
                </a:solidFill>
                <a:latin typeface="Times New Roman" pitchFamily="18" charset="0"/>
              </a:rPr>
              <a:t>PD</a:t>
            </a:r>
            <a:r>
              <a:rPr lang="en-US" altLang="zh-CN" sz="3600" b="1" smtClean="0">
                <a:solidFill>
                  <a:srgbClr val="0000FF"/>
                </a:solidFill>
                <a:latin typeface="Times New Roman" pitchFamily="18" charset="0"/>
              </a:rPr>
              <a:t>=15.625kHz~64kHz</a:t>
            </a:r>
            <a:br>
              <a:rPr lang="en-US" altLang="zh-CN" sz="3600" b="1" smtClean="0">
                <a:solidFill>
                  <a:srgbClr val="0000FF"/>
                </a:solidFill>
                <a:latin typeface="Times New Roman" pitchFamily="18" charset="0"/>
              </a:rPr>
            </a:br>
            <a:r>
              <a:rPr lang="zh-CN" altLang="en-US" sz="3600" b="1" smtClean="0">
                <a:solidFill>
                  <a:srgbClr val="0000FF"/>
                </a:solidFill>
                <a:latin typeface="Times New Roman" pitchFamily="18" charset="0"/>
              </a:rPr>
              <a:t>（同</a:t>
            </a:r>
            <a:r>
              <a:rPr lang="en-US" altLang="zh-CN" sz="3600" b="1" i="1" smtClean="0">
                <a:solidFill>
                  <a:srgbClr val="0000FF"/>
                </a:solidFill>
                <a:latin typeface="Times New Roman" pitchFamily="18" charset="0"/>
              </a:rPr>
              <a:t>f</a:t>
            </a:r>
            <a:r>
              <a:rPr lang="en-US" altLang="zh-CN" sz="3600" b="1" i="1" baseline="-25000" smtClean="0">
                <a:solidFill>
                  <a:srgbClr val="0000FF"/>
                </a:solidFill>
                <a:latin typeface="Times New Roman" pitchFamily="18" charset="0"/>
              </a:rPr>
              <a:t>i</a:t>
            </a:r>
            <a:r>
              <a:rPr lang="zh-CN" altLang="en-US" sz="3600" b="1" smtClean="0">
                <a:solidFill>
                  <a:srgbClr val="0000FF"/>
                </a:solidFill>
                <a:latin typeface="Times New Roman" pitchFamily="18" charset="0"/>
              </a:rPr>
              <a:t>一样）（同</a:t>
            </a:r>
            <a:r>
              <a:rPr lang="en-US" altLang="zh-CN" sz="3600" b="1" i="1" smtClean="0">
                <a:solidFill>
                  <a:srgbClr val="0000FF"/>
                </a:solidFill>
                <a:latin typeface="Times New Roman" pitchFamily="18" charset="0"/>
              </a:rPr>
              <a:t>f</a:t>
            </a:r>
            <a:r>
              <a:rPr lang="en-US" altLang="zh-CN" sz="3600" b="1" i="1" baseline="-25000" smtClean="0">
                <a:solidFill>
                  <a:srgbClr val="0000FF"/>
                </a:solidFill>
                <a:latin typeface="Times New Roman" pitchFamily="18" charset="0"/>
              </a:rPr>
              <a:t>o</a:t>
            </a:r>
            <a:r>
              <a:rPr lang="en-US" altLang="zh-CN" sz="3600" b="1" i="1" smtClean="0">
                <a:solidFill>
                  <a:srgbClr val="0000FF"/>
                </a:solidFill>
                <a:latin typeface="Times New Roman" pitchFamily="18" charset="0"/>
              </a:rPr>
              <a:t>/256</a:t>
            </a:r>
            <a:r>
              <a:rPr lang="zh-CN" altLang="en-US" sz="3600" b="1" smtClean="0">
                <a:solidFill>
                  <a:srgbClr val="0000FF"/>
                </a:solidFill>
                <a:latin typeface="Times New Roman" pitchFamily="18" charset="0"/>
              </a:rPr>
              <a:t>一样）</a:t>
            </a:r>
            <a:endParaRPr lang="zh-CN" altLang="en-US" sz="3800"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7950" y="122238"/>
            <a:ext cx="8928100" cy="785812"/>
          </a:xfrm>
        </p:spPr>
        <p:txBody>
          <a:bodyPr/>
          <a:lstStyle/>
          <a:p>
            <a:pPr eaLnBrk="1" hangingPunct="1"/>
            <a:r>
              <a:rPr lang="zh-CN" altLang="en-US" smtClean="0">
                <a:latin typeface="Times New Roman" pitchFamily="18" charset="0"/>
              </a:rPr>
              <a:t>根据以上分析，选用以下型号的器件：</a:t>
            </a:r>
          </a:p>
        </p:txBody>
      </p:sp>
      <p:sp>
        <p:nvSpPr>
          <p:cNvPr id="27651" name="Rectangle 3"/>
          <p:cNvSpPr>
            <a:spLocks noGrp="1" noChangeArrowheads="1"/>
          </p:cNvSpPr>
          <p:nvPr>
            <p:ph type="body" idx="1"/>
          </p:nvPr>
        </p:nvSpPr>
        <p:spPr>
          <a:xfrm>
            <a:off x="0" y="908050"/>
            <a:ext cx="9144000" cy="5329238"/>
          </a:xfrm>
        </p:spPr>
        <p:txBody>
          <a:bodyPr/>
          <a:lstStyle/>
          <a:p>
            <a:pPr marL="363538" indent="-363538" eaLnBrk="1" hangingPunct="1">
              <a:lnSpc>
                <a:spcPct val="120000"/>
              </a:lnSpc>
              <a:buFont typeface="Wingdings" pitchFamily="2" charset="2"/>
              <a:buNone/>
            </a:pPr>
            <a:r>
              <a:rPr lang="en-US" altLang="zh-CN" sz="4000" b="1" smtClean="0">
                <a:solidFill>
                  <a:srgbClr val="008000"/>
                </a:solidFill>
                <a:latin typeface="Times New Roman" pitchFamily="18" charset="0"/>
              </a:rPr>
              <a:t>① D/A</a:t>
            </a:r>
            <a:r>
              <a:rPr lang="zh-CN" altLang="en-US" sz="4000" b="1" smtClean="0">
                <a:solidFill>
                  <a:srgbClr val="008000"/>
                </a:solidFill>
                <a:latin typeface="Times New Roman" pitchFamily="18" charset="0"/>
              </a:rPr>
              <a:t>变换器：</a:t>
            </a:r>
            <a:r>
              <a:rPr lang="en-US" altLang="zh-CN" sz="4000" b="1" smtClean="0">
                <a:solidFill>
                  <a:srgbClr val="008000"/>
                </a:solidFill>
                <a:latin typeface="Times New Roman" pitchFamily="18" charset="0"/>
              </a:rPr>
              <a:t>CA3338</a:t>
            </a:r>
            <a:r>
              <a:rPr lang="zh-CN" altLang="en-US" sz="4000" b="1" smtClean="0">
                <a:latin typeface="Times New Roman" pitchFamily="18" charset="0"/>
              </a:rPr>
              <a:t>　</a:t>
            </a:r>
          </a:p>
          <a:p>
            <a:pPr marL="363538" indent="-363538" eaLnBrk="1" hangingPunct="1">
              <a:lnSpc>
                <a:spcPct val="120000"/>
              </a:lnSpc>
            </a:pPr>
            <a:r>
              <a:rPr lang="en-US" altLang="zh-CN" sz="3800" b="1" smtClean="0">
                <a:latin typeface="Times New Roman" pitchFamily="18" charset="0"/>
              </a:rPr>
              <a:t>CA3338</a:t>
            </a:r>
            <a:r>
              <a:rPr lang="zh-CN" altLang="en-US" sz="3800" b="1" smtClean="0">
                <a:latin typeface="Times New Roman" pitchFamily="18" charset="0"/>
              </a:rPr>
              <a:t>是</a:t>
            </a:r>
            <a:r>
              <a:rPr lang="en-US" altLang="zh-CN" sz="3800" b="1" smtClean="0">
                <a:latin typeface="Times New Roman" pitchFamily="18" charset="0"/>
              </a:rPr>
              <a:t>8</a:t>
            </a:r>
            <a:r>
              <a:rPr lang="zh-CN" altLang="en-US" sz="3800" b="1" smtClean="0">
                <a:latin typeface="Times New Roman" pitchFamily="18" charset="0"/>
              </a:rPr>
              <a:t>位高速</a:t>
            </a:r>
            <a:r>
              <a:rPr lang="en-US" altLang="zh-CN" sz="3800" b="1" smtClean="0">
                <a:latin typeface="Times New Roman" pitchFamily="18" charset="0"/>
              </a:rPr>
              <a:t>D/A</a:t>
            </a:r>
            <a:r>
              <a:rPr lang="zh-CN" altLang="en-US" sz="3800" b="1" smtClean="0">
                <a:latin typeface="Times New Roman" pitchFamily="18" charset="0"/>
              </a:rPr>
              <a:t>变换器，</a:t>
            </a:r>
            <a:r>
              <a:rPr lang="en-US" altLang="zh-CN" sz="3800" b="1" smtClean="0">
                <a:latin typeface="Times New Roman" pitchFamily="18" charset="0"/>
              </a:rPr>
              <a:t/>
            </a:r>
            <a:br>
              <a:rPr lang="en-US" altLang="zh-CN" sz="3800" b="1" smtClean="0">
                <a:latin typeface="Times New Roman" pitchFamily="18" charset="0"/>
              </a:rPr>
            </a:br>
            <a:r>
              <a:rPr lang="zh-CN" altLang="en-US" sz="3800" b="1" smtClean="0">
                <a:solidFill>
                  <a:srgbClr val="0000FF"/>
                </a:solidFill>
                <a:latin typeface="Times New Roman" pitchFamily="18" charset="0"/>
              </a:rPr>
              <a:t>转换速度</a:t>
            </a:r>
            <a:r>
              <a:rPr lang="zh-CN" altLang="en-US" sz="3800" b="1" smtClean="0">
                <a:latin typeface="Times New Roman" pitchFamily="18" charset="0"/>
              </a:rPr>
              <a:t>可达</a:t>
            </a:r>
            <a:r>
              <a:rPr lang="en-US" altLang="zh-CN" sz="3800" b="1" smtClean="0">
                <a:latin typeface="Times New Roman" pitchFamily="18" charset="0"/>
              </a:rPr>
              <a:t>20MHz</a:t>
            </a:r>
            <a:r>
              <a:rPr lang="zh-CN" altLang="en-US" sz="3800" b="1" smtClean="0">
                <a:latin typeface="Times New Roman" pitchFamily="18" charset="0"/>
              </a:rPr>
              <a:t>以上</a:t>
            </a:r>
            <a:r>
              <a:rPr lang="zh-CN" altLang="en-US" sz="3200" b="1" smtClean="0">
                <a:solidFill>
                  <a:srgbClr val="FF0000"/>
                </a:solidFill>
                <a:latin typeface="Times New Roman" pitchFamily="18" charset="0"/>
              </a:rPr>
              <a:t>（</a:t>
            </a:r>
            <a:r>
              <a:rPr lang="en-US" altLang="zh-CN" sz="3200" b="1" smtClean="0">
                <a:solidFill>
                  <a:srgbClr val="FF0000"/>
                </a:solidFill>
                <a:latin typeface="Times New Roman" pitchFamily="18" charset="0"/>
              </a:rPr>
              <a:t>&gt;16.384MHz</a:t>
            </a:r>
            <a:r>
              <a:rPr lang="zh-CN" altLang="en-US" sz="3200" b="1" smtClean="0">
                <a:solidFill>
                  <a:srgbClr val="FF0000"/>
                </a:solidFill>
                <a:latin typeface="Times New Roman" pitchFamily="18" charset="0"/>
              </a:rPr>
              <a:t>）</a:t>
            </a:r>
            <a:r>
              <a:rPr lang="zh-CN" altLang="en-US" sz="3800" b="1" smtClean="0">
                <a:latin typeface="Times New Roman" pitchFamily="18" charset="0"/>
              </a:rPr>
              <a:t>，</a:t>
            </a:r>
            <a:r>
              <a:rPr lang="en-US" altLang="zh-CN" sz="3800" b="1" smtClean="0">
                <a:latin typeface="Times New Roman" pitchFamily="18" charset="0"/>
              </a:rPr>
              <a:t/>
            </a:r>
            <a:br>
              <a:rPr lang="en-US" altLang="zh-CN" sz="3800" b="1" smtClean="0">
                <a:latin typeface="Times New Roman" pitchFamily="18" charset="0"/>
              </a:rPr>
            </a:br>
            <a:r>
              <a:rPr lang="en-US" altLang="zh-CN" sz="3800" b="1" smtClean="0">
                <a:latin typeface="Times New Roman" pitchFamily="18" charset="0"/>
              </a:rPr>
              <a:t>1/2 LSB</a:t>
            </a:r>
            <a:r>
              <a:rPr lang="zh-CN" altLang="en-US" sz="3800" b="1" smtClean="0">
                <a:latin typeface="Times New Roman" pitchFamily="18" charset="0"/>
              </a:rPr>
              <a:t>精度（指微分线性误差），</a:t>
            </a:r>
            <a:r>
              <a:rPr lang="en-US" altLang="zh-CN" sz="3800" b="1" smtClean="0">
                <a:latin typeface="Times New Roman" pitchFamily="18" charset="0"/>
              </a:rPr>
              <a:t/>
            </a:r>
            <a:br>
              <a:rPr lang="en-US" altLang="zh-CN" sz="3800" b="1" smtClean="0">
                <a:latin typeface="Times New Roman" pitchFamily="18" charset="0"/>
              </a:rPr>
            </a:br>
            <a:r>
              <a:rPr lang="zh-CN" altLang="en-US" sz="3800" b="1" smtClean="0">
                <a:latin typeface="Times New Roman" pitchFamily="18" charset="0"/>
              </a:rPr>
              <a:t>电压输出型（</a:t>
            </a:r>
            <a:r>
              <a:rPr lang="en-US" altLang="zh-CN" sz="3800" b="1" smtClean="0">
                <a:latin typeface="Times New Roman" pitchFamily="18" charset="0"/>
              </a:rPr>
              <a:t>VDAC</a:t>
            </a:r>
            <a:r>
              <a:rPr lang="zh-CN" altLang="en-US" sz="3800" b="1" smtClean="0">
                <a:latin typeface="Times New Roman" pitchFamily="18" charset="0"/>
              </a:rPr>
              <a:t>），</a:t>
            </a:r>
            <a:r>
              <a:rPr lang="en-US" altLang="zh-CN" sz="3800" b="1" smtClean="0">
                <a:latin typeface="Times New Roman" pitchFamily="18" charset="0"/>
              </a:rPr>
              <a:t/>
            </a:r>
            <a:br>
              <a:rPr lang="en-US" altLang="zh-CN" sz="3800" b="1" smtClean="0">
                <a:latin typeface="Times New Roman" pitchFamily="18" charset="0"/>
              </a:rPr>
            </a:br>
            <a:r>
              <a:rPr lang="zh-CN" altLang="en-US" sz="3800" b="1" smtClean="0">
                <a:solidFill>
                  <a:srgbClr val="0000FF"/>
                </a:solidFill>
                <a:latin typeface="Times New Roman" pitchFamily="18" charset="0"/>
              </a:rPr>
              <a:t>改变</a:t>
            </a:r>
            <a:r>
              <a:rPr lang="zh-CN" altLang="en-US" sz="3800" b="1" smtClean="0">
                <a:solidFill>
                  <a:srgbClr val="FF00FF"/>
                </a:solidFill>
                <a:latin typeface="Times New Roman" pitchFamily="18" charset="0"/>
              </a:rPr>
              <a:t>参考基准电压</a:t>
            </a:r>
            <a:r>
              <a:rPr lang="en-US" altLang="zh-CN" sz="3800" b="1" smtClean="0">
                <a:solidFill>
                  <a:srgbClr val="FF00FF"/>
                </a:solidFill>
                <a:latin typeface="Times New Roman" pitchFamily="18" charset="0"/>
              </a:rPr>
              <a:t>V</a:t>
            </a:r>
            <a:r>
              <a:rPr lang="en-US" altLang="zh-CN" sz="3800" b="1" baseline="-25000" smtClean="0">
                <a:solidFill>
                  <a:srgbClr val="FF00FF"/>
                </a:solidFill>
                <a:latin typeface="Times New Roman" pitchFamily="18" charset="0"/>
              </a:rPr>
              <a:t>REF+</a:t>
            </a:r>
            <a:r>
              <a:rPr lang="zh-CN" altLang="en-US" sz="3800" b="1" smtClean="0">
                <a:solidFill>
                  <a:srgbClr val="0000FF"/>
                </a:solidFill>
                <a:latin typeface="Times New Roman" pitchFamily="18" charset="0"/>
              </a:rPr>
              <a:t>可改变输出幅度</a:t>
            </a:r>
            <a:r>
              <a:rPr lang="zh-CN" altLang="en-US" sz="3800" b="1" smtClean="0">
                <a:latin typeface="Times New Roman" pitchFamily="18" charset="0"/>
              </a:rPr>
              <a:t>。</a:t>
            </a:r>
            <a:endParaRPr lang="en-US" altLang="zh-CN" sz="3800" b="1" smtClean="0">
              <a:latin typeface="Times New Roman" pitchFamily="18" charset="0"/>
            </a:endParaRPr>
          </a:p>
        </p:txBody>
      </p:sp>
      <p:sp>
        <p:nvSpPr>
          <p:cNvPr id="4" name="Text Box 44"/>
          <p:cNvSpPr txBox="1">
            <a:spLocks noChangeArrowheads="1"/>
          </p:cNvSpPr>
          <p:nvPr/>
        </p:nvSpPr>
        <p:spPr bwMode="auto">
          <a:xfrm>
            <a:off x="1335088" y="5367338"/>
            <a:ext cx="6372225" cy="1090612"/>
          </a:xfrm>
          <a:prstGeom prst="rect">
            <a:avLst/>
          </a:prstGeom>
          <a:noFill/>
          <a:ln>
            <a:noFill/>
          </a:ln>
          <a:effectLst/>
          <a:extLst/>
        </p:spPr>
        <p:txBody>
          <a:bodyPr>
            <a:spAutoFit/>
          </a:bodyPr>
          <a:lstStyle/>
          <a:p>
            <a:pPr eaLnBrk="1" hangingPunct="1">
              <a:lnSpc>
                <a:spcPct val="90000"/>
              </a:lnSpc>
              <a:defRPr/>
            </a:pPr>
            <a:r>
              <a:rPr lang="en-US" altLang="zh-CN" sz="2400" i="1">
                <a:solidFill>
                  <a:srgbClr val="FF0000"/>
                </a:solidFill>
                <a:effectLst>
                  <a:outerShdw blurRad="38100" dist="38100" dir="2700000" algn="tl">
                    <a:srgbClr val="C0C0C0"/>
                  </a:outerShdw>
                </a:effectLst>
                <a:latin typeface="Arial" panose="020B0604020202020204" pitchFamily="34" charset="0"/>
              </a:rPr>
              <a:t>                          A = D/2</a:t>
            </a:r>
            <a:r>
              <a:rPr lang="en-US" altLang="zh-CN" sz="2400" i="1" baseline="30000">
                <a:solidFill>
                  <a:srgbClr val="FF0000"/>
                </a:solidFill>
                <a:effectLst>
                  <a:outerShdw blurRad="38100" dist="38100" dir="2700000" algn="tl">
                    <a:srgbClr val="C0C0C0"/>
                  </a:outerShdw>
                </a:effectLst>
                <a:latin typeface="Arial" panose="020B0604020202020204" pitchFamily="34" charset="0"/>
              </a:rPr>
              <a:t>n</a:t>
            </a:r>
            <a:r>
              <a:rPr lang="en-US" altLang="zh-CN" sz="2400" i="1">
                <a:solidFill>
                  <a:srgbClr val="FF0000"/>
                </a:solidFill>
                <a:effectLst>
                  <a:outerShdw blurRad="38100" dist="38100" dir="2700000" algn="tl">
                    <a:srgbClr val="C0C0C0"/>
                  </a:outerShdw>
                </a:effectLst>
                <a:latin typeface="Arial" panose="020B0604020202020204" pitchFamily="34" charset="0"/>
              </a:rPr>
              <a:t> </a:t>
            </a:r>
            <a:r>
              <a:rPr lang="en-US" altLang="zh-CN" sz="2400" i="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zh-CN" sz="2400" i="1" err="1">
                <a:solidFill>
                  <a:srgbClr val="FF0000"/>
                </a:solidFill>
                <a:effectLst>
                  <a:outerShdw blurRad="38100" dist="38100" dir="2700000" algn="tl">
                    <a:srgbClr val="C0C0C0"/>
                  </a:outerShdw>
                </a:effectLst>
                <a:latin typeface="Arial" panose="020B0604020202020204" pitchFamily="34" charset="0"/>
              </a:rPr>
              <a:t>Vref</a:t>
            </a:r>
            <a:endParaRPr lang="en-US" altLang="zh-CN" sz="2400" i="1">
              <a:solidFill>
                <a:srgbClr val="FF0000"/>
              </a:solidFill>
              <a:effectLst>
                <a:outerShdw blurRad="38100" dist="38100" dir="2700000" algn="tl">
                  <a:srgbClr val="C0C0C0"/>
                </a:outerShdw>
              </a:effectLst>
              <a:latin typeface="Arial" panose="020B0604020202020204" pitchFamily="34" charset="0"/>
            </a:endParaRPr>
          </a:p>
          <a:p>
            <a:pPr algn="ctr" eaLnBrk="1" hangingPunct="1">
              <a:lnSpc>
                <a:spcPct val="90000"/>
              </a:lnSpc>
              <a:defRPr/>
            </a:pPr>
            <a:r>
              <a:rPr lang="en-US" altLang="zh-CN" sz="2400" i="1">
                <a:effectLst>
                  <a:outerShdw blurRad="38100" dist="38100" dir="2700000" algn="tl">
                    <a:srgbClr val="C0C0C0"/>
                  </a:outerShdw>
                </a:effectLst>
                <a:latin typeface="Arial" panose="020B0604020202020204" pitchFamily="34" charset="0"/>
              </a:rPr>
              <a:t>n</a:t>
            </a:r>
            <a:r>
              <a:rPr lang="zh-CN" altLang="en-US" sz="2400" i="1">
                <a:effectLst>
                  <a:outerShdw blurRad="38100" dist="38100" dir="2700000" algn="tl">
                    <a:srgbClr val="C0C0C0"/>
                  </a:outerShdw>
                </a:effectLst>
                <a:latin typeface="Arial" panose="020B0604020202020204" pitchFamily="34" charset="0"/>
              </a:rPr>
              <a:t>为</a:t>
            </a:r>
            <a:r>
              <a:rPr lang="en-US" altLang="zh-CN" sz="2400" i="1">
                <a:effectLst>
                  <a:outerShdw blurRad="38100" dist="38100" dir="2700000" algn="tl">
                    <a:srgbClr val="C0C0C0"/>
                  </a:outerShdw>
                </a:effectLst>
                <a:latin typeface="Arial" panose="020B0604020202020204" pitchFamily="34" charset="0"/>
              </a:rPr>
              <a:t>DAC</a:t>
            </a:r>
            <a:r>
              <a:rPr lang="zh-CN" altLang="en-US" sz="2400" i="1">
                <a:effectLst>
                  <a:outerShdw blurRad="38100" dist="38100" dir="2700000" algn="tl">
                    <a:srgbClr val="C0C0C0"/>
                  </a:outerShdw>
                </a:effectLst>
                <a:latin typeface="Arial" panose="020B0604020202020204" pitchFamily="34" charset="0"/>
              </a:rPr>
              <a:t>位数</a:t>
            </a:r>
            <a:endParaRPr lang="en-US" altLang="zh-CN" sz="2400" i="1">
              <a:effectLst>
                <a:outerShdw blurRad="38100" dist="38100" dir="2700000" algn="tl">
                  <a:srgbClr val="C0C0C0"/>
                </a:outerShdw>
              </a:effectLst>
              <a:latin typeface="Arial" panose="020B0604020202020204" pitchFamily="34" charset="0"/>
            </a:endParaRPr>
          </a:p>
          <a:p>
            <a:pPr algn="r" eaLnBrk="1" hangingPunct="1">
              <a:lnSpc>
                <a:spcPct val="90000"/>
              </a:lnSpc>
              <a:defRPr/>
            </a:pPr>
            <a:r>
              <a:rPr lang="en-US" altLang="zh-CN" sz="2400" i="1" err="1">
                <a:effectLst>
                  <a:outerShdw blurRad="38100" dist="38100" dir="2700000" algn="tl">
                    <a:srgbClr val="C0C0C0"/>
                  </a:outerShdw>
                </a:effectLst>
                <a:latin typeface="Arial" panose="020B0604020202020204" pitchFamily="34" charset="0"/>
                <a:cs typeface="Arial" panose="020B0604020202020204" pitchFamily="34" charset="0"/>
              </a:rPr>
              <a:t>Vref</a:t>
            </a:r>
            <a:r>
              <a:rPr lang="zh-CN" altLang="en-US" sz="2400" i="1">
                <a:effectLst>
                  <a:outerShdw blurRad="38100" dist="38100" dir="2700000" algn="tl">
                    <a:srgbClr val="C0C0C0"/>
                  </a:outerShdw>
                </a:effectLst>
                <a:latin typeface="Arial" panose="020B0604020202020204" pitchFamily="34" charset="0"/>
                <a:cs typeface="Arial" panose="020B0604020202020204" pitchFamily="34" charset="0"/>
              </a:rPr>
              <a:t>为满量程、参考电压、基准电压</a:t>
            </a:r>
          </a:p>
        </p:txBody>
      </p:sp>
      <p:sp>
        <p:nvSpPr>
          <p:cNvPr id="5" name="文本框 4"/>
          <p:cNvSpPr txBox="1"/>
          <p:nvPr/>
        </p:nvSpPr>
        <p:spPr>
          <a:xfrm>
            <a:off x="1300163" y="5300663"/>
            <a:ext cx="2411412" cy="523875"/>
          </a:xfrm>
          <a:prstGeom prst="rect">
            <a:avLst/>
          </a:prstGeom>
          <a:noFill/>
        </p:spPr>
        <p:txBody>
          <a:bodyPr>
            <a:spAutoFit/>
          </a:bodyPr>
          <a:lstStyle/>
          <a:p>
            <a:pPr algn="r" eaLnBrk="1" hangingPunct="1">
              <a:defRPr/>
            </a:pPr>
            <a:r>
              <a:rPr lang="en-US" altLang="zh-CN" sz="2800" i="1">
                <a:effectLst>
                  <a:outerShdw blurRad="38100" dist="38100" dir="2700000" algn="tl">
                    <a:srgbClr val="000000">
                      <a:alpha val="43137"/>
                    </a:srgbClr>
                  </a:outerShdw>
                </a:effectLst>
                <a:latin typeface="Arial" panose="020B0604020202020204" pitchFamily="34" charset="0"/>
              </a:rPr>
              <a:t>DAC</a:t>
            </a:r>
            <a:r>
              <a:rPr lang="zh-CN" altLang="en-US" sz="2800" i="1">
                <a:effectLst>
                  <a:outerShdw blurRad="38100" dist="38100" dir="2700000" algn="tl">
                    <a:srgbClr val="000000">
                      <a:alpha val="43137"/>
                    </a:srgbClr>
                  </a:outerShdw>
                </a:effectLst>
                <a:latin typeface="Arial" panose="020B0604020202020204" pitchFamily="34" charset="0"/>
              </a:rPr>
              <a:t>的公式：</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1" name="Rectangle 3"/>
          <p:cNvSpPr>
            <a:spLocks noGrp="1" noChangeArrowheads="1"/>
          </p:cNvSpPr>
          <p:nvPr>
            <p:ph type="body" idx="1"/>
          </p:nvPr>
        </p:nvSpPr>
        <p:spPr>
          <a:xfrm>
            <a:off x="0" y="692150"/>
            <a:ext cx="9144000" cy="5473700"/>
          </a:xfrm>
        </p:spPr>
        <p:txBody>
          <a:bodyPr/>
          <a:lstStyle/>
          <a:p>
            <a:pPr marL="363538" indent="-363538" eaLnBrk="1" hangingPunct="1">
              <a:spcBef>
                <a:spcPct val="0"/>
              </a:spcBef>
              <a:buFont typeface="Wingdings" pitchFamily="2" charset="2"/>
              <a:buNone/>
            </a:pPr>
            <a:r>
              <a:rPr lang="en-US" altLang="zh-CN" sz="4000" b="1" smtClean="0">
                <a:solidFill>
                  <a:srgbClr val="008000"/>
                </a:solidFill>
                <a:latin typeface="Times New Roman" pitchFamily="18" charset="0"/>
              </a:rPr>
              <a:t>② </a:t>
            </a:r>
            <a:r>
              <a:rPr lang="zh-CN" altLang="en-US" sz="4000" b="1" smtClean="0">
                <a:solidFill>
                  <a:srgbClr val="008000"/>
                </a:solidFill>
                <a:latin typeface="Times New Roman" pitchFamily="18" charset="0"/>
              </a:rPr>
              <a:t>鉴相器：</a:t>
            </a:r>
            <a:r>
              <a:rPr lang="en-US" altLang="zh-CN" sz="4000" b="1" smtClean="0">
                <a:solidFill>
                  <a:srgbClr val="008000"/>
                </a:solidFill>
                <a:latin typeface="Times New Roman" pitchFamily="18" charset="0"/>
              </a:rPr>
              <a:t>CD4046</a:t>
            </a:r>
            <a:r>
              <a:rPr lang="zh-CN" altLang="en-US" sz="3600" b="1" smtClean="0">
                <a:solidFill>
                  <a:srgbClr val="008000"/>
                </a:solidFill>
                <a:latin typeface="Times New Roman" pitchFamily="18" charset="0"/>
              </a:rPr>
              <a:t>（图</a:t>
            </a:r>
            <a:r>
              <a:rPr lang="en-US" altLang="zh-CN" sz="3600" b="1" smtClean="0">
                <a:solidFill>
                  <a:srgbClr val="008000"/>
                </a:solidFill>
                <a:latin typeface="Times New Roman" pitchFamily="18" charset="0"/>
              </a:rPr>
              <a:t>3-94</a:t>
            </a:r>
            <a:r>
              <a:rPr lang="zh-CN" altLang="en-US" sz="3600" b="1" smtClean="0">
                <a:solidFill>
                  <a:srgbClr val="008000"/>
                </a:solidFill>
                <a:latin typeface="Times New Roman" pitchFamily="18" charset="0"/>
              </a:rPr>
              <a:t>）</a:t>
            </a:r>
            <a:endParaRPr lang="zh-CN" altLang="zh-SG" sz="3600" b="1" smtClean="0">
              <a:solidFill>
                <a:srgbClr val="008000"/>
              </a:solidFill>
              <a:latin typeface="Times New Roman" pitchFamily="18" charset="0"/>
            </a:endParaRPr>
          </a:p>
          <a:p>
            <a:pPr marL="363538" indent="-363538" algn="ctr" eaLnBrk="1" hangingPunct="1">
              <a:spcBef>
                <a:spcPct val="0"/>
              </a:spcBef>
              <a:buFont typeface="Wingdings" pitchFamily="2" charset="2"/>
              <a:buNone/>
            </a:pPr>
            <a:r>
              <a:rPr lang="zh-CN" altLang="zh-SG" sz="3600" b="1" smtClean="0">
                <a:solidFill>
                  <a:srgbClr val="008000"/>
                </a:solidFill>
                <a:latin typeface="Times New Roman" pitchFamily="18" charset="0"/>
              </a:rPr>
              <a:t> </a:t>
            </a:r>
            <a:r>
              <a:rPr lang="zh-CN" altLang="en-US" sz="3600" b="1" smtClean="0">
                <a:solidFill>
                  <a:srgbClr val="008000"/>
                </a:solidFill>
                <a:latin typeface="Times New Roman" pitchFamily="18" charset="0"/>
              </a:rPr>
              <a:t> </a:t>
            </a:r>
            <a:r>
              <a:rPr lang="zh-CN" altLang="zh-SG" sz="3600" b="1" smtClean="0">
                <a:solidFill>
                  <a:srgbClr val="008000"/>
                </a:solidFill>
                <a:latin typeface="Times New Roman" pitchFamily="18" charset="0"/>
              </a:rPr>
              <a:t> </a:t>
            </a:r>
            <a:r>
              <a:rPr lang="zh-CN" altLang="en-US" sz="3600" b="1" smtClean="0">
                <a:solidFill>
                  <a:srgbClr val="008000"/>
                </a:solidFill>
                <a:latin typeface="Times New Roman" pitchFamily="18" charset="0"/>
              </a:rPr>
              <a:t> </a:t>
            </a:r>
            <a:r>
              <a:rPr lang="zh-CN" altLang="en-US" sz="4000" b="1" i="1" u="sng" smtClean="0">
                <a:solidFill>
                  <a:srgbClr val="FF0000"/>
                </a:solidFill>
                <a:latin typeface="Times New Roman" pitchFamily="18" charset="0"/>
                <a:hlinkClick r:id="rId2" action="ppaction://hlinksldjump"/>
              </a:rPr>
              <a:t>用</a:t>
            </a:r>
            <a:r>
              <a:rPr lang="en-US" altLang="zh-CN" sz="4000" b="1" i="1" u="sng" smtClean="0">
                <a:solidFill>
                  <a:srgbClr val="FF0000"/>
                </a:solidFill>
                <a:latin typeface="Times New Roman" pitchFamily="18" charset="0"/>
                <a:hlinkClick r:id="rId2" action="ppaction://hlinksldjump"/>
              </a:rPr>
              <a:t>74HC4046</a:t>
            </a:r>
            <a:r>
              <a:rPr lang="zh-CN" altLang="en-US" sz="4000" b="1" i="1" u="sng" smtClean="0">
                <a:solidFill>
                  <a:srgbClr val="FF0000"/>
                </a:solidFill>
                <a:latin typeface="Times New Roman" pitchFamily="18" charset="0"/>
                <a:hlinkClick r:id="rId2" action="ppaction://hlinksldjump"/>
              </a:rPr>
              <a:t>代替的问题！</a:t>
            </a:r>
            <a:endParaRPr lang="zh-CN" altLang="en-US" sz="4000" b="1" i="1" u="sng" smtClean="0">
              <a:solidFill>
                <a:srgbClr val="FF0000"/>
              </a:solidFill>
              <a:latin typeface="Times New Roman" pitchFamily="18" charset="0"/>
            </a:endParaRPr>
          </a:p>
          <a:p>
            <a:pPr marL="363538" indent="-363538" eaLnBrk="1" hangingPunct="1">
              <a:spcBef>
                <a:spcPts val="600"/>
              </a:spcBef>
              <a:spcAft>
                <a:spcPts val="600"/>
              </a:spcAft>
            </a:pPr>
            <a:r>
              <a:rPr lang="en-US" altLang="zh-CN" sz="3600" b="1" smtClean="0">
                <a:latin typeface="Times New Roman" pitchFamily="18" charset="0"/>
              </a:rPr>
              <a:t>CD4046</a:t>
            </a:r>
            <a:r>
              <a:rPr lang="zh-CN" altLang="en-US" sz="3600" b="1" smtClean="0">
                <a:latin typeface="Times New Roman" pitchFamily="18" charset="0"/>
              </a:rPr>
              <a:t>是一块单片集成锁相环，</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但由于它的工作频率一般只有</a:t>
            </a:r>
            <a:r>
              <a:rPr lang="en-US" altLang="zh-CN" sz="3600" b="1" smtClean="0">
                <a:latin typeface="Times New Roman" pitchFamily="18" charset="0"/>
              </a:rPr>
              <a:t>1MHz</a:t>
            </a:r>
            <a:r>
              <a:rPr lang="zh-CN" altLang="en-US" sz="3600" b="1" smtClean="0">
                <a:latin typeface="Times New Roman" pitchFamily="18" charset="0"/>
              </a:rPr>
              <a:t>左右</a:t>
            </a:r>
            <a:r>
              <a:rPr lang="en-US" altLang="zh-CN" sz="3600" b="1" smtClean="0">
                <a:latin typeface="Times New Roman" pitchFamily="18" charset="0"/>
              </a:rPr>
              <a:t/>
            </a:r>
            <a:br>
              <a:rPr lang="en-US" altLang="zh-CN" sz="3600" b="1" smtClean="0">
                <a:latin typeface="Times New Roman" pitchFamily="18" charset="0"/>
              </a:rPr>
            </a:br>
            <a:r>
              <a:rPr lang="zh-CN" altLang="en-US" sz="3500" b="1" smtClean="0">
                <a:solidFill>
                  <a:srgbClr val="FF00FF"/>
                </a:solidFill>
                <a:latin typeface="Times New Roman" pitchFamily="18" charset="0"/>
              </a:rPr>
              <a:t>（电源电压</a:t>
            </a:r>
            <a:r>
              <a:rPr lang="en-US" altLang="zh-CN" sz="3500" b="1" smtClean="0">
                <a:solidFill>
                  <a:srgbClr val="FF00FF"/>
                </a:solidFill>
                <a:latin typeface="Times New Roman" pitchFamily="18" charset="0"/>
              </a:rPr>
              <a:t>V</a:t>
            </a:r>
            <a:r>
              <a:rPr lang="en-US" altLang="zh-CN" sz="3500" b="1" baseline="-25000" smtClean="0">
                <a:solidFill>
                  <a:srgbClr val="FF00FF"/>
                </a:solidFill>
                <a:latin typeface="Times New Roman" pitchFamily="18" charset="0"/>
              </a:rPr>
              <a:t>DD</a:t>
            </a:r>
            <a:r>
              <a:rPr lang="en-US" altLang="zh-CN" sz="3500" b="1" smtClean="0">
                <a:solidFill>
                  <a:srgbClr val="FF00FF"/>
                </a:solidFill>
                <a:latin typeface="Times New Roman" pitchFamily="18" charset="0"/>
              </a:rPr>
              <a:t>=10V</a:t>
            </a:r>
            <a:r>
              <a:rPr lang="zh-CN" altLang="en-US" sz="3500" b="1" smtClean="0">
                <a:solidFill>
                  <a:srgbClr val="FF00FF"/>
                </a:solidFill>
                <a:latin typeface="Times New Roman" pitchFamily="18" charset="0"/>
              </a:rPr>
              <a:t>时典型值也才</a:t>
            </a:r>
            <a:r>
              <a:rPr lang="en-US" altLang="zh-CN" sz="3500" b="1" smtClean="0">
                <a:solidFill>
                  <a:srgbClr val="FF00FF"/>
                </a:solidFill>
                <a:latin typeface="Times New Roman" pitchFamily="18" charset="0"/>
              </a:rPr>
              <a:t>1.4MHz</a:t>
            </a:r>
            <a:r>
              <a:rPr lang="zh-CN" altLang="en-US" sz="3500" b="1" smtClean="0">
                <a:solidFill>
                  <a:srgbClr val="FF00FF"/>
                </a:solidFill>
                <a:latin typeface="Times New Roman" pitchFamily="18" charset="0"/>
              </a:rPr>
              <a:t>）</a:t>
            </a:r>
            <a:r>
              <a:rPr lang="en-US" altLang="zh-CN" sz="3600" b="1" smtClean="0">
                <a:latin typeface="Times New Roman" pitchFamily="18" charset="0"/>
              </a:rPr>
              <a:t/>
            </a:r>
            <a:br>
              <a:rPr lang="en-US" altLang="zh-CN" sz="3600" b="1" smtClean="0">
                <a:latin typeface="Times New Roman" pitchFamily="18" charset="0"/>
              </a:rPr>
            </a:br>
            <a:r>
              <a:rPr lang="zh-CN" altLang="en-US" sz="3200" b="1" smtClean="0">
                <a:solidFill>
                  <a:srgbClr val="FF0000"/>
                </a:solidFill>
                <a:latin typeface="Times New Roman" pitchFamily="18" charset="0"/>
              </a:rPr>
              <a:t>（无法满足本例高达</a:t>
            </a:r>
            <a:r>
              <a:rPr lang="en-US" altLang="zh-CN" sz="3200" b="1" smtClean="0">
                <a:solidFill>
                  <a:srgbClr val="FF0000"/>
                </a:solidFill>
                <a:latin typeface="Times New Roman" pitchFamily="18" charset="0"/>
              </a:rPr>
              <a:t>16.384MHz</a:t>
            </a:r>
            <a:r>
              <a:rPr lang="zh-CN" altLang="en-US" sz="3200" b="1" smtClean="0">
                <a:solidFill>
                  <a:srgbClr val="FF0000"/>
                </a:solidFill>
                <a:latin typeface="Times New Roman" pitchFamily="18" charset="0"/>
              </a:rPr>
              <a:t>的指标要求！）</a:t>
            </a:r>
            <a:r>
              <a:rPr lang="zh-CN" altLang="en-US" sz="3600" b="1" smtClean="0">
                <a:latin typeface="Times New Roman" pitchFamily="18" charset="0"/>
              </a:rPr>
              <a:t>，因此这里只用其一部分即内部的鉴相器</a:t>
            </a:r>
            <a:r>
              <a:rPr lang="en-US" altLang="zh-CN" sz="3600" b="1" smtClean="0">
                <a:latin typeface="Times New Roman" pitchFamily="18" charset="0"/>
              </a:rPr>
              <a:t>PD</a:t>
            </a:r>
            <a:br>
              <a:rPr lang="en-US" altLang="zh-CN" sz="3600" b="1" smtClean="0">
                <a:latin typeface="Times New Roman" pitchFamily="18" charset="0"/>
              </a:rPr>
            </a:br>
            <a:r>
              <a:rPr lang="zh-CN" altLang="en-US" sz="3600" b="1" smtClean="0">
                <a:solidFill>
                  <a:srgbClr val="0000FF"/>
                </a:solidFill>
                <a:latin typeface="Times New Roman" pitchFamily="18" charset="0"/>
              </a:rPr>
              <a:t>（因为本例中鉴相器</a:t>
            </a:r>
            <a:r>
              <a:rPr lang="en-US" altLang="zh-CN" sz="3600" b="1" smtClean="0">
                <a:solidFill>
                  <a:srgbClr val="0000FF"/>
                </a:solidFill>
                <a:latin typeface="Times New Roman" pitchFamily="18" charset="0"/>
              </a:rPr>
              <a:t>PD</a:t>
            </a:r>
            <a:r>
              <a:rPr lang="zh-CN" altLang="en-US" sz="3600" b="1" smtClean="0">
                <a:solidFill>
                  <a:srgbClr val="0000FF"/>
                </a:solidFill>
                <a:latin typeface="Times New Roman" pitchFamily="18" charset="0"/>
              </a:rPr>
              <a:t>部分的工作频率</a:t>
            </a:r>
            <a:r>
              <a:rPr lang="en-US" altLang="zh-CN" sz="3600" b="1" smtClean="0">
                <a:solidFill>
                  <a:srgbClr val="0000FF"/>
                </a:solidFill>
                <a:latin typeface="Times New Roman" pitchFamily="18" charset="0"/>
              </a:rPr>
              <a:t>15.625kHz~64kHz </a:t>
            </a:r>
            <a:r>
              <a:rPr lang="en-US" altLang="zh-CN" sz="3600" b="1" smtClean="0">
                <a:solidFill>
                  <a:srgbClr val="FF0000"/>
                </a:solidFill>
                <a:latin typeface="Times New Roman" pitchFamily="18" charset="0"/>
              </a:rPr>
              <a:t>&lt; 1MHz</a:t>
            </a:r>
            <a:r>
              <a:rPr lang="zh-CN" altLang="en-US" sz="3600" b="1" smtClean="0">
                <a:solidFill>
                  <a:srgbClr val="0000FF"/>
                </a:solidFill>
                <a:latin typeface="Times New Roman" pitchFamily="18" charset="0"/>
              </a:rPr>
              <a:t>！）</a:t>
            </a:r>
            <a:r>
              <a:rPr lang="zh-CN" altLang="en-US" sz="3600"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0" y="404813"/>
            <a:ext cx="9144000" cy="5903912"/>
          </a:xfrm>
        </p:spPr>
        <p:txBody>
          <a:bodyPr/>
          <a:lstStyle/>
          <a:p>
            <a:pPr eaLnBrk="1" hangingPunct="1">
              <a:spcBef>
                <a:spcPts val="600"/>
              </a:spcBef>
              <a:spcAft>
                <a:spcPts val="600"/>
              </a:spcAft>
            </a:pPr>
            <a:r>
              <a:rPr lang="zh-CN" altLang="en-US" sz="3600" b="1" smtClean="0">
                <a:latin typeface="Times New Roman" pitchFamily="18" charset="0"/>
              </a:rPr>
              <a:t>实际上，</a:t>
            </a:r>
            <a:r>
              <a:rPr lang="en-US" altLang="zh-CN" sz="3600" b="1" smtClean="0">
                <a:solidFill>
                  <a:srgbClr val="008000"/>
                </a:solidFill>
                <a:latin typeface="Times New Roman" pitchFamily="18" charset="0"/>
              </a:rPr>
              <a:t>74HC4046</a:t>
            </a:r>
            <a:r>
              <a:rPr lang="zh-CN" altLang="en-US" sz="3600" b="1" smtClean="0">
                <a:latin typeface="Times New Roman" pitchFamily="18" charset="0"/>
              </a:rPr>
              <a:t>也是一个单片集成</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锁相环，其工作频率可达</a:t>
            </a:r>
            <a:r>
              <a:rPr lang="en-US" altLang="zh-CN" sz="3600" b="1" smtClean="0">
                <a:solidFill>
                  <a:srgbClr val="008000"/>
                </a:solidFill>
                <a:latin typeface="Times New Roman" pitchFamily="18" charset="0"/>
              </a:rPr>
              <a:t>18~19MHz</a:t>
            </a:r>
            <a:br>
              <a:rPr lang="en-US" altLang="zh-CN" sz="3600" b="1" smtClean="0">
                <a:solidFill>
                  <a:srgbClr val="008000"/>
                </a:solidFill>
                <a:latin typeface="Times New Roman" pitchFamily="18" charset="0"/>
              </a:rPr>
            </a:br>
            <a:r>
              <a:rPr lang="zh-CN" altLang="en-US" sz="3600" b="1" smtClean="0">
                <a:latin typeface="Times New Roman" pitchFamily="18" charset="0"/>
              </a:rPr>
              <a:t>（不同厂家的不一样），所以完全可以</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达到本例的要求，不必再像本例中这样</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用分立的</a:t>
            </a:r>
            <a:r>
              <a:rPr lang="en-US" altLang="zh-CN" sz="3600" b="1" smtClean="0">
                <a:latin typeface="Times New Roman" pitchFamily="18" charset="0"/>
              </a:rPr>
              <a:t>PD</a:t>
            </a:r>
            <a:r>
              <a:rPr lang="zh-CN" altLang="en-US" sz="3600" b="1" smtClean="0">
                <a:latin typeface="Times New Roman" pitchFamily="18" charset="0"/>
              </a:rPr>
              <a:t>、</a:t>
            </a:r>
            <a:r>
              <a:rPr lang="en-US" altLang="zh-CN" sz="3600" b="1" smtClean="0">
                <a:latin typeface="Times New Roman" pitchFamily="18" charset="0"/>
              </a:rPr>
              <a:t>LF</a:t>
            </a:r>
            <a:r>
              <a:rPr lang="zh-CN" altLang="en-US" sz="3600" b="1" smtClean="0">
                <a:latin typeface="Times New Roman" pitchFamily="18" charset="0"/>
              </a:rPr>
              <a:t>和</a:t>
            </a:r>
            <a:r>
              <a:rPr lang="en-US" altLang="zh-CN" sz="3600" b="1" smtClean="0">
                <a:latin typeface="Times New Roman" pitchFamily="18" charset="0"/>
              </a:rPr>
              <a:t>VCO</a:t>
            </a:r>
            <a:r>
              <a:rPr lang="zh-CN" altLang="en-US" sz="3600" b="1" smtClean="0">
                <a:latin typeface="Times New Roman" pitchFamily="18" charset="0"/>
              </a:rPr>
              <a:t>了！</a:t>
            </a:r>
          </a:p>
          <a:p>
            <a:pPr eaLnBrk="1" hangingPunct="1">
              <a:spcBef>
                <a:spcPts val="600"/>
              </a:spcBef>
              <a:spcAft>
                <a:spcPts val="600"/>
              </a:spcAft>
              <a:buFont typeface="Wingdings" pitchFamily="2" charset="2"/>
              <a:buChar char="ü"/>
            </a:pPr>
            <a:r>
              <a:rPr lang="zh-CN" altLang="en-US" sz="3600" b="1" smtClean="0">
                <a:latin typeface="Times New Roman" pitchFamily="18" charset="0"/>
              </a:rPr>
              <a:t>当然，用</a:t>
            </a:r>
            <a:r>
              <a:rPr lang="zh-CN" altLang="en-US" sz="3600" b="1" u="sng" smtClean="0">
                <a:solidFill>
                  <a:srgbClr val="FF0000"/>
                </a:solidFill>
                <a:latin typeface="Times New Roman" pitchFamily="18" charset="0"/>
              </a:rPr>
              <a:t>除</a:t>
            </a:r>
            <a:r>
              <a:rPr lang="en-US" altLang="zh-CN" sz="3600" b="1" u="sng" smtClean="0">
                <a:solidFill>
                  <a:srgbClr val="FF0000"/>
                </a:solidFill>
                <a:latin typeface="Times New Roman" pitchFamily="18" charset="0"/>
              </a:rPr>
              <a:t>N</a:t>
            </a:r>
            <a:r>
              <a:rPr lang="zh-CN" altLang="en-US" sz="3600" b="1" u="sng" smtClean="0">
                <a:solidFill>
                  <a:srgbClr val="FF0000"/>
                </a:solidFill>
                <a:latin typeface="Times New Roman" pitchFamily="18" charset="0"/>
              </a:rPr>
              <a:t>计数器</a:t>
            </a:r>
            <a:r>
              <a:rPr lang="zh-CN" altLang="en-US" sz="3600" b="1" smtClean="0">
                <a:latin typeface="Times New Roman" pitchFamily="18" charset="0"/>
              </a:rPr>
              <a:t>是为了产生计数的</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数字信号，然后经</a:t>
            </a:r>
            <a:r>
              <a:rPr lang="en-US" altLang="zh-CN" sz="3600" b="1" smtClean="0">
                <a:solidFill>
                  <a:srgbClr val="FF00FF"/>
                </a:solidFill>
                <a:latin typeface="Times New Roman" pitchFamily="18" charset="0"/>
              </a:rPr>
              <a:t>D/A</a:t>
            </a:r>
            <a:r>
              <a:rPr lang="zh-CN" altLang="en-US" sz="3600" b="1" smtClean="0">
                <a:latin typeface="Times New Roman" pitchFamily="18" charset="0"/>
              </a:rPr>
              <a:t>变换，形成锯齿波。</a:t>
            </a:r>
          </a:p>
          <a:p>
            <a:pPr eaLnBrk="1" hangingPunct="1">
              <a:spcBef>
                <a:spcPts val="600"/>
              </a:spcBef>
              <a:spcAft>
                <a:spcPts val="600"/>
              </a:spcAft>
              <a:buFont typeface="Wingdings" pitchFamily="2" charset="2"/>
              <a:buChar char="ü"/>
            </a:pPr>
            <a:r>
              <a:rPr lang="zh-CN" altLang="en-US" sz="3600" b="1" smtClean="0">
                <a:latin typeface="Times New Roman" pitchFamily="18" charset="0"/>
              </a:rPr>
              <a:t>所以，用</a:t>
            </a:r>
            <a:r>
              <a:rPr lang="en-US" altLang="zh-CN" sz="3600" b="1" smtClean="0">
                <a:latin typeface="Times New Roman" pitchFamily="18" charset="0"/>
              </a:rPr>
              <a:t>74HC4046</a:t>
            </a:r>
            <a:r>
              <a:rPr lang="zh-CN" altLang="en-US" sz="3600" b="1" smtClean="0">
                <a:latin typeface="Times New Roman" pitchFamily="18" charset="0"/>
              </a:rPr>
              <a:t>可以代替本例中的</a:t>
            </a:r>
            <a:r>
              <a:rPr lang="en-US" altLang="zh-CN" sz="3600" b="1" smtClean="0">
                <a:latin typeface="Times New Roman" pitchFamily="18" charset="0"/>
              </a:rPr>
              <a:t/>
            </a:r>
            <a:br>
              <a:rPr lang="en-US" altLang="zh-CN" sz="3600" b="1" smtClean="0">
                <a:latin typeface="Times New Roman" pitchFamily="18" charset="0"/>
              </a:rPr>
            </a:br>
            <a:r>
              <a:rPr lang="en-US" altLang="zh-CN" sz="3600" b="1" smtClean="0">
                <a:latin typeface="Times New Roman" pitchFamily="18" charset="0"/>
              </a:rPr>
              <a:t>PD</a:t>
            </a:r>
            <a:r>
              <a:rPr lang="zh-CN" altLang="en-US" sz="3600" b="1" smtClean="0">
                <a:latin typeface="Times New Roman" pitchFamily="18" charset="0"/>
              </a:rPr>
              <a:t>、</a:t>
            </a:r>
            <a:r>
              <a:rPr lang="en-US" altLang="zh-CN" sz="3600" b="1" smtClean="0">
                <a:latin typeface="Times New Roman" pitchFamily="18" charset="0"/>
              </a:rPr>
              <a:t>LF</a:t>
            </a:r>
            <a:r>
              <a:rPr lang="zh-CN" altLang="en-US" sz="3600" b="1" smtClean="0">
                <a:latin typeface="Times New Roman" pitchFamily="18" charset="0"/>
              </a:rPr>
              <a:t>和</a:t>
            </a:r>
            <a:r>
              <a:rPr lang="en-US" altLang="zh-CN" sz="3600" b="1" smtClean="0">
                <a:latin typeface="Times New Roman" pitchFamily="18" charset="0"/>
              </a:rPr>
              <a:t>VCO</a:t>
            </a:r>
            <a:r>
              <a:rPr lang="zh-CN" altLang="en-US" sz="3600" b="1" smtClean="0">
                <a:latin typeface="Times New Roman" pitchFamily="18" charset="0"/>
              </a:rPr>
              <a:t>，但</a:t>
            </a:r>
            <a:r>
              <a:rPr lang="zh-CN" altLang="en-US" sz="3600" b="1" u="sng" smtClean="0">
                <a:solidFill>
                  <a:srgbClr val="FF0000"/>
                </a:solidFill>
                <a:latin typeface="Times New Roman" pitchFamily="18" charset="0"/>
              </a:rPr>
              <a:t>除</a:t>
            </a:r>
            <a:r>
              <a:rPr lang="en-US" altLang="zh-CN" sz="3600" b="1" u="sng" smtClean="0">
                <a:solidFill>
                  <a:srgbClr val="FF0000"/>
                </a:solidFill>
                <a:latin typeface="Times New Roman" pitchFamily="18" charset="0"/>
              </a:rPr>
              <a:t>N</a:t>
            </a:r>
            <a:r>
              <a:rPr lang="zh-CN" altLang="en-US" sz="3600" b="1" u="sng" smtClean="0">
                <a:solidFill>
                  <a:srgbClr val="FF0000"/>
                </a:solidFill>
                <a:latin typeface="Times New Roman" pitchFamily="18" charset="0"/>
              </a:rPr>
              <a:t>计数器</a:t>
            </a:r>
            <a:r>
              <a:rPr lang="zh-CN" altLang="en-US" sz="3600" b="1" smtClean="0">
                <a:latin typeface="Times New Roman" pitchFamily="18" charset="0"/>
              </a:rPr>
              <a:t>和</a:t>
            </a:r>
            <a:r>
              <a:rPr lang="en-US" altLang="zh-CN" sz="3600" b="1" smtClean="0">
                <a:solidFill>
                  <a:srgbClr val="FF00FF"/>
                </a:solidFill>
                <a:latin typeface="Times New Roman" pitchFamily="18" charset="0"/>
              </a:rPr>
              <a:t>D/A</a:t>
            </a:r>
            <a:r>
              <a:rPr lang="zh-CN" altLang="en-US" sz="3600" b="1" smtClean="0">
                <a:latin typeface="Times New Roman" pitchFamily="18" charset="0"/>
              </a:rPr>
              <a:t>等</a:t>
            </a:r>
            <a:r>
              <a:rPr lang="en-US" altLang="zh-CN" sz="3600" b="1" smtClean="0">
                <a:latin typeface="Times New Roman" pitchFamily="18" charset="0"/>
              </a:rPr>
              <a:t/>
            </a:r>
            <a:br>
              <a:rPr lang="en-US" altLang="zh-CN" sz="3600" b="1" smtClean="0">
                <a:latin typeface="Times New Roman" pitchFamily="18" charset="0"/>
              </a:rPr>
            </a:br>
            <a:r>
              <a:rPr lang="zh-CN" altLang="en-US" sz="3600" b="1" smtClean="0">
                <a:latin typeface="Times New Roman" pitchFamily="18" charset="0"/>
              </a:rPr>
              <a:t>仍是需要另加的。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323850"/>
            <a:ext cx="7543800" cy="569913"/>
          </a:xfrm>
        </p:spPr>
        <p:txBody>
          <a:bodyPr/>
          <a:lstStyle/>
          <a:p>
            <a:pPr eaLnBrk="1" hangingPunct="1"/>
            <a:r>
              <a:rPr lang="en-US" altLang="zh-CN" sz="3200" smtClean="0"/>
              <a:t>3.4 </a:t>
            </a:r>
            <a:r>
              <a:rPr lang="zh-CN" altLang="en-US" sz="3200" smtClean="0"/>
              <a:t>锁相环系统</a:t>
            </a:r>
          </a:p>
        </p:txBody>
      </p:sp>
      <p:sp>
        <p:nvSpPr>
          <p:cNvPr id="4099" name="Rectangle 3"/>
          <p:cNvSpPr>
            <a:spLocks noGrp="1" noChangeArrowheads="1"/>
          </p:cNvSpPr>
          <p:nvPr>
            <p:ph type="body" idx="1"/>
          </p:nvPr>
        </p:nvSpPr>
        <p:spPr>
          <a:xfrm>
            <a:off x="0" y="1581150"/>
            <a:ext cx="9144000" cy="5087938"/>
          </a:xfrm>
        </p:spPr>
        <p:txBody>
          <a:bodyPr/>
          <a:lstStyle/>
          <a:p>
            <a:pPr eaLnBrk="1" hangingPunct="1">
              <a:spcBef>
                <a:spcPts val="600"/>
              </a:spcBef>
              <a:spcAft>
                <a:spcPts val="600"/>
              </a:spcAft>
              <a:buFont typeface="Wingdings" pitchFamily="2" charset="2"/>
              <a:buChar char="ü"/>
              <a:defRPr/>
            </a:pPr>
            <a:r>
              <a:rPr lang="zh-CN" altLang="en-US" sz="3800" b="1" smtClean="0"/>
              <a:t>在</a:t>
            </a:r>
            <a:r>
              <a:rPr lang="en-US" altLang="zh-CN" sz="3800" b="1" smtClean="0"/>
              <a:t>PLL</a:t>
            </a:r>
            <a:r>
              <a:rPr lang="zh-CN" altLang="en-US" sz="3800" b="1" smtClean="0"/>
              <a:t>中，</a:t>
            </a:r>
            <a:r>
              <a:rPr lang="zh-CN" altLang="en-US" sz="3800" b="1" u="sng" smtClean="0"/>
              <a:t>输入信号角频率</a:t>
            </a:r>
            <a:r>
              <a:rPr lang="zh-CN" altLang="en-US" sz="3800" b="1" smtClean="0"/>
              <a:t>和</a:t>
            </a:r>
            <a:r>
              <a:rPr lang="en-US" altLang="zh-CN" sz="3800" b="1" u="sng" smtClean="0"/>
              <a:t>VCO</a:t>
            </a:r>
            <a:r>
              <a:rPr lang="zh-CN" altLang="en-US" sz="3800" b="1" u="sng" smtClean="0"/>
              <a:t>振荡角频率</a:t>
            </a:r>
            <a:r>
              <a:rPr lang="zh-CN" altLang="en-US" sz="3800" b="1" smtClean="0"/>
              <a:t>保持相等的要求，不是直接利用</a:t>
            </a:r>
            <a:r>
              <a:rPr lang="zh-CN" altLang="en-US" sz="3800" b="1" smtClean="0">
                <a:solidFill>
                  <a:srgbClr val="FF0000"/>
                </a:solidFill>
              </a:rPr>
              <a:t>二者之间的频率误差</a:t>
            </a:r>
            <a:r>
              <a:rPr lang="zh-CN" altLang="en-US" sz="3800" b="1" smtClean="0"/>
              <a:t>，而是利用</a:t>
            </a:r>
            <a:r>
              <a:rPr lang="en-US" altLang="zh-CN" sz="3800" b="1" smtClean="0"/>
              <a:t/>
            </a:r>
            <a:br>
              <a:rPr lang="en-US" altLang="zh-CN" sz="3800" b="1" smtClean="0"/>
            </a:br>
            <a:r>
              <a:rPr lang="zh-CN" altLang="en-US" sz="3800" b="1" smtClean="0">
                <a:solidFill>
                  <a:srgbClr val="008000"/>
                </a:solidFill>
              </a:rPr>
              <a:t>二者之间的瞬时相位差</a:t>
            </a:r>
            <a:r>
              <a:rPr lang="zh-CN" altLang="en-US" sz="3800" b="1" smtClean="0"/>
              <a:t>来实现的。</a:t>
            </a:r>
            <a:endParaRPr lang="en-US" altLang="zh-CN" sz="3800" b="1" smtClean="0"/>
          </a:p>
          <a:p>
            <a:pPr eaLnBrk="1" hangingPunct="1">
              <a:spcBef>
                <a:spcPts val="600"/>
              </a:spcBef>
              <a:spcAft>
                <a:spcPts val="600"/>
              </a:spcAft>
              <a:buFont typeface="Wingdings" pitchFamily="2" charset="2"/>
              <a:buChar char="Ø"/>
              <a:defRPr/>
            </a:pPr>
            <a:r>
              <a:rPr lang="zh-CN" altLang="en-US" sz="3500" b="1" smtClean="0">
                <a:latin typeface="华文楷体" panose="02010600040101010101" pitchFamily="2" charset="-122"/>
                <a:ea typeface="华文楷体" panose="02010600040101010101" pitchFamily="2" charset="-122"/>
              </a:rPr>
              <a:t>（角）频率和相位之间存在着确定关系，</a:t>
            </a:r>
            <a:r>
              <a:rPr lang="en-US" altLang="zh-CN" sz="3500" b="1" smtClean="0">
                <a:latin typeface="华文楷体" panose="02010600040101010101" pitchFamily="2" charset="-122"/>
                <a:ea typeface="华文楷体" panose="02010600040101010101" pitchFamily="2" charset="-122"/>
              </a:rPr>
              <a:t/>
            </a:r>
            <a:br>
              <a:rPr lang="en-US" altLang="zh-CN" sz="3500" b="1" smtClean="0">
                <a:latin typeface="华文楷体" panose="02010600040101010101" pitchFamily="2" charset="-122"/>
                <a:ea typeface="华文楷体" panose="02010600040101010101" pitchFamily="2" charset="-122"/>
              </a:rPr>
            </a:br>
            <a:r>
              <a:rPr lang="zh-CN" altLang="en-US" sz="3500" b="1" smtClean="0">
                <a:latin typeface="华文楷体" panose="02010600040101010101" pitchFamily="2" charset="-122"/>
                <a:ea typeface="华文楷体" panose="02010600040101010101" pitchFamily="2" charset="-122"/>
              </a:rPr>
              <a:t>角频率是</a:t>
            </a:r>
            <a:r>
              <a:rPr lang="zh-CN" altLang="en-US" sz="3500" b="1" smtClean="0">
                <a:solidFill>
                  <a:srgbClr val="0066FF"/>
                </a:solidFill>
                <a:latin typeface="华文楷体" panose="02010600040101010101" pitchFamily="2" charset="-122"/>
                <a:ea typeface="华文楷体" panose="02010600040101010101" pitchFamily="2" charset="-122"/>
              </a:rPr>
              <a:t>正弦量的相位随时间变化的角速度。</a:t>
            </a:r>
            <a:endParaRPr lang="zh-CN" altLang="en-US" sz="3500" b="1" smtClean="0">
              <a:latin typeface="华文楷体" panose="02010600040101010101" pitchFamily="2" charset="-122"/>
              <a:ea typeface="华文楷体" panose="02010600040101010101" pitchFamily="2" charset="-122"/>
            </a:endParaRPr>
          </a:p>
        </p:txBody>
      </p:sp>
      <p:sp>
        <p:nvSpPr>
          <p:cNvPr id="1029" name="Rectangle 47"/>
          <p:cNvSpPr>
            <a:spLocks noChangeArrowheads="1"/>
          </p:cNvSpPr>
          <p:nvPr/>
        </p:nvSpPr>
        <p:spPr bwMode="auto">
          <a:xfrm>
            <a:off x="107950" y="977900"/>
            <a:ext cx="7343775" cy="579438"/>
          </a:xfrm>
          <a:prstGeom prst="rect">
            <a:avLst/>
          </a:prstGeom>
          <a:noFill/>
          <a:ln w="9525">
            <a:noFill/>
            <a:miter lim="800000"/>
            <a:headEnd/>
            <a:tailEnd/>
          </a:ln>
        </p:spPr>
        <p:txBody>
          <a:bodyPr>
            <a:spAutoFit/>
          </a:bodyPr>
          <a:lstStyle/>
          <a:p>
            <a:pPr eaLnBrk="1" hangingPunct="1"/>
            <a:r>
              <a:rPr lang="zh-CN" altLang="en-US" sz="3200">
                <a:solidFill>
                  <a:srgbClr val="0000CC"/>
                </a:solidFill>
              </a:rPr>
              <a:t>一、环路基础理论知识</a:t>
            </a:r>
            <a:endParaRPr lang="zh-CN" altLang="en-US" sz="3200">
              <a:solidFill>
                <a:srgbClr val="FF0000"/>
              </a:solidFill>
            </a:endParaRPr>
          </a:p>
        </p:txBody>
      </p:sp>
      <p:graphicFrame>
        <p:nvGraphicFramePr>
          <p:cNvPr id="4101" name="Object 10"/>
          <p:cNvGraphicFramePr>
            <a:graphicFrameLocks noChangeAspect="1"/>
          </p:cNvGraphicFramePr>
          <p:nvPr/>
        </p:nvGraphicFramePr>
        <p:xfrm>
          <a:off x="3492500" y="5084763"/>
          <a:ext cx="2016125" cy="1562100"/>
        </p:xfrm>
        <a:graphic>
          <a:graphicData uri="http://schemas.openxmlformats.org/presentationml/2006/ole">
            <mc:AlternateContent xmlns:mc="http://schemas.openxmlformats.org/markup-compatibility/2006">
              <mc:Choice xmlns:v="urn:schemas-microsoft-com:vml" Requires="v">
                <p:oleObj spid="_x0000_s1034" name="公式" r:id="rId3" imgW="507780" imgH="393529" progId="Equation.3">
                  <p:embed/>
                </p:oleObj>
              </mc:Choice>
              <mc:Fallback>
                <p:oleObj name="公式" r:id="rId3" imgW="507780" imgH="39352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5084763"/>
                        <a:ext cx="2016125"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554038"/>
            <a:ext cx="7543800" cy="858837"/>
          </a:xfrm>
        </p:spPr>
        <p:txBody>
          <a:bodyPr/>
          <a:lstStyle/>
          <a:p>
            <a:pPr eaLnBrk="1" hangingPunct="1"/>
            <a:r>
              <a:rPr lang="en-US" altLang="zh-CN" sz="2800" smtClean="0">
                <a:solidFill>
                  <a:srgbClr val="008000"/>
                </a:solidFill>
                <a:latin typeface="Times New Roman" pitchFamily="18" charset="0"/>
              </a:rPr>
              <a:t>③ </a:t>
            </a:r>
            <a:r>
              <a:rPr lang="zh-CN" altLang="en-US" sz="2800" smtClean="0">
                <a:solidFill>
                  <a:srgbClr val="008000"/>
                </a:solidFill>
                <a:latin typeface="Times New Roman" pitchFamily="18" charset="0"/>
              </a:rPr>
              <a:t>压控振荡器：</a:t>
            </a:r>
            <a:r>
              <a:rPr lang="en-US" altLang="zh-CN" sz="2800" smtClean="0">
                <a:solidFill>
                  <a:srgbClr val="008000"/>
                </a:solidFill>
                <a:latin typeface="Times New Roman" pitchFamily="18" charset="0"/>
              </a:rPr>
              <a:t>74LS124</a:t>
            </a:r>
            <a:r>
              <a:rPr lang="zh-CN" altLang="en-US" sz="2800" smtClean="0">
                <a:solidFill>
                  <a:srgbClr val="008000"/>
                </a:solidFill>
                <a:latin typeface="Times New Roman" pitchFamily="18" charset="0"/>
              </a:rPr>
              <a:t>（图</a:t>
            </a:r>
            <a:r>
              <a:rPr lang="en-US" altLang="zh-CN" sz="2800" smtClean="0">
                <a:solidFill>
                  <a:srgbClr val="008000"/>
                </a:solidFill>
                <a:latin typeface="Times New Roman" pitchFamily="18" charset="0"/>
              </a:rPr>
              <a:t>3-95</a:t>
            </a:r>
            <a:r>
              <a:rPr lang="zh-CN" altLang="en-US" sz="2800" smtClean="0">
                <a:solidFill>
                  <a:srgbClr val="008000"/>
                </a:solidFill>
                <a:latin typeface="Times New Roman" pitchFamily="18" charset="0"/>
              </a:rPr>
              <a:t>）</a:t>
            </a:r>
          </a:p>
        </p:txBody>
      </p:sp>
      <p:sp>
        <p:nvSpPr>
          <p:cNvPr id="74755" name="Rectangle 3"/>
          <p:cNvSpPr>
            <a:spLocks noGrp="1" noChangeArrowheads="1"/>
          </p:cNvSpPr>
          <p:nvPr>
            <p:ph type="body" idx="1"/>
          </p:nvPr>
        </p:nvSpPr>
        <p:spPr>
          <a:xfrm>
            <a:off x="250825" y="1555750"/>
            <a:ext cx="8569325" cy="4105275"/>
          </a:xfrm>
        </p:spPr>
        <p:txBody>
          <a:bodyPr/>
          <a:lstStyle/>
          <a:p>
            <a:pPr marL="231775" indent="-231775" eaLnBrk="1" hangingPunct="1">
              <a:lnSpc>
                <a:spcPct val="120000"/>
              </a:lnSpc>
              <a:defRPr/>
            </a:pPr>
            <a:r>
              <a:rPr lang="en-US" altLang="zh-CN" sz="2800" b="1" smtClean="0">
                <a:latin typeface="Times New Roman" pitchFamily="18" charset="0"/>
              </a:rPr>
              <a:t>74LS124</a:t>
            </a:r>
            <a:r>
              <a:rPr lang="zh-CN" altLang="en-US" sz="2800" b="1" smtClean="0">
                <a:latin typeface="Times New Roman" pitchFamily="18" charset="0"/>
              </a:rPr>
              <a:t>是一块双压控振荡器（内有</a:t>
            </a:r>
            <a:r>
              <a:rPr lang="en-US" altLang="zh-CN" sz="2800" b="1" smtClean="0">
                <a:latin typeface="Times New Roman" pitchFamily="18" charset="0"/>
              </a:rPr>
              <a:t>2</a:t>
            </a:r>
            <a:r>
              <a:rPr lang="zh-CN" altLang="en-US" sz="2800" b="1" smtClean="0">
                <a:latin typeface="Times New Roman" pitchFamily="18" charset="0"/>
              </a:rPr>
              <a:t>个</a:t>
            </a:r>
            <a:r>
              <a:rPr lang="en-US" altLang="zh-CN" sz="2800" b="1" smtClean="0">
                <a:latin typeface="Times New Roman" pitchFamily="18" charset="0"/>
              </a:rPr>
              <a:t>VCO</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工作频率可达</a:t>
            </a:r>
            <a:r>
              <a:rPr lang="en-US" altLang="zh-CN" sz="2800" b="1" smtClean="0">
                <a:latin typeface="Times New Roman" pitchFamily="18" charset="0"/>
              </a:rPr>
              <a:t>20~30MHz</a:t>
            </a:r>
            <a:r>
              <a:rPr lang="zh-CN" altLang="en-US" sz="2800" b="1" smtClean="0">
                <a:solidFill>
                  <a:srgbClr val="FF0000"/>
                </a:solidFill>
                <a:latin typeface="Times New Roman" pitchFamily="18" charset="0"/>
              </a:rPr>
              <a:t>（</a:t>
            </a:r>
            <a:r>
              <a:rPr lang="en-US" altLang="zh-CN" sz="2800" b="1" smtClean="0">
                <a:solidFill>
                  <a:srgbClr val="FF0000"/>
                </a:solidFill>
                <a:latin typeface="Times New Roman" pitchFamily="18" charset="0"/>
              </a:rPr>
              <a:t>&gt;16.384MHz</a:t>
            </a:r>
            <a:r>
              <a:rPr lang="zh-CN" altLang="en-US" sz="2800" b="1" smtClean="0">
                <a:solidFill>
                  <a:srgbClr val="FF0000"/>
                </a:solidFill>
                <a:latin typeface="Times New Roman" pitchFamily="18" charset="0"/>
              </a:rPr>
              <a:t>）</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工作频率由外接电容</a:t>
            </a:r>
            <a:r>
              <a:rPr lang="en-US" altLang="zh-CN" sz="2800" b="1" err="1" smtClean="0">
                <a:latin typeface="Times New Roman" pitchFamily="18" charset="0"/>
              </a:rPr>
              <a:t>C</a:t>
            </a:r>
            <a:r>
              <a:rPr lang="en-US" altLang="zh-CN" sz="2800" b="1" baseline="-25000" err="1" smtClean="0">
                <a:latin typeface="Times New Roman" pitchFamily="18" charset="0"/>
              </a:rPr>
              <a:t>ext</a:t>
            </a:r>
            <a:r>
              <a:rPr lang="zh-CN" altLang="en-US" sz="2800" b="1" smtClean="0">
                <a:latin typeface="Times New Roman" pitchFamily="18" charset="0"/>
              </a:rPr>
              <a:t>决定。</a:t>
            </a:r>
          </a:p>
          <a:p>
            <a:pPr marL="231775" indent="-231775" eaLnBrk="1" hangingPunct="1">
              <a:lnSpc>
                <a:spcPct val="120000"/>
              </a:lnSpc>
              <a:buFont typeface="Wingdings" pitchFamily="2" charset="2"/>
              <a:buChar char="ü"/>
              <a:defRPr/>
            </a:pPr>
            <a:r>
              <a:rPr lang="zh-CN" altLang="en-US" sz="2800" b="1" smtClean="0">
                <a:latin typeface="Times New Roman" pitchFamily="18" charset="0"/>
              </a:rPr>
              <a:t>每个</a:t>
            </a:r>
            <a:r>
              <a:rPr lang="en-US" altLang="zh-CN" sz="2800" b="1" smtClean="0">
                <a:latin typeface="Times New Roman" pitchFamily="18" charset="0"/>
              </a:rPr>
              <a:t>VCO</a:t>
            </a:r>
            <a:r>
              <a:rPr lang="zh-CN" altLang="en-US" sz="2800" b="1" smtClean="0">
                <a:latin typeface="Times New Roman" pitchFamily="18" charset="0"/>
              </a:rPr>
              <a:t>有两个控制端：</a:t>
            </a:r>
          </a:p>
          <a:p>
            <a:pPr marL="231775" indent="-231775" eaLnBrk="1" hangingPunct="1">
              <a:lnSpc>
                <a:spcPct val="120000"/>
              </a:lnSpc>
              <a:buFont typeface="Wingdings" pitchFamily="2" charset="2"/>
              <a:buNone/>
              <a:defRPr/>
            </a:pPr>
            <a:r>
              <a:rPr lang="en-US" altLang="zh-CN" sz="2800" b="1" err="1" smtClean="0">
                <a:solidFill>
                  <a:srgbClr val="0000FF"/>
                </a:solidFill>
                <a:latin typeface="Times New Roman" pitchFamily="18" charset="0"/>
              </a:rPr>
              <a:t>V</a:t>
            </a:r>
            <a:r>
              <a:rPr lang="en-US" altLang="zh-CN" sz="2800" b="1" baseline="-25000" err="1" smtClean="0">
                <a:solidFill>
                  <a:srgbClr val="0000FF"/>
                </a:solidFill>
                <a:latin typeface="Times New Roman" pitchFamily="18" charset="0"/>
              </a:rPr>
              <a:t>Rng</a:t>
            </a:r>
            <a:r>
              <a:rPr lang="zh-CN" altLang="en-US" sz="2800" b="1" smtClean="0">
                <a:solidFill>
                  <a:srgbClr val="0000FF"/>
                </a:solidFill>
                <a:latin typeface="Times New Roman" pitchFamily="18" charset="0"/>
              </a:rPr>
              <a:t>：称为频率控制电压，用于频率范围控制</a:t>
            </a:r>
            <a:r>
              <a:rPr lang="zh-CN" altLang="en-US" sz="2800" b="1" smtClean="0">
                <a:solidFill>
                  <a:srgbClr val="0000FF"/>
                </a:solidFill>
                <a:effectLst>
                  <a:outerShdw blurRad="38100" dist="38100" dir="2700000" algn="tl">
                    <a:srgbClr val="C0C0C0"/>
                  </a:outerShdw>
                </a:effectLst>
                <a:latin typeface="华文新魏" pitchFamily="2" charset="-122"/>
                <a:ea typeface="华文新魏" pitchFamily="2" charset="-122"/>
              </a:rPr>
              <a:t>（粗调）</a:t>
            </a:r>
          </a:p>
          <a:p>
            <a:pPr marL="231775" indent="-231775" eaLnBrk="1" hangingPunct="1">
              <a:lnSpc>
                <a:spcPct val="120000"/>
              </a:lnSpc>
              <a:buFont typeface="Wingdings" pitchFamily="2" charset="2"/>
              <a:buNone/>
              <a:defRPr/>
            </a:pPr>
            <a:r>
              <a:rPr lang="en-US" altLang="zh-CN" sz="2800" b="1" err="1" smtClean="0">
                <a:solidFill>
                  <a:srgbClr val="FF00FF"/>
                </a:solidFill>
                <a:latin typeface="Times New Roman" pitchFamily="18" charset="0"/>
              </a:rPr>
              <a:t>V</a:t>
            </a:r>
            <a:r>
              <a:rPr lang="en-US" altLang="zh-CN" sz="2800" b="1" baseline="-25000" err="1" smtClean="0">
                <a:solidFill>
                  <a:srgbClr val="FF00FF"/>
                </a:solidFill>
                <a:latin typeface="Times New Roman" pitchFamily="18" charset="0"/>
              </a:rPr>
              <a:t>reg</a:t>
            </a:r>
            <a:r>
              <a:rPr lang="zh-CN" altLang="en-US" sz="2800" b="1" smtClean="0">
                <a:solidFill>
                  <a:srgbClr val="FF00FF"/>
                </a:solidFill>
                <a:latin typeface="Times New Roman" pitchFamily="18" charset="0"/>
              </a:rPr>
              <a:t>：称为频率调节电压，用于频率调节</a:t>
            </a:r>
            <a:r>
              <a:rPr lang="zh-CN" altLang="en-US" sz="2800" b="1" smtClean="0">
                <a:solidFill>
                  <a:srgbClr val="FF00FF"/>
                </a:solidFill>
                <a:effectLst>
                  <a:outerShdw blurRad="38100" dist="38100" dir="2700000" algn="tl">
                    <a:srgbClr val="C0C0C0"/>
                  </a:outerShdw>
                </a:effectLst>
                <a:latin typeface="华文新魏" pitchFamily="2" charset="-122"/>
                <a:ea typeface="华文新魏" pitchFamily="2" charset="-122"/>
              </a:rPr>
              <a:t>（细调）</a:t>
            </a:r>
            <a:endParaRPr lang="en-US" altLang="zh-CN" sz="2800" b="1" baseline="-25000" smtClean="0">
              <a:solidFill>
                <a:srgbClr val="FF00FF"/>
              </a:solidFill>
              <a:effectLst>
                <a:outerShdw blurRad="38100" dist="38100" dir="2700000" algn="tl">
                  <a:srgbClr val="C0C0C0"/>
                </a:outerShdw>
              </a:effectLst>
              <a:latin typeface="华文新魏" pitchFamily="2" charset="-122"/>
              <a:ea typeface="华文新魏" pitchFamily="2" charset="-122"/>
            </a:endParaRPr>
          </a:p>
          <a:p>
            <a:pPr marL="231775" indent="-231775" eaLnBrk="1" hangingPunct="1">
              <a:lnSpc>
                <a:spcPct val="120000"/>
              </a:lnSpc>
              <a:buFont typeface="Wingdings" pitchFamily="2" charset="2"/>
              <a:buChar char="ü"/>
              <a:defRPr/>
            </a:pPr>
            <a:r>
              <a:rPr lang="zh-CN" altLang="en-US" sz="2800" b="1" smtClean="0">
                <a:latin typeface="Times New Roman" pitchFamily="18" charset="0"/>
              </a:rPr>
              <a:t>每个</a:t>
            </a:r>
            <a:r>
              <a:rPr lang="en-US" altLang="zh-CN" sz="2800" b="1" smtClean="0">
                <a:latin typeface="Times New Roman" pitchFamily="18" charset="0"/>
              </a:rPr>
              <a:t>VCO</a:t>
            </a:r>
            <a:r>
              <a:rPr lang="zh-CN" altLang="en-US" sz="2800" b="1" smtClean="0">
                <a:latin typeface="Times New Roman" pitchFamily="18" charset="0"/>
              </a:rPr>
              <a:t>均有一个使能端</a:t>
            </a:r>
            <a:r>
              <a:rPr lang="en-US" altLang="zh-CN" sz="2800" b="1" smtClean="0">
                <a:latin typeface="Times New Roman" pitchFamily="18" charset="0"/>
              </a:rPr>
              <a:t>G</a:t>
            </a:r>
            <a:r>
              <a:rPr lang="zh-CN" altLang="en-US" sz="2800" b="1" smtClean="0">
                <a:latin typeface="Times New Roman" pitchFamily="18" charset="0"/>
              </a:rPr>
              <a:t>，进行输出的三态控制。</a:t>
            </a:r>
          </a:p>
        </p:txBody>
      </p:sp>
      <p:sp>
        <p:nvSpPr>
          <p:cNvPr id="30724" name="Line 4"/>
          <p:cNvSpPr>
            <a:spLocks noChangeShapeType="1"/>
          </p:cNvSpPr>
          <p:nvPr/>
        </p:nvSpPr>
        <p:spPr bwMode="auto">
          <a:xfrm>
            <a:off x="4572000" y="5111750"/>
            <a:ext cx="287338" cy="0"/>
          </a:xfrm>
          <a:prstGeom prst="line">
            <a:avLst/>
          </a:prstGeom>
          <a:noFill/>
          <a:ln w="1905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a:xfrm>
            <a:off x="395288" y="260350"/>
            <a:ext cx="8424862" cy="647700"/>
          </a:xfrm>
        </p:spPr>
        <p:txBody>
          <a:bodyPr/>
          <a:lstStyle/>
          <a:p>
            <a:pPr algn="ctr" eaLnBrk="1" hangingPunct="1"/>
            <a:r>
              <a:rPr lang="zh-CN" altLang="en-US" sz="2800" smtClean="0">
                <a:solidFill>
                  <a:srgbClr val="0000FF"/>
                </a:solidFill>
              </a:rPr>
              <a:t>图</a:t>
            </a:r>
            <a:r>
              <a:rPr lang="en-US" altLang="zh-CN" sz="2800" smtClean="0">
                <a:solidFill>
                  <a:srgbClr val="0000FF"/>
                </a:solidFill>
              </a:rPr>
              <a:t>3-95</a:t>
            </a:r>
            <a:r>
              <a:rPr lang="zh-CN" altLang="en-US" sz="2800" smtClean="0">
                <a:solidFill>
                  <a:srgbClr val="0000FF"/>
                </a:solidFill>
              </a:rPr>
              <a:t> 集成双压控振荡器</a:t>
            </a:r>
            <a:r>
              <a:rPr lang="en-US" altLang="zh-CN" sz="2800" smtClean="0">
                <a:solidFill>
                  <a:srgbClr val="0000FF"/>
                </a:solidFill>
              </a:rPr>
              <a:t>74LS124</a:t>
            </a:r>
            <a:endParaRPr lang="zh-CN" altLang="en-US" sz="2800" smtClean="0">
              <a:solidFill>
                <a:srgbClr val="0000FF"/>
              </a:solidFill>
            </a:endParaRPr>
          </a:p>
        </p:txBody>
      </p:sp>
      <p:pic>
        <p:nvPicPr>
          <p:cNvPr id="31747" name="Picture 4" descr="04127"/>
          <p:cNvPicPr>
            <a:picLocks noGrp="1" noChangeAspect="1" noChangeArrowheads="1"/>
          </p:cNvPicPr>
          <p:nvPr>
            <p:ph idx="1"/>
          </p:nvPr>
        </p:nvPicPr>
        <p:blipFill>
          <a:blip r:embed="rId2"/>
          <a:srcRect/>
          <a:stretch>
            <a:fillRect/>
          </a:stretch>
        </p:blipFill>
        <p:spPr>
          <a:xfrm>
            <a:off x="1476375" y="1052513"/>
            <a:ext cx="6048375" cy="4895850"/>
          </a:xfrm>
        </p:spPr>
      </p:pic>
      <p:sp>
        <p:nvSpPr>
          <p:cNvPr id="31748" name="Text Box 7"/>
          <p:cNvSpPr txBox="1">
            <a:spLocks noChangeArrowheads="1"/>
          </p:cNvSpPr>
          <p:nvPr/>
        </p:nvSpPr>
        <p:spPr bwMode="auto">
          <a:xfrm>
            <a:off x="1474788" y="5805488"/>
            <a:ext cx="1944687" cy="457200"/>
          </a:xfrm>
          <a:prstGeom prst="rect">
            <a:avLst/>
          </a:prstGeom>
          <a:noFill/>
          <a:ln w="9525">
            <a:noFill/>
            <a:miter lim="800000"/>
            <a:headEnd/>
            <a:tailEnd/>
          </a:ln>
        </p:spPr>
        <p:txBody>
          <a:bodyPr>
            <a:spAutoFit/>
          </a:bodyPr>
          <a:lstStyle/>
          <a:p>
            <a:pPr algn="ctr" eaLnBrk="1" hangingPunct="1">
              <a:spcBef>
                <a:spcPct val="50000"/>
              </a:spcBef>
            </a:pPr>
            <a:r>
              <a:rPr lang="en-US" altLang="zh-CN" sz="2400">
                <a:solidFill>
                  <a:srgbClr val="0000FF"/>
                </a:solidFill>
              </a:rPr>
              <a:t>V</a:t>
            </a:r>
            <a:r>
              <a:rPr lang="en-US" altLang="zh-CN" sz="2400" baseline="-25000">
                <a:solidFill>
                  <a:srgbClr val="0000FF"/>
                </a:solidFill>
              </a:rPr>
              <a:t>reg1</a:t>
            </a:r>
            <a:r>
              <a:rPr lang="zh-CN" altLang="en-US" sz="2400">
                <a:solidFill>
                  <a:srgbClr val="0000FF"/>
                </a:solidFill>
              </a:rPr>
              <a:t>、</a:t>
            </a:r>
            <a:r>
              <a:rPr lang="en-US" altLang="zh-CN" sz="2400">
                <a:solidFill>
                  <a:srgbClr val="0000FF"/>
                </a:solidFill>
              </a:rPr>
              <a:t>V</a:t>
            </a:r>
            <a:r>
              <a:rPr lang="en-US" altLang="zh-CN" sz="2400" baseline="-25000">
                <a:solidFill>
                  <a:srgbClr val="0000FF"/>
                </a:solidFill>
              </a:rPr>
              <a:t>reg2</a:t>
            </a:r>
            <a:endParaRPr lang="en-US" altLang="zh-CN" sz="2400">
              <a:solidFill>
                <a:srgbClr val="0000FF"/>
              </a:solidFill>
            </a:endParaRPr>
          </a:p>
        </p:txBody>
      </p:sp>
      <p:sp>
        <p:nvSpPr>
          <p:cNvPr id="31749" name="Text Box 8"/>
          <p:cNvSpPr txBox="1">
            <a:spLocks noChangeArrowheads="1"/>
          </p:cNvSpPr>
          <p:nvPr/>
        </p:nvSpPr>
        <p:spPr bwMode="auto">
          <a:xfrm>
            <a:off x="2627313" y="5589588"/>
            <a:ext cx="1944687" cy="457200"/>
          </a:xfrm>
          <a:prstGeom prst="rect">
            <a:avLst/>
          </a:prstGeom>
          <a:noFill/>
          <a:ln w="9525">
            <a:noFill/>
            <a:miter lim="800000"/>
            <a:headEnd/>
            <a:tailEnd/>
          </a:ln>
        </p:spPr>
        <p:txBody>
          <a:bodyPr>
            <a:spAutoFit/>
          </a:bodyPr>
          <a:lstStyle/>
          <a:p>
            <a:pPr algn="ctr" eaLnBrk="1" hangingPunct="1">
              <a:spcBef>
                <a:spcPct val="50000"/>
              </a:spcBef>
            </a:pPr>
            <a:r>
              <a:rPr lang="en-US" altLang="zh-CN" sz="2400">
                <a:solidFill>
                  <a:srgbClr val="0000FF"/>
                </a:solidFill>
              </a:rPr>
              <a:t>V</a:t>
            </a:r>
            <a:r>
              <a:rPr lang="en-US" altLang="zh-CN" sz="2400" baseline="-25000">
                <a:solidFill>
                  <a:srgbClr val="0000FF"/>
                </a:solidFill>
              </a:rPr>
              <a:t>Rng1</a:t>
            </a:r>
            <a:endParaRPr lang="en-US" altLang="zh-CN" sz="2400">
              <a:solidFill>
                <a:srgbClr val="0000FF"/>
              </a:solidFill>
            </a:endParaRPr>
          </a:p>
        </p:txBody>
      </p:sp>
      <p:sp>
        <p:nvSpPr>
          <p:cNvPr id="31750" name="Text Box 9"/>
          <p:cNvSpPr txBox="1">
            <a:spLocks noChangeArrowheads="1"/>
          </p:cNvSpPr>
          <p:nvPr/>
        </p:nvSpPr>
        <p:spPr bwMode="auto">
          <a:xfrm>
            <a:off x="2555875" y="908050"/>
            <a:ext cx="1944688" cy="457200"/>
          </a:xfrm>
          <a:prstGeom prst="rect">
            <a:avLst/>
          </a:prstGeom>
          <a:noFill/>
          <a:ln w="9525">
            <a:noFill/>
            <a:miter lim="800000"/>
            <a:headEnd/>
            <a:tailEnd/>
          </a:ln>
        </p:spPr>
        <p:txBody>
          <a:bodyPr>
            <a:spAutoFit/>
          </a:bodyPr>
          <a:lstStyle/>
          <a:p>
            <a:pPr algn="ctr" eaLnBrk="1" hangingPunct="1">
              <a:spcBef>
                <a:spcPct val="50000"/>
              </a:spcBef>
            </a:pPr>
            <a:r>
              <a:rPr lang="en-US" altLang="zh-CN" sz="2400">
                <a:solidFill>
                  <a:srgbClr val="0000FF"/>
                </a:solidFill>
              </a:rPr>
              <a:t>V</a:t>
            </a:r>
            <a:r>
              <a:rPr lang="en-US" altLang="zh-CN" sz="2400" baseline="-25000">
                <a:solidFill>
                  <a:srgbClr val="0000FF"/>
                </a:solidFill>
              </a:rPr>
              <a:t>Rng2</a:t>
            </a:r>
            <a:endParaRPr lang="en-US" altLang="zh-CN" sz="2400">
              <a:solidFill>
                <a:srgbClr val="0000FF"/>
              </a:solidFill>
            </a:endParaRPr>
          </a:p>
        </p:txBody>
      </p:sp>
      <p:sp>
        <p:nvSpPr>
          <p:cNvPr id="31751" name="Oval 10"/>
          <p:cNvSpPr>
            <a:spLocks noChangeArrowheads="1"/>
          </p:cNvSpPr>
          <p:nvPr/>
        </p:nvSpPr>
        <p:spPr bwMode="auto">
          <a:xfrm>
            <a:off x="5133975" y="1011238"/>
            <a:ext cx="792163" cy="719137"/>
          </a:xfrm>
          <a:prstGeom prst="ellipse">
            <a:avLst/>
          </a:prstGeom>
          <a:noFill/>
          <a:ln w="19050">
            <a:solidFill>
              <a:srgbClr val="0000FF"/>
            </a:solidFill>
            <a:prstDash val="dash"/>
            <a:round/>
            <a:headEnd/>
            <a:tailEnd/>
          </a:ln>
        </p:spPr>
        <p:txBody>
          <a:bodyPr wrap="none" anchor="ctr"/>
          <a:lstStyle/>
          <a:p>
            <a:pPr eaLnBrk="1" hangingPunct="1">
              <a:spcBef>
                <a:spcPct val="50000"/>
              </a:spcBef>
            </a:pPr>
            <a:endParaRPr lang="zh-CN" altLang="en-US"/>
          </a:p>
        </p:txBody>
      </p:sp>
      <p:sp>
        <p:nvSpPr>
          <p:cNvPr id="31752" name="Oval 11"/>
          <p:cNvSpPr>
            <a:spLocks noChangeArrowheads="1"/>
          </p:cNvSpPr>
          <p:nvPr/>
        </p:nvSpPr>
        <p:spPr bwMode="auto">
          <a:xfrm>
            <a:off x="5162550" y="5272088"/>
            <a:ext cx="792163" cy="719137"/>
          </a:xfrm>
          <a:prstGeom prst="ellipse">
            <a:avLst/>
          </a:prstGeom>
          <a:noFill/>
          <a:ln w="19050">
            <a:solidFill>
              <a:srgbClr val="0000FF"/>
            </a:solidFill>
            <a:prstDash val="dash"/>
            <a:round/>
            <a:headEnd/>
            <a:tailEnd/>
          </a:ln>
        </p:spPr>
        <p:txBody>
          <a:bodyPr wrap="none" anchor="ctr"/>
          <a:lstStyle/>
          <a:p>
            <a:pPr eaLnBrk="1" hangingPunct="1">
              <a:spcBef>
                <a:spcPct val="50000"/>
              </a:spcBef>
            </a:pPr>
            <a:endParaRPr lang="zh-CN" altLang="en-US"/>
          </a:p>
        </p:txBody>
      </p:sp>
      <p:sp>
        <p:nvSpPr>
          <p:cNvPr id="31753" name="Oval 10"/>
          <p:cNvSpPr>
            <a:spLocks noChangeArrowheads="1"/>
          </p:cNvSpPr>
          <p:nvPr/>
        </p:nvSpPr>
        <p:spPr bwMode="auto">
          <a:xfrm>
            <a:off x="4140200" y="1173163"/>
            <a:ext cx="792163" cy="431800"/>
          </a:xfrm>
          <a:prstGeom prst="ellipse">
            <a:avLst/>
          </a:prstGeom>
          <a:noFill/>
          <a:ln w="19050">
            <a:solidFill>
              <a:srgbClr val="FF0066"/>
            </a:solidFill>
            <a:prstDash val="dash"/>
            <a:round/>
            <a:headEnd/>
            <a:tailEnd/>
          </a:ln>
        </p:spPr>
        <p:txBody>
          <a:bodyPr wrap="none" anchor="ctr"/>
          <a:lstStyle/>
          <a:p>
            <a:pPr eaLnBrk="1" hangingPunct="1">
              <a:spcBef>
                <a:spcPct val="50000"/>
              </a:spcBef>
            </a:pPr>
            <a:endParaRPr lang="zh-CN" altLang="en-US"/>
          </a:p>
        </p:txBody>
      </p:sp>
      <p:sp>
        <p:nvSpPr>
          <p:cNvPr id="31754" name="Oval 10"/>
          <p:cNvSpPr>
            <a:spLocks noChangeArrowheads="1"/>
          </p:cNvSpPr>
          <p:nvPr/>
        </p:nvSpPr>
        <p:spPr bwMode="auto">
          <a:xfrm>
            <a:off x="4187825" y="5481638"/>
            <a:ext cx="792163" cy="431800"/>
          </a:xfrm>
          <a:prstGeom prst="ellipse">
            <a:avLst/>
          </a:prstGeom>
          <a:noFill/>
          <a:ln w="19050">
            <a:solidFill>
              <a:srgbClr val="FF0066"/>
            </a:solidFill>
            <a:prstDash val="dash"/>
            <a:round/>
            <a:headEnd/>
            <a:tailEnd/>
          </a:ln>
        </p:spPr>
        <p:txBody>
          <a:bodyPr wrap="none" anchor="ctr"/>
          <a:lstStyle/>
          <a:p>
            <a:pPr eaLnBrk="1" hangingPunct="1">
              <a:spcBef>
                <a:spcPct val="50000"/>
              </a:spcBef>
            </a:pPr>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250825" y="2205038"/>
            <a:ext cx="8569325" cy="1944687"/>
          </a:xfrm>
        </p:spPr>
        <p:txBody>
          <a:bodyPr/>
          <a:lstStyle/>
          <a:p>
            <a:pPr marL="231775" indent="-231775" eaLnBrk="1" hangingPunct="1">
              <a:lnSpc>
                <a:spcPct val="120000"/>
              </a:lnSpc>
              <a:buFont typeface="Wingdings" pitchFamily="2" charset="2"/>
              <a:buNone/>
            </a:pPr>
            <a:r>
              <a:rPr lang="en-US" altLang="zh-CN" sz="3200" b="1" smtClean="0">
                <a:solidFill>
                  <a:srgbClr val="008000"/>
                </a:solidFill>
                <a:latin typeface="Times New Roman" pitchFamily="18" charset="0"/>
              </a:rPr>
              <a:t>④ </a:t>
            </a:r>
            <a:r>
              <a:rPr lang="zh-CN" altLang="en-US" sz="3200" b="1" smtClean="0">
                <a:solidFill>
                  <a:srgbClr val="008000"/>
                </a:solidFill>
                <a:latin typeface="Times New Roman" pitchFamily="18" charset="0"/>
              </a:rPr>
              <a:t>计数器：</a:t>
            </a:r>
            <a:r>
              <a:rPr lang="en-US" altLang="zh-CN" sz="3200" b="1" smtClean="0">
                <a:solidFill>
                  <a:srgbClr val="008000"/>
                </a:solidFill>
                <a:latin typeface="Times New Roman" pitchFamily="18" charset="0"/>
              </a:rPr>
              <a:t>74LS161</a:t>
            </a:r>
            <a:r>
              <a:rPr lang="en-US" altLang="zh-CN" sz="3200" b="1" smtClean="0">
                <a:solidFill>
                  <a:srgbClr val="0000FF"/>
                </a:solidFill>
                <a:latin typeface="Times New Roman" pitchFamily="18" charset="0"/>
              </a:rPr>
              <a:t>×2</a:t>
            </a:r>
            <a:endParaRPr lang="zh-CN" altLang="en-US" sz="3200" b="1" smtClean="0">
              <a:latin typeface="Times New Roman" pitchFamily="18" charset="0"/>
            </a:endParaRPr>
          </a:p>
          <a:p>
            <a:pPr marL="231775" indent="-231775" eaLnBrk="1" hangingPunct="1">
              <a:lnSpc>
                <a:spcPct val="120000"/>
              </a:lnSpc>
            </a:pPr>
            <a:r>
              <a:rPr lang="zh-CN" altLang="en-US" sz="3200" b="1" smtClean="0">
                <a:latin typeface="Times New Roman" pitchFamily="18" charset="0"/>
              </a:rPr>
              <a:t>时钟频率</a:t>
            </a:r>
            <a:r>
              <a:rPr lang="en-US" altLang="zh-CN" sz="3200" b="1" smtClean="0">
                <a:latin typeface="Times New Roman" pitchFamily="18" charset="0"/>
              </a:rPr>
              <a:t>f</a:t>
            </a:r>
            <a:r>
              <a:rPr lang="en-US" altLang="zh-CN" sz="3200" b="1" baseline="-25000" smtClean="0">
                <a:latin typeface="Times New Roman" pitchFamily="18" charset="0"/>
              </a:rPr>
              <a:t>max</a:t>
            </a:r>
            <a:r>
              <a:rPr lang="zh-CN" altLang="en-US" sz="3200" b="1" smtClean="0">
                <a:latin typeface="Times New Roman" pitchFamily="18" charset="0"/>
              </a:rPr>
              <a:t>可达</a:t>
            </a:r>
            <a:r>
              <a:rPr lang="en-US" altLang="zh-CN" sz="3200" b="1" smtClean="0">
                <a:latin typeface="Times New Roman" pitchFamily="18" charset="0"/>
              </a:rPr>
              <a:t>20~25MHz</a:t>
            </a:r>
            <a:r>
              <a:rPr lang="zh-CN" altLang="en-US" sz="3200" b="1" smtClean="0">
                <a:solidFill>
                  <a:srgbClr val="FF0000"/>
                </a:solidFill>
                <a:latin typeface="Times New Roman" pitchFamily="18" charset="0"/>
              </a:rPr>
              <a:t>（</a:t>
            </a:r>
            <a:r>
              <a:rPr lang="en-US" altLang="zh-CN" sz="3200" b="1" smtClean="0">
                <a:solidFill>
                  <a:srgbClr val="FF0000"/>
                </a:solidFill>
                <a:latin typeface="Times New Roman" pitchFamily="18" charset="0"/>
              </a:rPr>
              <a:t>&gt;16.384MHz</a:t>
            </a:r>
            <a:r>
              <a:rPr lang="zh-CN" altLang="en-US" sz="3200" b="1" smtClean="0">
                <a:solidFill>
                  <a:srgbClr val="FF0000"/>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4740275" y="1816100"/>
            <a:ext cx="4249738" cy="4259263"/>
            <a:chOff x="3015" y="1407"/>
            <a:chExt cx="2677" cy="2683"/>
          </a:xfrm>
        </p:grpSpPr>
        <p:pic>
          <p:nvPicPr>
            <p:cNvPr id="33801" name="Picture 5" descr="04127"/>
            <p:cNvPicPr>
              <a:picLocks noChangeAspect="1" noChangeArrowheads="1"/>
            </p:cNvPicPr>
            <p:nvPr/>
          </p:nvPicPr>
          <p:blipFill>
            <a:blip r:embed="rId2"/>
            <a:srcRect/>
            <a:stretch>
              <a:fillRect/>
            </a:stretch>
          </p:blipFill>
          <p:spPr bwMode="auto">
            <a:xfrm>
              <a:off x="3016" y="1499"/>
              <a:ext cx="2676" cy="2214"/>
            </a:xfrm>
            <a:prstGeom prst="rect">
              <a:avLst/>
            </a:prstGeom>
            <a:noFill/>
            <a:ln w="9525">
              <a:noFill/>
              <a:miter lim="800000"/>
              <a:headEnd/>
              <a:tailEnd/>
            </a:ln>
          </p:spPr>
        </p:pic>
        <p:sp>
          <p:nvSpPr>
            <p:cNvPr id="33802" name="Text Box 6"/>
            <p:cNvSpPr txBox="1">
              <a:spLocks noChangeArrowheads="1"/>
            </p:cNvSpPr>
            <p:nvPr/>
          </p:nvSpPr>
          <p:spPr bwMode="auto">
            <a:xfrm>
              <a:off x="3015" y="3648"/>
              <a:ext cx="860" cy="442"/>
            </a:xfrm>
            <a:prstGeom prst="rect">
              <a:avLst/>
            </a:prstGeom>
            <a:noFill/>
            <a:ln w="9525">
              <a:noFill/>
              <a:miter lim="800000"/>
              <a:headEnd/>
              <a:tailEnd/>
            </a:ln>
          </p:spPr>
          <p:txBody>
            <a:bodyPr>
              <a:spAutoFit/>
            </a:bodyPr>
            <a:lstStyle/>
            <a:p>
              <a:pPr algn="ctr" eaLnBrk="1" hangingPunct="1">
                <a:spcBef>
                  <a:spcPct val="50000"/>
                </a:spcBef>
              </a:pPr>
              <a:r>
                <a:rPr lang="en-US" altLang="zh-CN">
                  <a:solidFill>
                    <a:srgbClr val="0000FF"/>
                  </a:solidFill>
                </a:rPr>
                <a:t>V</a:t>
              </a:r>
              <a:r>
                <a:rPr lang="en-US" altLang="zh-CN" baseline="-25000">
                  <a:solidFill>
                    <a:srgbClr val="0000FF"/>
                  </a:solidFill>
                </a:rPr>
                <a:t>reg1</a:t>
              </a:r>
              <a:r>
                <a:rPr lang="zh-CN" altLang="en-US">
                  <a:solidFill>
                    <a:srgbClr val="0000FF"/>
                  </a:solidFill>
                </a:rPr>
                <a:t>、</a:t>
              </a:r>
              <a:r>
                <a:rPr lang="en-US" altLang="zh-CN">
                  <a:solidFill>
                    <a:srgbClr val="0000FF"/>
                  </a:solidFill>
                </a:rPr>
                <a:t>V</a:t>
              </a:r>
              <a:r>
                <a:rPr lang="en-US" altLang="zh-CN" baseline="-25000">
                  <a:solidFill>
                    <a:srgbClr val="0000FF"/>
                  </a:solidFill>
                </a:rPr>
                <a:t>reg2</a:t>
              </a:r>
              <a:endParaRPr lang="en-US" altLang="zh-CN">
                <a:solidFill>
                  <a:srgbClr val="0000FF"/>
                </a:solidFill>
              </a:endParaRPr>
            </a:p>
          </p:txBody>
        </p:sp>
        <p:sp>
          <p:nvSpPr>
            <p:cNvPr id="33803" name="Text Box 7"/>
            <p:cNvSpPr txBox="1">
              <a:spLocks noChangeArrowheads="1"/>
            </p:cNvSpPr>
            <p:nvPr/>
          </p:nvSpPr>
          <p:spPr bwMode="auto">
            <a:xfrm>
              <a:off x="3525" y="3524"/>
              <a:ext cx="860" cy="250"/>
            </a:xfrm>
            <a:prstGeom prst="rect">
              <a:avLst/>
            </a:prstGeom>
            <a:noFill/>
            <a:ln w="9525">
              <a:noFill/>
              <a:miter lim="800000"/>
              <a:headEnd/>
              <a:tailEnd/>
            </a:ln>
          </p:spPr>
          <p:txBody>
            <a:bodyPr>
              <a:spAutoFit/>
            </a:bodyPr>
            <a:lstStyle/>
            <a:p>
              <a:pPr algn="ctr" eaLnBrk="1" hangingPunct="1">
                <a:spcBef>
                  <a:spcPct val="50000"/>
                </a:spcBef>
              </a:pPr>
              <a:r>
                <a:rPr lang="en-US" altLang="zh-CN">
                  <a:solidFill>
                    <a:srgbClr val="0000FF"/>
                  </a:solidFill>
                </a:rPr>
                <a:t>V</a:t>
              </a:r>
              <a:r>
                <a:rPr lang="en-US" altLang="zh-CN" baseline="-25000">
                  <a:solidFill>
                    <a:srgbClr val="0000FF"/>
                  </a:solidFill>
                </a:rPr>
                <a:t>Rng1</a:t>
              </a:r>
              <a:endParaRPr lang="en-US" altLang="zh-CN">
                <a:solidFill>
                  <a:srgbClr val="0000FF"/>
                </a:solidFill>
              </a:endParaRPr>
            </a:p>
          </p:txBody>
        </p:sp>
        <p:sp>
          <p:nvSpPr>
            <p:cNvPr id="33804" name="Text Box 8"/>
            <p:cNvSpPr txBox="1">
              <a:spLocks noChangeArrowheads="1"/>
            </p:cNvSpPr>
            <p:nvPr/>
          </p:nvSpPr>
          <p:spPr bwMode="auto">
            <a:xfrm>
              <a:off x="3493" y="1407"/>
              <a:ext cx="861" cy="250"/>
            </a:xfrm>
            <a:prstGeom prst="rect">
              <a:avLst/>
            </a:prstGeom>
            <a:noFill/>
            <a:ln w="9525">
              <a:noFill/>
              <a:miter lim="800000"/>
              <a:headEnd/>
              <a:tailEnd/>
            </a:ln>
          </p:spPr>
          <p:txBody>
            <a:bodyPr>
              <a:spAutoFit/>
            </a:bodyPr>
            <a:lstStyle/>
            <a:p>
              <a:pPr algn="ctr" eaLnBrk="1" hangingPunct="1">
                <a:spcBef>
                  <a:spcPct val="50000"/>
                </a:spcBef>
              </a:pPr>
              <a:r>
                <a:rPr lang="en-US" altLang="zh-CN">
                  <a:solidFill>
                    <a:srgbClr val="0000FF"/>
                  </a:solidFill>
                </a:rPr>
                <a:t>V</a:t>
              </a:r>
              <a:r>
                <a:rPr lang="en-US" altLang="zh-CN" baseline="-25000">
                  <a:solidFill>
                    <a:srgbClr val="0000FF"/>
                  </a:solidFill>
                </a:rPr>
                <a:t>Rng2</a:t>
              </a:r>
              <a:endParaRPr lang="en-US" altLang="zh-CN">
                <a:solidFill>
                  <a:srgbClr val="0000FF"/>
                </a:solidFill>
              </a:endParaRPr>
            </a:p>
          </p:txBody>
        </p:sp>
        <p:sp>
          <p:nvSpPr>
            <p:cNvPr id="33805" name="Oval 9"/>
            <p:cNvSpPr>
              <a:spLocks noChangeArrowheads="1"/>
            </p:cNvSpPr>
            <p:nvPr/>
          </p:nvSpPr>
          <p:spPr bwMode="auto">
            <a:xfrm>
              <a:off x="4634" y="1481"/>
              <a:ext cx="351" cy="325"/>
            </a:xfrm>
            <a:prstGeom prst="ellipse">
              <a:avLst/>
            </a:prstGeom>
            <a:noFill/>
            <a:ln w="19050">
              <a:solidFill>
                <a:srgbClr val="0000FF"/>
              </a:solidFill>
              <a:prstDash val="dash"/>
              <a:round/>
              <a:headEnd/>
              <a:tailEnd/>
            </a:ln>
          </p:spPr>
          <p:txBody>
            <a:bodyPr wrap="none" anchor="ctr"/>
            <a:lstStyle/>
            <a:p>
              <a:pPr eaLnBrk="1" hangingPunct="1">
                <a:spcBef>
                  <a:spcPct val="50000"/>
                </a:spcBef>
              </a:pPr>
              <a:endParaRPr lang="zh-CN" altLang="en-US"/>
            </a:p>
          </p:txBody>
        </p:sp>
        <p:sp>
          <p:nvSpPr>
            <p:cNvPr id="33806" name="Oval 10"/>
            <p:cNvSpPr>
              <a:spLocks noChangeArrowheads="1"/>
            </p:cNvSpPr>
            <p:nvPr/>
          </p:nvSpPr>
          <p:spPr bwMode="auto">
            <a:xfrm>
              <a:off x="4647" y="3407"/>
              <a:ext cx="350" cy="326"/>
            </a:xfrm>
            <a:prstGeom prst="ellipse">
              <a:avLst/>
            </a:prstGeom>
            <a:noFill/>
            <a:ln w="19050">
              <a:solidFill>
                <a:srgbClr val="0000FF"/>
              </a:solidFill>
              <a:prstDash val="dash"/>
              <a:round/>
              <a:headEnd/>
              <a:tailEnd/>
            </a:ln>
          </p:spPr>
          <p:txBody>
            <a:bodyPr wrap="none" anchor="ctr"/>
            <a:lstStyle/>
            <a:p>
              <a:pPr eaLnBrk="1" hangingPunct="1">
                <a:spcBef>
                  <a:spcPct val="50000"/>
                </a:spcBef>
              </a:pPr>
              <a:endParaRPr lang="zh-CN" altLang="en-US"/>
            </a:p>
          </p:txBody>
        </p:sp>
      </p:grpSp>
      <p:sp>
        <p:nvSpPr>
          <p:cNvPr id="75788" name="Rectangle 12"/>
          <p:cNvSpPr>
            <a:spLocks noChangeArrowheads="1"/>
          </p:cNvSpPr>
          <p:nvPr/>
        </p:nvSpPr>
        <p:spPr bwMode="auto">
          <a:xfrm>
            <a:off x="5678488" y="5561013"/>
            <a:ext cx="3333750" cy="531812"/>
          </a:xfrm>
          <a:prstGeom prst="rect">
            <a:avLst/>
          </a:prstGeom>
          <a:noFill/>
          <a:ln w="9525">
            <a:noFill/>
            <a:miter lim="800000"/>
            <a:headEnd/>
            <a:tailEnd/>
          </a:ln>
        </p:spPr>
        <p:txBody>
          <a:bodyPr anchor="b"/>
          <a:lstStyle/>
          <a:p>
            <a:pPr algn="ctr" eaLnBrk="1" hangingPunct="1">
              <a:lnSpc>
                <a:spcPct val="95000"/>
              </a:lnSpc>
            </a:pPr>
            <a:r>
              <a:rPr lang="zh-CN" altLang="en-US" sz="2400">
                <a:solidFill>
                  <a:srgbClr val="0000FF"/>
                </a:solidFill>
              </a:rPr>
              <a:t>图</a:t>
            </a:r>
            <a:r>
              <a:rPr lang="en-US" altLang="zh-CN" sz="2400">
                <a:solidFill>
                  <a:srgbClr val="0000FF"/>
                </a:solidFill>
              </a:rPr>
              <a:t>3-95 74LS124</a:t>
            </a:r>
            <a:endParaRPr lang="zh-CN" altLang="en-US" sz="2400">
              <a:solidFill>
                <a:srgbClr val="0000FF"/>
              </a:solidFill>
            </a:endParaRPr>
          </a:p>
        </p:txBody>
      </p:sp>
      <p:sp>
        <p:nvSpPr>
          <p:cNvPr id="33796" name="Rectangle 4"/>
          <p:cNvSpPr>
            <a:spLocks noGrp="1" noChangeArrowheads="1"/>
          </p:cNvSpPr>
          <p:nvPr>
            <p:ph type="title"/>
          </p:nvPr>
        </p:nvSpPr>
        <p:spPr>
          <a:xfrm>
            <a:off x="107950" y="258763"/>
            <a:ext cx="8642350" cy="2781300"/>
          </a:xfrm>
        </p:spPr>
        <p:txBody>
          <a:bodyPr/>
          <a:lstStyle/>
          <a:p>
            <a:pPr eaLnBrk="1" hangingPunct="1"/>
            <a:r>
              <a:rPr lang="en-US" altLang="zh-CN" sz="3600" smtClean="0">
                <a:solidFill>
                  <a:srgbClr val="990000"/>
                </a:solidFill>
              </a:rPr>
              <a:t>3. </a:t>
            </a:r>
            <a:r>
              <a:rPr lang="zh-CN" altLang="en-US" sz="3600" smtClean="0">
                <a:solidFill>
                  <a:srgbClr val="990000"/>
                </a:solidFill>
              </a:rPr>
              <a:t>参数计算</a:t>
            </a:r>
            <a:br>
              <a:rPr lang="zh-CN" altLang="en-US" sz="3600" smtClean="0">
                <a:solidFill>
                  <a:srgbClr val="990000"/>
                </a:solidFill>
              </a:rPr>
            </a:br>
            <a:r>
              <a:rPr lang="zh-CN" altLang="en-US" sz="3600" smtClean="0">
                <a:solidFill>
                  <a:schemeClr val="tx1"/>
                </a:solidFill>
              </a:rPr>
              <a:t>主要器件选定以后，下面就要围绕</a:t>
            </a:r>
            <a:r>
              <a:rPr lang="en-US" altLang="zh-CN" sz="3600" smtClean="0">
                <a:solidFill>
                  <a:schemeClr val="tx1"/>
                </a:solidFill>
              </a:rPr>
              <a:t/>
            </a:r>
            <a:br>
              <a:rPr lang="en-US" altLang="zh-CN" sz="3600" smtClean="0">
                <a:solidFill>
                  <a:schemeClr val="tx1"/>
                </a:solidFill>
              </a:rPr>
            </a:br>
            <a:r>
              <a:rPr lang="zh-CN" altLang="en-US" sz="3600" smtClean="0">
                <a:solidFill>
                  <a:schemeClr val="tx1"/>
                </a:solidFill>
              </a:rPr>
              <a:t>与系统有关的一些指标进行参数计算，</a:t>
            </a:r>
            <a:r>
              <a:rPr lang="en-US" altLang="zh-CN" sz="3600" smtClean="0">
                <a:solidFill>
                  <a:schemeClr val="tx1"/>
                </a:solidFill>
              </a:rPr>
              <a:t/>
            </a:r>
            <a:br>
              <a:rPr lang="en-US" altLang="zh-CN" sz="3600" smtClean="0">
                <a:solidFill>
                  <a:schemeClr val="tx1"/>
                </a:solidFill>
              </a:rPr>
            </a:br>
            <a:r>
              <a:rPr lang="zh-CN" altLang="en-US" sz="3600" smtClean="0">
                <a:solidFill>
                  <a:schemeClr val="tx1"/>
                </a:solidFill>
              </a:rPr>
              <a:t>讨论各模块之间的连接，</a:t>
            </a:r>
            <a:br>
              <a:rPr lang="zh-CN" altLang="en-US" sz="3600" smtClean="0">
                <a:solidFill>
                  <a:schemeClr val="tx1"/>
                </a:solidFill>
              </a:rPr>
            </a:br>
            <a:r>
              <a:rPr lang="zh-CN" altLang="en-US" sz="3600" smtClean="0">
                <a:solidFill>
                  <a:schemeClr val="tx1"/>
                </a:solidFill>
              </a:rPr>
              <a:t>进一步细化方案。</a:t>
            </a:r>
            <a:endParaRPr lang="zh-CN" altLang="en-US" sz="4300" smtClean="0">
              <a:solidFill>
                <a:schemeClr val="tx1"/>
              </a:solidFill>
            </a:endParaRPr>
          </a:p>
        </p:txBody>
      </p:sp>
      <p:sp>
        <p:nvSpPr>
          <p:cNvPr id="75779" name="Rectangle 3"/>
          <p:cNvSpPr>
            <a:spLocks noGrp="1" noChangeArrowheads="1"/>
          </p:cNvSpPr>
          <p:nvPr>
            <p:ph type="body" idx="1"/>
          </p:nvPr>
        </p:nvSpPr>
        <p:spPr>
          <a:xfrm>
            <a:off x="26988" y="2968625"/>
            <a:ext cx="5003800" cy="2189163"/>
          </a:xfrm>
        </p:spPr>
        <p:txBody>
          <a:bodyPr/>
          <a:lstStyle/>
          <a:p>
            <a:pPr marL="0" indent="0" eaLnBrk="1" hangingPunct="1">
              <a:lnSpc>
                <a:spcPct val="120000"/>
              </a:lnSpc>
              <a:spcBef>
                <a:spcPts val="600"/>
              </a:spcBef>
              <a:buFont typeface="Wingdings" pitchFamily="2" charset="2"/>
              <a:buNone/>
            </a:pPr>
            <a:r>
              <a:rPr lang="en-US" altLang="zh-CN" sz="3800" b="1" smtClean="0">
                <a:solidFill>
                  <a:srgbClr val="0000CC"/>
                </a:solidFill>
              </a:rPr>
              <a:t>(1). </a:t>
            </a:r>
            <a:r>
              <a:rPr lang="zh-CN" altLang="en-US" sz="3800" b="1" smtClean="0">
                <a:solidFill>
                  <a:srgbClr val="0000CC"/>
                </a:solidFill>
              </a:rPr>
              <a:t>波段（频段）划分</a:t>
            </a:r>
            <a:endParaRPr lang="en-US" altLang="zh-CN" sz="3800" b="1" smtClean="0">
              <a:solidFill>
                <a:srgbClr val="0000CC"/>
              </a:solidFill>
            </a:endParaRPr>
          </a:p>
          <a:p>
            <a:pPr marL="0" indent="0" eaLnBrk="1" hangingPunct="1">
              <a:lnSpc>
                <a:spcPct val="120000"/>
              </a:lnSpc>
              <a:spcBef>
                <a:spcPts val="600"/>
              </a:spcBef>
              <a:buFont typeface="Wingdings" pitchFamily="2" charset="2"/>
              <a:buNone/>
            </a:pPr>
            <a:r>
              <a:rPr lang="zh-CN" altLang="en-US" sz="3600" b="1" smtClean="0">
                <a:solidFill>
                  <a:srgbClr val="009900"/>
                </a:solidFill>
              </a:rPr>
              <a:t>查手册</a:t>
            </a:r>
            <a:r>
              <a:rPr lang="zh-CN" altLang="en-US" sz="3600" b="1" smtClean="0"/>
              <a:t>可得</a:t>
            </a:r>
            <a:r>
              <a:rPr lang="en-US" altLang="zh-CN" sz="3600" b="1" smtClean="0"/>
              <a:t>74LS124</a:t>
            </a:r>
            <a:r>
              <a:rPr lang="zh-CN" altLang="en-US" sz="3600" b="1" smtClean="0"/>
              <a:t>的结构框图以及受控特性。</a:t>
            </a:r>
          </a:p>
        </p:txBody>
      </p:sp>
      <p:sp>
        <p:nvSpPr>
          <p:cNvPr id="58373" name="TextBox 11"/>
          <p:cNvSpPr txBox="1">
            <a:spLocks noChangeArrowheads="1"/>
          </p:cNvSpPr>
          <p:nvPr/>
        </p:nvSpPr>
        <p:spPr bwMode="auto">
          <a:xfrm>
            <a:off x="34925" y="5037138"/>
            <a:ext cx="5041900" cy="1200150"/>
          </a:xfrm>
          <a:prstGeom prst="rect">
            <a:avLst/>
          </a:prstGeom>
          <a:noFill/>
          <a:ln>
            <a:noFill/>
          </a:ln>
          <a:extLst/>
        </p:spPr>
        <p:txBody>
          <a:bodyPr>
            <a:spAutoFit/>
          </a:bodyPr>
          <a:lstStyle>
            <a:lvl1pPr>
              <a:spcBef>
                <a:spcPct val="50000"/>
              </a:spcBef>
              <a:defRPr sz="2000" b="1">
                <a:solidFill>
                  <a:schemeClr val="tx1"/>
                </a:solidFill>
                <a:latin typeface="Arial" charset="0"/>
                <a:ea typeface="宋体" pitchFamily="2" charset="-122"/>
              </a:defRPr>
            </a:lvl1pPr>
            <a:lvl2pPr marL="742950" indent="-285750">
              <a:spcBef>
                <a:spcPct val="50000"/>
              </a:spcBef>
              <a:defRPr sz="2000" b="1">
                <a:solidFill>
                  <a:schemeClr val="tx1"/>
                </a:solidFill>
                <a:latin typeface="Arial" charset="0"/>
                <a:ea typeface="宋体" pitchFamily="2" charset="-122"/>
              </a:defRPr>
            </a:lvl2pPr>
            <a:lvl3pPr marL="1143000" indent="-228600">
              <a:spcBef>
                <a:spcPct val="50000"/>
              </a:spcBef>
              <a:defRPr sz="2000" b="1">
                <a:solidFill>
                  <a:schemeClr val="tx1"/>
                </a:solidFill>
                <a:latin typeface="Arial" charset="0"/>
                <a:ea typeface="宋体" pitchFamily="2" charset="-122"/>
              </a:defRPr>
            </a:lvl3pPr>
            <a:lvl4pPr marL="1600200" indent="-228600">
              <a:spcBef>
                <a:spcPct val="50000"/>
              </a:spcBef>
              <a:defRPr sz="2000" b="1">
                <a:solidFill>
                  <a:schemeClr val="tx1"/>
                </a:solidFill>
                <a:latin typeface="Arial" charset="0"/>
                <a:ea typeface="宋体" pitchFamily="2" charset="-122"/>
              </a:defRPr>
            </a:lvl4pPr>
            <a:lvl5pPr marL="2057400" indent="-228600">
              <a:spcBef>
                <a:spcPct val="50000"/>
              </a:spcBef>
              <a:defRPr sz="2000" b="1">
                <a:solidFill>
                  <a:schemeClr val="tx1"/>
                </a:solidFill>
                <a:latin typeface="Arial" charset="0"/>
                <a:ea typeface="宋体" pitchFamily="2" charset="-122"/>
              </a:defRPr>
            </a:lvl5pPr>
            <a:lvl6pPr marL="2514600" indent="-228600" fontAlgn="base">
              <a:spcBef>
                <a:spcPct val="50000"/>
              </a:spcBef>
              <a:spcAft>
                <a:spcPct val="0"/>
              </a:spcAft>
              <a:defRPr sz="2000" b="1">
                <a:solidFill>
                  <a:schemeClr val="tx1"/>
                </a:solidFill>
                <a:latin typeface="Arial" charset="0"/>
                <a:ea typeface="宋体" pitchFamily="2" charset="-122"/>
              </a:defRPr>
            </a:lvl6pPr>
            <a:lvl7pPr marL="2971800" indent="-228600" fontAlgn="base">
              <a:spcBef>
                <a:spcPct val="50000"/>
              </a:spcBef>
              <a:spcAft>
                <a:spcPct val="0"/>
              </a:spcAft>
              <a:defRPr sz="2000" b="1">
                <a:solidFill>
                  <a:schemeClr val="tx1"/>
                </a:solidFill>
                <a:latin typeface="Arial" charset="0"/>
                <a:ea typeface="宋体" pitchFamily="2" charset="-122"/>
              </a:defRPr>
            </a:lvl7pPr>
            <a:lvl8pPr marL="3429000" indent="-228600" fontAlgn="base">
              <a:spcBef>
                <a:spcPct val="50000"/>
              </a:spcBef>
              <a:spcAft>
                <a:spcPct val="0"/>
              </a:spcAft>
              <a:defRPr sz="2000" b="1">
                <a:solidFill>
                  <a:schemeClr val="tx1"/>
                </a:solidFill>
                <a:latin typeface="Arial" charset="0"/>
                <a:ea typeface="宋体" pitchFamily="2" charset="-122"/>
              </a:defRPr>
            </a:lvl8pPr>
            <a:lvl9pPr marL="3886200" indent="-228600" fontAlgn="base">
              <a:spcBef>
                <a:spcPct val="50000"/>
              </a:spcBef>
              <a:spcAft>
                <a:spcPct val="0"/>
              </a:spcAft>
              <a:defRPr sz="2000" b="1">
                <a:solidFill>
                  <a:schemeClr val="tx1"/>
                </a:solidFill>
                <a:latin typeface="Arial" charset="0"/>
                <a:ea typeface="宋体" pitchFamily="2" charset="-122"/>
              </a:defRPr>
            </a:lvl9pPr>
          </a:lstStyle>
          <a:p>
            <a:pPr indent="177800" eaLnBrk="1" hangingPunct="1">
              <a:spcBef>
                <a:spcPct val="0"/>
              </a:spcBef>
              <a:buFontTx/>
              <a:buChar char="•"/>
              <a:defRPr/>
            </a:pPr>
            <a:r>
              <a:rPr lang="zh-CN" altLang="en-US" sz="2400" i="1" smtClean="0">
                <a:solidFill>
                  <a:srgbClr val="FF00FF"/>
                </a:solidFill>
              </a:rPr>
              <a:t>为什么要进行波段划分？</a:t>
            </a:r>
            <a:endParaRPr lang="en-US" altLang="zh-CN" sz="2400" i="1" smtClean="0">
              <a:solidFill>
                <a:srgbClr val="FF00FF"/>
              </a:solidFill>
            </a:endParaRPr>
          </a:p>
          <a:p>
            <a:pPr indent="177800" eaLnBrk="1" hangingPunct="1">
              <a:spcBef>
                <a:spcPct val="0"/>
              </a:spcBef>
              <a:buSzPct val="75000"/>
              <a:buFont typeface="Wingdings" pitchFamily="2" charset="2"/>
              <a:buChar char="ü"/>
              <a:defRPr/>
            </a:pPr>
            <a:r>
              <a:rPr lang="zh-CN" altLang="en-US" sz="2400" i="1" smtClean="0">
                <a:solidFill>
                  <a:srgbClr val="FF00FF"/>
                </a:solidFill>
              </a:rPr>
              <a:t>因为</a:t>
            </a:r>
            <a:r>
              <a:rPr lang="en-US" altLang="zh-CN" sz="2400" i="1" smtClean="0">
                <a:solidFill>
                  <a:srgbClr val="FF00FF"/>
                </a:solidFill>
              </a:rPr>
              <a:t>124</a:t>
            </a:r>
            <a:r>
              <a:rPr lang="zh-CN" altLang="en-US" sz="2400" i="1" smtClean="0">
                <a:solidFill>
                  <a:srgbClr val="FF00FF"/>
                </a:solidFill>
              </a:rPr>
              <a:t>的频率覆盖系数只有</a:t>
            </a:r>
            <a:r>
              <a:rPr lang="en-US" altLang="zh-CN" sz="2400" i="1" smtClean="0">
                <a:solidFill>
                  <a:srgbClr val="FF00FF"/>
                </a:solidFill>
              </a:rPr>
              <a:t>2.24</a:t>
            </a:r>
            <a:r>
              <a:rPr lang="zh-CN" altLang="en-US" sz="2400" i="1" smtClean="0">
                <a:solidFill>
                  <a:srgbClr val="FF00FF"/>
                </a:solidFill>
              </a:rPr>
              <a:t>，</a:t>
            </a:r>
            <a:endParaRPr lang="en-US" altLang="zh-CN" sz="2400" i="1" smtClean="0">
              <a:solidFill>
                <a:srgbClr val="FF00FF"/>
              </a:solidFill>
            </a:endParaRPr>
          </a:p>
          <a:p>
            <a:pPr indent="177800" eaLnBrk="1" hangingPunct="1">
              <a:spcBef>
                <a:spcPct val="0"/>
              </a:spcBef>
              <a:defRPr/>
            </a:pPr>
            <a:r>
              <a:rPr lang="zh-CN" altLang="en-US" sz="2400" i="1" smtClean="0">
                <a:solidFill>
                  <a:srgbClr val="FF00FF"/>
                </a:solidFill>
              </a:rPr>
              <a:t>小于设计要求的</a:t>
            </a:r>
            <a:r>
              <a:rPr lang="en-US" altLang="zh-CN" sz="2400" i="1" smtClean="0">
                <a:solidFill>
                  <a:srgbClr val="FF00FF"/>
                </a:solidFill>
              </a:rPr>
              <a:t>4.096</a:t>
            </a:r>
            <a:r>
              <a:rPr lang="zh-CN" altLang="en-US" sz="2400" i="1" smtClean="0">
                <a:solidFill>
                  <a:srgbClr val="FF00FF"/>
                </a:solidFill>
              </a:rPr>
              <a:t>（后详）！</a:t>
            </a:r>
          </a:p>
        </p:txBody>
      </p:sp>
      <p:sp>
        <p:nvSpPr>
          <p:cNvPr id="13" name="Oval 10"/>
          <p:cNvSpPr>
            <a:spLocks noChangeArrowheads="1"/>
          </p:cNvSpPr>
          <p:nvPr/>
        </p:nvSpPr>
        <p:spPr bwMode="auto">
          <a:xfrm>
            <a:off x="6564313" y="2060575"/>
            <a:ext cx="695325" cy="300038"/>
          </a:xfrm>
          <a:prstGeom prst="ellipse">
            <a:avLst/>
          </a:prstGeom>
          <a:noFill/>
          <a:ln w="19050">
            <a:solidFill>
              <a:srgbClr val="FF0066"/>
            </a:solidFill>
            <a:prstDash val="dash"/>
            <a:round/>
            <a:headEnd/>
            <a:tailEnd/>
          </a:ln>
        </p:spPr>
        <p:txBody>
          <a:bodyPr wrap="none" anchor="ctr"/>
          <a:lstStyle/>
          <a:p>
            <a:pPr eaLnBrk="1" hangingPunct="1">
              <a:spcBef>
                <a:spcPct val="50000"/>
              </a:spcBef>
            </a:pPr>
            <a:endParaRPr lang="zh-CN" altLang="en-US"/>
          </a:p>
        </p:txBody>
      </p:sp>
      <p:sp>
        <p:nvSpPr>
          <p:cNvPr id="14" name="Oval 10"/>
          <p:cNvSpPr>
            <a:spLocks noChangeArrowheads="1"/>
          </p:cNvSpPr>
          <p:nvPr/>
        </p:nvSpPr>
        <p:spPr bwMode="auto">
          <a:xfrm>
            <a:off x="6577013" y="5133975"/>
            <a:ext cx="695325" cy="300038"/>
          </a:xfrm>
          <a:prstGeom prst="ellipse">
            <a:avLst/>
          </a:prstGeom>
          <a:noFill/>
          <a:ln w="19050">
            <a:solidFill>
              <a:srgbClr val="FF0066"/>
            </a:solidFill>
            <a:prstDash val="dash"/>
            <a:round/>
            <a:headEnd/>
            <a:tailEnd/>
          </a:ln>
        </p:spPr>
        <p:txBody>
          <a:bodyPr wrap="none" anchor="ctr"/>
          <a:lstStyle/>
          <a:p>
            <a:pPr eaLnBrk="1" hangingPunct="1">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3"/>
                                        </p:tgtEl>
                                        <p:attrNameLst>
                                          <p:attrName>style.visibility</p:attrName>
                                        </p:attrNameLst>
                                      </p:cBhvr>
                                      <p:to>
                                        <p:strVal val="visible"/>
                                      </p:to>
                                    </p:set>
                                  </p:childTnLst>
                                </p:cTn>
                              </p:par>
                            </p:childTnLst>
                          </p:cTn>
                        </p:par>
                      </p:childTnLst>
                    </p:cTn>
                  </p:par>
                  <p:par>
                    <p:cTn id="9" fill="hold">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7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8" grpId="0"/>
      <p:bldP spid="75779" grpId="0" uiExpand="1" build="p"/>
      <p:bldP spid="58373" grpId="0" uiExpand="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750" y="122238"/>
            <a:ext cx="8001000" cy="569912"/>
          </a:xfrm>
        </p:spPr>
        <p:txBody>
          <a:bodyPr/>
          <a:lstStyle/>
          <a:p>
            <a:pPr algn="ctr" eaLnBrk="1" hangingPunct="1"/>
            <a:r>
              <a:rPr lang="zh-CN" altLang="en-US" sz="3200" smtClean="0">
                <a:latin typeface="Times New Roman" pitchFamily="18" charset="0"/>
              </a:rPr>
              <a:t>图</a:t>
            </a:r>
            <a:r>
              <a:rPr lang="en-US" altLang="zh-CN" sz="3200" smtClean="0">
                <a:latin typeface="Times New Roman" pitchFamily="18" charset="0"/>
              </a:rPr>
              <a:t>3-96</a:t>
            </a:r>
            <a:r>
              <a:rPr lang="zh-CN" altLang="en-US" sz="3200" smtClean="0">
                <a:latin typeface="Times New Roman" pitchFamily="18" charset="0"/>
              </a:rPr>
              <a:t> </a:t>
            </a:r>
            <a:r>
              <a:rPr lang="en-US" altLang="zh-CN" sz="3200" smtClean="0">
                <a:latin typeface="Times New Roman" pitchFamily="18" charset="0"/>
              </a:rPr>
              <a:t>74LS124</a:t>
            </a:r>
            <a:r>
              <a:rPr lang="zh-CN" altLang="en-US" sz="3200" smtClean="0">
                <a:latin typeface="Times New Roman" pitchFamily="18" charset="0"/>
              </a:rPr>
              <a:t>的受控特性</a:t>
            </a:r>
          </a:p>
        </p:txBody>
      </p:sp>
      <p:pic>
        <p:nvPicPr>
          <p:cNvPr id="34819" name="Picture 5" descr="04128"/>
          <p:cNvPicPr>
            <a:picLocks noGrp="1" noChangeAspect="1" noChangeArrowheads="1"/>
          </p:cNvPicPr>
          <p:nvPr>
            <p:ph idx="1"/>
          </p:nvPr>
        </p:nvPicPr>
        <p:blipFill>
          <a:blip r:embed="rId3"/>
          <a:srcRect/>
          <a:stretch>
            <a:fillRect/>
          </a:stretch>
        </p:blipFill>
        <p:spPr>
          <a:xfrm>
            <a:off x="0" y="909638"/>
            <a:ext cx="9144000" cy="4824412"/>
          </a:xfrm>
        </p:spPr>
      </p:pic>
      <p:sp>
        <p:nvSpPr>
          <p:cNvPr id="34820" name="Text Box 7"/>
          <p:cNvSpPr txBox="1">
            <a:spLocks noChangeArrowheads="1"/>
          </p:cNvSpPr>
          <p:nvPr/>
        </p:nvSpPr>
        <p:spPr bwMode="auto">
          <a:xfrm>
            <a:off x="71438" y="5734050"/>
            <a:ext cx="4068762" cy="457200"/>
          </a:xfrm>
          <a:prstGeom prst="rect">
            <a:avLst/>
          </a:prstGeom>
          <a:noFill/>
          <a:ln w="9525">
            <a:noFill/>
            <a:miter lim="800000"/>
            <a:headEnd/>
            <a:tailEnd/>
          </a:ln>
        </p:spPr>
        <p:txBody>
          <a:bodyPr>
            <a:spAutoFit/>
          </a:bodyPr>
          <a:lstStyle/>
          <a:p>
            <a:pPr algn="ctr" eaLnBrk="1" hangingPunct="1">
              <a:spcBef>
                <a:spcPct val="50000"/>
              </a:spcBef>
            </a:pPr>
            <a:r>
              <a:rPr lang="en-US" altLang="zh-CN" sz="2400">
                <a:solidFill>
                  <a:schemeClr val="accent2"/>
                </a:solidFill>
                <a:latin typeface="Times New Roman" pitchFamily="18" charset="0"/>
              </a:rPr>
              <a:t>C</a:t>
            </a:r>
            <a:r>
              <a:rPr lang="en-US" altLang="zh-CN" sz="2400" baseline="-25000">
                <a:solidFill>
                  <a:schemeClr val="accent2"/>
                </a:solidFill>
                <a:latin typeface="Times New Roman" pitchFamily="18" charset="0"/>
              </a:rPr>
              <a:t>ext</a:t>
            </a:r>
            <a:r>
              <a:rPr lang="zh-CN" altLang="en-US" sz="2400">
                <a:solidFill>
                  <a:schemeClr val="accent2"/>
                </a:solidFill>
              </a:rPr>
              <a:t>确定基准工作频率</a:t>
            </a:r>
            <a:r>
              <a:rPr lang="en-GB" altLang="zh-CN" sz="2400" i="1">
                <a:solidFill>
                  <a:schemeClr val="accent2"/>
                </a:solidFill>
                <a:latin typeface="Times New Roman" pitchFamily="18" charset="0"/>
              </a:rPr>
              <a:t>f</a:t>
            </a:r>
            <a:r>
              <a:rPr lang="en-US" altLang="zh-CN" sz="2400" i="1" baseline="-25000">
                <a:solidFill>
                  <a:schemeClr val="accent2"/>
                </a:solidFill>
                <a:latin typeface="Times New Roman" pitchFamily="18" charset="0"/>
              </a:rPr>
              <a:t>o</a:t>
            </a:r>
            <a:r>
              <a:rPr lang="en-GB" altLang="zh-CN" sz="2400" i="1">
                <a:solidFill>
                  <a:schemeClr val="accent2"/>
                </a:solidFill>
                <a:latin typeface="Times New Roman" pitchFamily="18" charset="0"/>
              </a:rPr>
              <a:t>(base)</a:t>
            </a:r>
            <a:endParaRPr lang="en-US" altLang="zh-CN" sz="2400" i="1">
              <a:solidFill>
                <a:schemeClr val="accent2"/>
              </a:solidFill>
              <a:latin typeface="Times New Roman" pitchFamily="18" charset="0"/>
            </a:endParaRPr>
          </a:p>
        </p:txBody>
      </p:sp>
      <p:sp>
        <p:nvSpPr>
          <p:cNvPr id="34821" name="Rectangle 8"/>
          <p:cNvSpPr>
            <a:spLocks noChangeArrowheads="1"/>
          </p:cNvSpPr>
          <p:nvPr/>
        </p:nvSpPr>
        <p:spPr bwMode="auto">
          <a:xfrm>
            <a:off x="4356100" y="5734050"/>
            <a:ext cx="4752975" cy="457200"/>
          </a:xfrm>
          <a:prstGeom prst="rect">
            <a:avLst/>
          </a:prstGeom>
          <a:noFill/>
          <a:ln w="9525">
            <a:noFill/>
            <a:miter lim="800000"/>
            <a:headEnd/>
            <a:tailEnd/>
          </a:ln>
        </p:spPr>
        <p:txBody>
          <a:bodyPr>
            <a:spAutoFit/>
          </a:bodyPr>
          <a:lstStyle/>
          <a:p>
            <a:pPr algn="ctr" eaLnBrk="1" hangingPunct="1"/>
            <a:r>
              <a:rPr lang="en-US" altLang="zh-CN" sz="2400">
                <a:solidFill>
                  <a:schemeClr val="accent2"/>
                </a:solidFill>
                <a:latin typeface="Times New Roman" pitchFamily="18" charset="0"/>
              </a:rPr>
              <a:t>V</a:t>
            </a:r>
            <a:r>
              <a:rPr lang="en-US" altLang="zh-CN" sz="2400" baseline="-25000">
                <a:solidFill>
                  <a:schemeClr val="accent2"/>
                </a:solidFill>
                <a:latin typeface="Times New Roman" pitchFamily="18" charset="0"/>
              </a:rPr>
              <a:t>Rng</a:t>
            </a:r>
            <a:r>
              <a:rPr lang="zh-CN" altLang="en-US" sz="2400">
                <a:solidFill>
                  <a:schemeClr val="accent2"/>
                </a:solidFill>
                <a:latin typeface="Times New Roman" pitchFamily="18" charset="0"/>
              </a:rPr>
              <a:t>控制频率范围，</a:t>
            </a:r>
            <a:r>
              <a:rPr lang="en-US" altLang="zh-CN" sz="2400">
                <a:solidFill>
                  <a:schemeClr val="accent2"/>
                </a:solidFill>
                <a:latin typeface="Times New Roman" pitchFamily="18" charset="0"/>
              </a:rPr>
              <a:t>V</a:t>
            </a:r>
            <a:r>
              <a:rPr lang="en-US" altLang="zh-CN" sz="2400" baseline="-25000">
                <a:solidFill>
                  <a:schemeClr val="accent2"/>
                </a:solidFill>
                <a:latin typeface="Times New Roman" pitchFamily="18" charset="0"/>
              </a:rPr>
              <a:t>reg</a:t>
            </a:r>
            <a:r>
              <a:rPr lang="zh-CN" altLang="en-US" sz="2400">
                <a:solidFill>
                  <a:schemeClr val="accent2"/>
                </a:solidFill>
                <a:latin typeface="Times New Roman" pitchFamily="18" charset="0"/>
              </a:rPr>
              <a:t>调节频率</a:t>
            </a:r>
          </a:p>
        </p:txBody>
      </p:sp>
      <p:sp>
        <p:nvSpPr>
          <p:cNvPr id="34822" name="Oval 11"/>
          <p:cNvSpPr>
            <a:spLocks noChangeArrowheads="1"/>
          </p:cNvSpPr>
          <p:nvPr/>
        </p:nvSpPr>
        <p:spPr bwMode="auto">
          <a:xfrm>
            <a:off x="4443413" y="2579688"/>
            <a:ext cx="576262" cy="358775"/>
          </a:xfrm>
          <a:prstGeom prst="ellipse">
            <a:avLst/>
          </a:prstGeom>
          <a:noFill/>
          <a:ln w="19050">
            <a:solidFill>
              <a:srgbClr val="FF0000"/>
            </a:solidFill>
            <a:prstDash val="sysDot"/>
            <a:round/>
            <a:headEnd/>
            <a:tailEnd/>
          </a:ln>
        </p:spPr>
        <p:txBody>
          <a:bodyPr wrap="none" anchor="ctr"/>
          <a:lstStyle/>
          <a:p>
            <a:pPr eaLnBrk="1" hangingPunct="1">
              <a:spcBef>
                <a:spcPct val="50000"/>
              </a:spcBef>
            </a:pPr>
            <a:endParaRPr lang="zh-CN" altLang="en-US"/>
          </a:p>
        </p:txBody>
      </p:sp>
      <p:sp>
        <p:nvSpPr>
          <p:cNvPr id="34823" name="Text Box 12"/>
          <p:cNvSpPr txBox="1">
            <a:spLocks noChangeArrowheads="1"/>
          </p:cNvSpPr>
          <p:nvPr/>
        </p:nvSpPr>
        <p:spPr bwMode="auto">
          <a:xfrm>
            <a:off x="3635375" y="3357563"/>
            <a:ext cx="1655763" cy="641350"/>
          </a:xfrm>
          <a:prstGeom prst="rect">
            <a:avLst/>
          </a:prstGeom>
          <a:noFill/>
          <a:ln w="9525">
            <a:noFill/>
            <a:miter lim="800000"/>
            <a:headEnd/>
            <a:tailEnd/>
          </a:ln>
        </p:spPr>
        <p:txBody>
          <a:bodyPr>
            <a:spAutoFit/>
          </a:bodyPr>
          <a:lstStyle/>
          <a:p>
            <a:pPr algn="ctr" eaLnBrk="1" hangingPunct="1">
              <a:spcBef>
                <a:spcPct val="50000"/>
              </a:spcBef>
            </a:pPr>
            <a:r>
              <a:rPr lang="en-US" altLang="zh-CN" sz="1800"/>
              <a:t>VCO</a:t>
            </a:r>
            <a:r>
              <a:rPr lang="zh-CN" altLang="en-US" sz="1800"/>
              <a:t>输出频率的归一化值</a:t>
            </a:r>
          </a:p>
        </p:txBody>
      </p:sp>
      <p:sp>
        <p:nvSpPr>
          <p:cNvPr id="34824" name="Line 13"/>
          <p:cNvSpPr>
            <a:spLocks noChangeShapeType="1"/>
          </p:cNvSpPr>
          <p:nvPr/>
        </p:nvSpPr>
        <p:spPr bwMode="auto">
          <a:xfrm>
            <a:off x="5724525" y="3125788"/>
            <a:ext cx="360363" cy="0"/>
          </a:xfrm>
          <a:prstGeom prst="line">
            <a:avLst/>
          </a:prstGeom>
          <a:noFill/>
          <a:ln w="19050">
            <a:solidFill>
              <a:srgbClr val="0000FF"/>
            </a:solidFill>
            <a:prstDash val="dash"/>
            <a:round/>
            <a:headEnd/>
            <a:tailEnd/>
          </a:ln>
        </p:spPr>
        <p:txBody>
          <a:bodyPr/>
          <a:lstStyle/>
          <a:p>
            <a:endParaRPr lang="zh-CN" altLang="en-US"/>
          </a:p>
        </p:txBody>
      </p:sp>
      <p:sp>
        <p:nvSpPr>
          <p:cNvPr id="34825" name="Line 14"/>
          <p:cNvSpPr>
            <a:spLocks noChangeShapeType="1"/>
          </p:cNvSpPr>
          <p:nvPr/>
        </p:nvSpPr>
        <p:spPr bwMode="auto">
          <a:xfrm>
            <a:off x="8488363" y="5459413"/>
            <a:ext cx="360362" cy="0"/>
          </a:xfrm>
          <a:prstGeom prst="line">
            <a:avLst/>
          </a:prstGeom>
          <a:noFill/>
          <a:ln w="19050">
            <a:solidFill>
              <a:srgbClr val="0000FF"/>
            </a:solidFill>
            <a:prstDash val="dash"/>
            <a:round/>
            <a:headEnd/>
            <a:tailEnd/>
          </a:ln>
        </p:spPr>
        <p:txBody>
          <a:bodyPr/>
          <a:lstStyle/>
          <a:p>
            <a:endParaRPr lang="zh-CN" altLang="en-US"/>
          </a:p>
        </p:txBody>
      </p:sp>
      <p:sp>
        <p:nvSpPr>
          <p:cNvPr id="34826" name="Line 15"/>
          <p:cNvSpPr>
            <a:spLocks noChangeShapeType="1"/>
          </p:cNvSpPr>
          <p:nvPr/>
        </p:nvSpPr>
        <p:spPr bwMode="auto">
          <a:xfrm>
            <a:off x="3262313" y="5114925"/>
            <a:ext cx="574675" cy="0"/>
          </a:xfrm>
          <a:prstGeom prst="line">
            <a:avLst/>
          </a:prstGeom>
          <a:noFill/>
          <a:ln w="19050">
            <a:solidFill>
              <a:srgbClr val="008000"/>
            </a:solidFill>
            <a:prstDash val="dash"/>
            <a:round/>
            <a:headEnd/>
            <a:tailEnd/>
          </a:ln>
        </p:spPr>
        <p:txBody>
          <a:bodyPr/>
          <a:lstStyle/>
          <a:p>
            <a:endParaRPr lang="zh-CN" altLang="en-US"/>
          </a:p>
        </p:txBody>
      </p:sp>
      <p:sp>
        <p:nvSpPr>
          <p:cNvPr id="34827" name="Line 16"/>
          <p:cNvSpPr>
            <a:spLocks noChangeShapeType="1"/>
          </p:cNvSpPr>
          <p:nvPr/>
        </p:nvSpPr>
        <p:spPr bwMode="auto">
          <a:xfrm>
            <a:off x="57150" y="1557338"/>
            <a:ext cx="698500" cy="0"/>
          </a:xfrm>
          <a:prstGeom prst="line">
            <a:avLst/>
          </a:prstGeom>
          <a:noFill/>
          <a:ln w="19050">
            <a:solidFill>
              <a:srgbClr val="008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5088" y="44450"/>
            <a:ext cx="7543800" cy="569913"/>
          </a:xfrm>
        </p:spPr>
        <p:txBody>
          <a:bodyPr/>
          <a:lstStyle/>
          <a:p>
            <a:pPr eaLnBrk="1" hangingPunct="1"/>
            <a:r>
              <a:rPr lang="zh-CN" altLang="en-US" sz="2800" smtClean="0"/>
              <a:t>由上图中，可以看出以下四点：</a:t>
            </a:r>
          </a:p>
        </p:txBody>
      </p:sp>
      <p:sp>
        <p:nvSpPr>
          <p:cNvPr id="35843" name="Rectangle 3"/>
          <p:cNvSpPr>
            <a:spLocks noGrp="1" noChangeArrowheads="1"/>
          </p:cNvSpPr>
          <p:nvPr>
            <p:ph type="body" idx="1"/>
          </p:nvPr>
        </p:nvSpPr>
        <p:spPr>
          <a:xfrm>
            <a:off x="93663" y="549275"/>
            <a:ext cx="8964612" cy="4679950"/>
          </a:xfrm>
        </p:spPr>
        <p:txBody>
          <a:bodyPr/>
          <a:lstStyle/>
          <a:p>
            <a:pPr marL="536575" indent="-536575" eaLnBrk="1" hangingPunct="1">
              <a:lnSpc>
                <a:spcPct val="130000"/>
              </a:lnSpc>
              <a:spcBef>
                <a:spcPct val="10000"/>
              </a:spcBef>
              <a:buClr>
                <a:srgbClr val="0000FF"/>
              </a:buClr>
              <a:buSzTx/>
              <a:buFont typeface="Wingdings" pitchFamily="2" charset="2"/>
              <a:buAutoNum type="ea1JpnChsDbPeriod"/>
            </a:pPr>
            <a:r>
              <a:rPr lang="en-US" altLang="zh-CN" sz="2800" b="1" smtClean="0">
                <a:solidFill>
                  <a:srgbClr val="0000FF"/>
                </a:solidFill>
                <a:latin typeface="Times New Roman" pitchFamily="18" charset="0"/>
              </a:rPr>
              <a:t>74LS124</a:t>
            </a:r>
            <a:r>
              <a:rPr lang="zh-CN" altLang="en-US" sz="2800" b="1" smtClean="0">
                <a:solidFill>
                  <a:srgbClr val="0000FF"/>
                </a:solidFill>
                <a:latin typeface="Times New Roman" pitchFamily="18" charset="0"/>
              </a:rPr>
              <a:t>的工作频率</a:t>
            </a:r>
            <a:r>
              <a:rPr lang="en-GB" altLang="zh-CN" sz="2800" b="1" i="1" smtClean="0">
                <a:solidFill>
                  <a:schemeClr val="accent2"/>
                </a:solidFill>
                <a:latin typeface="Times New Roman" pitchFamily="18" charset="0"/>
              </a:rPr>
              <a:t>f</a:t>
            </a:r>
            <a:r>
              <a:rPr lang="en-GB" altLang="zh-CN" sz="2800" b="1" i="1" baseline="-25000" smtClean="0">
                <a:solidFill>
                  <a:schemeClr val="accent2"/>
                </a:solidFill>
                <a:latin typeface="Times New Roman" pitchFamily="18" charset="0"/>
              </a:rPr>
              <a:t>o</a:t>
            </a:r>
            <a:r>
              <a:rPr lang="en-GB" altLang="zh-CN" sz="2800" b="1" i="1" smtClean="0">
                <a:solidFill>
                  <a:schemeClr val="accent2"/>
                </a:solidFill>
                <a:latin typeface="Times New Roman" pitchFamily="18" charset="0"/>
              </a:rPr>
              <a:t>(base)</a:t>
            </a:r>
            <a:r>
              <a:rPr lang="zh-CN" altLang="en-US" sz="2800" b="1" smtClean="0">
                <a:solidFill>
                  <a:srgbClr val="0000FF"/>
                </a:solidFill>
                <a:latin typeface="Times New Roman" pitchFamily="18" charset="0"/>
              </a:rPr>
              <a:t>与外接电容</a:t>
            </a:r>
            <a:r>
              <a:rPr lang="en-US" altLang="zh-CN" sz="2800" b="1" smtClean="0">
                <a:solidFill>
                  <a:srgbClr val="0000FF"/>
                </a:solidFill>
                <a:latin typeface="Times New Roman" pitchFamily="18" charset="0"/>
              </a:rPr>
              <a:t>C</a:t>
            </a:r>
            <a:r>
              <a:rPr lang="en-US" altLang="zh-CN" sz="2800" b="1" baseline="-25000" smtClean="0">
                <a:solidFill>
                  <a:srgbClr val="0000FF"/>
                </a:solidFill>
                <a:latin typeface="Times New Roman" pitchFamily="18" charset="0"/>
              </a:rPr>
              <a:t>ext</a:t>
            </a:r>
            <a:r>
              <a:rPr lang="zh-CN" altLang="en-US" sz="2800" b="1" smtClean="0">
                <a:solidFill>
                  <a:srgbClr val="0000FF"/>
                </a:solidFill>
                <a:latin typeface="Times New Roman" pitchFamily="18" charset="0"/>
              </a:rPr>
              <a:t>成反比，</a:t>
            </a:r>
            <a:r>
              <a:rPr lang="zh-CN" altLang="en-US" sz="2800" b="1" smtClean="0">
                <a:latin typeface="Times New Roman" pitchFamily="18" charset="0"/>
              </a:rPr>
              <a:t>近似公式为：</a:t>
            </a:r>
            <a:endParaRPr lang="en-US" altLang="zh-CN" sz="2800" b="1" smtClean="0">
              <a:latin typeface="Times New Roman" pitchFamily="18" charset="0"/>
            </a:endParaRPr>
          </a:p>
          <a:p>
            <a:pPr marL="536575" indent="-536575" algn="ctr" eaLnBrk="1" hangingPunct="1">
              <a:lnSpc>
                <a:spcPct val="130000"/>
              </a:lnSpc>
              <a:spcBef>
                <a:spcPct val="10000"/>
              </a:spcBef>
              <a:buSzTx/>
              <a:buFont typeface="Wingdings" pitchFamily="2" charset="2"/>
              <a:buNone/>
            </a:pPr>
            <a:r>
              <a:rPr lang="en-GB" altLang="zh-CN" sz="2800" b="1" i="1" smtClean="0">
                <a:latin typeface="Times New Roman" pitchFamily="18" charset="0"/>
              </a:rPr>
              <a:t> f</a:t>
            </a:r>
            <a:r>
              <a:rPr lang="en-GB" altLang="zh-CN" sz="2800" b="1" i="1" baseline="-25000" smtClean="0">
                <a:latin typeface="Times New Roman" pitchFamily="18" charset="0"/>
              </a:rPr>
              <a:t>o</a:t>
            </a:r>
            <a:r>
              <a:rPr lang="en-GB" altLang="zh-CN" sz="2800" b="1" i="1" smtClean="0">
                <a:latin typeface="Times New Roman" pitchFamily="18" charset="0"/>
              </a:rPr>
              <a:t>(base)</a:t>
            </a:r>
            <a:r>
              <a:rPr lang="en-US" altLang="zh-CN" sz="2800" b="1" baseline="-25000" smtClean="0">
                <a:latin typeface="Times New Roman" pitchFamily="18" charset="0"/>
              </a:rPr>
              <a:t> </a:t>
            </a:r>
            <a:r>
              <a:rPr lang="en-US" altLang="zh-CN" sz="2800" b="1" smtClean="0">
                <a:latin typeface="Times New Roman" pitchFamily="18" charset="0"/>
              </a:rPr>
              <a:t>= 5×10</a:t>
            </a:r>
            <a:r>
              <a:rPr lang="en-US" altLang="zh-CN" sz="2800" b="1" baseline="30000" smtClean="0">
                <a:latin typeface="Times New Roman" pitchFamily="18" charset="0"/>
              </a:rPr>
              <a:t>-4</a:t>
            </a:r>
            <a:r>
              <a:rPr lang="en-US" altLang="zh-CN" sz="2800" b="1" smtClean="0">
                <a:latin typeface="Times New Roman" pitchFamily="18" charset="0"/>
              </a:rPr>
              <a:t>/C</a:t>
            </a:r>
            <a:r>
              <a:rPr lang="en-US" altLang="zh-CN" sz="2800" b="1" baseline="-25000" smtClean="0">
                <a:latin typeface="Times New Roman" pitchFamily="18" charset="0"/>
              </a:rPr>
              <a:t>ext</a:t>
            </a:r>
            <a:r>
              <a:rPr lang="en-US" altLang="zh-CN" sz="2800" b="1" smtClean="0">
                <a:latin typeface="Times New Roman" pitchFamily="18" charset="0"/>
              </a:rPr>
              <a:t> </a:t>
            </a:r>
            <a:r>
              <a:rPr lang="zh-CN" altLang="en-US" sz="2800" b="1" smtClean="0">
                <a:latin typeface="Times New Roman" pitchFamily="18" charset="0"/>
              </a:rPr>
              <a:t>（当</a:t>
            </a:r>
            <a:r>
              <a:rPr lang="en-US" altLang="zh-CN" sz="2800" b="1" smtClean="0">
                <a:latin typeface="Times New Roman" pitchFamily="18" charset="0"/>
              </a:rPr>
              <a:t>V</a:t>
            </a:r>
            <a:r>
              <a:rPr lang="en-US" altLang="zh-CN" sz="2800" b="1" baseline="-25000" smtClean="0">
                <a:latin typeface="Times New Roman" pitchFamily="18" charset="0"/>
              </a:rPr>
              <a:t>reg</a:t>
            </a:r>
            <a:r>
              <a:rPr lang="en-US" altLang="zh-CN" sz="2800" b="1" smtClean="0">
                <a:latin typeface="Times New Roman" pitchFamily="18" charset="0"/>
              </a:rPr>
              <a:t>=V</a:t>
            </a:r>
            <a:r>
              <a:rPr lang="en-US" altLang="zh-CN" sz="2800" b="1" baseline="-25000" smtClean="0">
                <a:latin typeface="Times New Roman" pitchFamily="18" charset="0"/>
              </a:rPr>
              <a:t>Rng</a:t>
            </a:r>
            <a:r>
              <a:rPr lang="en-US" altLang="zh-CN" sz="2800" b="1" smtClean="0">
                <a:latin typeface="Times New Roman" pitchFamily="18" charset="0"/>
              </a:rPr>
              <a:t>=2V</a:t>
            </a:r>
            <a:r>
              <a:rPr lang="zh-CN" altLang="en-US" sz="2800" b="1" smtClean="0">
                <a:latin typeface="Times New Roman" pitchFamily="18" charset="0"/>
              </a:rPr>
              <a:t>时）</a:t>
            </a:r>
            <a:endParaRPr lang="zh-CN" altLang="en-US" sz="2600" b="1" smtClean="0">
              <a:latin typeface="Times New Roman" pitchFamily="18" charset="0"/>
            </a:endParaRPr>
          </a:p>
        </p:txBody>
      </p:sp>
      <p:grpSp>
        <p:nvGrpSpPr>
          <p:cNvPr id="35844" name="Group 10"/>
          <p:cNvGrpSpPr>
            <a:grpSpLocks/>
          </p:cNvGrpSpPr>
          <p:nvPr/>
        </p:nvGrpSpPr>
        <p:grpSpPr bwMode="auto">
          <a:xfrm>
            <a:off x="576263" y="2925763"/>
            <a:ext cx="8027987" cy="3887787"/>
            <a:chOff x="295" y="1616"/>
            <a:chExt cx="5057" cy="2449"/>
          </a:xfrm>
        </p:grpSpPr>
        <p:pic>
          <p:nvPicPr>
            <p:cNvPr id="35845" name="Picture 4" descr="04128"/>
            <p:cNvPicPr>
              <a:picLocks noChangeAspect="1" noChangeArrowheads="1"/>
            </p:cNvPicPr>
            <p:nvPr/>
          </p:nvPicPr>
          <p:blipFill>
            <a:blip r:embed="rId2"/>
            <a:srcRect/>
            <a:stretch>
              <a:fillRect/>
            </a:stretch>
          </p:blipFill>
          <p:spPr bwMode="auto">
            <a:xfrm>
              <a:off x="295" y="1616"/>
              <a:ext cx="5057" cy="2449"/>
            </a:xfrm>
            <a:prstGeom prst="rect">
              <a:avLst/>
            </a:prstGeom>
            <a:noFill/>
            <a:ln w="9525">
              <a:noFill/>
              <a:miter lim="800000"/>
              <a:headEnd/>
              <a:tailEnd/>
            </a:ln>
          </p:spPr>
        </p:pic>
        <p:sp>
          <p:nvSpPr>
            <p:cNvPr id="35846" name="Oval 5"/>
            <p:cNvSpPr>
              <a:spLocks noChangeArrowheads="1"/>
            </p:cNvSpPr>
            <p:nvPr/>
          </p:nvSpPr>
          <p:spPr bwMode="auto">
            <a:xfrm>
              <a:off x="2752" y="2464"/>
              <a:ext cx="319" cy="182"/>
            </a:xfrm>
            <a:prstGeom prst="ellipse">
              <a:avLst/>
            </a:prstGeom>
            <a:noFill/>
            <a:ln w="19050">
              <a:solidFill>
                <a:srgbClr val="FF0000"/>
              </a:solidFill>
              <a:prstDash val="sysDot"/>
              <a:round/>
              <a:headEnd/>
              <a:tailEnd/>
            </a:ln>
          </p:spPr>
          <p:txBody>
            <a:bodyPr wrap="none" anchor="ctr"/>
            <a:lstStyle/>
            <a:p>
              <a:pPr eaLnBrk="1" hangingPunct="1">
                <a:spcBef>
                  <a:spcPct val="50000"/>
                </a:spcBef>
              </a:pPr>
              <a:endParaRPr lang="zh-CN" altLang="en-US"/>
            </a:p>
          </p:txBody>
        </p:sp>
        <p:sp>
          <p:nvSpPr>
            <p:cNvPr id="35847" name="Text Box 6"/>
            <p:cNvSpPr txBox="1">
              <a:spLocks noChangeArrowheads="1"/>
            </p:cNvSpPr>
            <p:nvPr/>
          </p:nvSpPr>
          <p:spPr bwMode="auto">
            <a:xfrm>
              <a:off x="2200" y="2859"/>
              <a:ext cx="1021" cy="404"/>
            </a:xfrm>
            <a:prstGeom prst="rect">
              <a:avLst/>
            </a:prstGeom>
            <a:noFill/>
            <a:ln w="9525">
              <a:noFill/>
              <a:miter lim="800000"/>
              <a:headEnd/>
              <a:tailEnd/>
            </a:ln>
          </p:spPr>
          <p:txBody>
            <a:bodyPr>
              <a:spAutoFit/>
            </a:bodyPr>
            <a:lstStyle/>
            <a:p>
              <a:pPr algn="ctr" eaLnBrk="1" hangingPunct="1">
                <a:spcBef>
                  <a:spcPct val="50000"/>
                </a:spcBef>
              </a:pPr>
              <a:r>
                <a:rPr lang="en-US" altLang="zh-CN" sz="1800"/>
                <a:t>VCO</a:t>
              </a:r>
              <a:r>
                <a:rPr lang="zh-CN" altLang="en-US" sz="1800"/>
                <a:t>输出频率的归一化值</a:t>
              </a:r>
            </a:p>
          </p:txBody>
        </p:sp>
        <p:sp>
          <p:nvSpPr>
            <p:cNvPr id="35848" name="Line 7"/>
            <p:cNvSpPr>
              <a:spLocks noChangeShapeType="1"/>
            </p:cNvSpPr>
            <p:nvPr/>
          </p:nvSpPr>
          <p:spPr bwMode="auto">
            <a:xfrm>
              <a:off x="3461" y="2741"/>
              <a:ext cx="199" cy="0"/>
            </a:xfrm>
            <a:prstGeom prst="line">
              <a:avLst/>
            </a:prstGeom>
            <a:noFill/>
            <a:ln w="19050">
              <a:solidFill>
                <a:srgbClr val="0000FF"/>
              </a:solidFill>
              <a:prstDash val="dash"/>
              <a:round/>
              <a:headEnd/>
              <a:tailEnd/>
            </a:ln>
          </p:spPr>
          <p:txBody>
            <a:bodyPr/>
            <a:lstStyle/>
            <a:p>
              <a:endParaRPr lang="zh-CN" altLang="en-US"/>
            </a:p>
          </p:txBody>
        </p:sp>
        <p:sp>
          <p:nvSpPr>
            <p:cNvPr id="35849" name="Line 8"/>
            <p:cNvSpPr>
              <a:spLocks noChangeShapeType="1"/>
            </p:cNvSpPr>
            <p:nvPr/>
          </p:nvSpPr>
          <p:spPr bwMode="auto">
            <a:xfrm>
              <a:off x="4989" y="3926"/>
              <a:ext cx="200" cy="0"/>
            </a:xfrm>
            <a:prstGeom prst="line">
              <a:avLst/>
            </a:prstGeom>
            <a:noFill/>
            <a:ln w="19050">
              <a:solidFill>
                <a:srgbClr val="0000FF"/>
              </a:solidFill>
              <a:prstDash val="dash"/>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93663" y="44450"/>
            <a:ext cx="8964612" cy="3024188"/>
          </a:xfrm>
        </p:spPr>
        <p:txBody>
          <a:bodyPr/>
          <a:lstStyle/>
          <a:p>
            <a:pPr marL="536575" indent="-536575" eaLnBrk="1" hangingPunct="1">
              <a:lnSpc>
                <a:spcPct val="130000"/>
              </a:lnSpc>
              <a:spcBef>
                <a:spcPct val="10000"/>
              </a:spcBef>
              <a:buClr>
                <a:srgbClr val="0000FF"/>
              </a:buClr>
              <a:buSzTx/>
              <a:buFont typeface="Wingdings" pitchFamily="2" charset="2"/>
              <a:buAutoNum type="ea1JpnChsDbPeriod" startAt="2"/>
            </a:pPr>
            <a:r>
              <a:rPr lang="en-US" altLang="zh-CN" sz="2800" b="1" smtClean="0">
                <a:solidFill>
                  <a:srgbClr val="0000FF"/>
                </a:solidFill>
                <a:latin typeface="Times New Roman" pitchFamily="18" charset="0"/>
              </a:rPr>
              <a:t>74LS124</a:t>
            </a:r>
            <a:r>
              <a:rPr lang="zh-CN" altLang="en-US" sz="2800" b="1" smtClean="0">
                <a:solidFill>
                  <a:srgbClr val="0000FF"/>
                </a:solidFill>
                <a:latin typeface="Times New Roman" pitchFamily="18" charset="0"/>
              </a:rPr>
              <a:t>的两个控制端共同控制输出频率的变化</a:t>
            </a:r>
            <a:r>
              <a:rPr lang="zh-CN" altLang="en-US" sz="2400" b="1" smtClean="0">
                <a:solidFill>
                  <a:srgbClr val="0000FF"/>
                </a:solidFill>
                <a:latin typeface="Times New Roman" pitchFamily="18" charset="0"/>
              </a:rPr>
              <a:t>：</a:t>
            </a:r>
            <a:r>
              <a:rPr lang="zh-CN" altLang="en-US" sz="2400" b="1" smtClean="0">
                <a:latin typeface="Times New Roman" pitchFamily="18" charset="0"/>
              </a:rPr>
              <a:t>    </a:t>
            </a:r>
          </a:p>
          <a:p>
            <a:pPr marL="536575" indent="-536575" algn="ctr" eaLnBrk="1" hangingPunct="1">
              <a:lnSpc>
                <a:spcPct val="130000"/>
              </a:lnSpc>
              <a:spcBef>
                <a:spcPct val="10000"/>
              </a:spcBef>
              <a:buSzTx/>
              <a:buFont typeface="Wingdings" pitchFamily="2" charset="2"/>
              <a:buNone/>
            </a:pPr>
            <a:r>
              <a:rPr lang="zh-CN" altLang="en-US" sz="2600" b="1" smtClean="0">
                <a:solidFill>
                  <a:srgbClr val="FF0000"/>
                </a:solidFill>
                <a:latin typeface="Times New Roman" pitchFamily="18" charset="0"/>
              </a:rPr>
              <a:t>频率范围控制电压</a:t>
            </a:r>
            <a:r>
              <a:rPr lang="en-US" altLang="zh-CN" sz="2600" b="1" smtClean="0">
                <a:solidFill>
                  <a:srgbClr val="FF0000"/>
                </a:solidFill>
                <a:latin typeface="Times New Roman" pitchFamily="18" charset="0"/>
              </a:rPr>
              <a:t>V</a:t>
            </a:r>
            <a:r>
              <a:rPr lang="en-US" altLang="zh-CN" sz="2600" b="1" baseline="-25000" smtClean="0">
                <a:solidFill>
                  <a:srgbClr val="FF0000"/>
                </a:solidFill>
                <a:latin typeface="Times New Roman" pitchFamily="18" charset="0"/>
              </a:rPr>
              <a:t>Rng</a:t>
            </a:r>
            <a:r>
              <a:rPr lang="zh-CN" altLang="en-US" sz="2600" b="1" smtClean="0">
                <a:solidFill>
                  <a:srgbClr val="FF0000"/>
                </a:solidFill>
                <a:latin typeface="Times New Roman" pitchFamily="18" charset="0"/>
              </a:rPr>
              <a:t>（粗调）：</a:t>
            </a:r>
          </a:p>
          <a:p>
            <a:pPr marL="536575" indent="-536575" algn="ctr" eaLnBrk="1" hangingPunct="1">
              <a:lnSpc>
                <a:spcPct val="130000"/>
              </a:lnSpc>
              <a:spcBef>
                <a:spcPct val="10000"/>
              </a:spcBef>
              <a:buSzTx/>
              <a:buFont typeface="Wingdings" pitchFamily="2" charset="2"/>
              <a:buNone/>
            </a:pPr>
            <a:r>
              <a:rPr lang="zh-CN" altLang="en-US" sz="2600" b="1" smtClean="0">
                <a:solidFill>
                  <a:srgbClr val="FF0000"/>
                </a:solidFill>
                <a:latin typeface="Times New Roman" pitchFamily="18" charset="0"/>
              </a:rPr>
              <a:t>变化范围约为</a:t>
            </a:r>
            <a:r>
              <a:rPr lang="en-US" altLang="zh-CN" sz="2600" b="1" smtClean="0">
                <a:solidFill>
                  <a:srgbClr val="FF0000"/>
                </a:solidFill>
                <a:latin typeface="Times New Roman" pitchFamily="18" charset="0"/>
              </a:rPr>
              <a:t>2~4.5V</a:t>
            </a:r>
            <a:r>
              <a:rPr lang="zh-CN" altLang="en-US" sz="2600" b="1" smtClean="0">
                <a:solidFill>
                  <a:srgbClr val="FF0000"/>
                </a:solidFill>
                <a:latin typeface="Times New Roman" pitchFamily="18" charset="0"/>
              </a:rPr>
              <a:t>，</a:t>
            </a:r>
            <a:r>
              <a:rPr lang="en-US" altLang="zh-CN" sz="2600" b="1" smtClean="0">
                <a:solidFill>
                  <a:srgbClr val="FF0000"/>
                </a:solidFill>
                <a:latin typeface="Times New Roman" pitchFamily="18" charset="0"/>
              </a:rPr>
              <a:t>f-V</a:t>
            </a:r>
            <a:r>
              <a:rPr lang="en-US" altLang="zh-CN" sz="2600" b="1" baseline="-25000" smtClean="0">
                <a:solidFill>
                  <a:srgbClr val="FF0000"/>
                </a:solidFill>
                <a:latin typeface="Times New Roman" pitchFamily="18" charset="0"/>
              </a:rPr>
              <a:t>Rng</a:t>
            </a:r>
            <a:r>
              <a:rPr lang="zh-CN" altLang="en-US" sz="2600" b="1" smtClean="0">
                <a:solidFill>
                  <a:srgbClr val="FF0000"/>
                </a:solidFill>
                <a:latin typeface="Times New Roman" pitchFamily="18" charset="0"/>
              </a:rPr>
              <a:t>曲线是负斜率的</a:t>
            </a:r>
            <a:r>
              <a:rPr lang="zh-CN" altLang="en-US" sz="2600" b="1" i="1" smtClean="0">
                <a:solidFill>
                  <a:srgbClr val="FF0000"/>
                </a:solidFill>
                <a:latin typeface="Times New Roman" pitchFamily="18" charset="0"/>
              </a:rPr>
              <a:t>（</a:t>
            </a:r>
            <a:r>
              <a:rPr lang="en-US" altLang="zh-CN" sz="2600" b="1" i="1" smtClean="0">
                <a:solidFill>
                  <a:srgbClr val="FF0000"/>
                </a:solidFill>
                <a:latin typeface="Times New Roman" pitchFamily="18" charset="0"/>
              </a:rPr>
              <a:t>V</a:t>
            </a:r>
            <a:r>
              <a:rPr lang="en-US" altLang="zh-CN" sz="2600" b="1" i="1" baseline="-25000" smtClean="0">
                <a:solidFill>
                  <a:srgbClr val="FF0000"/>
                </a:solidFill>
                <a:latin typeface="Times New Roman" pitchFamily="18" charset="0"/>
              </a:rPr>
              <a:t>Rng</a:t>
            </a:r>
            <a:r>
              <a:rPr lang="en-US" altLang="zh-CN" sz="2600" b="1" i="1" smtClean="0">
                <a:solidFill>
                  <a:srgbClr val="FF0000"/>
                </a:solidFill>
                <a:latin typeface="Times New Roman" pitchFamily="18" charset="0"/>
                <a:sym typeface="Symbol" pitchFamily="18" charset="2"/>
              </a:rPr>
              <a:t></a:t>
            </a:r>
            <a:r>
              <a:rPr lang="zh-CN" altLang="en-US" sz="2600" b="1" i="1" smtClean="0">
                <a:solidFill>
                  <a:srgbClr val="FF0000"/>
                </a:solidFill>
                <a:latin typeface="Times New Roman" pitchFamily="18" charset="0"/>
                <a:sym typeface="Symbol" pitchFamily="18" charset="2"/>
              </a:rPr>
              <a:t>，</a:t>
            </a:r>
            <a:r>
              <a:rPr lang="en-US" altLang="zh-CN" sz="2600" b="1" i="1" smtClean="0">
                <a:solidFill>
                  <a:srgbClr val="FF0000"/>
                </a:solidFill>
                <a:latin typeface="Times New Roman" pitchFamily="18" charset="0"/>
                <a:sym typeface="Symbol" pitchFamily="18" charset="2"/>
              </a:rPr>
              <a:t>f</a:t>
            </a:r>
            <a:r>
              <a:rPr lang="zh-CN" altLang="en-US" sz="2600" b="1" i="1" smtClean="0">
                <a:solidFill>
                  <a:srgbClr val="FF0000"/>
                </a:solidFill>
                <a:latin typeface="Times New Roman" pitchFamily="18" charset="0"/>
                <a:sym typeface="Symbol" pitchFamily="18" charset="2"/>
              </a:rPr>
              <a:t>）</a:t>
            </a:r>
            <a:endParaRPr lang="zh-CN" altLang="en-US" sz="2600" b="1" i="1" smtClean="0">
              <a:solidFill>
                <a:srgbClr val="FF0000"/>
              </a:solidFill>
              <a:latin typeface="Times New Roman" pitchFamily="18" charset="0"/>
            </a:endParaRPr>
          </a:p>
          <a:p>
            <a:pPr marL="536575" indent="-536575" algn="ctr" eaLnBrk="1" hangingPunct="1">
              <a:lnSpc>
                <a:spcPct val="130000"/>
              </a:lnSpc>
              <a:spcBef>
                <a:spcPct val="10000"/>
              </a:spcBef>
              <a:buSzTx/>
              <a:buFont typeface="Wingdings" pitchFamily="2" charset="2"/>
              <a:buNone/>
            </a:pPr>
            <a:r>
              <a:rPr lang="zh-CN" altLang="en-US" sz="2600" b="1" smtClean="0">
                <a:solidFill>
                  <a:srgbClr val="008000"/>
                </a:solidFill>
                <a:latin typeface="Times New Roman" pitchFamily="18" charset="0"/>
              </a:rPr>
              <a:t>频率调节电压</a:t>
            </a:r>
            <a:r>
              <a:rPr lang="en-US" altLang="zh-CN" sz="2600" b="1" smtClean="0">
                <a:solidFill>
                  <a:srgbClr val="008000"/>
                </a:solidFill>
                <a:latin typeface="Times New Roman" pitchFamily="18" charset="0"/>
              </a:rPr>
              <a:t>V</a:t>
            </a:r>
            <a:r>
              <a:rPr lang="en-US" altLang="zh-CN" sz="2600" b="1" baseline="-25000" smtClean="0">
                <a:solidFill>
                  <a:srgbClr val="008000"/>
                </a:solidFill>
                <a:latin typeface="Times New Roman" pitchFamily="18" charset="0"/>
              </a:rPr>
              <a:t>reg</a:t>
            </a:r>
            <a:r>
              <a:rPr lang="zh-CN" altLang="en-US" sz="2600" b="1" smtClean="0">
                <a:solidFill>
                  <a:srgbClr val="008000"/>
                </a:solidFill>
                <a:latin typeface="Times New Roman" pitchFamily="18" charset="0"/>
              </a:rPr>
              <a:t>（细调）：</a:t>
            </a:r>
          </a:p>
          <a:p>
            <a:pPr marL="536575" indent="-536575" algn="ctr" eaLnBrk="1" hangingPunct="1">
              <a:lnSpc>
                <a:spcPct val="130000"/>
              </a:lnSpc>
              <a:spcBef>
                <a:spcPct val="10000"/>
              </a:spcBef>
              <a:buSzTx/>
              <a:buFont typeface="Wingdings" pitchFamily="2" charset="2"/>
              <a:buNone/>
            </a:pPr>
            <a:r>
              <a:rPr lang="zh-CN" altLang="en-US" sz="2600" b="1" smtClean="0">
                <a:solidFill>
                  <a:srgbClr val="008000"/>
                </a:solidFill>
                <a:latin typeface="Times New Roman" pitchFamily="18" charset="0"/>
              </a:rPr>
              <a:t>变化范围为</a:t>
            </a:r>
            <a:r>
              <a:rPr lang="en-US" altLang="zh-CN" sz="2600" b="1" smtClean="0">
                <a:solidFill>
                  <a:srgbClr val="008000"/>
                </a:solidFill>
                <a:latin typeface="Times New Roman" pitchFamily="18" charset="0"/>
              </a:rPr>
              <a:t>1~5V</a:t>
            </a:r>
            <a:r>
              <a:rPr lang="zh-CN" altLang="en-US" sz="2600" b="1" smtClean="0">
                <a:solidFill>
                  <a:srgbClr val="008000"/>
                </a:solidFill>
                <a:latin typeface="Times New Roman" pitchFamily="18" charset="0"/>
              </a:rPr>
              <a:t>，</a:t>
            </a:r>
            <a:r>
              <a:rPr lang="en-US" altLang="zh-CN" sz="2600" b="1" smtClean="0">
                <a:solidFill>
                  <a:srgbClr val="008000"/>
                </a:solidFill>
                <a:latin typeface="Times New Roman" pitchFamily="18" charset="0"/>
              </a:rPr>
              <a:t>f-V</a:t>
            </a:r>
            <a:r>
              <a:rPr lang="en-US" altLang="zh-CN" sz="2600" b="1" baseline="-25000" smtClean="0">
                <a:solidFill>
                  <a:srgbClr val="008000"/>
                </a:solidFill>
                <a:latin typeface="Times New Roman" pitchFamily="18" charset="0"/>
              </a:rPr>
              <a:t>reg</a:t>
            </a:r>
            <a:r>
              <a:rPr lang="zh-CN" altLang="en-US" sz="2600" b="1" smtClean="0">
                <a:solidFill>
                  <a:srgbClr val="008000"/>
                </a:solidFill>
                <a:latin typeface="Times New Roman" pitchFamily="18" charset="0"/>
              </a:rPr>
              <a:t>曲线是正斜率的</a:t>
            </a:r>
            <a:r>
              <a:rPr lang="zh-CN" altLang="en-US" sz="2600" b="1" i="1" smtClean="0">
                <a:solidFill>
                  <a:srgbClr val="008000"/>
                </a:solidFill>
                <a:latin typeface="Times New Roman" pitchFamily="18" charset="0"/>
              </a:rPr>
              <a:t>（</a:t>
            </a:r>
            <a:r>
              <a:rPr lang="en-US" altLang="zh-CN" sz="2600" b="1" i="1" smtClean="0">
                <a:solidFill>
                  <a:srgbClr val="008000"/>
                </a:solidFill>
                <a:latin typeface="Times New Roman" pitchFamily="18" charset="0"/>
              </a:rPr>
              <a:t>V</a:t>
            </a:r>
            <a:r>
              <a:rPr lang="en-US" altLang="zh-CN" sz="2600" b="1" i="1" baseline="-25000" smtClean="0">
                <a:solidFill>
                  <a:srgbClr val="008000"/>
                </a:solidFill>
                <a:latin typeface="Times New Roman" pitchFamily="18" charset="0"/>
              </a:rPr>
              <a:t>reg</a:t>
            </a:r>
            <a:r>
              <a:rPr lang="en-US" altLang="zh-CN" sz="2600" b="1" i="1" smtClean="0">
                <a:solidFill>
                  <a:srgbClr val="008000"/>
                </a:solidFill>
                <a:latin typeface="Times New Roman" pitchFamily="18" charset="0"/>
                <a:sym typeface="Symbol" pitchFamily="18" charset="2"/>
              </a:rPr>
              <a:t></a:t>
            </a:r>
            <a:r>
              <a:rPr lang="zh-CN" altLang="en-US" sz="2600" b="1" i="1" smtClean="0">
                <a:solidFill>
                  <a:srgbClr val="008000"/>
                </a:solidFill>
                <a:latin typeface="Times New Roman" pitchFamily="18" charset="0"/>
                <a:sym typeface="Symbol" pitchFamily="18" charset="2"/>
              </a:rPr>
              <a:t>，</a:t>
            </a:r>
            <a:r>
              <a:rPr lang="en-US" altLang="zh-CN" sz="2600" b="1" i="1" smtClean="0">
                <a:solidFill>
                  <a:srgbClr val="008000"/>
                </a:solidFill>
                <a:latin typeface="Times New Roman" pitchFamily="18" charset="0"/>
                <a:sym typeface="Symbol" pitchFamily="18" charset="2"/>
              </a:rPr>
              <a:t>f</a:t>
            </a:r>
            <a:r>
              <a:rPr lang="zh-CN" altLang="en-US" sz="2600" b="1" i="1" smtClean="0">
                <a:solidFill>
                  <a:srgbClr val="008000"/>
                </a:solidFill>
                <a:latin typeface="Times New Roman" pitchFamily="18" charset="0"/>
                <a:sym typeface="Symbol" pitchFamily="18" charset="2"/>
              </a:rPr>
              <a:t>）</a:t>
            </a:r>
            <a:r>
              <a:rPr lang="zh-CN" altLang="en-US" sz="2600" b="1" smtClean="0">
                <a:latin typeface="Times New Roman" pitchFamily="18" charset="0"/>
              </a:rPr>
              <a:t> </a:t>
            </a:r>
          </a:p>
        </p:txBody>
      </p:sp>
      <p:grpSp>
        <p:nvGrpSpPr>
          <p:cNvPr id="36867" name="Group 11"/>
          <p:cNvGrpSpPr>
            <a:grpSpLocks/>
          </p:cNvGrpSpPr>
          <p:nvPr/>
        </p:nvGrpSpPr>
        <p:grpSpPr bwMode="auto">
          <a:xfrm>
            <a:off x="576263" y="2925763"/>
            <a:ext cx="8027987" cy="3887787"/>
            <a:chOff x="295" y="1616"/>
            <a:chExt cx="5057" cy="2449"/>
          </a:xfrm>
        </p:grpSpPr>
        <p:pic>
          <p:nvPicPr>
            <p:cNvPr id="36868" name="Picture 12" descr="04128"/>
            <p:cNvPicPr>
              <a:picLocks noChangeAspect="1" noChangeArrowheads="1"/>
            </p:cNvPicPr>
            <p:nvPr/>
          </p:nvPicPr>
          <p:blipFill>
            <a:blip r:embed="rId3"/>
            <a:srcRect/>
            <a:stretch>
              <a:fillRect/>
            </a:stretch>
          </p:blipFill>
          <p:spPr bwMode="auto">
            <a:xfrm>
              <a:off x="295" y="1616"/>
              <a:ext cx="5057" cy="2449"/>
            </a:xfrm>
            <a:prstGeom prst="rect">
              <a:avLst/>
            </a:prstGeom>
            <a:noFill/>
            <a:ln w="9525">
              <a:noFill/>
              <a:miter lim="800000"/>
              <a:headEnd/>
              <a:tailEnd/>
            </a:ln>
          </p:spPr>
        </p:pic>
        <p:sp>
          <p:nvSpPr>
            <p:cNvPr id="36869" name="Oval 13"/>
            <p:cNvSpPr>
              <a:spLocks noChangeArrowheads="1"/>
            </p:cNvSpPr>
            <p:nvPr/>
          </p:nvSpPr>
          <p:spPr bwMode="auto">
            <a:xfrm>
              <a:off x="2752" y="2464"/>
              <a:ext cx="319" cy="182"/>
            </a:xfrm>
            <a:prstGeom prst="ellipse">
              <a:avLst/>
            </a:prstGeom>
            <a:noFill/>
            <a:ln w="19050">
              <a:solidFill>
                <a:srgbClr val="FF0000"/>
              </a:solidFill>
              <a:prstDash val="sysDot"/>
              <a:round/>
              <a:headEnd/>
              <a:tailEnd/>
            </a:ln>
          </p:spPr>
          <p:txBody>
            <a:bodyPr wrap="none" anchor="ctr"/>
            <a:lstStyle/>
            <a:p>
              <a:pPr eaLnBrk="1" hangingPunct="1">
                <a:spcBef>
                  <a:spcPct val="50000"/>
                </a:spcBef>
              </a:pPr>
              <a:endParaRPr lang="zh-CN" altLang="en-US"/>
            </a:p>
          </p:txBody>
        </p:sp>
        <p:sp>
          <p:nvSpPr>
            <p:cNvPr id="36870" name="Text Box 14"/>
            <p:cNvSpPr txBox="1">
              <a:spLocks noChangeArrowheads="1"/>
            </p:cNvSpPr>
            <p:nvPr/>
          </p:nvSpPr>
          <p:spPr bwMode="auto">
            <a:xfrm>
              <a:off x="2200" y="2859"/>
              <a:ext cx="1021" cy="404"/>
            </a:xfrm>
            <a:prstGeom prst="rect">
              <a:avLst/>
            </a:prstGeom>
            <a:noFill/>
            <a:ln w="9525">
              <a:noFill/>
              <a:miter lim="800000"/>
              <a:headEnd/>
              <a:tailEnd/>
            </a:ln>
          </p:spPr>
          <p:txBody>
            <a:bodyPr>
              <a:spAutoFit/>
            </a:bodyPr>
            <a:lstStyle/>
            <a:p>
              <a:pPr algn="ctr" eaLnBrk="1" hangingPunct="1">
                <a:spcBef>
                  <a:spcPct val="50000"/>
                </a:spcBef>
              </a:pPr>
              <a:r>
                <a:rPr lang="en-US" altLang="zh-CN" sz="1800"/>
                <a:t>VCO</a:t>
              </a:r>
              <a:r>
                <a:rPr lang="zh-CN" altLang="en-US" sz="1800"/>
                <a:t>输出频率的归一化值</a:t>
              </a:r>
            </a:p>
          </p:txBody>
        </p:sp>
        <p:sp>
          <p:nvSpPr>
            <p:cNvPr id="36871" name="Line 15"/>
            <p:cNvSpPr>
              <a:spLocks noChangeShapeType="1"/>
            </p:cNvSpPr>
            <p:nvPr/>
          </p:nvSpPr>
          <p:spPr bwMode="auto">
            <a:xfrm>
              <a:off x="3461" y="2741"/>
              <a:ext cx="199" cy="0"/>
            </a:xfrm>
            <a:prstGeom prst="line">
              <a:avLst/>
            </a:prstGeom>
            <a:noFill/>
            <a:ln w="19050">
              <a:solidFill>
                <a:srgbClr val="0000FF"/>
              </a:solidFill>
              <a:prstDash val="dash"/>
              <a:round/>
              <a:headEnd/>
              <a:tailEnd/>
            </a:ln>
          </p:spPr>
          <p:txBody>
            <a:bodyPr/>
            <a:lstStyle/>
            <a:p>
              <a:endParaRPr lang="zh-CN" altLang="en-US"/>
            </a:p>
          </p:txBody>
        </p:sp>
        <p:sp>
          <p:nvSpPr>
            <p:cNvPr id="36872" name="Line 16"/>
            <p:cNvSpPr>
              <a:spLocks noChangeShapeType="1"/>
            </p:cNvSpPr>
            <p:nvPr/>
          </p:nvSpPr>
          <p:spPr bwMode="auto">
            <a:xfrm>
              <a:off x="4989" y="3926"/>
              <a:ext cx="200" cy="0"/>
            </a:xfrm>
            <a:prstGeom prst="line">
              <a:avLst/>
            </a:prstGeom>
            <a:noFill/>
            <a:ln w="19050">
              <a:solidFill>
                <a:srgbClr val="0000FF"/>
              </a:solidFill>
              <a:prstDash val="dash"/>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5" name="Group 6"/>
          <p:cNvGrpSpPr>
            <a:grpSpLocks/>
          </p:cNvGrpSpPr>
          <p:nvPr/>
        </p:nvGrpSpPr>
        <p:grpSpPr bwMode="auto">
          <a:xfrm>
            <a:off x="576263" y="2925763"/>
            <a:ext cx="8027987" cy="3887787"/>
            <a:chOff x="295" y="1616"/>
            <a:chExt cx="5057" cy="2449"/>
          </a:xfrm>
        </p:grpSpPr>
        <p:pic>
          <p:nvPicPr>
            <p:cNvPr id="8198" name="Picture 7" descr="04128"/>
            <p:cNvPicPr>
              <a:picLocks noChangeAspect="1" noChangeArrowheads="1"/>
            </p:cNvPicPr>
            <p:nvPr/>
          </p:nvPicPr>
          <p:blipFill>
            <a:blip r:embed="rId3"/>
            <a:srcRect/>
            <a:stretch>
              <a:fillRect/>
            </a:stretch>
          </p:blipFill>
          <p:spPr bwMode="auto">
            <a:xfrm>
              <a:off x="295" y="1616"/>
              <a:ext cx="5057" cy="2449"/>
            </a:xfrm>
            <a:prstGeom prst="rect">
              <a:avLst/>
            </a:prstGeom>
            <a:noFill/>
            <a:ln w="9525">
              <a:noFill/>
              <a:miter lim="800000"/>
              <a:headEnd/>
              <a:tailEnd/>
            </a:ln>
          </p:spPr>
        </p:pic>
        <p:sp>
          <p:nvSpPr>
            <p:cNvPr id="8199" name="Oval 8"/>
            <p:cNvSpPr>
              <a:spLocks noChangeArrowheads="1"/>
            </p:cNvSpPr>
            <p:nvPr/>
          </p:nvSpPr>
          <p:spPr bwMode="auto">
            <a:xfrm>
              <a:off x="2752" y="2464"/>
              <a:ext cx="319" cy="182"/>
            </a:xfrm>
            <a:prstGeom prst="ellipse">
              <a:avLst/>
            </a:prstGeom>
            <a:noFill/>
            <a:ln w="19050">
              <a:solidFill>
                <a:srgbClr val="FF0000"/>
              </a:solidFill>
              <a:prstDash val="sysDot"/>
              <a:round/>
              <a:headEnd/>
              <a:tailEnd/>
            </a:ln>
          </p:spPr>
          <p:txBody>
            <a:bodyPr wrap="none" anchor="ctr"/>
            <a:lstStyle/>
            <a:p>
              <a:pPr eaLnBrk="1" hangingPunct="1">
                <a:spcBef>
                  <a:spcPct val="50000"/>
                </a:spcBef>
              </a:pPr>
              <a:endParaRPr lang="zh-CN" altLang="en-US"/>
            </a:p>
          </p:txBody>
        </p:sp>
        <p:sp>
          <p:nvSpPr>
            <p:cNvPr id="8200" name="Text Box 9"/>
            <p:cNvSpPr txBox="1">
              <a:spLocks noChangeArrowheads="1"/>
            </p:cNvSpPr>
            <p:nvPr/>
          </p:nvSpPr>
          <p:spPr bwMode="auto">
            <a:xfrm>
              <a:off x="2200" y="2859"/>
              <a:ext cx="1021" cy="404"/>
            </a:xfrm>
            <a:prstGeom prst="rect">
              <a:avLst/>
            </a:prstGeom>
            <a:noFill/>
            <a:ln w="9525">
              <a:noFill/>
              <a:miter lim="800000"/>
              <a:headEnd/>
              <a:tailEnd/>
            </a:ln>
          </p:spPr>
          <p:txBody>
            <a:bodyPr>
              <a:spAutoFit/>
            </a:bodyPr>
            <a:lstStyle/>
            <a:p>
              <a:pPr algn="ctr" eaLnBrk="1" hangingPunct="1">
                <a:spcBef>
                  <a:spcPct val="50000"/>
                </a:spcBef>
              </a:pPr>
              <a:r>
                <a:rPr lang="en-US" altLang="zh-CN" sz="1800"/>
                <a:t>VCO</a:t>
              </a:r>
              <a:r>
                <a:rPr lang="zh-CN" altLang="en-US" sz="1800"/>
                <a:t>输出频率的归一化值</a:t>
              </a:r>
            </a:p>
          </p:txBody>
        </p:sp>
        <p:sp>
          <p:nvSpPr>
            <p:cNvPr id="8201" name="Line 10"/>
            <p:cNvSpPr>
              <a:spLocks noChangeShapeType="1"/>
            </p:cNvSpPr>
            <p:nvPr/>
          </p:nvSpPr>
          <p:spPr bwMode="auto">
            <a:xfrm>
              <a:off x="3461" y="2741"/>
              <a:ext cx="199" cy="0"/>
            </a:xfrm>
            <a:prstGeom prst="line">
              <a:avLst/>
            </a:prstGeom>
            <a:noFill/>
            <a:ln w="19050">
              <a:solidFill>
                <a:srgbClr val="0000FF"/>
              </a:solidFill>
              <a:prstDash val="dash"/>
              <a:round/>
              <a:headEnd/>
              <a:tailEnd/>
            </a:ln>
          </p:spPr>
          <p:txBody>
            <a:bodyPr/>
            <a:lstStyle/>
            <a:p>
              <a:endParaRPr lang="zh-CN" altLang="en-US"/>
            </a:p>
          </p:txBody>
        </p:sp>
        <p:sp>
          <p:nvSpPr>
            <p:cNvPr id="8202" name="Line 11"/>
            <p:cNvSpPr>
              <a:spLocks noChangeShapeType="1"/>
            </p:cNvSpPr>
            <p:nvPr/>
          </p:nvSpPr>
          <p:spPr bwMode="auto">
            <a:xfrm>
              <a:off x="4989" y="3926"/>
              <a:ext cx="200" cy="0"/>
            </a:xfrm>
            <a:prstGeom prst="line">
              <a:avLst/>
            </a:prstGeom>
            <a:noFill/>
            <a:ln w="19050">
              <a:solidFill>
                <a:srgbClr val="0000FF"/>
              </a:solidFill>
              <a:prstDash val="dash"/>
              <a:round/>
              <a:headEnd/>
              <a:tailEnd/>
            </a:ln>
          </p:spPr>
          <p:txBody>
            <a:bodyPr/>
            <a:lstStyle/>
            <a:p>
              <a:endParaRPr lang="zh-CN" altLang="en-US"/>
            </a:p>
          </p:txBody>
        </p:sp>
      </p:grpSp>
      <p:sp>
        <p:nvSpPr>
          <p:cNvPr id="8196" name="Text Box 4"/>
          <p:cNvSpPr txBox="1">
            <a:spLocks noChangeArrowheads="1"/>
          </p:cNvSpPr>
          <p:nvPr/>
        </p:nvSpPr>
        <p:spPr bwMode="auto">
          <a:xfrm>
            <a:off x="7610475" y="984250"/>
            <a:ext cx="1533525" cy="720725"/>
          </a:xfrm>
          <a:prstGeom prst="rect">
            <a:avLst/>
          </a:prstGeom>
          <a:noFill/>
          <a:ln w="19050">
            <a:solidFill>
              <a:srgbClr val="FF0000"/>
            </a:solidFill>
            <a:prstDash val="dash"/>
            <a:miter lim="800000"/>
            <a:headEnd/>
            <a:tailEnd/>
          </a:ln>
        </p:spPr>
        <p:txBody>
          <a:bodyPr>
            <a:spAutoFit/>
          </a:bodyPr>
          <a:lstStyle/>
          <a:p>
            <a:pPr algn="ctr" eaLnBrk="1" hangingPunct="1"/>
            <a:r>
              <a:rPr lang="zh-CN" altLang="en-US" i="1">
                <a:solidFill>
                  <a:srgbClr val="FF0000"/>
                </a:solidFill>
                <a:latin typeface="Times New Roman" pitchFamily="18" charset="0"/>
                <a:sym typeface="Symbol" pitchFamily="18" charset="2"/>
              </a:rPr>
              <a:t></a:t>
            </a:r>
            <a:r>
              <a:rPr lang="en-US" altLang="zh-CN" i="1" baseline="-25000">
                <a:solidFill>
                  <a:srgbClr val="FF0000"/>
                </a:solidFill>
                <a:latin typeface="Times New Roman" pitchFamily="18" charset="0"/>
                <a:sym typeface="Symbol" pitchFamily="18" charset="2"/>
              </a:rPr>
              <a:t>o</a:t>
            </a:r>
            <a:r>
              <a:rPr lang="en-US" altLang="zh-CN" i="1">
                <a:solidFill>
                  <a:srgbClr val="FF0000"/>
                </a:solidFill>
                <a:latin typeface="Times New Roman" pitchFamily="18" charset="0"/>
                <a:sym typeface="Symbol" pitchFamily="18" charset="2"/>
              </a:rPr>
              <a:t>=</a:t>
            </a:r>
            <a:r>
              <a:rPr lang="en-US" altLang="zh-CN" i="1" baseline="-25000">
                <a:solidFill>
                  <a:srgbClr val="FF0000"/>
                </a:solidFill>
                <a:latin typeface="Times New Roman" pitchFamily="18" charset="0"/>
                <a:sym typeface="Symbol" pitchFamily="18" charset="2"/>
              </a:rPr>
              <a:t>r</a:t>
            </a:r>
            <a:r>
              <a:rPr lang="en-US" altLang="zh-CN" i="1">
                <a:solidFill>
                  <a:srgbClr val="FF0000"/>
                </a:solidFill>
                <a:latin typeface="Times New Roman" pitchFamily="18" charset="0"/>
                <a:sym typeface="Symbol" pitchFamily="18" charset="2"/>
              </a:rPr>
              <a:t>+A</a:t>
            </a:r>
            <a:r>
              <a:rPr lang="en-US" altLang="zh-CN" i="1" baseline="-25000">
                <a:solidFill>
                  <a:srgbClr val="FF0000"/>
                </a:solidFill>
                <a:latin typeface="Times New Roman" pitchFamily="18" charset="0"/>
                <a:sym typeface="Symbol" pitchFamily="18" charset="2"/>
              </a:rPr>
              <a:t>o</a:t>
            </a:r>
            <a:r>
              <a:rPr lang="en-US" altLang="zh-SG" i="1">
                <a:solidFill>
                  <a:srgbClr val="FF0000"/>
                </a:solidFill>
                <a:latin typeface="Times New Roman" pitchFamily="18" charset="0"/>
                <a:sym typeface="Symbol" pitchFamily="18" charset="2"/>
              </a:rPr>
              <a:t>V</a:t>
            </a:r>
            <a:r>
              <a:rPr lang="en-US" altLang="zh-CN" i="1" baseline="-25000">
                <a:solidFill>
                  <a:srgbClr val="FF0000"/>
                </a:solidFill>
                <a:latin typeface="Times New Roman" pitchFamily="18" charset="0"/>
                <a:sym typeface="Symbol" pitchFamily="18" charset="2"/>
              </a:rPr>
              <a:t>c</a:t>
            </a:r>
            <a:r>
              <a:rPr lang="en-US" altLang="zh-CN" i="1">
                <a:solidFill>
                  <a:srgbClr val="FF0000"/>
                </a:solidFill>
                <a:latin typeface="Times New Roman" pitchFamily="18" charset="0"/>
                <a:sym typeface="Symbol" pitchFamily="18" charset="2"/>
              </a:rPr>
              <a:t> </a:t>
            </a:r>
            <a:r>
              <a:rPr lang="en-US" altLang="zh-CN" i="1">
                <a:solidFill>
                  <a:schemeClr val="hlink"/>
                </a:solidFill>
                <a:latin typeface="Times New Roman" pitchFamily="18" charset="0"/>
                <a:sym typeface="Symbol" pitchFamily="18" charset="2"/>
              </a:rPr>
              <a:t>(</a:t>
            </a:r>
            <a:r>
              <a:rPr lang="en-US" altLang="zh-SG" i="1">
                <a:solidFill>
                  <a:schemeClr val="hlink"/>
                </a:solidFill>
                <a:latin typeface="Times New Roman" pitchFamily="18" charset="0"/>
                <a:sym typeface="Symbol" pitchFamily="18" charset="2"/>
              </a:rPr>
              <a:t>V</a:t>
            </a:r>
            <a:r>
              <a:rPr lang="en-US" altLang="zh-CN" i="1" baseline="-25000">
                <a:solidFill>
                  <a:schemeClr val="hlink"/>
                </a:solidFill>
                <a:latin typeface="Times New Roman" pitchFamily="18" charset="0"/>
                <a:sym typeface="Symbol" pitchFamily="18" charset="2"/>
              </a:rPr>
              <a:t>c</a:t>
            </a:r>
            <a:r>
              <a:rPr lang="en-US" altLang="zh-CN" i="1">
                <a:solidFill>
                  <a:schemeClr val="hlink"/>
                </a:solidFill>
                <a:latin typeface="Times New Roman" pitchFamily="18" charset="0"/>
                <a:sym typeface="Symbol" pitchFamily="18" charset="2"/>
              </a:rPr>
              <a:t>=V</a:t>
            </a:r>
            <a:r>
              <a:rPr lang="en-US" altLang="zh-CN" i="1" baseline="-25000">
                <a:solidFill>
                  <a:schemeClr val="hlink"/>
                </a:solidFill>
                <a:latin typeface="Times New Roman" pitchFamily="18" charset="0"/>
                <a:sym typeface="Symbol" pitchFamily="18" charset="2"/>
              </a:rPr>
              <a:t>reg</a:t>
            </a:r>
            <a:r>
              <a:rPr lang="en-US" altLang="zh-CN" i="1">
                <a:solidFill>
                  <a:schemeClr val="hlink"/>
                </a:solidFill>
                <a:latin typeface="Times New Roman" pitchFamily="18" charset="0"/>
                <a:sym typeface="Symbol" pitchFamily="18" charset="2"/>
              </a:rPr>
              <a:t>)</a:t>
            </a:r>
            <a:endParaRPr lang="en-US" altLang="zh-CN" i="1" baseline="-25000">
              <a:solidFill>
                <a:schemeClr val="hlink"/>
              </a:solidFill>
              <a:latin typeface="Times New Roman" pitchFamily="18" charset="0"/>
              <a:sym typeface="Symbol" pitchFamily="18" charset="2"/>
            </a:endParaRPr>
          </a:p>
        </p:txBody>
      </p:sp>
      <p:graphicFrame>
        <p:nvGraphicFramePr>
          <p:cNvPr id="5131" name="Object 15"/>
          <p:cNvGraphicFramePr>
            <a:graphicFrameLocks noChangeAspect="1"/>
          </p:cNvGraphicFramePr>
          <p:nvPr/>
        </p:nvGraphicFramePr>
        <p:xfrm>
          <a:off x="6372225" y="984250"/>
          <a:ext cx="1201738" cy="717550"/>
        </p:xfrm>
        <a:graphic>
          <a:graphicData uri="http://schemas.openxmlformats.org/presentationml/2006/ole">
            <mc:AlternateContent xmlns:mc="http://schemas.openxmlformats.org/markup-compatibility/2006">
              <mc:Choice xmlns:v="urn:schemas-microsoft-com:vml" Requires="v">
                <p:oleObj spid="_x0000_s8202" name="公式" r:id="rId4" imgW="660113" imgH="393529" progId="Equation.3">
                  <p:embed/>
                </p:oleObj>
              </mc:Choice>
              <mc:Fallback>
                <p:oleObj name="公式" r:id="rId4" imgW="660113" imgH="393529"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984250"/>
                        <a:ext cx="1201738" cy="717550"/>
                      </a:xfrm>
                      <a:prstGeom prst="rect">
                        <a:avLst/>
                      </a:prstGeom>
                      <a:solidFill>
                        <a:schemeClr val="bg1"/>
                      </a:solidFill>
                      <a:ln w="19050">
                        <a:solidFill>
                          <a:srgbClr val="0000FF"/>
                        </a:solidFill>
                        <a:prstDash val="dash"/>
                        <a:miter lim="800000"/>
                        <a:headEnd/>
                        <a:tailEnd/>
                      </a:ln>
                    </p:spPr>
                  </p:pic>
                </p:oleObj>
              </mc:Fallback>
            </mc:AlternateContent>
          </a:graphicData>
        </a:graphic>
      </p:graphicFrame>
      <p:sp>
        <p:nvSpPr>
          <p:cNvPr id="153603" name="Rectangle 3"/>
          <p:cNvSpPr>
            <a:spLocks noGrp="1" noChangeArrowheads="1"/>
          </p:cNvSpPr>
          <p:nvPr>
            <p:ph type="body" idx="1"/>
          </p:nvPr>
        </p:nvSpPr>
        <p:spPr>
          <a:xfrm>
            <a:off x="0" y="44450"/>
            <a:ext cx="9144000" cy="3097213"/>
          </a:xfrm>
        </p:spPr>
        <p:txBody>
          <a:bodyPr/>
          <a:lstStyle/>
          <a:p>
            <a:pPr marL="0" indent="0" eaLnBrk="1" hangingPunct="1">
              <a:lnSpc>
                <a:spcPct val="110000"/>
              </a:lnSpc>
              <a:spcBef>
                <a:spcPct val="0"/>
              </a:spcBef>
              <a:buClr>
                <a:srgbClr val="0000FF"/>
              </a:buClr>
              <a:buSzTx/>
              <a:buFont typeface="Wingdings" pitchFamily="2" charset="2"/>
              <a:buAutoNum type="ea1JpnChsDbPeriod" startAt="3"/>
              <a:defRPr/>
            </a:pPr>
            <a:r>
              <a:rPr lang="zh-CN" altLang="en-US" sz="2500" b="1" smtClean="0">
                <a:solidFill>
                  <a:srgbClr val="0000FF"/>
                </a:solidFill>
                <a:latin typeface="Times New Roman" pitchFamily="18" charset="0"/>
              </a:rPr>
              <a:t>对于不同的</a:t>
            </a:r>
            <a:r>
              <a:rPr lang="en-US" altLang="zh-CN" sz="2500" b="1" smtClean="0">
                <a:solidFill>
                  <a:srgbClr val="0000FF"/>
                </a:solidFill>
                <a:latin typeface="Times New Roman" pitchFamily="18" charset="0"/>
              </a:rPr>
              <a:t>V</a:t>
            </a:r>
            <a:r>
              <a:rPr lang="en-US" altLang="zh-CN" sz="2500" b="1" baseline="-25000" smtClean="0">
                <a:solidFill>
                  <a:srgbClr val="0000FF"/>
                </a:solidFill>
                <a:latin typeface="Times New Roman" pitchFamily="18" charset="0"/>
              </a:rPr>
              <a:t>Rng</a:t>
            </a:r>
            <a:r>
              <a:rPr lang="zh-CN" altLang="en-US" sz="2500" b="1" smtClean="0">
                <a:solidFill>
                  <a:srgbClr val="0000FF"/>
                </a:solidFill>
                <a:latin typeface="Times New Roman" pitchFamily="18" charset="0"/>
              </a:rPr>
              <a:t>，</a:t>
            </a:r>
            <a:r>
              <a:rPr lang="en-US" altLang="zh-CN" sz="2500" b="1" smtClean="0">
                <a:solidFill>
                  <a:srgbClr val="0000FF"/>
                </a:solidFill>
                <a:latin typeface="Times New Roman" pitchFamily="18" charset="0"/>
              </a:rPr>
              <a:t>74LS124</a:t>
            </a:r>
            <a:r>
              <a:rPr lang="zh-CN" altLang="en-US" sz="2500" b="1" smtClean="0">
                <a:solidFill>
                  <a:srgbClr val="0000FF"/>
                </a:solidFill>
                <a:latin typeface="Times New Roman" pitchFamily="18" charset="0"/>
              </a:rPr>
              <a:t>的</a:t>
            </a:r>
            <a:r>
              <a:rPr lang="zh-CN" altLang="en-US" sz="2500" b="1" u="sng" smtClean="0">
                <a:solidFill>
                  <a:srgbClr val="0000FF"/>
                </a:solidFill>
                <a:latin typeface="Times New Roman" pitchFamily="18" charset="0"/>
              </a:rPr>
              <a:t>输出频率随</a:t>
            </a:r>
            <a:r>
              <a:rPr lang="en-US" altLang="zh-CN" sz="2500" b="1" u="sng" smtClean="0">
                <a:solidFill>
                  <a:srgbClr val="0000FF"/>
                </a:solidFill>
                <a:latin typeface="Times New Roman" pitchFamily="18" charset="0"/>
              </a:rPr>
              <a:t>V</a:t>
            </a:r>
            <a:r>
              <a:rPr lang="en-US" altLang="zh-CN" sz="2500" b="1" u="sng" baseline="-25000" smtClean="0">
                <a:solidFill>
                  <a:srgbClr val="0000FF"/>
                </a:solidFill>
                <a:latin typeface="Times New Roman" pitchFamily="18" charset="0"/>
              </a:rPr>
              <a:t>reg</a:t>
            </a:r>
            <a:r>
              <a:rPr lang="zh-CN" altLang="en-US" sz="2500" b="1" u="sng" smtClean="0">
                <a:solidFill>
                  <a:srgbClr val="0000FF"/>
                </a:solidFill>
                <a:latin typeface="Times New Roman" pitchFamily="18" charset="0"/>
              </a:rPr>
              <a:t>变化</a:t>
            </a:r>
            <a:r>
              <a:rPr lang="zh-CN" altLang="en-US" sz="2500" b="1" smtClean="0">
                <a:solidFill>
                  <a:srgbClr val="0000FF"/>
                </a:solidFill>
                <a:latin typeface="Times New Roman" pitchFamily="18" charset="0"/>
              </a:rPr>
              <a:t>的</a:t>
            </a:r>
            <a:r>
              <a:rPr lang="en-US" altLang="zh-CN" sz="2500" b="1" smtClean="0">
                <a:solidFill>
                  <a:srgbClr val="0000FF"/>
                </a:solidFill>
                <a:latin typeface="Times New Roman" pitchFamily="18" charset="0"/>
              </a:rPr>
              <a:t/>
            </a:r>
            <a:br>
              <a:rPr lang="en-US" altLang="zh-CN" sz="2500" b="1" smtClean="0">
                <a:solidFill>
                  <a:srgbClr val="0000FF"/>
                </a:solidFill>
                <a:latin typeface="Times New Roman" pitchFamily="18" charset="0"/>
              </a:rPr>
            </a:br>
            <a:r>
              <a:rPr lang="zh-CN" altLang="en-US" sz="2500" b="1" smtClean="0">
                <a:solidFill>
                  <a:srgbClr val="0000FF"/>
                </a:solidFill>
                <a:latin typeface="Times New Roman" pitchFamily="18" charset="0"/>
              </a:rPr>
              <a:t>压控灵敏度</a:t>
            </a:r>
            <a:r>
              <a:rPr lang="en-US" altLang="zh-CN" sz="2500" b="1" smtClean="0">
                <a:solidFill>
                  <a:srgbClr val="0000FF"/>
                </a:solidFill>
                <a:latin typeface="Times New Roman" pitchFamily="18" charset="0"/>
              </a:rPr>
              <a:t>A</a:t>
            </a:r>
            <a:r>
              <a:rPr lang="en-US" altLang="zh-CN" sz="2500" b="1" baseline="-25000" smtClean="0">
                <a:solidFill>
                  <a:srgbClr val="0000FF"/>
                </a:solidFill>
                <a:latin typeface="Times New Roman" pitchFamily="18" charset="0"/>
              </a:rPr>
              <a:t>o</a:t>
            </a:r>
            <a:r>
              <a:rPr lang="zh-CN" altLang="en-US" sz="2400" b="1" smtClean="0">
                <a:solidFill>
                  <a:srgbClr val="FF0000"/>
                </a:solidFill>
                <a:latin typeface="Times New Roman" pitchFamily="18" charset="0"/>
              </a:rPr>
              <a:t>（即</a:t>
            </a:r>
            <a:r>
              <a:rPr lang="en-US" altLang="zh-CN" sz="2400" b="1" smtClean="0">
                <a:solidFill>
                  <a:srgbClr val="FF0000"/>
                </a:solidFill>
                <a:latin typeface="Times New Roman" pitchFamily="18" charset="0"/>
              </a:rPr>
              <a:t>(b)</a:t>
            </a:r>
            <a:r>
              <a:rPr lang="zh-CN" altLang="en-US" sz="2400" b="1" smtClean="0">
                <a:solidFill>
                  <a:srgbClr val="FF0000"/>
                </a:solidFill>
                <a:latin typeface="Times New Roman" pitchFamily="18" charset="0"/>
              </a:rPr>
              <a:t>图中压控特性曲线的</a:t>
            </a:r>
            <a:r>
              <a:rPr lang="zh-CN" altLang="en-US" sz="2400" b="1" u="sng" smtClean="0">
                <a:solidFill>
                  <a:srgbClr val="FF0000"/>
                </a:solidFill>
                <a:effectLst>
                  <a:outerShdw blurRad="38100" dist="38100" dir="2700000" algn="tl">
                    <a:srgbClr val="C0C0C0"/>
                  </a:outerShdw>
                </a:effectLst>
                <a:latin typeface="Times New Roman" pitchFamily="18" charset="0"/>
              </a:rPr>
              <a:t>斜率</a:t>
            </a:r>
            <a:r>
              <a:rPr lang="en-US" altLang="zh-CN" sz="2400" b="1" smtClean="0">
                <a:solidFill>
                  <a:srgbClr val="FF0000"/>
                </a:solidFill>
                <a:latin typeface="Times New Roman" pitchFamily="18" charset="0"/>
              </a:rPr>
              <a:t>×2</a:t>
            </a:r>
            <a:r>
              <a:rPr lang="en-US" altLang="zh-CN" sz="2400" b="1" smtClean="0">
                <a:solidFill>
                  <a:srgbClr val="FF0000"/>
                </a:solidFill>
                <a:latin typeface="Times New Roman" pitchFamily="18" charset="0"/>
                <a:sym typeface="Symbol" pitchFamily="18" charset="2"/>
              </a:rPr>
              <a:t></a:t>
            </a:r>
            <a:r>
              <a:rPr lang="en-US" altLang="zh-CN" sz="2400" b="1" smtClean="0">
                <a:solidFill>
                  <a:srgbClr val="FF0000"/>
                </a:solidFill>
                <a:latin typeface="Times New Roman" pitchFamily="18" charset="0"/>
              </a:rPr>
              <a:t>f</a:t>
            </a:r>
            <a:r>
              <a:rPr lang="en-US" altLang="zh-CN" sz="2400" b="1" baseline="-25000" smtClean="0">
                <a:solidFill>
                  <a:srgbClr val="FF0000"/>
                </a:solidFill>
                <a:latin typeface="Times New Roman" pitchFamily="18" charset="0"/>
              </a:rPr>
              <a:t>o</a:t>
            </a:r>
            <a:r>
              <a:rPr lang="en-US" altLang="zh-CN" sz="2400" b="1" smtClean="0">
                <a:solidFill>
                  <a:srgbClr val="FF0000"/>
                </a:solidFill>
                <a:latin typeface="Times New Roman" pitchFamily="18" charset="0"/>
              </a:rPr>
              <a:t>(base)</a:t>
            </a:r>
            <a:r>
              <a:rPr lang="zh-CN" altLang="en-US" sz="2400" b="1" smtClean="0">
                <a:solidFill>
                  <a:srgbClr val="FF0000"/>
                </a:solidFill>
                <a:latin typeface="Times New Roman" pitchFamily="18" charset="0"/>
              </a:rPr>
              <a:t>）</a:t>
            </a:r>
            <a:r>
              <a:rPr lang="zh-CN" altLang="en-US" sz="2500" b="1" smtClean="0">
                <a:solidFill>
                  <a:srgbClr val="0000FF"/>
                </a:solidFill>
                <a:latin typeface="Times New Roman" pitchFamily="18" charset="0"/>
              </a:rPr>
              <a:t>不同。</a:t>
            </a:r>
          </a:p>
          <a:p>
            <a:pPr marL="363538" indent="-363538" eaLnBrk="1" hangingPunct="1">
              <a:lnSpc>
                <a:spcPct val="110000"/>
              </a:lnSpc>
              <a:spcBef>
                <a:spcPct val="0"/>
              </a:spcBef>
              <a:buClr>
                <a:srgbClr val="0000FF"/>
              </a:buClr>
              <a:buSzTx/>
              <a:buFont typeface="Wingdings" pitchFamily="2" charset="2"/>
              <a:buNone/>
              <a:defRPr/>
            </a:pPr>
            <a:r>
              <a:rPr lang="zh-CN" altLang="en-US" sz="2500" b="1" smtClean="0">
                <a:latin typeface="Times New Roman" pitchFamily="18" charset="0"/>
              </a:rPr>
              <a:t>由</a:t>
            </a:r>
            <a:r>
              <a:rPr lang="en-US" altLang="zh-CN" sz="2500" b="1" smtClean="0">
                <a:latin typeface="Times New Roman" pitchFamily="18" charset="0"/>
              </a:rPr>
              <a:t>(b)</a:t>
            </a:r>
            <a:r>
              <a:rPr lang="zh-CN" altLang="en-US" sz="2500" b="1" smtClean="0">
                <a:latin typeface="Times New Roman" pitchFamily="18" charset="0"/>
              </a:rPr>
              <a:t>图曲线可得，压控灵敏度</a:t>
            </a:r>
            <a:r>
              <a:rPr lang="en-US" altLang="zh-CN" sz="2500" b="1" smtClean="0">
                <a:latin typeface="Times New Roman" pitchFamily="18" charset="0"/>
              </a:rPr>
              <a:t>A</a:t>
            </a:r>
            <a:r>
              <a:rPr lang="en-US" altLang="zh-CN" sz="2500" b="1" baseline="-25000" smtClean="0">
                <a:latin typeface="Times New Roman" pitchFamily="18" charset="0"/>
              </a:rPr>
              <a:t>o</a:t>
            </a:r>
            <a:r>
              <a:rPr lang="zh-CN" altLang="en-US" sz="2500" b="1" smtClean="0">
                <a:latin typeface="Times New Roman" pitchFamily="18" charset="0"/>
              </a:rPr>
              <a:t>范围约为：  </a:t>
            </a:r>
          </a:p>
          <a:p>
            <a:pPr marL="363538" indent="-363538" eaLnBrk="1" hangingPunct="1">
              <a:lnSpc>
                <a:spcPct val="110000"/>
              </a:lnSpc>
              <a:spcBef>
                <a:spcPct val="0"/>
              </a:spcBef>
              <a:buClr>
                <a:srgbClr val="0000FF"/>
              </a:buClr>
              <a:buSzTx/>
              <a:buFont typeface="Wingdings" pitchFamily="2" charset="2"/>
              <a:buNone/>
              <a:defRPr/>
            </a:pPr>
            <a:r>
              <a:rPr lang="en-US" altLang="zh-CN" sz="2500" b="1" smtClean="0">
                <a:solidFill>
                  <a:srgbClr val="008000"/>
                </a:solidFill>
                <a:latin typeface="Times New Roman" pitchFamily="18" charset="0"/>
              </a:rPr>
              <a:t>0.076×2</a:t>
            </a:r>
            <a:r>
              <a:rPr lang="en-US" altLang="zh-CN" sz="2500" b="1" smtClean="0">
                <a:solidFill>
                  <a:srgbClr val="008000"/>
                </a:solidFill>
                <a:latin typeface="Times New Roman" pitchFamily="18" charset="0"/>
                <a:sym typeface="Symbol" pitchFamily="18" charset="2"/>
              </a:rPr>
              <a:t></a:t>
            </a:r>
            <a:r>
              <a:rPr lang="en-US" altLang="zh-CN" sz="2500" b="1" smtClean="0">
                <a:solidFill>
                  <a:srgbClr val="008000"/>
                </a:solidFill>
                <a:latin typeface="Times New Roman" pitchFamily="18" charset="0"/>
              </a:rPr>
              <a:t>f</a:t>
            </a:r>
            <a:r>
              <a:rPr lang="en-US" altLang="zh-CN" sz="2500" b="1" baseline="-25000" smtClean="0">
                <a:solidFill>
                  <a:srgbClr val="008000"/>
                </a:solidFill>
                <a:latin typeface="Times New Roman" pitchFamily="18" charset="0"/>
              </a:rPr>
              <a:t>o</a:t>
            </a:r>
            <a:r>
              <a:rPr lang="en-US" altLang="zh-CN" sz="2500" b="1" smtClean="0">
                <a:solidFill>
                  <a:srgbClr val="008000"/>
                </a:solidFill>
                <a:latin typeface="Times New Roman" pitchFamily="18" charset="0"/>
              </a:rPr>
              <a:t>(base)</a:t>
            </a:r>
            <a:r>
              <a:rPr lang="en-US" altLang="zh-CN" sz="2500" b="1" baseline="-25000" smtClean="0">
                <a:solidFill>
                  <a:srgbClr val="008000"/>
                </a:solidFill>
                <a:latin typeface="Times New Roman" pitchFamily="18" charset="0"/>
              </a:rPr>
              <a:t> </a:t>
            </a:r>
            <a:r>
              <a:rPr lang="en-US" altLang="zh-CN" sz="2500" b="1" smtClean="0">
                <a:solidFill>
                  <a:srgbClr val="008000"/>
                </a:solidFill>
                <a:latin typeface="Times New Roman" pitchFamily="18" charset="0"/>
              </a:rPr>
              <a:t>(/V) ~ 0.133×2</a:t>
            </a:r>
            <a:r>
              <a:rPr lang="en-US" altLang="zh-CN" sz="2500" b="1" smtClean="0">
                <a:solidFill>
                  <a:srgbClr val="008000"/>
                </a:solidFill>
                <a:latin typeface="Times New Roman" pitchFamily="18" charset="0"/>
                <a:sym typeface="Symbol" pitchFamily="18" charset="2"/>
              </a:rPr>
              <a:t></a:t>
            </a:r>
            <a:r>
              <a:rPr lang="en-US" altLang="zh-CN" sz="2500" b="1" smtClean="0">
                <a:solidFill>
                  <a:srgbClr val="008000"/>
                </a:solidFill>
                <a:latin typeface="Times New Roman" pitchFamily="18" charset="0"/>
              </a:rPr>
              <a:t>f</a:t>
            </a:r>
            <a:r>
              <a:rPr lang="en-US" altLang="zh-CN" sz="2500" b="1" baseline="-25000" smtClean="0">
                <a:solidFill>
                  <a:srgbClr val="008000"/>
                </a:solidFill>
                <a:latin typeface="Times New Roman" pitchFamily="18" charset="0"/>
              </a:rPr>
              <a:t>o</a:t>
            </a:r>
            <a:r>
              <a:rPr lang="en-US" altLang="zh-CN" sz="2500" b="1" smtClean="0">
                <a:solidFill>
                  <a:srgbClr val="008000"/>
                </a:solidFill>
                <a:latin typeface="Times New Roman" pitchFamily="18" charset="0"/>
              </a:rPr>
              <a:t>(base)</a:t>
            </a:r>
            <a:r>
              <a:rPr lang="en-US" altLang="zh-CN" sz="2500" b="1" baseline="-25000" smtClean="0">
                <a:solidFill>
                  <a:srgbClr val="008000"/>
                </a:solidFill>
                <a:latin typeface="Times New Roman" pitchFamily="18" charset="0"/>
              </a:rPr>
              <a:t> </a:t>
            </a:r>
            <a:r>
              <a:rPr lang="en-US" altLang="zh-CN" sz="2500" b="1" smtClean="0">
                <a:solidFill>
                  <a:srgbClr val="008000"/>
                </a:solidFill>
                <a:latin typeface="Times New Roman" pitchFamily="18" charset="0"/>
              </a:rPr>
              <a:t>(/V)</a:t>
            </a:r>
          </a:p>
          <a:p>
            <a:pPr marL="363538" indent="-363538" algn="ctr" eaLnBrk="1" hangingPunct="1">
              <a:lnSpc>
                <a:spcPct val="110000"/>
              </a:lnSpc>
              <a:spcBef>
                <a:spcPct val="0"/>
              </a:spcBef>
              <a:buClr>
                <a:srgbClr val="0000FF"/>
              </a:buClr>
              <a:buSzTx/>
              <a:buFont typeface="Wingdings" pitchFamily="2" charset="2"/>
              <a:buNone/>
              <a:defRPr/>
            </a:pPr>
            <a:r>
              <a:rPr lang="en-US" altLang="zh-CN" sz="2400" b="1" smtClean="0">
                <a:latin typeface="Times New Roman" pitchFamily="18" charset="0"/>
              </a:rPr>
              <a:t>f</a:t>
            </a:r>
            <a:r>
              <a:rPr lang="en-US" altLang="zh-CN" sz="2400" b="1" baseline="-25000" smtClean="0">
                <a:latin typeface="Times New Roman" pitchFamily="18" charset="0"/>
              </a:rPr>
              <a:t>o</a:t>
            </a:r>
            <a:r>
              <a:rPr lang="en-US" altLang="zh-CN" sz="2400" b="1" smtClean="0">
                <a:latin typeface="Times New Roman" pitchFamily="18" charset="0"/>
              </a:rPr>
              <a:t>(base)</a:t>
            </a:r>
            <a:r>
              <a:rPr lang="zh-CN" altLang="en-US" sz="2400" b="1" smtClean="0">
                <a:latin typeface="Times New Roman" pitchFamily="18" charset="0"/>
              </a:rPr>
              <a:t>为对应某外接电容</a:t>
            </a:r>
            <a:r>
              <a:rPr lang="en-US" altLang="zh-CN" sz="2400" b="1" smtClean="0">
                <a:latin typeface="Times New Roman" pitchFamily="18" charset="0"/>
              </a:rPr>
              <a:t>C</a:t>
            </a:r>
            <a:r>
              <a:rPr lang="en-US" altLang="zh-CN" sz="2400" b="1" baseline="-25000" smtClean="0">
                <a:latin typeface="Times New Roman" pitchFamily="18" charset="0"/>
              </a:rPr>
              <a:t>ext</a:t>
            </a:r>
            <a:r>
              <a:rPr lang="zh-CN" altLang="en-US" sz="2400" b="1" smtClean="0">
                <a:latin typeface="Times New Roman" pitchFamily="18" charset="0"/>
              </a:rPr>
              <a:t>且</a:t>
            </a:r>
            <a:r>
              <a:rPr lang="en-US" altLang="zh-CN" sz="2400" b="1" smtClean="0">
                <a:latin typeface="Times New Roman" pitchFamily="18" charset="0"/>
              </a:rPr>
              <a:t>V</a:t>
            </a:r>
            <a:r>
              <a:rPr lang="en-US" altLang="zh-CN" sz="2400" b="1" baseline="-25000" smtClean="0">
                <a:latin typeface="Times New Roman" pitchFamily="18" charset="0"/>
              </a:rPr>
              <a:t>Rng</a:t>
            </a:r>
            <a:r>
              <a:rPr lang="en-US" altLang="zh-CN" sz="2400" b="1" smtClean="0">
                <a:latin typeface="Times New Roman" pitchFamily="18" charset="0"/>
              </a:rPr>
              <a:t>=V</a:t>
            </a:r>
            <a:r>
              <a:rPr lang="en-US" altLang="zh-CN" sz="2400" b="1" baseline="-25000" smtClean="0">
                <a:latin typeface="Times New Roman" pitchFamily="18" charset="0"/>
              </a:rPr>
              <a:t>reg</a:t>
            </a:r>
            <a:r>
              <a:rPr lang="en-US" altLang="zh-CN" sz="2400" b="1" smtClean="0">
                <a:latin typeface="Times New Roman" pitchFamily="18" charset="0"/>
              </a:rPr>
              <a:t>=2V</a:t>
            </a:r>
            <a:r>
              <a:rPr lang="zh-CN" altLang="en-US" sz="2400" b="1" smtClean="0">
                <a:latin typeface="Times New Roman" pitchFamily="18" charset="0"/>
              </a:rPr>
              <a:t>时</a:t>
            </a:r>
            <a:r>
              <a:rPr lang="en-US" altLang="zh-CN" sz="2400" b="1" smtClean="0">
                <a:latin typeface="Times New Roman" pitchFamily="18" charset="0"/>
              </a:rPr>
              <a:t>VCO</a:t>
            </a:r>
            <a:r>
              <a:rPr lang="zh-CN" altLang="en-US" sz="2400" b="1" smtClean="0">
                <a:latin typeface="Times New Roman" pitchFamily="18" charset="0"/>
              </a:rPr>
              <a:t>的基本频率；</a:t>
            </a:r>
          </a:p>
          <a:p>
            <a:pPr marL="363538" indent="-363538" algn="ctr" eaLnBrk="1" hangingPunct="1">
              <a:lnSpc>
                <a:spcPct val="110000"/>
              </a:lnSpc>
              <a:spcBef>
                <a:spcPct val="0"/>
              </a:spcBef>
              <a:buClr>
                <a:srgbClr val="0000FF"/>
              </a:buClr>
              <a:buSzTx/>
              <a:buFont typeface="Wingdings" pitchFamily="2" charset="2"/>
              <a:buNone/>
              <a:defRPr/>
            </a:pPr>
            <a:r>
              <a:rPr lang="zh-CN" altLang="en-US" sz="2500" b="1" smtClean="0">
                <a:solidFill>
                  <a:srgbClr val="0000FF"/>
                </a:solidFill>
                <a:latin typeface="Times New Roman" pitchFamily="18" charset="0"/>
              </a:rPr>
              <a:t>而且</a:t>
            </a:r>
            <a:r>
              <a:rPr lang="en-US" altLang="zh-CN" sz="2500" b="1" smtClean="0">
                <a:solidFill>
                  <a:srgbClr val="0000FF"/>
                </a:solidFill>
                <a:latin typeface="Times New Roman" pitchFamily="18" charset="0"/>
              </a:rPr>
              <a:t>V</a:t>
            </a:r>
            <a:r>
              <a:rPr lang="en-US" altLang="zh-CN" sz="2500" b="1" baseline="-25000" smtClean="0">
                <a:solidFill>
                  <a:srgbClr val="0000FF"/>
                </a:solidFill>
                <a:latin typeface="Times New Roman" pitchFamily="18" charset="0"/>
              </a:rPr>
              <a:t>Rng</a:t>
            </a:r>
            <a:r>
              <a:rPr lang="zh-CN" altLang="en-US" sz="2500" b="1" smtClean="0">
                <a:solidFill>
                  <a:srgbClr val="0000FF"/>
                </a:solidFill>
                <a:latin typeface="Times New Roman" pitchFamily="18" charset="0"/>
              </a:rPr>
              <a:t>较大时，压控灵敏度</a:t>
            </a:r>
            <a:r>
              <a:rPr lang="en-US" altLang="zh-CN" sz="2500" b="1" smtClean="0">
                <a:solidFill>
                  <a:srgbClr val="0000FF"/>
                </a:solidFill>
                <a:latin typeface="Times New Roman" pitchFamily="18" charset="0"/>
              </a:rPr>
              <a:t>A</a:t>
            </a:r>
            <a:r>
              <a:rPr lang="en-US" altLang="zh-CN" sz="2500" b="1" baseline="-25000" smtClean="0">
                <a:solidFill>
                  <a:srgbClr val="0000FF"/>
                </a:solidFill>
                <a:latin typeface="Times New Roman" pitchFamily="18" charset="0"/>
              </a:rPr>
              <a:t>o</a:t>
            </a:r>
            <a:r>
              <a:rPr lang="zh-CN" altLang="en-US" sz="2500" b="1" smtClean="0">
                <a:solidFill>
                  <a:srgbClr val="0000FF"/>
                </a:solidFill>
                <a:latin typeface="Times New Roman" pitchFamily="18" charset="0"/>
              </a:rPr>
              <a:t>较高：</a:t>
            </a:r>
          </a:p>
          <a:p>
            <a:pPr marL="363538" indent="-363538" algn="ctr" eaLnBrk="1" hangingPunct="1">
              <a:lnSpc>
                <a:spcPct val="110000"/>
              </a:lnSpc>
              <a:spcBef>
                <a:spcPct val="0"/>
              </a:spcBef>
              <a:buClr>
                <a:srgbClr val="0000FF"/>
              </a:buClr>
              <a:buSzTx/>
              <a:buFont typeface="Wingdings" pitchFamily="2" charset="2"/>
              <a:buNone/>
              <a:defRPr/>
            </a:pPr>
            <a:r>
              <a:rPr lang="zh-CN" altLang="en-US" sz="2500" b="1" i="1" smtClean="0">
                <a:latin typeface="Times New Roman" pitchFamily="18" charset="0"/>
              </a:rPr>
              <a:t>例如</a:t>
            </a:r>
            <a:r>
              <a:rPr lang="en-US" altLang="zh-CN" sz="2500" b="1" i="1" smtClean="0">
                <a:latin typeface="Times New Roman" pitchFamily="18" charset="0"/>
              </a:rPr>
              <a:t>(b)</a:t>
            </a:r>
            <a:r>
              <a:rPr lang="zh-CN" altLang="en-US" sz="2500" b="1" i="1" smtClean="0">
                <a:latin typeface="Times New Roman" pitchFamily="18" charset="0"/>
              </a:rPr>
              <a:t>图中当</a:t>
            </a:r>
            <a:r>
              <a:rPr lang="en-US" altLang="zh-CN" sz="2500" b="1" i="1" smtClean="0">
                <a:latin typeface="Times New Roman" pitchFamily="18" charset="0"/>
              </a:rPr>
              <a:t>V</a:t>
            </a:r>
            <a:r>
              <a:rPr lang="en-US" altLang="zh-CN" sz="2500" b="1" i="1" baseline="-25000" smtClean="0">
                <a:latin typeface="Times New Roman" pitchFamily="18" charset="0"/>
              </a:rPr>
              <a:t>Rng</a:t>
            </a:r>
            <a:r>
              <a:rPr lang="en-US" altLang="zh-CN" sz="2500" b="1" i="1" smtClean="0">
                <a:latin typeface="Times New Roman" pitchFamily="18" charset="0"/>
              </a:rPr>
              <a:t>=4.5V</a:t>
            </a:r>
            <a:r>
              <a:rPr lang="zh-CN" altLang="en-US" sz="2500" b="1" i="1" smtClean="0">
                <a:latin typeface="Times New Roman" pitchFamily="18" charset="0"/>
              </a:rPr>
              <a:t>时曲线斜率明显大于</a:t>
            </a:r>
            <a:r>
              <a:rPr lang="en-US" altLang="zh-CN" sz="2500" b="1" i="1" smtClean="0">
                <a:latin typeface="Times New Roman" pitchFamily="18" charset="0"/>
              </a:rPr>
              <a:t>V</a:t>
            </a:r>
            <a:r>
              <a:rPr lang="en-US" altLang="zh-CN" sz="2500" b="1" i="1" baseline="-25000" smtClean="0">
                <a:latin typeface="Times New Roman" pitchFamily="18" charset="0"/>
              </a:rPr>
              <a:t>Rng</a:t>
            </a:r>
            <a:r>
              <a:rPr lang="en-US" altLang="zh-CN" sz="2500" b="1" i="1" smtClean="0">
                <a:latin typeface="Times New Roman" pitchFamily="18" charset="0"/>
              </a:rPr>
              <a:t>=2V</a:t>
            </a:r>
            <a:r>
              <a:rPr lang="zh-CN" altLang="en-US" sz="2500" b="1" i="1" smtClean="0">
                <a:latin typeface="Times New Roman" pitchFamily="18" charset="0"/>
              </a:rPr>
              <a:t>时曲线斜率。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animEffect transition="in" filter="wipe(up)">
                                      <p:cBhvr>
                                        <p:cTn id="7" dur="500"/>
                                        <p:tgtEl>
                                          <p:spTgt spid="153603">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3603">
                                            <p:txEl>
                                              <p:pRg st="2" end="2"/>
                                            </p:txEl>
                                          </p:spTgt>
                                        </p:tgtEl>
                                        <p:attrNameLst>
                                          <p:attrName>style.visibility</p:attrName>
                                        </p:attrNameLst>
                                      </p:cBhvr>
                                      <p:to>
                                        <p:strVal val="visible"/>
                                      </p:to>
                                    </p:set>
                                    <p:animEffect transition="in" filter="wipe(up)">
                                      <p:cBhvr>
                                        <p:cTn id="11" dur="500"/>
                                        <p:tgtEl>
                                          <p:spTgt spid="153603">
                                            <p:txEl>
                                              <p:pRg st="2" end="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3603">
                                            <p:txEl>
                                              <p:pRg st="3" end="3"/>
                                            </p:txEl>
                                          </p:spTgt>
                                        </p:tgtEl>
                                        <p:attrNameLst>
                                          <p:attrName>style.visibility</p:attrName>
                                        </p:attrNameLst>
                                      </p:cBhvr>
                                      <p:to>
                                        <p:strVal val="visible"/>
                                      </p:to>
                                    </p:set>
                                    <p:animEffect transition="in" filter="wipe(up)">
                                      <p:cBhvr>
                                        <p:cTn id="15" dur="500"/>
                                        <p:tgtEl>
                                          <p:spTgt spid="1536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3603">
                                            <p:txEl>
                                              <p:pRg st="4" end="4"/>
                                            </p:txEl>
                                          </p:spTgt>
                                        </p:tgtEl>
                                        <p:attrNameLst>
                                          <p:attrName>style.visibility</p:attrName>
                                        </p:attrNameLst>
                                      </p:cBhvr>
                                      <p:to>
                                        <p:strVal val="visible"/>
                                      </p:to>
                                    </p:set>
                                    <p:animEffect transition="in" filter="wipe(up)">
                                      <p:cBhvr>
                                        <p:cTn id="20" dur="500"/>
                                        <p:tgtEl>
                                          <p:spTgt spid="153603">
                                            <p:txEl>
                                              <p:pRg st="4" end="4"/>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53603">
                                            <p:txEl>
                                              <p:pRg st="5" end="5"/>
                                            </p:txEl>
                                          </p:spTgt>
                                        </p:tgtEl>
                                        <p:attrNameLst>
                                          <p:attrName>style.visibility</p:attrName>
                                        </p:attrNameLst>
                                      </p:cBhvr>
                                      <p:to>
                                        <p:strVal val="visible"/>
                                      </p:to>
                                    </p:set>
                                    <p:animEffect transition="in" filter="wipe(up)">
                                      <p:cBhvr>
                                        <p:cTn id="24"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0" y="44450"/>
            <a:ext cx="9144000" cy="2447925"/>
          </a:xfrm>
        </p:spPr>
        <p:txBody>
          <a:bodyPr/>
          <a:lstStyle/>
          <a:p>
            <a:pPr marL="363538" indent="-363538" eaLnBrk="1" hangingPunct="1">
              <a:lnSpc>
                <a:spcPct val="120000"/>
              </a:lnSpc>
              <a:spcBef>
                <a:spcPct val="10000"/>
              </a:spcBef>
              <a:buClr>
                <a:srgbClr val="0000FF"/>
              </a:buClr>
              <a:buSzTx/>
              <a:buFont typeface="Wingdings" pitchFamily="2" charset="2"/>
              <a:buAutoNum type="ea1JpnChsDbPeriod" startAt="4"/>
              <a:defRPr/>
            </a:pPr>
            <a:r>
              <a:rPr lang="en-US" altLang="zh-CN" sz="2500" b="1" smtClean="0">
                <a:solidFill>
                  <a:srgbClr val="0000FF"/>
                </a:solidFill>
                <a:latin typeface="Times New Roman" pitchFamily="18" charset="0"/>
              </a:rPr>
              <a:t>VCO</a:t>
            </a:r>
            <a:r>
              <a:rPr lang="zh-CN" altLang="en-US" sz="2500" b="1" smtClean="0">
                <a:solidFill>
                  <a:srgbClr val="0000FF"/>
                </a:solidFill>
                <a:latin typeface="Times New Roman" pitchFamily="18" charset="0"/>
              </a:rPr>
              <a:t>的频率变化范围约为：</a:t>
            </a:r>
            <a:br>
              <a:rPr lang="zh-CN" altLang="en-US" sz="2500" b="1" smtClean="0">
                <a:solidFill>
                  <a:srgbClr val="0000FF"/>
                </a:solidFill>
                <a:latin typeface="Times New Roman" pitchFamily="18" charset="0"/>
              </a:rPr>
            </a:br>
            <a:r>
              <a:rPr lang="en-US" altLang="zh-CN" sz="2500" b="1" smtClean="0">
                <a:solidFill>
                  <a:srgbClr val="008000"/>
                </a:solidFill>
                <a:latin typeface="Times New Roman" pitchFamily="18" charset="0"/>
              </a:rPr>
              <a:t>[f</a:t>
            </a:r>
            <a:r>
              <a:rPr lang="en-US" altLang="zh-CN" sz="2500" b="1" baseline="-25000" smtClean="0">
                <a:solidFill>
                  <a:srgbClr val="008000"/>
                </a:solidFill>
                <a:latin typeface="Times New Roman" pitchFamily="18" charset="0"/>
              </a:rPr>
              <a:t>max</a:t>
            </a:r>
            <a:r>
              <a:rPr lang="en-US" altLang="zh-CN" sz="2500" b="1" smtClean="0">
                <a:solidFill>
                  <a:srgbClr val="008000"/>
                </a:solidFill>
                <a:latin typeface="宋体" pitchFamily="2" charset="-122"/>
              </a:rPr>
              <a:t>≈</a:t>
            </a:r>
            <a:r>
              <a:rPr lang="en-US" altLang="zh-CN" sz="2500" b="1" smtClean="0">
                <a:solidFill>
                  <a:srgbClr val="008000"/>
                </a:solidFill>
                <a:latin typeface="Times New Roman" pitchFamily="18" charset="0"/>
              </a:rPr>
              <a:t>1.12f</a:t>
            </a:r>
            <a:r>
              <a:rPr lang="en-US" altLang="zh-CN" sz="2500" b="1" baseline="-25000" smtClean="0">
                <a:solidFill>
                  <a:srgbClr val="008000"/>
                </a:solidFill>
                <a:latin typeface="Times New Roman" pitchFamily="18" charset="0"/>
              </a:rPr>
              <a:t>o</a:t>
            </a:r>
            <a:r>
              <a:rPr lang="en-US" altLang="zh-CN" sz="2500" b="1" smtClean="0">
                <a:solidFill>
                  <a:srgbClr val="008000"/>
                </a:solidFill>
                <a:latin typeface="Times New Roman" pitchFamily="18" charset="0"/>
              </a:rPr>
              <a:t>(base)]</a:t>
            </a:r>
            <a:r>
              <a:rPr lang="zh-CN" altLang="en-US" sz="2500" b="1" smtClean="0">
                <a:solidFill>
                  <a:srgbClr val="990000"/>
                </a:solidFill>
                <a:latin typeface="Times New Roman" pitchFamily="18" charset="0"/>
              </a:rPr>
              <a:t> </a:t>
            </a:r>
            <a:r>
              <a:rPr lang="en-US" altLang="zh-CN" sz="2500" b="1" smtClean="0">
                <a:solidFill>
                  <a:srgbClr val="0000FF"/>
                </a:solidFill>
                <a:latin typeface="Times New Roman" pitchFamily="18" charset="0"/>
              </a:rPr>
              <a:t>~</a:t>
            </a:r>
            <a:r>
              <a:rPr lang="en-US" altLang="zh-CN" sz="2500" b="1" smtClean="0">
                <a:solidFill>
                  <a:srgbClr val="990000"/>
                </a:solidFill>
                <a:latin typeface="Times New Roman" pitchFamily="18" charset="0"/>
              </a:rPr>
              <a:t> </a:t>
            </a:r>
            <a:r>
              <a:rPr lang="en-US" altLang="zh-CN" sz="2500" b="1" smtClean="0">
                <a:solidFill>
                  <a:srgbClr val="FF0000"/>
                </a:solidFill>
                <a:latin typeface="Times New Roman" pitchFamily="18" charset="0"/>
              </a:rPr>
              <a:t>[f</a:t>
            </a:r>
            <a:r>
              <a:rPr lang="en-US" altLang="zh-CN" sz="2500" b="1" baseline="-25000" smtClean="0">
                <a:solidFill>
                  <a:srgbClr val="FF0000"/>
                </a:solidFill>
                <a:latin typeface="Times New Roman" pitchFamily="18" charset="0"/>
              </a:rPr>
              <a:t>min</a:t>
            </a:r>
            <a:r>
              <a:rPr lang="en-US" altLang="zh-CN" sz="2500" b="1" smtClean="0">
                <a:solidFill>
                  <a:srgbClr val="FF0000"/>
                </a:solidFill>
                <a:latin typeface="宋体" pitchFamily="2" charset="-122"/>
              </a:rPr>
              <a:t>≈</a:t>
            </a:r>
            <a:r>
              <a:rPr lang="en-US" altLang="zh-CN" sz="2500" b="1" smtClean="0">
                <a:solidFill>
                  <a:srgbClr val="FF0000"/>
                </a:solidFill>
                <a:latin typeface="Times New Roman" pitchFamily="18" charset="0"/>
              </a:rPr>
              <a:t>0.5f</a:t>
            </a:r>
            <a:r>
              <a:rPr lang="en-US" altLang="zh-CN" sz="2500" b="1" baseline="-25000" smtClean="0">
                <a:solidFill>
                  <a:srgbClr val="FF0000"/>
                </a:solidFill>
                <a:latin typeface="Times New Roman" pitchFamily="18" charset="0"/>
              </a:rPr>
              <a:t>o</a:t>
            </a:r>
            <a:r>
              <a:rPr lang="en-US" altLang="zh-CN" sz="2500" b="1" smtClean="0">
                <a:solidFill>
                  <a:srgbClr val="FF0000"/>
                </a:solidFill>
                <a:latin typeface="Times New Roman" pitchFamily="18" charset="0"/>
              </a:rPr>
              <a:t>(base)]</a:t>
            </a:r>
            <a:r>
              <a:rPr lang="zh-CN" altLang="en-US" sz="2500" b="1" smtClean="0">
                <a:solidFill>
                  <a:srgbClr val="0000FF"/>
                </a:solidFill>
                <a:latin typeface="Times New Roman" pitchFamily="18" charset="0"/>
              </a:rPr>
              <a:t>（当</a:t>
            </a:r>
            <a:r>
              <a:rPr lang="en-US" altLang="zh-CN" sz="2500" b="1" smtClean="0">
                <a:solidFill>
                  <a:srgbClr val="0000FF"/>
                </a:solidFill>
                <a:latin typeface="Times New Roman" pitchFamily="18" charset="0"/>
              </a:rPr>
              <a:t>V</a:t>
            </a:r>
            <a:r>
              <a:rPr lang="en-US" altLang="zh-CN" sz="2500" b="1" baseline="-25000" smtClean="0">
                <a:solidFill>
                  <a:srgbClr val="0000FF"/>
                </a:solidFill>
                <a:latin typeface="Times New Roman" pitchFamily="18" charset="0"/>
              </a:rPr>
              <a:t>Rng</a:t>
            </a:r>
            <a:r>
              <a:rPr lang="zh-CN" altLang="en-US" sz="2500" b="1" smtClean="0">
                <a:solidFill>
                  <a:srgbClr val="0000FF"/>
                </a:solidFill>
                <a:latin typeface="Times New Roman" pitchFamily="18" charset="0"/>
              </a:rPr>
              <a:t>较大时），</a:t>
            </a:r>
            <a:br>
              <a:rPr lang="zh-CN" altLang="en-US" sz="2500" b="1" smtClean="0">
                <a:solidFill>
                  <a:srgbClr val="0000FF"/>
                </a:solidFill>
                <a:latin typeface="Times New Roman" pitchFamily="18" charset="0"/>
              </a:rPr>
            </a:br>
            <a:r>
              <a:rPr lang="zh-CN" altLang="en-US" sz="2500" b="1" smtClean="0">
                <a:solidFill>
                  <a:srgbClr val="0000FF"/>
                </a:solidFill>
                <a:latin typeface="Times New Roman" pitchFamily="18" charset="0"/>
              </a:rPr>
              <a:t>频率覆盖系数约为</a:t>
            </a:r>
            <a:r>
              <a:rPr lang="en-US" altLang="zh-CN" sz="2500" b="1" smtClean="0">
                <a:solidFill>
                  <a:srgbClr val="0000FF"/>
                </a:solidFill>
                <a:latin typeface="Times New Roman" pitchFamily="18" charset="0"/>
              </a:rPr>
              <a:t>2.24</a:t>
            </a:r>
            <a:r>
              <a:rPr lang="zh-CN" altLang="en-US" sz="2500" b="1" smtClean="0">
                <a:latin typeface="Times New Roman" pitchFamily="18" charset="0"/>
              </a:rPr>
              <a:t>（</a:t>
            </a:r>
            <a:r>
              <a:rPr lang="en-US" altLang="zh-CN" sz="2500" b="1" smtClean="0">
                <a:latin typeface="Times New Roman" pitchFamily="18" charset="0"/>
              </a:rPr>
              <a:t>=1.12/0.5</a:t>
            </a:r>
            <a:r>
              <a:rPr lang="zh-CN" altLang="en-US" sz="2500" b="1" smtClean="0">
                <a:latin typeface="Times New Roman" pitchFamily="18" charset="0"/>
              </a:rPr>
              <a:t>）</a:t>
            </a:r>
            <a:r>
              <a:rPr lang="zh-CN" altLang="en-US" sz="2500" b="1" smtClean="0">
                <a:solidFill>
                  <a:srgbClr val="0000FF"/>
                </a:solidFill>
                <a:latin typeface="Times New Roman" pitchFamily="18" charset="0"/>
              </a:rPr>
              <a:t>。</a:t>
            </a:r>
            <a:endParaRPr lang="en-US" altLang="zh-CN" sz="2500" b="1" smtClean="0">
              <a:solidFill>
                <a:srgbClr val="0000FF"/>
              </a:solidFill>
              <a:latin typeface="Times New Roman" pitchFamily="18" charset="0"/>
            </a:endParaRPr>
          </a:p>
          <a:p>
            <a:pPr marL="363538" indent="-363538" eaLnBrk="1" hangingPunct="1">
              <a:lnSpc>
                <a:spcPct val="120000"/>
              </a:lnSpc>
              <a:spcBef>
                <a:spcPct val="10000"/>
              </a:spcBef>
              <a:buClr>
                <a:srgbClr val="0000FF"/>
              </a:buClr>
              <a:buSzTx/>
              <a:buFont typeface="Wingdings" pitchFamily="2" charset="2"/>
              <a:buNone/>
              <a:defRPr/>
            </a:pPr>
            <a:r>
              <a:rPr lang="en-US" altLang="zh-CN" sz="2500" b="1" i="1" smtClean="0">
                <a:solidFill>
                  <a:srgbClr val="0000FF"/>
                </a:solidFill>
                <a:latin typeface="Times New Roman" pitchFamily="18" charset="0"/>
              </a:rPr>
              <a:t>	</a:t>
            </a:r>
            <a:r>
              <a:rPr lang="zh-CN" altLang="en-US" sz="2500" b="1" i="1" smtClean="0">
                <a:solidFill>
                  <a:schemeClr val="tx2"/>
                </a:solidFill>
                <a:latin typeface="Times New Roman" pitchFamily="18" charset="0"/>
              </a:rPr>
              <a:t>这显然达不到前述的</a:t>
            </a:r>
            <a:r>
              <a:rPr lang="zh-CN" altLang="en-US" sz="2500" b="1" i="1" u="sng" smtClean="0">
                <a:solidFill>
                  <a:schemeClr val="tx2"/>
                </a:solidFill>
                <a:latin typeface="Times New Roman" pitchFamily="18" charset="0"/>
              </a:rPr>
              <a:t>本例中频率覆盖系数为</a:t>
            </a:r>
            <a:r>
              <a:rPr lang="en-US" altLang="zh-CN" sz="2500" b="1" i="1" u="sng" smtClean="0">
                <a:solidFill>
                  <a:schemeClr val="tx2"/>
                </a:solidFill>
                <a:latin typeface="Times New Roman" pitchFamily="18" charset="0"/>
              </a:rPr>
              <a:t>4.096&gt;4</a:t>
            </a:r>
            <a:r>
              <a:rPr lang="zh-CN" altLang="en-US" sz="2500" b="1" i="1" smtClean="0">
                <a:solidFill>
                  <a:schemeClr val="tx2"/>
                </a:solidFill>
                <a:latin typeface="Times New Roman" pitchFamily="18" charset="0"/>
              </a:rPr>
              <a:t>的要求！</a:t>
            </a:r>
            <a:br>
              <a:rPr lang="zh-CN" altLang="en-US" sz="2500" b="1" i="1" smtClean="0">
                <a:solidFill>
                  <a:schemeClr val="tx2"/>
                </a:solidFill>
                <a:latin typeface="Times New Roman" pitchFamily="18" charset="0"/>
              </a:rPr>
            </a:br>
            <a:r>
              <a:rPr lang="zh-CN" altLang="en-US" sz="2500" b="1" i="1" smtClean="0">
                <a:solidFill>
                  <a:schemeClr val="tx2"/>
                </a:solidFill>
                <a:latin typeface="Times New Roman" pitchFamily="18" charset="0"/>
              </a:rPr>
              <a:t>所以必须划分波段，用</a:t>
            </a:r>
            <a:r>
              <a:rPr lang="en-US" altLang="zh-CN" sz="2500" b="1" i="1" smtClean="0">
                <a:solidFill>
                  <a:schemeClr val="tx2"/>
                </a:solidFill>
                <a:latin typeface="Times New Roman" pitchFamily="18" charset="0"/>
              </a:rPr>
              <a:t>2</a:t>
            </a:r>
            <a:r>
              <a:rPr lang="zh-CN" altLang="en-US" sz="2500" b="1" i="1" smtClean="0">
                <a:solidFill>
                  <a:schemeClr val="tx2"/>
                </a:solidFill>
                <a:latin typeface="Times New Roman" pitchFamily="18" charset="0"/>
              </a:rPr>
              <a:t>个</a:t>
            </a:r>
            <a:r>
              <a:rPr lang="en-US" altLang="zh-CN" sz="2500" b="1" i="1" smtClean="0">
                <a:solidFill>
                  <a:schemeClr val="tx2"/>
                </a:solidFill>
                <a:latin typeface="Times New Roman" pitchFamily="18" charset="0"/>
              </a:rPr>
              <a:t>VCO</a:t>
            </a:r>
            <a:r>
              <a:rPr lang="zh-CN" altLang="en-US" sz="2500" b="1" i="1" smtClean="0">
                <a:solidFill>
                  <a:schemeClr val="tx2"/>
                </a:solidFill>
                <a:latin typeface="Times New Roman" pitchFamily="18" charset="0"/>
              </a:rPr>
              <a:t>分别来实现</a:t>
            </a:r>
            <a:r>
              <a:rPr lang="en-US" altLang="zh-CN" sz="2500" b="1" i="1" smtClean="0">
                <a:solidFill>
                  <a:schemeClr val="tx2"/>
                </a:solidFill>
                <a:latin typeface="Times New Roman" pitchFamily="18" charset="0"/>
              </a:rPr>
              <a:t>2</a:t>
            </a:r>
            <a:r>
              <a:rPr lang="zh-CN" altLang="en-US" sz="2500" b="1" i="1" smtClean="0">
                <a:solidFill>
                  <a:schemeClr val="tx2"/>
                </a:solidFill>
                <a:latin typeface="Times New Roman" pitchFamily="18" charset="0"/>
              </a:rPr>
              <a:t>个波段！</a:t>
            </a:r>
          </a:p>
        </p:txBody>
      </p:sp>
      <p:sp>
        <p:nvSpPr>
          <p:cNvPr id="226308" name="Rectangle 4"/>
          <p:cNvSpPr>
            <a:spLocks noChangeArrowheads="1"/>
          </p:cNvSpPr>
          <p:nvPr/>
        </p:nvSpPr>
        <p:spPr bwMode="auto">
          <a:xfrm>
            <a:off x="1403350" y="2420938"/>
            <a:ext cx="6192838" cy="519112"/>
          </a:xfrm>
          <a:prstGeom prst="rect">
            <a:avLst/>
          </a:prstGeom>
          <a:noFill/>
          <a:ln w="9525">
            <a:noFill/>
            <a:miter lim="800000"/>
            <a:headEnd/>
            <a:tailEnd/>
          </a:ln>
        </p:spPr>
        <p:txBody>
          <a:bodyPr>
            <a:spAutoFit/>
          </a:bodyPr>
          <a:lstStyle/>
          <a:p>
            <a:pPr algn="ctr" eaLnBrk="1" hangingPunct="1"/>
            <a:r>
              <a:rPr lang="zh-CN" altLang="en-US" sz="2800" i="1">
                <a:solidFill>
                  <a:srgbClr val="FF0000"/>
                </a:solidFill>
                <a:latin typeface="Times New Roman" pitchFamily="18" charset="0"/>
                <a:hlinkClick r:id="rId2" action="ppaction://hlinksldjump"/>
              </a:rPr>
              <a:t>用</a:t>
            </a:r>
            <a:r>
              <a:rPr lang="en-US" altLang="zh-CN" sz="2800" i="1">
                <a:solidFill>
                  <a:srgbClr val="FF0000"/>
                </a:solidFill>
                <a:latin typeface="Times New Roman" pitchFamily="18" charset="0"/>
                <a:hlinkClick r:id="rId2" action="ppaction://hlinksldjump"/>
              </a:rPr>
              <a:t>74LS629</a:t>
            </a:r>
            <a:r>
              <a:rPr lang="zh-CN" altLang="en-US" sz="2800" i="1">
                <a:solidFill>
                  <a:srgbClr val="FF0000"/>
                </a:solidFill>
                <a:latin typeface="Times New Roman" pitchFamily="18" charset="0"/>
                <a:hlinkClick r:id="rId2" action="ppaction://hlinksldjump"/>
              </a:rPr>
              <a:t>或</a:t>
            </a:r>
            <a:r>
              <a:rPr lang="en-US" altLang="zh-CN" sz="2800" i="1">
                <a:solidFill>
                  <a:srgbClr val="FF0000"/>
                </a:solidFill>
                <a:latin typeface="Times New Roman" pitchFamily="18" charset="0"/>
                <a:hlinkClick r:id="rId2" action="ppaction://hlinksldjump"/>
              </a:rPr>
              <a:t>74HC4046</a:t>
            </a:r>
            <a:r>
              <a:rPr lang="zh-CN" altLang="en-US" sz="2800" i="1">
                <a:solidFill>
                  <a:srgbClr val="FF0000"/>
                </a:solidFill>
                <a:latin typeface="Times New Roman" pitchFamily="18" charset="0"/>
                <a:hlinkClick r:id="rId2" action="ppaction://hlinksldjump"/>
              </a:rPr>
              <a:t>代替的问题！</a:t>
            </a:r>
            <a:endParaRPr lang="zh-CN" altLang="en-US" sz="2800" i="1">
              <a:solidFill>
                <a:srgbClr val="FF0000"/>
              </a:solidFill>
              <a:latin typeface="Times New Roman" pitchFamily="18" charset="0"/>
            </a:endParaRPr>
          </a:p>
        </p:txBody>
      </p:sp>
      <p:grpSp>
        <p:nvGrpSpPr>
          <p:cNvPr id="37892" name="Group 5"/>
          <p:cNvGrpSpPr>
            <a:grpSpLocks/>
          </p:cNvGrpSpPr>
          <p:nvPr/>
        </p:nvGrpSpPr>
        <p:grpSpPr bwMode="auto">
          <a:xfrm>
            <a:off x="576263" y="2925763"/>
            <a:ext cx="8027987" cy="3887787"/>
            <a:chOff x="295" y="1616"/>
            <a:chExt cx="5057" cy="2449"/>
          </a:xfrm>
        </p:grpSpPr>
        <p:pic>
          <p:nvPicPr>
            <p:cNvPr id="37893" name="Picture 6" descr="04128"/>
            <p:cNvPicPr>
              <a:picLocks noChangeAspect="1" noChangeArrowheads="1"/>
            </p:cNvPicPr>
            <p:nvPr/>
          </p:nvPicPr>
          <p:blipFill>
            <a:blip r:embed="rId3"/>
            <a:srcRect/>
            <a:stretch>
              <a:fillRect/>
            </a:stretch>
          </p:blipFill>
          <p:spPr bwMode="auto">
            <a:xfrm>
              <a:off x="295" y="1616"/>
              <a:ext cx="5057" cy="2449"/>
            </a:xfrm>
            <a:prstGeom prst="rect">
              <a:avLst/>
            </a:prstGeom>
            <a:noFill/>
            <a:ln w="9525">
              <a:noFill/>
              <a:miter lim="800000"/>
              <a:headEnd/>
              <a:tailEnd/>
            </a:ln>
          </p:spPr>
        </p:pic>
        <p:sp>
          <p:nvSpPr>
            <p:cNvPr id="37894" name="Oval 7"/>
            <p:cNvSpPr>
              <a:spLocks noChangeArrowheads="1"/>
            </p:cNvSpPr>
            <p:nvPr/>
          </p:nvSpPr>
          <p:spPr bwMode="auto">
            <a:xfrm>
              <a:off x="2752" y="2464"/>
              <a:ext cx="319" cy="182"/>
            </a:xfrm>
            <a:prstGeom prst="ellipse">
              <a:avLst/>
            </a:prstGeom>
            <a:noFill/>
            <a:ln w="19050">
              <a:solidFill>
                <a:srgbClr val="FF0000"/>
              </a:solidFill>
              <a:prstDash val="sysDot"/>
              <a:round/>
              <a:headEnd/>
              <a:tailEnd/>
            </a:ln>
          </p:spPr>
          <p:txBody>
            <a:bodyPr wrap="none" anchor="ctr"/>
            <a:lstStyle/>
            <a:p>
              <a:pPr eaLnBrk="1" hangingPunct="1">
                <a:spcBef>
                  <a:spcPct val="50000"/>
                </a:spcBef>
              </a:pPr>
              <a:endParaRPr lang="zh-CN" altLang="en-US"/>
            </a:p>
          </p:txBody>
        </p:sp>
        <p:sp>
          <p:nvSpPr>
            <p:cNvPr id="37895" name="Text Box 8"/>
            <p:cNvSpPr txBox="1">
              <a:spLocks noChangeArrowheads="1"/>
            </p:cNvSpPr>
            <p:nvPr/>
          </p:nvSpPr>
          <p:spPr bwMode="auto">
            <a:xfrm>
              <a:off x="2200" y="2859"/>
              <a:ext cx="1021" cy="404"/>
            </a:xfrm>
            <a:prstGeom prst="rect">
              <a:avLst/>
            </a:prstGeom>
            <a:noFill/>
            <a:ln w="9525">
              <a:noFill/>
              <a:miter lim="800000"/>
              <a:headEnd/>
              <a:tailEnd/>
            </a:ln>
          </p:spPr>
          <p:txBody>
            <a:bodyPr>
              <a:spAutoFit/>
            </a:bodyPr>
            <a:lstStyle/>
            <a:p>
              <a:pPr algn="ctr" eaLnBrk="1" hangingPunct="1">
                <a:spcBef>
                  <a:spcPct val="50000"/>
                </a:spcBef>
              </a:pPr>
              <a:r>
                <a:rPr lang="en-US" altLang="zh-CN" sz="1800"/>
                <a:t>VCO</a:t>
              </a:r>
              <a:r>
                <a:rPr lang="zh-CN" altLang="en-US" sz="1800"/>
                <a:t>输出频率的归一化值</a:t>
              </a:r>
            </a:p>
          </p:txBody>
        </p:sp>
        <p:sp>
          <p:nvSpPr>
            <p:cNvPr id="37896" name="Line 9"/>
            <p:cNvSpPr>
              <a:spLocks noChangeShapeType="1"/>
            </p:cNvSpPr>
            <p:nvPr/>
          </p:nvSpPr>
          <p:spPr bwMode="auto">
            <a:xfrm>
              <a:off x="3461" y="2741"/>
              <a:ext cx="199" cy="0"/>
            </a:xfrm>
            <a:prstGeom prst="line">
              <a:avLst/>
            </a:prstGeom>
            <a:noFill/>
            <a:ln w="19050">
              <a:solidFill>
                <a:srgbClr val="0000FF"/>
              </a:solidFill>
              <a:prstDash val="dash"/>
              <a:round/>
              <a:headEnd/>
              <a:tailEnd/>
            </a:ln>
          </p:spPr>
          <p:txBody>
            <a:bodyPr/>
            <a:lstStyle/>
            <a:p>
              <a:endParaRPr lang="zh-CN" altLang="en-US"/>
            </a:p>
          </p:txBody>
        </p:sp>
        <p:sp>
          <p:nvSpPr>
            <p:cNvPr id="37897" name="Line 10"/>
            <p:cNvSpPr>
              <a:spLocks noChangeShapeType="1"/>
            </p:cNvSpPr>
            <p:nvPr/>
          </p:nvSpPr>
          <p:spPr bwMode="auto">
            <a:xfrm>
              <a:off x="4989" y="3926"/>
              <a:ext cx="200" cy="0"/>
            </a:xfrm>
            <a:prstGeom prst="line">
              <a:avLst/>
            </a:prstGeom>
            <a:noFill/>
            <a:ln w="19050">
              <a:solidFill>
                <a:srgbClr val="0000FF"/>
              </a:solidFill>
              <a:prstDash val="dash"/>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0" y="141288"/>
            <a:ext cx="9144000" cy="6165850"/>
          </a:xfrm>
          <a:solidFill>
            <a:schemeClr val="bg1"/>
          </a:solidFill>
        </p:spPr>
        <p:txBody>
          <a:bodyPr/>
          <a:lstStyle/>
          <a:p>
            <a:pPr eaLnBrk="1" hangingPunct="1">
              <a:lnSpc>
                <a:spcPct val="105000"/>
              </a:lnSpc>
              <a:spcBef>
                <a:spcPts val="600"/>
              </a:spcBef>
              <a:spcAft>
                <a:spcPts val="600"/>
              </a:spcAft>
            </a:pPr>
            <a:r>
              <a:rPr lang="en-US" altLang="zh-CN" sz="2800" b="1" smtClean="0">
                <a:latin typeface="Times New Roman" pitchFamily="18" charset="0"/>
              </a:rPr>
              <a:t>VCO</a:t>
            </a:r>
            <a:r>
              <a:rPr lang="zh-CN" altLang="en-US" sz="2800" b="1" smtClean="0">
                <a:latin typeface="Times New Roman" pitchFamily="18" charset="0"/>
              </a:rPr>
              <a:t>器件</a:t>
            </a:r>
            <a:r>
              <a:rPr lang="en-US" altLang="zh-CN" sz="2800" b="1" smtClean="0">
                <a:latin typeface="Times New Roman" pitchFamily="18" charset="0"/>
              </a:rPr>
              <a:t>74LS629</a:t>
            </a:r>
            <a:r>
              <a:rPr lang="zh-CN" altLang="en-US" sz="2800" b="1" smtClean="0">
                <a:latin typeface="Times New Roman" pitchFamily="18" charset="0"/>
              </a:rPr>
              <a:t>是</a:t>
            </a:r>
            <a:r>
              <a:rPr lang="en-US" altLang="zh-CN" sz="2800" b="1" smtClean="0">
                <a:latin typeface="Times New Roman" pitchFamily="18" charset="0"/>
              </a:rPr>
              <a:t>74LS124</a:t>
            </a:r>
            <a:r>
              <a:rPr lang="zh-CN" altLang="en-US" sz="2800" b="1" smtClean="0">
                <a:latin typeface="Times New Roman" pitchFamily="18" charset="0"/>
              </a:rPr>
              <a:t>的改进升级版，其频率</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变化范围能满足本例中</a:t>
            </a:r>
            <a:r>
              <a:rPr lang="en-US" altLang="zh-CN" sz="2800" b="1" smtClean="0">
                <a:latin typeface="Times New Roman" pitchFamily="18" charset="0"/>
              </a:rPr>
              <a:t>f</a:t>
            </a:r>
            <a:r>
              <a:rPr lang="en-US" altLang="zh-CN" sz="2800" b="1" baseline="-25000" smtClean="0">
                <a:latin typeface="Times New Roman" pitchFamily="18" charset="0"/>
              </a:rPr>
              <a:t>max</a:t>
            </a:r>
            <a:r>
              <a:rPr lang="en-US" altLang="zh-CN" sz="2800" b="1" smtClean="0">
                <a:latin typeface="Times New Roman" pitchFamily="18" charset="0"/>
              </a:rPr>
              <a:t>/f</a:t>
            </a:r>
            <a:r>
              <a:rPr lang="en-US" altLang="zh-CN" sz="2800" b="1" baseline="-25000" smtClean="0">
                <a:latin typeface="Times New Roman" pitchFamily="18" charset="0"/>
              </a:rPr>
              <a:t>min</a:t>
            </a:r>
            <a:r>
              <a:rPr lang="en-US" altLang="zh-CN" sz="2800" b="1" smtClean="0">
                <a:latin typeface="Times New Roman" pitchFamily="18" charset="0"/>
              </a:rPr>
              <a:t>=4.096&gt;4</a:t>
            </a:r>
            <a:r>
              <a:rPr lang="zh-CN" altLang="en-US" sz="2800" b="1" smtClean="0">
                <a:latin typeface="Times New Roman" pitchFamily="18" charset="0"/>
              </a:rPr>
              <a:t>的指标要求！而且其最高频率可达</a:t>
            </a:r>
            <a:r>
              <a:rPr lang="en-US" altLang="zh-CN" sz="2800" b="1" smtClean="0">
                <a:latin typeface="Times New Roman" pitchFamily="18" charset="0"/>
              </a:rPr>
              <a:t>25MHz</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所以也能满足本例中</a:t>
            </a:r>
            <a:r>
              <a:rPr lang="en-US" altLang="zh-CN" sz="2800" b="1" smtClean="0">
                <a:latin typeface="Times New Roman" pitchFamily="18" charset="0"/>
              </a:rPr>
              <a:t>f</a:t>
            </a:r>
            <a:r>
              <a:rPr lang="en-US" altLang="zh-CN" sz="2800" b="1" baseline="-25000" smtClean="0">
                <a:latin typeface="Times New Roman" pitchFamily="18" charset="0"/>
              </a:rPr>
              <a:t>max</a:t>
            </a:r>
            <a:r>
              <a:rPr lang="en-US" altLang="zh-CN" sz="2800" b="1" smtClean="0">
                <a:latin typeface="Times New Roman" pitchFamily="18" charset="0"/>
              </a:rPr>
              <a:t>=16.384MHz</a:t>
            </a:r>
            <a:r>
              <a:rPr lang="zh-CN" altLang="en-US" sz="2800" b="1" smtClean="0">
                <a:latin typeface="Times New Roman" pitchFamily="18" charset="0"/>
              </a:rPr>
              <a:t>的指标要求！</a:t>
            </a:r>
          </a:p>
          <a:p>
            <a:pPr eaLnBrk="1" hangingPunct="1">
              <a:lnSpc>
                <a:spcPct val="105000"/>
              </a:lnSpc>
              <a:spcBef>
                <a:spcPts val="600"/>
              </a:spcBef>
              <a:spcAft>
                <a:spcPts val="600"/>
              </a:spcAft>
            </a:pPr>
            <a:r>
              <a:rPr lang="zh-CN" altLang="en-US" sz="2800" b="1" smtClean="0">
                <a:latin typeface="Times New Roman" pitchFamily="18" charset="0"/>
              </a:rPr>
              <a:t>集成锁相环器件</a:t>
            </a:r>
            <a:r>
              <a:rPr lang="en-US" altLang="zh-CN" sz="2800" b="1" smtClean="0">
                <a:latin typeface="Times New Roman" pitchFamily="18" charset="0"/>
              </a:rPr>
              <a:t>74HC4046</a:t>
            </a:r>
            <a:r>
              <a:rPr lang="zh-CN" altLang="en-US" sz="2800" b="1" smtClean="0">
                <a:latin typeface="Times New Roman" pitchFamily="18" charset="0"/>
              </a:rPr>
              <a:t>（如</a:t>
            </a:r>
            <a:r>
              <a:rPr lang="en-US" altLang="zh-CN" sz="2800" b="1" smtClean="0">
                <a:latin typeface="Times New Roman" pitchFamily="18" charset="0"/>
              </a:rPr>
              <a:t>Texas Instruments</a:t>
            </a:r>
            <a:r>
              <a:rPr lang="zh-CN" altLang="en-US" sz="2800" b="1" smtClean="0">
                <a:latin typeface="Times New Roman" pitchFamily="18" charset="0"/>
              </a:rPr>
              <a:t>的、</a:t>
            </a:r>
            <a:r>
              <a:rPr lang="en-US" altLang="zh-CN" sz="2800" b="1" smtClean="0">
                <a:latin typeface="Times New Roman" pitchFamily="18" charset="0"/>
              </a:rPr>
              <a:t>Philips Semiconductors</a:t>
            </a:r>
            <a:r>
              <a:rPr lang="zh-CN" altLang="en-US" sz="2800" b="1" smtClean="0">
                <a:latin typeface="Times New Roman" pitchFamily="18" charset="0"/>
              </a:rPr>
              <a:t>的）中的</a:t>
            </a:r>
            <a:r>
              <a:rPr lang="en-US" altLang="zh-CN" sz="2800" b="1" smtClean="0">
                <a:latin typeface="Times New Roman" pitchFamily="18" charset="0"/>
              </a:rPr>
              <a:t>VCO</a:t>
            </a:r>
            <a:r>
              <a:rPr lang="zh-CN" altLang="en-US" sz="2800" b="1" smtClean="0">
                <a:latin typeface="Times New Roman" pitchFamily="18" charset="0"/>
              </a:rPr>
              <a:t>器件的频率变化范围也能满足本例中</a:t>
            </a:r>
            <a:r>
              <a:rPr lang="en-US" altLang="zh-CN" sz="2800" b="1" smtClean="0">
                <a:latin typeface="Times New Roman" pitchFamily="18" charset="0"/>
              </a:rPr>
              <a:t>f</a:t>
            </a:r>
            <a:r>
              <a:rPr lang="en-US" altLang="zh-CN" sz="2800" b="1" baseline="-25000" smtClean="0">
                <a:latin typeface="Times New Roman" pitchFamily="18" charset="0"/>
              </a:rPr>
              <a:t>max</a:t>
            </a:r>
            <a:r>
              <a:rPr lang="en-US" altLang="zh-CN" sz="2800" b="1" smtClean="0">
                <a:latin typeface="Times New Roman" pitchFamily="18" charset="0"/>
              </a:rPr>
              <a:t>/f</a:t>
            </a:r>
            <a:r>
              <a:rPr lang="en-US" altLang="zh-CN" sz="2800" b="1" baseline="-25000" smtClean="0">
                <a:latin typeface="Times New Roman" pitchFamily="18" charset="0"/>
              </a:rPr>
              <a:t>min</a:t>
            </a:r>
            <a:r>
              <a:rPr lang="en-US" altLang="zh-CN" sz="2800" b="1" smtClean="0">
                <a:latin typeface="Times New Roman" pitchFamily="18" charset="0"/>
              </a:rPr>
              <a:t>=4.096&gt;4</a:t>
            </a:r>
            <a:r>
              <a:rPr lang="zh-CN" altLang="en-US" sz="2800" b="1" smtClean="0">
                <a:latin typeface="Times New Roman" pitchFamily="18" charset="0"/>
              </a:rPr>
              <a:t>的指标要求</a:t>
            </a:r>
            <a:r>
              <a:rPr lang="en-US" altLang="zh-CN" sz="2800" b="1" smtClean="0">
                <a:latin typeface="Times New Roman" pitchFamily="18" charset="0"/>
              </a:rPr>
              <a:t/>
            </a:r>
            <a:br>
              <a:rPr lang="en-US" altLang="zh-CN" sz="2800" b="1" smtClean="0">
                <a:latin typeface="Times New Roman" pitchFamily="18" charset="0"/>
              </a:rPr>
            </a:br>
            <a:r>
              <a:rPr lang="zh-CN" altLang="en-US" sz="2800" b="1" i="1" smtClean="0">
                <a:solidFill>
                  <a:srgbClr val="0000FF"/>
                </a:solidFill>
              </a:rPr>
              <a:t>（从图</a:t>
            </a:r>
            <a:r>
              <a:rPr lang="en-US" altLang="zh-CN" sz="2800" b="1" i="1" smtClean="0">
                <a:solidFill>
                  <a:srgbClr val="0000FF"/>
                </a:solidFill>
              </a:rPr>
              <a:t>6-24(b)</a:t>
            </a:r>
            <a:r>
              <a:rPr lang="zh-CN" altLang="en-US" sz="2800" b="1" i="1" smtClean="0">
                <a:solidFill>
                  <a:srgbClr val="0000FF"/>
                </a:solidFill>
              </a:rPr>
              <a:t>中可见，与</a:t>
            </a:r>
            <a:r>
              <a:rPr lang="en-US" altLang="zh-CN" sz="2800" b="1" i="1" smtClean="0">
                <a:solidFill>
                  <a:srgbClr val="0000FF"/>
                </a:solidFill>
              </a:rPr>
              <a:t>74HC4046</a:t>
            </a:r>
            <a:r>
              <a:rPr lang="zh-CN" altLang="en-US" sz="2800" b="1" i="1" smtClean="0">
                <a:solidFill>
                  <a:srgbClr val="0000FF"/>
                </a:solidFill>
              </a:rPr>
              <a:t>完全相同的</a:t>
            </a:r>
            <a:r>
              <a:rPr lang="en-US" altLang="zh-CN" sz="2800" b="1" i="1" smtClean="0">
                <a:solidFill>
                  <a:srgbClr val="0000FF"/>
                </a:solidFill>
              </a:rPr>
              <a:t>MC14046</a:t>
            </a:r>
            <a:r>
              <a:rPr lang="zh-CN" altLang="en-US" sz="2800" b="1" i="1" smtClean="0">
                <a:solidFill>
                  <a:srgbClr val="0000FF"/>
                </a:solidFill>
              </a:rPr>
              <a:t>的</a:t>
            </a:r>
            <a:r>
              <a:rPr lang="en-US" altLang="zh-CN" sz="2800" b="1" i="1" smtClean="0">
                <a:solidFill>
                  <a:srgbClr val="0000FF"/>
                </a:solidFill>
              </a:rPr>
              <a:t>f</a:t>
            </a:r>
            <a:r>
              <a:rPr lang="en-US" altLang="zh-CN" sz="2800" b="1" i="1" baseline="-25000" smtClean="0">
                <a:solidFill>
                  <a:srgbClr val="0000FF"/>
                </a:solidFill>
              </a:rPr>
              <a:t>max</a:t>
            </a:r>
            <a:r>
              <a:rPr lang="en-US" altLang="zh-CN" sz="2800" b="1" i="1" smtClean="0">
                <a:solidFill>
                  <a:srgbClr val="0000FF"/>
                </a:solidFill>
              </a:rPr>
              <a:t>/f</a:t>
            </a:r>
            <a:r>
              <a:rPr lang="en-US" altLang="zh-CN" sz="2800" b="1" i="1" baseline="-25000" smtClean="0">
                <a:solidFill>
                  <a:srgbClr val="0000FF"/>
                </a:solidFill>
              </a:rPr>
              <a:t>min</a:t>
            </a:r>
            <a:r>
              <a:rPr lang="zh-CN" altLang="en-US" sz="2800" b="1" i="1" smtClean="0">
                <a:solidFill>
                  <a:srgbClr val="0000FF"/>
                </a:solidFill>
              </a:rPr>
              <a:t>略大于</a:t>
            </a:r>
            <a:r>
              <a:rPr lang="en-US" altLang="zh-CN" sz="2800" b="1" i="1" smtClean="0">
                <a:solidFill>
                  <a:srgbClr val="0000FF"/>
                </a:solidFill>
              </a:rPr>
              <a:t>10</a:t>
            </a:r>
            <a:r>
              <a:rPr lang="zh-CN" altLang="en-US" sz="2800" b="1" i="1" smtClean="0">
                <a:solidFill>
                  <a:srgbClr val="0000FF"/>
                </a:solidFill>
              </a:rPr>
              <a:t>）</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其工作频率的典型值可达</a:t>
            </a:r>
            <a:r>
              <a:rPr lang="en-US" altLang="zh-CN" sz="2800" b="1" smtClean="0">
                <a:latin typeface="Times New Roman" pitchFamily="18" charset="0"/>
              </a:rPr>
              <a:t>18~19MHz</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所以也能满足本例中</a:t>
            </a:r>
            <a:r>
              <a:rPr lang="en-US" altLang="zh-CN" sz="2800" b="1" smtClean="0">
                <a:latin typeface="Times New Roman" pitchFamily="18" charset="0"/>
              </a:rPr>
              <a:t>f</a:t>
            </a:r>
            <a:r>
              <a:rPr lang="en-US" altLang="zh-CN" sz="2800" b="1" baseline="-25000" smtClean="0">
                <a:latin typeface="Times New Roman" pitchFamily="18" charset="0"/>
              </a:rPr>
              <a:t>max</a:t>
            </a:r>
            <a:r>
              <a:rPr lang="en-US" altLang="zh-CN" sz="2800" b="1" smtClean="0">
                <a:latin typeface="Times New Roman" pitchFamily="18" charset="0"/>
              </a:rPr>
              <a:t>=16.384MHz</a:t>
            </a:r>
            <a:r>
              <a:rPr lang="zh-CN" altLang="en-US" sz="2800" b="1" smtClean="0">
                <a:latin typeface="Times New Roman" pitchFamily="18" charset="0"/>
              </a:rPr>
              <a:t>的指标要求！</a:t>
            </a:r>
          </a:p>
          <a:p>
            <a:pPr eaLnBrk="1" hangingPunct="1">
              <a:lnSpc>
                <a:spcPct val="105000"/>
              </a:lnSpc>
              <a:spcBef>
                <a:spcPts val="600"/>
              </a:spcBef>
              <a:spcAft>
                <a:spcPts val="600"/>
              </a:spcAft>
            </a:pPr>
            <a:r>
              <a:rPr lang="zh-CN" altLang="en-US" sz="2800" b="1" smtClean="0">
                <a:solidFill>
                  <a:srgbClr val="0000FF"/>
                </a:solidFill>
                <a:latin typeface="Times New Roman" pitchFamily="18" charset="0"/>
              </a:rPr>
              <a:t>综上所述，使用上述两种</a:t>
            </a:r>
            <a:r>
              <a:rPr lang="en-US" altLang="zh-CN" sz="2800" b="1" smtClean="0">
                <a:solidFill>
                  <a:srgbClr val="0000FF"/>
                </a:solidFill>
                <a:latin typeface="Times New Roman" pitchFamily="18" charset="0"/>
              </a:rPr>
              <a:t>VCO</a:t>
            </a:r>
            <a:r>
              <a:rPr lang="zh-CN" altLang="en-US" sz="2800" b="1" smtClean="0">
                <a:solidFill>
                  <a:srgbClr val="0000FF"/>
                </a:solidFill>
                <a:latin typeface="Times New Roman" pitchFamily="18" charset="0"/>
              </a:rPr>
              <a:t>器件来代替</a:t>
            </a:r>
            <a:r>
              <a:rPr lang="en-US" altLang="zh-CN" sz="2800" b="1" smtClean="0">
                <a:solidFill>
                  <a:srgbClr val="0000FF"/>
                </a:solidFill>
                <a:latin typeface="Times New Roman" pitchFamily="18" charset="0"/>
              </a:rPr>
              <a:t>74LS124</a:t>
            </a:r>
            <a:r>
              <a:rPr lang="zh-CN" altLang="en-US" sz="2800" b="1" smtClean="0">
                <a:solidFill>
                  <a:srgbClr val="0000FF"/>
                </a:solidFill>
                <a:latin typeface="Times New Roman" pitchFamily="18" charset="0"/>
              </a:rPr>
              <a:t>的话，可以不必划分波段！</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827584" y="1584325"/>
            <a:ext cx="7902079" cy="1041400"/>
          </a:xfrm>
        </p:spPr>
        <p:txBody>
          <a:bodyPr/>
          <a:lstStyle/>
          <a:p>
            <a:pPr eaLnBrk="1" hangingPunct="1">
              <a:buFont typeface="Wingdings" pitchFamily="2" charset="2"/>
              <a:buNone/>
            </a:pPr>
            <a:endParaRPr lang="en-US" altLang="zh-CN" sz="2800" b="1" smtClean="0">
              <a:solidFill>
                <a:srgbClr val="009900"/>
              </a:solidFill>
            </a:endParaRPr>
          </a:p>
          <a:p>
            <a:pPr eaLnBrk="1" hangingPunct="1">
              <a:buFont typeface="Wingdings" pitchFamily="2" charset="2"/>
              <a:buNone/>
            </a:pPr>
            <a:r>
              <a:rPr lang="zh-CN" altLang="en-US" sz="2800" b="1" smtClean="0"/>
              <a:t>鉴相器</a:t>
            </a:r>
            <a:r>
              <a:rPr lang="en-US" altLang="zh-CN" sz="2800" b="1" smtClean="0"/>
              <a:t>PD</a:t>
            </a:r>
            <a:r>
              <a:rPr lang="zh-CN" altLang="en-US" sz="2800" b="1" smtClean="0"/>
              <a:t>  </a:t>
            </a:r>
            <a:r>
              <a:rPr lang="en-US" altLang="zh-CN" sz="2800" b="1" smtClean="0"/>
              <a:t>+  </a:t>
            </a:r>
            <a:r>
              <a:rPr lang="zh-CN" altLang="en-US" sz="2800" b="1" smtClean="0"/>
              <a:t>环路滤波器</a:t>
            </a:r>
            <a:r>
              <a:rPr lang="en-US" altLang="zh-CN" sz="2800" b="1" smtClean="0"/>
              <a:t>LF</a:t>
            </a:r>
            <a:r>
              <a:rPr lang="zh-CN" altLang="en-US" sz="2800" b="1" smtClean="0"/>
              <a:t>  </a:t>
            </a:r>
            <a:r>
              <a:rPr lang="en-US" altLang="zh-CN" sz="2800" b="1" smtClean="0"/>
              <a:t>+  </a:t>
            </a:r>
            <a:r>
              <a:rPr lang="zh-CN" altLang="en-US" sz="2800" b="1" smtClean="0"/>
              <a:t>压控振荡器</a:t>
            </a:r>
            <a:r>
              <a:rPr lang="en-US" altLang="zh-CN" sz="2800" b="1" smtClean="0"/>
              <a:t>VCO</a:t>
            </a:r>
          </a:p>
        </p:txBody>
      </p:sp>
      <p:grpSp>
        <p:nvGrpSpPr>
          <p:cNvPr id="2" name="组合 1"/>
          <p:cNvGrpSpPr>
            <a:grpSpLocks/>
          </p:cNvGrpSpPr>
          <p:nvPr/>
        </p:nvGrpSpPr>
        <p:grpSpPr bwMode="auto">
          <a:xfrm>
            <a:off x="179388" y="2520950"/>
            <a:ext cx="3311525" cy="1565275"/>
            <a:chOff x="179388" y="2520950"/>
            <a:chExt cx="3311525" cy="1565275"/>
          </a:xfrm>
        </p:grpSpPr>
        <p:sp>
          <p:nvSpPr>
            <p:cNvPr id="13342" name="Line 5"/>
            <p:cNvSpPr>
              <a:spLocks noChangeShapeType="1"/>
            </p:cNvSpPr>
            <p:nvPr/>
          </p:nvSpPr>
          <p:spPr bwMode="auto">
            <a:xfrm>
              <a:off x="1835150" y="2520950"/>
              <a:ext cx="0" cy="360363"/>
            </a:xfrm>
            <a:prstGeom prst="line">
              <a:avLst/>
            </a:prstGeom>
            <a:noFill/>
            <a:ln w="19050">
              <a:solidFill>
                <a:srgbClr val="0000FF"/>
              </a:solidFill>
              <a:round/>
              <a:headEnd/>
              <a:tailEnd type="triangle" w="med" len="med"/>
            </a:ln>
          </p:spPr>
          <p:txBody>
            <a:bodyPr/>
            <a:lstStyle/>
            <a:p>
              <a:endParaRPr lang="zh-CN" altLang="en-US"/>
            </a:p>
          </p:txBody>
        </p:sp>
        <p:sp>
          <p:nvSpPr>
            <p:cNvPr id="13343" name="Text Box 6"/>
            <p:cNvSpPr txBox="1">
              <a:spLocks noChangeArrowheads="1"/>
            </p:cNvSpPr>
            <p:nvPr/>
          </p:nvSpPr>
          <p:spPr bwMode="auto">
            <a:xfrm>
              <a:off x="179388" y="2879725"/>
              <a:ext cx="3311525" cy="1206500"/>
            </a:xfrm>
            <a:prstGeom prst="rect">
              <a:avLst/>
            </a:prstGeom>
            <a:noFill/>
            <a:ln w="19050">
              <a:solidFill>
                <a:srgbClr val="0000FF"/>
              </a:solidFill>
              <a:prstDash val="dash"/>
              <a:miter lim="800000"/>
              <a:headEnd/>
              <a:tailEnd/>
            </a:ln>
          </p:spPr>
          <p:txBody>
            <a:bodyPr>
              <a:spAutoFit/>
            </a:bodyPr>
            <a:lstStyle/>
            <a:p>
              <a:pPr algn="ctr" eaLnBrk="1" hangingPunct="1">
                <a:spcBef>
                  <a:spcPct val="50000"/>
                </a:spcBef>
              </a:pPr>
              <a:r>
                <a:rPr lang="zh-CN" altLang="en-US" sz="2400">
                  <a:solidFill>
                    <a:srgbClr val="0000FF"/>
                  </a:solidFill>
                </a:rPr>
                <a:t>检测出</a:t>
              </a:r>
              <a:r>
                <a:rPr lang="en-US" altLang="zh-CN" sz="2400">
                  <a:solidFill>
                    <a:srgbClr val="0000FF"/>
                  </a:solidFill>
                </a:rPr>
                <a:t>V</a:t>
              </a:r>
              <a:r>
                <a:rPr lang="en-US" altLang="zh-CN" sz="2400" baseline="-25000">
                  <a:solidFill>
                    <a:srgbClr val="0000FF"/>
                  </a:solidFill>
                </a:rPr>
                <a:t>i</a:t>
              </a:r>
              <a:r>
                <a:rPr lang="zh-CN" altLang="en-US" sz="2400">
                  <a:solidFill>
                    <a:srgbClr val="0000FF"/>
                  </a:solidFill>
                </a:rPr>
                <a:t>和</a:t>
              </a:r>
              <a:r>
                <a:rPr lang="en-US" altLang="zh-CN" sz="2400">
                  <a:solidFill>
                    <a:srgbClr val="0000FF"/>
                  </a:solidFill>
                </a:rPr>
                <a:t>V</a:t>
              </a:r>
              <a:r>
                <a:rPr lang="en-US" altLang="zh-CN" sz="2400" baseline="-25000">
                  <a:solidFill>
                    <a:srgbClr val="0000FF"/>
                  </a:solidFill>
                </a:rPr>
                <a:t>o</a:t>
              </a:r>
              <a:r>
                <a:rPr lang="zh-CN" altLang="en-US" sz="2400">
                  <a:solidFill>
                    <a:srgbClr val="0000FF"/>
                  </a:solidFill>
                </a:rPr>
                <a:t>之间</a:t>
              </a:r>
              <a:r>
                <a:rPr lang="zh-CN" altLang="en-US" sz="2400" smtClean="0">
                  <a:solidFill>
                    <a:srgbClr val="0000FF"/>
                  </a:solidFill>
                </a:rPr>
                <a:t>的</a:t>
              </a:r>
              <a:r>
                <a:rPr lang="en-US" altLang="zh-CN" sz="2400" smtClean="0">
                  <a:solidFill>
                    <a:srgbClr val="0000FF"/>
                  </a:solidFill>
                </a:rPr>
                <a:t/>
              </a:r>
              <a:br>
                <a:rPr lang="en-US" altLang="zh-CN" sz="2400" smtClean="0">
                  <a:solidFill>
                    <a:srgbClr val="0000FF"/>
                  </a:solidFill>
                </a:rPr>
              </a:br>
              <a:r>
                <a:rPr lang="zh-CN" altLang="en-US" sz="2400" smtClean="0">
                  <a:solidFill>
                    <a:srgbClr val="0000FF"/>
                  </a:solidFill>
                </a:rPr>
                <a:t>瞬时相位</a:t>
              </a:r>
              <a:r>
                <a:rPr lang="zh-CN" altLang="en-US" sz="2400">
                  <a:solidFill>
                    <a:srgbClr val="0000FF"/>
                  </a:solidFill>
                </a:rPr>
                <a:t>差，并</a:t>
              </a:r>
              <a:r>
                <a:rPr lang="zh-CN" altLang="en-US" sz="2400" smtClean="0">
                  <a:solidFill>
                    <a:srgbClr val="0000FF"/>
                  </a:solidFill>
                </a:rPr>
                <a:t>产生</a:t>
              </a:r>
              <a:r>
                <a:rPr lang="en-US" altLang="zh-CN" sz="2400" smtClean="0">
                  <a:solidFill>
                    <a:srgbClr val="0000FF"/>
                  </a:solidFill>
                </a:rPr>
                <a:t/>
              </a:r>
              <a:br>
                <a:rPr lang="en-US" altLang="zh-CN" sz="2400" smtClean="0">
                  <a:solidFill>
                    <a:srgbClr val="0000FF"/>
                  </a:solidFill>
                </a:rPr>
              </a:br>
              <a:r>
                <a:rPr lang="zh-CN" altLang="en-US" sz="2400" smtClean="0">
                  <a:solidFill>
                    <a:srgbClr val="0000FF"/>
                  </a:solidFill>
                </a:rPr>
                <a:t>相应</a:t>
              </a:r>
              <a:r>
                <a:rPr lang="zh-CN" altLang="en-US" sz="2400">
                  <a:solidFill>
                    <a:srgbClr val="0000FF"/>
                  </a:solidFill>
                </a:rPr>
                <a:t>的输出电压</a:t>
              </a:r>
              <a:r>
                <a:rPr lang="en-US" altLang="zh-CN" sz="2400">
                  <a:solidFill>
                    <a:srgbClr val="0000FF"/>
                  </a:solidFill>
                </a:rPr>
                <a:t>V</a:t>
              </a:r>
              <a:r>
                <a:rPr lang="en-US" altLang="zh-CN" sz="2400" baseline="-25000">
                  <a:solidFill>
                    <a:srgbClr val="0000FF"/>
                  </a:solidFill>
                </a:rPr>
                <a:t>d</a:t>
              </a:r>
              <a:endParaRPr lang="en-US" altLang="zh-CN" sz="2400">
                <a:solidFill>
                  <a:srgbClr val="0000FF"/>
                </a:solidFill>
              </a:endParaRPr>
            </a:p>
          </p:txBody>
        </p:sp>
      </p:grpSp>
      <p:grpSp>
        <p:nvGrpSpPr>
          <p:cNvPr id="3" name="组合 2"/>
          <p:cNvGrpSpPr>
            <a:grpSpLocks/>
          </p:cNvGrpSpPr>
          <p:nvPr/>
        </p:nvGrpSpPr>
        <p:grpSpPr bwMode="auto">
          <a:xfrm>
            <a:off x="3665320" y="2478088"/>
            <a:ext cx="938212" cy="561975"/>
            <a:chOff x="3633788" y="2478088"/>
            <a:chExt cx="938212" cy="561975"/>
          </a:xfrm>
        </p:grpSpPr>
        <p:sp>
          <p:nvSpPr>
            <p:cNvPr id="13340" name="Line 7"/>
            <p:cNvSpPr>
              <a:spLocks noChangeShapeType="1"/>
            </p:cNvSpPr>
            <p:nvPr/>
          </p:nvSpPr>
          <p:spPr bwMode="auto">
            <a:xfrm flipV="1">
              <a:off x="3765550" y="2478088"/>
              <a:ext cx="0" cy="215900"/>
            </a:xfrm>
            <a:prstGeom prst="line">
              <a:avLst/>
            </a:prstGeom>
            <a:noFill/>
            <a:ln w="19050">
              <a:solidFill>
                <a:srgbClr val="FF0000"/>
              </a:solidFill>
              <a:round/>
              <a:headEnd/>
              <a:tailEnd type="triangle" w="med" len="med"/>
            </a:ln>
          </p:spPr>
          <p:txBody>
            <a:bodyPr/>
            <a:lstStyle/>
            <a:p>
              <a:endParaRPr lang="zh-CN" altLang="en-US"/>
            </a:p>
          </p:txBody>
        </p:sp>
        <p:sp>
          <p:nvSpPr>
            <p:cNvPr id="13341" name="Text Box 8"/>
            <p:cNvSpPr txBox="1">
              <a:spLocks noChangeArrowheads="1"/>
            </p:cNvSpPr>
            <p:nvPr/>
          </p:nvSpPr>
          <p:spPr bwMode="auto">
            <a:xfrm>
              <a:off x="3633788" y="2520950"/>
              <a:ext cx="938212" cy="519113"/>
            </a:xfrm>
            <a:prstGeom prst="rect">
              <a:avLst/>
            </a:prstGeom>
            <a:noFill/>
            <a:ln w="9525">
              <a:noFill/>
              <a:miter lim="800000"/>
              <a:headEnd/>
              <a:tailEnd/>
            </a:ln>
          </p:spPr>
          <p:txBody>
            <a:bodyPr>
              <a:spAutoFit/>
            </a:bodyPr>
            <a:lstStyle/>
            <a:p>
              <a:pPr algn="ctr" eaLnBrk="1" hangingPunct="1">
                <a:spcBef>
                  <a:spcPct val="50000"/>
                </a:spcBef>
              </a:pPr>
              <a:r>
                <a:rPr lang="zh-CN" altLang="en-US" sz="2800">
                  <a:solidFill>
                    <a:srgbClr val="FF0000"/>
                  </a:solidFill>
                </a:rPr>
                <a:t>低通</a:t>
              </a:r>
            </a:p>
          </p:txBody>
        </p:sp>
      </p:grpSp>
      <p:grpSp>
        <p:nvGrpSpPr>
          <p:cNvPr id="4" name="组合 3"/>
          <p:cNvGrpSpPr>
            <a:grpSpLocks/>
          </p:cNvGrpSpPr>
          <p:nvPr/>
        </p:nvGrpSpPr>
        <p:grpSpPr bwMode="auto">
          <a:xfrm>
            <a:off x="3059113" y="692150"/>
            <a:ext cx="5329237" cy="1498600"/>
            <a:chOff x="3059113" y="692150"/>
            <a:chExt cx="5329237" cy="1498600"/>
          </a:xfrm>
        </p:grpSpPr>
        <p:sp>
          <p:nvSpPr>
            <p:cNvPr id="13338" name="Line 9"/>
            <p:cNvSpPr>
              <a:spLocks noChangeShapeType="1"/>
            </p:cNvSpPr>
            <p:nvPr/>
          </p:nvSpPr>
          <p:spPr bwMode="auto">
            <a:xfrm flipV="1">
              <a:off x="4138613" y="1901825"/>
              <a:ext cx="0" cy="288925"/>
            </a:xfrm>
            <a:prstGeom prst="line">
              <a:avLst/>
            </a:prstGeom>
            <a:noFill/>
            <a:ln w="19050">
              <a:solidFill>
                <a:srgbClr val="0000FF"/>
              </a:solidFill>
              <a:round/>
              <a:headEnd/>
              <a:tailEnd type="triangle" w="med" len="med"/>
            </a:ln>
          </p:spPr>
          <p:txBody>
            <a:bodyPr/>
            <a:lstStyle/>
            <a:p>
              <a:endParaRPr lang="zh-CN" altLang="en-US"/>
            </a:p>
          </p:txBody>
        </p:sp>
        <p:sp>
          <p:nvSpPr>
            <p:cNvPr id="13339" name="Text Box 10"/>
            <p:cNvSpPr txBox="1">
              <a:spLocks noChangeArrowheads="1"/>
            </p:cNvSpPr>
            <p:nvPr/>
          </p:nvSpPr>
          <p:spPr bwMode="auto">
            <a:xfrm>
              <a:off x="3059113" y="692150"/>
              <a:ext cx="5329237" cy="1206500"/>
            </a:xfrm>
            <a:prstGeom prst="rect">
              <a:avLst/>
            </a:prstGeom>
            <a:solidFill>
              <a:schemeClr val="bg1"/>
            </a:solidFill>
            <a:ln w="19050">
              <a:solidFill>
                <a:srgbClr val="0000FF"/>
              </a:solidFill>
              <a:prstDash val="dash"/>
              <a:miter lim="800000"/>
              <a:headEnd/>
              <a:tailEnd/>
            </a:ln>
          </p:spPr>
          <p:txBody>
            <a:bodyPr>
              <a:spAutoFit/>
            </a:bodyPr>
            <a:lstStyle/>
            <a:p>
              <a:pPr algn="ctr" eaLnBrk="1" hangingPunct="1">
                <a:spcBef>
                  <a:spcPct val="50000"/>
                </a:spcBef>
              </a:pPr>
              <a:r>
                <a:rPr lang="zh-CN" altLang="en-US" sz="2400">
                  <a:solidFill>
                    <a:srgbClr val="0000FF"/>
                  </a:solidFill>
                </a:rPr>
                <a:t>滤除鉴相器输出信号中的无用组合频率分量及其它干扰分量，以达到环路所要求的性能，并保证环路的稳定性</a:t>
              </a:r>
              <a:endParaRPr lang="en-US" altLang="zh-CN" sz="2400">
                <a:solidFill>
                  <a:srgbClr val="0000FF"/>
                </a:solidFill>
              </a:endParaRPr>
            </a:p>
          </p:txBody>
        </p:sp>
      </p:grpSp>
      <p:grpSp>
        <p:nvGrpSpPr>
          <p:cNvPr id="5" name="组合 4"/>
          <p:cNvGrpSpPr>
            <a:grpSpLocks/>
          </p:cNvGrpSpPr>
          <p:nvPr/>
        </p:nvGrpSpPr>
        <p:grpSpPr bwMode="auto">
          <a:xfrm>
            <a:off x="4787900" y="2520950"/>
            <a:ext cx="3889375" cy="1195388"/>
            <a:chOff x="4787900" y="2520950"/>
            <a:chExt cx="3889375" cy="1195388"/>
          </a:xfrm>
        </p:grpSpPr>
        <p:sp>
          <p:nvSpPr>
            <p:cNvPr id="13336" name="Line 11"/>
            <p:cNvSpPr>
              <a:spLocks noChangeShapeType="1"/>
            </p:cNvSpPr>
            <p:nvPr/>
          </p:nvSpPr>
          <p:spPr bwMode="auto">
            <a:xfrm>
              <a:off x="6515100" y="2520950"/>
              <a:ext cx="0" cy="360363"/>
            </a:xfrm>
            <a:prstGeom prst="line">
              <a:avLst/>
            </a:prstGeom>
            <a:noFill/>
            <a:ln w="19050">
              <a:solidFill>
                <a:srgbClr val="0000FF"/>
              </a:solidFill>
              <a:round/>
              <a:headEnd/>
              <a:tailEnd type="triangle" w="med" len="med"/>
            </a:ln>
          </p:spPr>
          <p:txBody>
            <a:bodyPr/>
            <a:lstStyle/>
            <a:p>
              <a:endParaRPr lang="zh-CN" altLang="en-US"/>
            </a:p>
          </p:txBody>
        </p:sp>
        <p:sp>
          <p:nvSpPr>
            <p:cNvPr id="13337" name="Text Box 12"/>
            <p:cNvSpPr txBox="1">
              <a:spLocks noChangeArrowheads="1"/>
            </p:cNvSpPr>
            <p:nvPr/>
          </p:nvSpPr>
          <p:spPr bwMode="auto">
            <a:xfrm>
              <a:off x="4787900" y="2874963"/>
              <a:ext cx="3889375" cy="841375"/>
            </a:xfrm>
            <a:prstGeom prst="rect">
              <a:avLst/>
            </a:prstGeom>
            <a:noFill/>
            <a:ln w="19050">
              <a:solidFill>
                <a:srgbClr val="0000FF"/>
              </a:solidFill>
              <a:prstDash val="dash"/>
              <a:miter lim="800000"/>
              <a:headEnd/>
              <a:tailEnd/>
            </a:ln>
          </p:spPr>
          <p:txBody>
            <a:bodyPr>
              <a:spAutoFit/>
            </a:bodyPr>
            <a:lstStyle/>
            <a:p>
              <a:pPr algn="ctr" eaLnBrk="1" hangingPunct="1">
                <a:spcBef>
                  <a:spcPct val="50000"/>
                </a:spcBef>
              </a:pPr>
              <a:r>
                <a:rPr lang="zh-CN" altLang="en-US" sz="2400">
                  <a:solidFill>
                    <a:srgbClr val="0000FF"/>
                  </a:solidFill>
                </a:rPr>
                <a:t>产生频率随控制电压变化的振荡电压，即调频振荡器</a:t>
              </a:r>
              <a:endParaRPr lang="en-US" altLang="zh-CN" sz="2400">
                <a:solidFill>
                  <a:srgbClr val="0000FF"/>
                </a:solidFill>
              </a:endParaRPr>
            </a:p>
          </p:txBody>
        </p:sp>
      </p:grpSp>
      <p:sp>
        <p:nvSpPr>
          <p:cNvPr id="13319" name="AutoShape 14"/>
          <p:cNvSpPr>
            <a:spLocks noChangeArrowheads="1"/>
          </p:cNvSpPr>
          <p:nvPr/>
        </p:nvSpPr>
        <p:spPr bwMode="auto">
          <a:xfrm>
            <a:off x="1643063" y="4440238"/>
            <a:ext cx="779462" cy="833437"/>
          </a:xfrm>
          <a:prstGeom prst="flowChartProcess">
            <a:avLst/>
          </a:prstGeom>
          <a:solidFill>
            <a:schemeClr val="accent1"/>
          </a:solidFill>
          <a:ln w="9525">
            <a:solidFill>
              <a:schemeClr val="tx1"/>
            </a:solidFill>
            <a:miter lim="800000"/>
            <a:headEnd/>
            <a:tailEnd/>
          </a:ln>
        </p:spPr>
        <p:txBody>
          <a:bodyPr wrap="none" anchor="ctr"/>
          <a:lstStyle/>
          <a:p>
            <a:pPr algn="ctr" eaLnBrk="1" hangingPunct="1"/>
            <a:r>
              <a:rPr kumimoji="1" lang="en-US" altLang="zh-CN" sz="2400" b="0">
                <a:latin typeface="Times New Roman" pitchFamily="18" charset="0"/>
              </a:rPr>
              <a:t>PD</a:t>
            </a:r>
          </a:p>
        </p:txBody>
      </p:sp>
      <p:sp>
        <p:nvSpPr>
          <p:cNvPr id="13320" name="AutoShape 15"/>
          <p:cNvSpPr>
            <a:spLocks noChangeArrowheads="1"/>
          </p:cNvSpPr>
          <p:nvPr/>
        </p:nvSpPr>
        <p:spPr bwMode="auto">
          <a:xfrm>
            <a:off x="3748088" y="4440238"/>
            <a:ext cx="779462" cy="833437"/>
          </a:xfrm>
          <a:prstGeom prst="flowChartProcess">
            <a:avLst/>
          </a:prstGeom>
          <a:solidFill>
            <a:schemeClr val="accent1"/>
          </a:solidFill>
          <a:ln w="9525">
            <a:solidFill>
              <a:schemeClr val="tx1"/>
            </a:solidFill>
            <a:miter lim="800000"/>
            <a:headEnd/>
            <a:tailEnd/>
          </a:ln>
        </p:spPr>
        <p:txBody>
          <a:bodyPr wrap="none" anchor="ctr"/>
          <a:lstStyle/>
          <a:p>
            <a:pPr algn="ctr" eaLnBrk="1" hangingPunct="1"/>
            <a:r>
              <a:rPr kumimoji="1" lang="en-US" altLang="zh-CN" sz="2400" b="0">
                <a:latin typeface="Times New Roman" pitchFamily="18" charset="0"/>
              </a:rPr>
              <a:t>LF</a:t>
            </a:r>
          </a:p>
        </p:txBody>
      </p:sp>
      <p:sp>
        <p:nvSpPr>
          <p:cNvPr id="13321" name="AutoShape 16"/>
          <p:cNvSpPr>
            <a:spLocks noChangeArrowheads="1"/>
          </p:cNvSpPr>
          <p:nvPr/>
        </p:nvSpPr>
        <p:spPr bwMode="auto">
          <a:xfrm>
            <a:off x="6086475" y="4440238"/>
            <a:ext cx="779463" cy="833437"/>
          </a:xfrm>
          <a:prstGeom prst="flowChartProcess">
            <a:avLst/>
          </a:prstGeom>
          <a:solidFill>
            <a:schemeClr val="accent1"/>
          </a:solidFill>
          <a:ln w="9525">
            <a:solidFill>
              <a:schemeClr val="tx1"/>
            </a:solidFill>
            <a:miter lim="800000"/>
            <a:headEnd/>
            <a:tailEnd/>
          </a:ln>
        </p:spPr>
        <p:txBody>
          <a:bodyPr wrap="none" anchor="ctr"/>
          <a:lstStyle/>
          <a:p>
            <a:pPr algn="ctr" eaLnBrk="1" hangingPunct="1"/>
            <a:r>
              <a:rPr kumimoji="1" lang="en-US" altLang="zh-CN" sz="2400" b="0">
                <a:latin typeface="Times New Roman" pitchFamily="18" charset="0"/>
              </a:rPr>
              <a:t>VCO</a:t>
            </a:r>
          </a:p>
        </p:txBody>
      </p:sp>
      <p:sp>
        <p:nvSpPr>
          <p:cNvPr id="13322" name="Line 17"/>
          <p:cNvSpPr>
            <a:spLocks noChangeShapeType="1"/>
          </p:cNvSpPr>
          <p:nvPr/>
        </p:nvSpPr>
        <p:spPr bwMode="auto">
          <a:xfrm>
            <a:off x="2422525" y="4856163"/>
            <a:ext cx="132556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3323" name="Line 18"/>
          <p:cNvSpPr>
            <a:spLocks noChangeShapeType="1"/>
          </p:cNvSpPr>
          <p:nvPr/>
        </p:nvSpPr>
        <p:spPr bwMode="auto">
          <a:xfrm>
            <a:off x="4527550" y="4856163"/>
            <a:ext cx="155892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3324" name="Line 19"/>
          <p:cNvSpPr>
            <a:spLocks noChangeShapeType="1"/>
          </p:cNvSpPr>
          <p:nvPr/>
        </p:nvSpPr>
        <p:spPr bwMode="auto">
          <a:xfrm>
            <a:off x="6865938" y="4856163"/>
            <a:ext cx="70167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3325" name="Line 20"/>
          <p:cNvSpPr>
            <a:spLocks noChangeShapeType="1"/>
          </p:cNvSpPr>
          <p:nvPr/>
        </p:nvSpPr>
        <p:spPr bwMode="auto">
          <a:xfrm>
            <a:off x="2033588" y="5967413"/>
            <a:ext cx="5065712" cy="0"/>
          </a:xfrm>
          <a:prstGeom prst="line">
            <a:avLst/>
          </a:prstGeom>
          <a:noFill/>
          <a:ln w="9525">
            <a:solidFill>
              <a:schemeClr val="tx1"/>
            </a:solidFill>
            <a:miter lim="800000"/>
            <a:headEnd/>
            <a:tailEnd/>
          </a:ln>
        </p:spPr>
        <p:txBody>
          <a:bodyPr wrap="none"/>
          <a:lstStyle/>
          <a:p>
            <a:endParaRPr lang="zh-CN" altLang="en-US"/>
          </a:p>
        </p:txBody>
      </p:sp>
      <p:sp>
        <p:nvSpPr>
          <p:cNvPr id="13326" name="Line 21"/>
          <p:cNvSpPr>
            <a:spLocks noChangeShapeType="1"/>
          </p:cNvSpPr>
          <p:nvPr/>
        </p:nvSpPr>
        <p:spPr bwMode="auto">
          <a:xfrm>
            <a:off x="7099300" y="4856163"/>
            <a:ext cx="0" cy="1111250"/>
          </a:xfrm>
          <a:prstGeom prst="line">
            <a:avLst/>
          </a:prstGeom>
          <a:noFill/>
          <a:ln w="9525">
            <a:solidFill>
              <a:schemeClr val="tx1"/>
            </a:solidFill>
            <a:miter lim="800000"/>
            <a:headEnd/>
            <a:tailEnd/>
          </a:ln>
        </p:spPr>
        <p:txBody>
          <a:bodyPr wrap="none"/>
          <a:lstStyle/>
          <a:p>
            <a:endParaRPr lang="zh-CN" altLang="en-US"/>
          </a:p>
        </p:txBody>
      </p:sp>
      <p:sp>
        <p:nvSpPr>
          <p:cNvPr id="13327" name="Line 22"/>
          <p:cNvSpPr>
            <a:spLocks noChangeShapeType="1"/>
          </p:cNvSpPr>
          <p:nvPr/>
        </p:nvSpPr>
        <p:spPr bwMode="auto">
          <a:xfrm flipV="1">
            <a:off x="2033588" y="5273675"/>
            <a:ext cx="0" cy="693738"/>
          </a:xfrm>
          <a:prstGeom prst="line">
            <a:avLst/>
          </a:prstGeom>
          <a:noFill/>
          <a:ln w="9525">
            <a:solidFill>
              <a:schemeClr val="tx1"/>
            </a:solidFill>
            <a:miter lim="800000"/>
            <a:headEnd/>
            <a:tailEnd type="triangle" w="med" len="med"/>
          </a:ln>
        </p:spPr>
        <p:txBody>
          <a:bodyPr wrap="none"/>
          <a:lstStyle/>
          <a:p>
            <a:endParaRPr lang="zh-CN" altLang="en-US"/>
          </a:p>
        </p:txBody>
      </p:sp>
      <p:sp>
        <p:nvSpPr>
          <p:cNvPr id="13328" name="Line 23"/>
          <p:cNvSpPr>
            <a:spLocks noChangeShapeType="1"/>
          </p:cNvSpPr>
          <p:nvPr/>
        </p:nvSpPr>
        <p:spPr bwMode="auto">
          <a:xfrm>
            <a:off x="941388" y="4856163"/>
            <a:ext cx="70167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3329" name="Text Box 24"/>
          <p:cNvSpPr txBox="1">
            <a:spLocks noChangeArrowheads="1"/>
          </p:cNvSpPr>
          <p:nvPr/>
        </p:nvSpPr>
        <p:spPr bwMode="auto">
          <a:xfrm>
            <a:off x="863600" y="4219575"/>
            <a:ext cx="701675"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0">
                <a:latin typeface="Times New Roman" pitchFamily="18" charset="0"/>
              </a:rPr>
              <a:t>V</a:t>
            </a:r>
            <a:r>
              <a:rPr kumimoji="1" lang="en-US" altLang="zh-CN" sz="2400" b="0" baseline="-25000">
                <a:latin typeface="Times New Roman" pitchFamily="18" charset="0"/>
              </a:rPr>
              <a:t>i</a:t>
            </a:r>
            <a:r>
              <a:rPr kumimoji="1" lang="en-US" altLang="zh-CN" sz="2400" b="0">
                <a:latin typeface="Times New Roman" pitchFamily="18" charset="0"/>
              </a:rPr>
              <a:t>(t)</a:t>
            </a:r>
            <a:endParaRPr kumimoji="1" lang="en-US" altLang="zh-CN" sz="2400" b="0" baseline="-25000">
              <a:latin typeface="Times New Roman" pitchFamily="18" charset="0"/>
            </a:endParaRPr>
          </a:p>
        </p:txBody>
      </p:sp>
      <p:sp>
        <p:nvSpPr>
          <p:cNvPr id="13330" name="Text Box 26"/>
          <p:cNvSpPr txBox="1">
            <a:spLocks noChangeArrowheads="1"/>
          </p:cNvSpPr>
          <p:nvPr/>
        </p:nvSpPr>
        <p:spPr bwMode="auto">
          <a:xfrm>
            <a:off x="2749192" y="4219575"/>
            <a:ext cx="7874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0">
                <a:latin typeface="Times New Roman" pitchFamily="18" charset="0"/>
              </a:rPr>
              <a:t>V</a:t>
            </a:r>
            <a:r>
              <a:rPr kumimoji="1" lang="en-US" altLang="zh-CN" sz="2400" b="0" baseline="-25000">
                <a:latin typeface="Times New Roman" pitchFamily="18" charset="0"/>
              </a:rPr>
              <a:t>d</a:t>
            </a:r>
            <a:r>
              <a:rPr kumimoji="1" lang="en-US" altLang="zh-CN" sz="2400" b="0">
                <a:latin typeface="Times New Roman" pitchFamily="18" charset="0"/>
              </a:rPr>
              <a:t>(t)</a:t>
            </a:r>
            <a:endParaRPr kumimoji="1" lang="en-US" altLang="zh-CN" sz="2400" b="0" baseline="-25000">
              <a:latin typeface="Times New Roman" pitchFamily="18" charset="0"/>
            </a:endParaRPr>
          </a:p>
        </p:txBody>
      </p:sp>
      <p:sp>
        <p:nvSpPr>
          <p:cNvPr id="13331" name="Text Box 27"/>
          <p:cNvSpPr txBox="1">
            <a:spLocks noChangeArrowheads="1"/>
          </p:cNvSpPr>
          <p:nvPr/>
        </p:nvSpPr>
        <p:spPr bwMode="auto">
          <a:xfrm>
            <a:off x="4920942" y="4219575"/>
            <a:ext cx="8128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0">
                <a:latin typeface="Times New Roman" pitchFamily="18" charset="0"/>
              </a:rPr>
              <a:t>V</a:t>
            </a:r>
            <a:r>
              <a:rPr kumimoji="1" lang="en-US" altLang="zh-CN" sz="2400" b="0" baseline="-25000">
                <a:latin typeface="Times New Roman" pitchFamily="18" charset="0"/>
              </a:rPr>
              <a:t>c</a:t>
            </a:r>
            <a:r>
              <a:rPr kumimoji="1" lang="en-US" altLang="zh-CN" sz="2400" b="0">
                <a:latin typeface="Times New Roman" pitchFamily="18" charset="0"/>
              </a:rPr>
              <a:t>(t)</a:t>
            </a:r>
            <a:endParaRPr kumimoji="1" lang="en-US" altLang="zh-CN" sz="2400" b="0" baseline="-25000">
              <a:latin typeface="Times New Roman" pitchFamily="18" charset="0"/>
            </a:endParaRPr>
          </a:p>
        </p:txBody>
      </p:sp>
      <p:sp>
        <p:nvSpPr>
          <p:cNvPr id="13332" name="Oval 28"/>
          <p:cNvSpPr>
            <a:spLocks noChangeArrowheads="1"/>
          </p:cNvSpPr>
          <p:nvPr/>
        </p:nvSpPr>
        <p:spPr bwMode="auto">
          <a:xfrm>
            <a:off x="7027863" y="4795838"/>
            <a:ext cx="144462" cy="144462"/>
          </a:xfrm>
          <a:prstGeom prst="ellipse">
            <a:avLst/>
          </a:prstGeom>
          <a:solidFill>
            <a:schemeClr val="tx1"/>
          </a:solidFill>
          <a:ln w="9525">
            <a:solidFill>
              <a:schemeClr val="tx1"/>
            </a:solidFill>
            <a:round/>
            <a:headEnd/>
            <a:tailEnd/>
          </a:ln>
        </p:spPr>
        <p:txBody>
          <a:bodyPr wrap="none" anchor="ctr"/>
          <a:lstStyle/>
          <a:p>
            <a:pPr eaLnBrk="1" hangingPunct="1">
              <a:spcBef>
                <a:spcPct val="50000"/>
              </a:spcBef>
            </a:pPr>
            <a:endParaRPr lang="zh-CN" altLang="en-US"/>
          </a:p>
        </p:txBody>
      </p:sp>
      <p:sp>
        <p:nvSpPr>
          <p:cNvPr id="13333" name="Text Box 30"/>
          <p:cNvSpPr txBox="1">
            <a:spLocks noChangeArrowheads="1"/>
          </p:cNvSpPr>
          <p:nvPr/>
        </p:nvSpPr>
        <p:spPr bwMode="auto">
          <a:xfrm>
            <a:off x="923925" y="4706938"/>
            <a:ext cx="623888"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b="0">
                <a:latin typeface="Times New Roman" pitchFamily="18" charset="0"/>
                <a:sym typeface="Symbol" pitchFamily="18" charset="2"/>
              </a:rPr>
              <a:t></a:t>
            </a:r>
            <a:r>
              <a:rPr kumimoji="1" lang="en-US" altLang="zh-CN" sz="3200" b="0" baseline="-25000">
                <a:latin typeface="Times New Roman" pitchFamily="18" charset="0"/>
              </a:rPr>
              <a:t>i</a:t>
            </a:r>
          </a:p>
        </p:txBody>
      </p:sp>
      <p:sp>
        <p:nvSpPr>
          <p:cNvPr id="13334" name="Text Box 31"/>
          <p:cNvSpPr txBox="1">
            <a:spLocks noChangeArrowheads="1"/>
          </p:cNvSpPr>
          <p:nvPr/>
        </p:nvSpPr>
        <p:spPr bwMode="auto">
          <a:xfrm>
            <a:off x="7129463" y="4233863"/>
            <a:ext cx="1403350" cy="1090612"/>
          </a:xfrm>
          <a:prstGeom prst="rect">
            <a:avLst/>
          </a:prstGeom>
          <a:noFill/>
          <a:ln w="9525">
            <a:noFill/>
            <a:miter lim="800000"/>
            <a:headEnd/>
            <a:tailEnd/>
          </a:ln>
        </p:spPr>
        <p:txBody>
          <a:bodyPr>
            <a:spAutoFit/>
          </a:bodyPr>
          <a:lstStyle/>
          <a:p>
            <a:pPr eaLnBrk="1" hangingPunct="1">
              <a:spcBef>
                <a:spcPct val="30000"/>
              </a:spcBef>
            </a:pPr>
            <a:r>
              <a:rPr kumimoji="1" lang="en-US" altLang="zh-CN" sz="2400" b="0">
                <a:latin typeface="Times New Roman" pitchFamily="18" charset="0"/>
              </a:rPr>
              <a:t>V</a:t>
            </a:r>
            <a:r>
              <a:rPr kumimoji="1" lang="en-US" altLang="zh-CN" sz="2400" b="0" baseline="-25000">
                <a:latin typeface="Times New Roman" pitchFamily="18" charset="0"/>
              </a:rPr>
              <a:t>o</a:t>
            </a:r>
            <a:r>
              <a:rPr kumimoji="1" lang="en-US" altLang="zh-CN" sz="2400" b="0">
                <a:latin typeface="Times New Roman" pitchFamily="18" charset="0"/>
              </a:rPr>
              <a:t>(t)</a:t>
            </a:r>
            <a:endParaRPr kumimoji="1" lang="en-US" altLang="zh-CN" sz="2400" b="0" baseline="-25000">
              <a:latin typeface="Times New Roman" pitchFamily="18" charset="0"/>
            </a:endParaRPr>
          </a:p>
          <a:p>
            <a:pPr eaLnBrk="1" hangingPunct="1">
              <a:spcBef>
                <a:spcPct val="30000"/>
              </a:spcBef>
            </a:pPr>
            <a:r>
              <a:rPr kumimoji="1" lang="en-US" altLang="zh-CN" sz="3200" b="0">
                <a:latin typeface="Times New Roman" pitchFamily="18" charset="0"/>
                <a:sym typeface="Symbol" pitchFamily="18" charset="2"/>
              </a:rPr>
              <a:t></a:t>
            </a:r>
            <a:r>
              <a:rPr kumimoji="1" lang="en-US" altLang="zh-CN" sz="3200" b="0" baseline="-25000">
                <a:latin typeface="Times New Roman" pitchFamily="18" charset="0"/>
              </a:rPr>
              <a:t>o</a:t>
            </a:r>
          </a:p>
        </p:txBody>
      </p:sp>
      <p:sp>
        <p:nvSpPr>
          <p:cNvPr id="205856" name="Rectangle 32"/>
          <p:cNvSpPr>
            <a:spLocks noChangeArrowheads="1"/>
          </p:cNvSpPr>
          <p:nvPr/>
        </p:nvSpPr>
        <p:spPr bwMode="auto">
          <a:xfrm>
            <a:off x="323850" y="908050"/>
            <a:ext cx="3455988" cy="792163"/>
          </a:xfrm>
          <a:prstGeom prst="rect">
            <a:avLst/>
          </a:prstGeom>
          <a:noFill/>
          <a:ln w="9525">
            <a:noFill/>
            <a:miter lim="800000"/>
            <a:headEnd/>
            <a:tailEnd/>
          </a:ln>
          <a:effectLst/>
        </p:spPr>
        <p:txBody>
          <a:bodyPr/>
          <a:lstStyle/>
          <a:p>
            <a:pPr marL="342900" indent="-342900" eaLnBrk="1" hangingPunct="1">
              <a:spcBef>
                <a:spcPct val="20000"/>
              </a:spcBef>
              <a:buClr>
                <a:schemeClr val="tx2"/>
              </a:buClr>
              <a:buSzPct val="70000"/>
              <a:buFont typeface="Wingdings" pitchFamily="2" charset="2"/>
              <a:buNone/>
              <a:defRPr/>
            </a:pPr>
            <a:r>
              <a:rPr lang="en-US" altLang="zh-CN" sz="3600">
                <a:solidFill>
                  <a:srgbClr val="009900"/>
                </a:solidFill>
                <a:effectLst>
                  <a:outerShdw blurRad="38100" dist="38100" dir="2700000" algn="tl">
                    <a:srgbClr val="C0C0C0"/>
                  </a:outerShdw>
                </a:effectLst>
              </a:rPr>
              <a:t>1. </a:t>
            </a:r>
            <a:r>
              <a:rPr lang="zh-CN" altLang="en-US" sz="3600">
                <a:solidFill>
                  <a:srgbClr val="009900"/>
                </a:solidFill>
                <a:effectLst>
                  <a:outerShdw blurRad="38100" dist="38100" dir="2700000" algn="tl">
                    <a:srgbClr val="C0C0C0"/>
                  </a:outerShdw>
                </a:effectLst>
              </a:rPr>
              <a:t>基本组成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44450"/>
            <a:ext cx="9144000" cy="642938"/>
          </a:xfrm>
        </p:spPr>
        <p:txBody>
          <a:bodyPr/>
          <a:lstStyle/>
          <a:p>
            <a:pPr algn="ctr" eaLnBrk="1" hangingPunct="1"/>
            <a:r>
              <a:rPr lang="zh-CN" altLang="en-US" sz="3200" smtClean="0"/>
              <a:t>根据</a:t>
            </a:r>
            <a:r>
              <a:rPr lang="en-US" altLang="zh-CN" sz="3200" smtClean="0"/>
              <a:t>74LS124</a:t>
            </a:r>
            <a:r>
              <a:rPr lang="zh-CN" altLang="en-US" sz="3200" smtClean="0"/>
              <a:t>的以上四点，必须进行波段划分：</a:t>
            </a:r>
            <a:endParaRPr lang="zh-CN" altLang="en-US" sz="3800" smtClean="0"/>
          </a:p>
        </p:txBody>
      </p:sp>
      <p:sp>
        <p:nvSpPr>
          <p:cNvPr id="38915" name="Rectangle 3"/>
          <p:cNvSpPr>
            <a:spLocks noGrp="1" noChangeArrowheads="1"/>
          </p:cNvSpPr>
          <p:nvPr>
            <p:ph type="body" idx="1"/>
          </p:nvPr>
        </p:nvSpPr>
        <p:spPr>
          <a:xfrm>
            <a:off x="0" y="829816"/>
            <a:ext cx="9144000" cy="5767536"/>
          </a:xfrm>
        </p:spPr>
        <p:txBody>
          <a:bodyPr/>
          <a:lstStyle/>
          <a:p>
            <a:pPr marL="347663" indent="-347663" eaLnBrk="1" hangingPunct="1">
              <a:lnSpc>
                <a:spcPct val="105000"/>
              </a:lnSpc>
              <a:spcBef>
                <a:spcPct val="10000"/>
              </a:spcBef>
              <a:buFont typeface="Wingdings" pitchFamily="2" charset="2"/>
              <a:buNone/>
            </a:pPr>
            <a:r>
              <a:rPr lang="zh-CN" altLang="en-US" sz="2800" b="1" smtClean="0">
                <a:solidFill>
                  <a:srgbClr val="009900"/>
                </a:solidFill>
                <a:latin typeface="Times New Roman" pitchFamily="18" charset="0"/>
                <a:sym typeface="Wingdings 2" pitchFamily="18" charset="2"/>
              </a:rPr>
              <a:t>一</a:t>
            </a:r>
            <a:r>
              <a:rPr lang="en-US" altLang="zh-CN" sz="2800" b="1" smtClean="0">
                <a:solidFill>
                  <a:srgbClr val="009900"/>
                </a:solidFill>
                <a:latin typeface="Times New Roman" pitchFamily="18" charset="0"/>
                <a:sym typeface="Wingdings 2" pitchFamily="18" charset="2"/>
              </a:rPr>
              <a:t>. </a:t>
            </a:r>
            <a:r>
              <a:rPr lang="en-US" altLang="zh-CN" sz="2800" b="1" smtClean="0">
                <a:solidFill>
                  <a:srgbClr val="009900"/>
                </a:solidFill>
                <a:latin typeface="Times New Roman" pitchFamily="18" charset="0"/>
              </a:rPr>
              <a:t>VCO</a:t>
            </a:r>
            <a:r>
              <a:rPr lang="zh-CN" altLang="en-US" sz="2800" b="1" smtClean="0">
                <a:solidFill>
                  <a:srgbClr val="009900"/>
                </a:solidFill>
                <a:latin typeface="Times New Roman" pitchFamily="18" charset="0"/>
              </a:rPr>
              <a:t>的第一个波段（“高频段”）：用</a:t>
            </a:r>
            <a:r>
              <a:rPr lang="en-US" altLang="zh-CN" sz="2800" b="1" smtClean="0">
                <a:solidFill>
                  <a:srgbClr val="009900"/>
                </a:solidFill>
                <a:latin typeface="Times New Roman" pitchFamily="18" charset="0"/>
              </a:rPr>
              <a:t>124</a:t>
            </a:r>
            <a:r>
              <a:rPr lang="zh-CN" altLang="en-US" sz="2800" b="1" smtClean="0">
                <a:solidFill>
                  <a:srgbClr val="009900"/>
                </a:solidFill>
                <a:latin typeface="Times New Roman" pitchFamily="18" charset="0"/>
              </a:rPr>
              <a:t>中的</a:t>
            </a:r>
            <a:r>
              <a:rPr lang="en-US" altLang="zh-CN" sz="2800" b="1" smtClean="0">
                <a:solidFill>
                  <a:srgbClr val="009900"/>
                </a:solidFill>
                <a:latin typeface="Times New Roman" pitchFamily="18" charset="0"/>
              </a:rPr>
              <a:t>VCO1</a:t>
            </a:r>
          </a:p>
          <a:p>
            <a:pPr marL="347663" indent="-347663" eaLnBrk="1" hangingPunct="1">
              <a:lnSpc>
                <a:spcPct val="105000"/>
              </a:lnSpc>
              <a:spcBef>
                <a:spcPct val="10000"/>
              </a:spcBef>
            </a:pPr>
            <a:r>
              <a:rPr lang="zh-CN" altLang="en-US" sz="2800" b="1" smtClean="0">
                <a:latin typeface="Times New Roman" pitchFamily="18" charset="0"/>
              </a:rPr>
              <a:t>把</a:t>
            </a:r>
            <a:r>
              <a:rPr lang="en-US" altLang="zh-CN" sz="2800" b="1" smtClean="0">
                <a:latin typeface="Times New Roman" pitchFamily="18" charset="0"/>
              </a:rPr>
              <a:t>VCO</a:t>
            </a:r>
            <a:r>
              <a:rPr lang="zh-CN" altLang="en-US" sz="2800" b="1" smtClean="0">
                <a:latin typeface="Times New Roman" pitchFamily="18" charset="0"/>
              </a:rPr>
              <a:t>的最高频率</a:t>
            </a:r>
            <a:r>
              <a:rPr lang="en-US" altLang="zh-CN" sz="2800" b="1" smtClean="0">
                <a:solidFill>
                  <a:srgbClr val="0000FF"/>
                </a:solidFill>
                <a:latin typeface="Times New Roman" pitchFamily="18" charset="0"/>
              </a:rPr>
              <a:t>16.384MHz</a:t>
            </a:r>
            <a:r>
              <a:rPr lang="zh-CN" altLang="en-US" sz="2800" b="1" smtClean="0">
                <a:latin typeface="Times New Roman" pitchFamily="18" charset="0"/>
              </a:rPr>
              <a:t>定为在高频段的</a:t>
            </a:r>
            <a:r>
              <a:rPr lang="en-US" altLang="zh-CN" sz="2800" b="1" smtClean="0">
                <a:latin typeface="Times New Roman" pitchFamily="18" charset="0"/>
              </a:rPr>
              <a:t>VCO1</a:t>
            </a:r>
            <a:r>
              <a:rPr lang="zh-CN" altLang="en-US" sz="2800" b="1" smtClean="0">
                <a:latin typeface="Times New Roman" pitchFamily="18" charset="0"/>
              </a:rPr>
              <a:t>的</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最高频率</a:t>
            </a:r>
            <a:r>
              <a:rPr lang="en-US" altLang="zh-CN" sz="2800" b="1" smtClean="0">
                <a:solidFill>
                  <a:srgbClr val="0000FF"/>
                </a:solidFill>
                <a:latin typeface="Times New Roman" pitchFamily="18" charset="0"/>
              </a:rPr>
              <a:t>f</a:t>
            </a:r>
            <a:r>
              <a:rPr lang="en-US" altLang="zh-CN" sz="2800" b="1" baseline="-25000" smtClean="0">
                <a:solidFill>
                  <a:srgbClr val="0000FF"/>
                </a:solidFill>
                <a:latin typeface="Times New Roman" pitchFamily="18" charset="0"/>
              </a:rPr>
              <a:t>max1</a:t>
            </a:r>
            <a:r>
              <a:rPr lang="zh-CN" altLang="en-US" sz="2800" b="1" smtClean="0">
                <a:latin typeface="Times New Roman" pitchFamily="18" charset="0"/>
              </a:rPr>
              <a:t>，则有</a:t>
            </a:r>
            <a:r>
              <a:rPr lang="en-US" altLang="zh-CN" sz="2800" b="1" smtClean="0">
                <a:latin typeface="Times New Roman" pitchFamily="18" charset="0"/>
              </a:rPr>
              <a:t>VCO1</a:t>
            </a:r>
            <a:r>
              <a:rPr lang="zh-CN" altLang="en-US" sz="2800" b="1" smtClean="0">
                <a:latin typeface="Times New Roman" pitchFamily="18" charset="0"/>
              </a:rPr>
              <a:t>的基本频率</a:t>
            </a:r>
            <a:r>
              <a:rPr lang="en-US" altLang="zh-CN" sz="2800" b="1" smtClean="0">
                <a:latin typeface="Times New Roman" pitchFamily="18" charset="0"/>
              </a:rPr>
              <a:t>f</a:t>
            </a:r>
            <a:r>
              <a:rPr lang="en-US" altLang="zh-CN" sz="2800" b="1" baseline="-25000" smtClean="0">
                <a:latin typeface="Times New Roman" pitchFamily="18" charset="0"/>
              </a:rPr>
              <a:t>o</a:t>
            </a:r>
            <a:r>
              <a:rPr lang="en-US" altLang="zh-CN" sz="2800" b="1" smtClean="0">
                <a:latin typeface="Times New Roman" pitchFamily="18" charset="0"/>
              </a:rPr>
              <a:t>(base)</a:t>
            </a:r>
            <a:r>
              <a:rPr lang="zh-CN" altLang="en-US" sz="2800" b="1" smtClean="0">
                <a:latin typeface="Times New Roman" pitchFamily="18" charset="0"/>
              </a:rPr>
              <a:t>为： </a:t>
            </a:r>
          </a:p>
          <a:p>
            <a:pPr marL="347663" indent="-347663" algn="ctr" eaLnBrk="1" hangingPunct="1">
              <a:lnSpc>
                <a:spcPct val="105000"/>
              </a:lnSpc>
              <a:spcBef>
                <a:spcPct val="10000"/>
              </a:spcBef>
              <a:buFont typeface="Wingdings" pitchFamily="2" charset="2"/>
              <a:buNone/>
            </a:pPr>
            <a:r>
              <a:rPr lang="en-US" altLang="zh-CN" sz="2400" b="1" smtClean="0">
                <a:solidFill>
                  <a:srgbClr val="CC3300"/>
                </a:solidFill>
                <a:latin typeface="Times New Roman" pitchFamily="18" charset="0"/>
              </a:rPr>
              <a:t>f</a:t>
            </a:r>
            <a:r>
              <a:rPr lang="en-US" altLang="zh-CN" sz="2400" b="1" baseline="-25000" smtClean="0">
                <a:solidFill>
                  <a:srgbClr val="CC3300"/>
                </a:solidFill>
                <a:latin typeface="Times New Roman" pitchFamily="18" charset="0"/>
              </a:rPr>
              <a:t>o1</a:t>
            </a:r>
            <a:r>
              <a:rPr lang="en-US" altLang="zh-CN" sz="2400" b="1" smtClean="0">
                <a:solidFill>
                  <a:srgbClr val="CC3300"/>
                </a:solidFill>
                <a:latin typeface="Times New Roman" pitchFamily="18" charset="0"/>
              </a:rPr>
              <a:t>=16.384/1.12=14.62(MHz)</a:t>
            </a:r>
            <a:r>
              <a:rPr lang="en-US" altLang="zh-CN" sz="2400" b="1" smtClean="0">
                <a:latin typeface="Times New Roman" pitchFamily="18" charset="0"/>
              </a:rPr>
              <a:t>    </a:t>
            </a:r>
            <a:r>
              <a:rPr lang="zh-CN" altLang="en-US" sz="2400" b="1" smtClean="0">
                <a:solidFill>
                  <a:schemeClr val="accent2"/>
                </a:solidFill>
                <a:latin typeface="Times New Roman" pitchFamily="18" charset="0"/>
              </a:rPr>
              <a:t>据前</a:t>
            </a:r>
            <a:r>
              <a:rPr lang="en-US" altLang="zh-CN" sz="2400" b="1" smtClean="0">
                <a:solidFill>
                  <a:schemeClr val="accent2"/>
                </a:solidFill>
                <a:latin typeface="Times New Roman" pitchFamily="18" charset="0"/>
              </a:rPr>
              <a:t>(a)</a:t>
            </a:r>
            <a:r>
              <a:rPr lang="zh-CN" altLang="en-US" sz="2400" b="1" smtClean="0">
                <a:solidFill>
                  <a:schemeClr val="accent2"/>
                </a:solidFill>
                <a:latin typeface="Times New Roman" pitchFamily="18" charset="0"/>
              </a:rPr>
              <a:t>图可求得外接电容</a:t>
            </a:r>
            <a:r>
              <a:rPr lang="en-US" altLang="zh-CN" sz="2400" b="1" smtClean="0">
                <a:solidFill>
                  <a:schemeClr val="accent2"/>
                </a:solidFill>
                <a:latin typeface="Times New Roman" pitchFamily="18" charset="0"/>
              </a:rPr>
              <a:t>C</a:t>
            </a:r>
            <a:r>
              <a:rPr lang="en-US" altLang="zh-CN" sz="2400" b="1" baseline="-25000" smtClean="0">
                <a:solidFill>
                  <a:schemeClr val="accent2"/>
                </a:solidFill>
                <a:latin typeface="Times New Roman" pitchFamily="18" charset="0"/>
              </a:rPr>
              <a:t>ext1</a:t>
            </a:r>
            <a:endParaRPr lang="en-US" altLang="zh-CN" sz="2400" b="1" smtClean="0">
              <a:solidFill>
                <a:schemeClr val="accent2"/>
              </a:solidFill>
              <a:latin typeface="Times New Roman" pitchFamily="18" charset="0"/>
            </a:endParaRPr>
          </a:p>
          <a:p>
            <a:pPr marL="347663" indent="-347663" eaLnBrk="1" hangingPunct="1">
              <a:lnSpc>
                <a:spcPct val="105000"/>
              </a:lnSpc>
              <a:spcBef>
                <a:spcPct val="10000"/>
              </a:spcBef>
              <a:buFont typeface="Wingdings" pitchFamily="2" charset="2"/>
              <a:buNone/>
            </a:pPr>
            <a:r>
              <a:rPr lang="zh-CN" altLang="en-US" sz="2800" b="1" smtClean="0">
                <a:latin typeface="Times New Roman" pitchFamily="18" charset="0"/>
              </a:rPr>
              <a:t>     那么，在该高频段的</a:t>
            </a:r>
            <a:r>
              <a:rPr lang="en-US" altLang="zh-CN" sz="2800" b="1" smtClean="0">
                <a:latin typeface="Times New Roman" pitchFamily="18" charset="0"/>
              </a:rPr>
              <a:t>VCO1</a:t>
            </a:r>
            <a:r>
              <a:rPr lang="zh-CN" altLang="en-US" sz="2800" b="1" smtClean="0">
                <a:latin typeface="Times New Roman" pitchFamily="18" charset="0"/>
              </a:rPr>
              <a:t>的最低频率应为：</a:t>
            </a:r>
            <a:r>
              <a:rPr lang="en-US" altLang="zh-CN" sz="2800" b="1" smtClean="0">
                <a:latin typeface="Times New Roman" pitchFamily="18" charset="0"/>
              </a:rPr>
              <a:t>   </a:t>
            </a:r>
          </a:p>
          <a:p>
            <a:pPr marL="347663" indent="-347663" algn="ctr" eaLnBrk="1" hangingPunct="1">
              <a:lnSpc>
                <a:spcPct val="105000"/>
              </a:lnSpc>
              <a:spcBef>
                <a:spcPct val="10000"/>
              </a:spcBef>
              <a:spcAft>
                <a:spcPts val="600"/>
              </a:spcAft>
              <a:buFont typeface="Wingdings" pitchFamily="2" charset="2"/>
              <a:buNone/>
            </a:pPr>
            <a:r>
              <a:rPr lang="en-US" altLang="zh-CN" sz="2400" b="1" smtClean="0">
                <a:solidFill>
                  <a:srgbClr val="FF00FF"/>
                </a:solidFill>
                <a:latin typeface="Times New Roman" pitchFamily="18" charset="0"/>
              </a:rPr>
              <a:t>f</a:t>
            </a:r>
            <a:r>
              <a:rPr lang="en-US" altLang="zh-CN" sz="2400" b="1" baseline="-25000" smtClean="0">
                <a:solidFill>
                  <a:srgbClr val="FF00FF"/>
                </a:solidFill>
                <a:latin typeface="Times New Roman" pitchFamily="18" charset="0"/>
              </a:rPr>
              <a:t>min1</a:t>
            </a:r>
            <a:r>
              <a:rPr lang="en-US" altLang="zh-CN" sz="2400" b="1" smtClean="0">
                <a:latin typeface="Times New Roman" pitchFamily="18" charset="0"/>
              </a:rPr>
              <a:t>=0.5f</a:t>
            </a:r>
            <a:r>
              <a:rPr lang="en-US" altLang="zh-CN" sz="2400" b="1" baseline="-25000" smtClean="0">
                <a:latin typeface="Times New Roman" pitchFamily="18" charset="0"/>
              </a:rPr>
              <a:t>o1</a:t>
            </a:r>
            <a:r>
              <a:rPr lang="en-US" altLang="zh-CN" sz="2400" b="1" smtClean="0">
                <a:latin typeface="Times New Roman" pitchFamily="18" charset="0"/>
              </a:rPr>
              <a:t>=0.5×14.62=</a:t>
            </a:r>
            <a:r>
              <a:rPr lang="en-US" altLang="zh-CN" sz="2400" b="1" smtClean="0">
                <a:solidFill>
                  <a:srgbClr val="FF00FF"/>
                </a:solidFill>
                <a:latin typeface="Times New Roman" pitchFamily="18" charset="0"/>
              </a:rPr>
              <a:t>7.31(MHz)</a:t>
            </a:r>
            <a:endParaRPr lang="zh-CN" altLang="en-US" sz="2400" b="1" smtClean="0">
              <a:solidFill>
                <a:srgbClr val="FF00FF"/>
              </a:solidFill>
              <a:latin typeface="Times New Roman" pitchFamily="18" charset="0"/>
            </a:endParaRPr>
          </a:p>
          <a:p>
            <a:pPr marL="347663" indent="-347663" eaLnBrk="1" hangingPunct="1">
              <a:lnSpc>
                <a:spcPct val="105000"/>
              </a:lnSpc>
              <a:spcBef>
                <a:spcPts val="1200"/>
              </a:spcBef>
              <a:buFont typeface="Wingdings" pitchFamily="2" charset="2"/>
              <a:buNone/>
            </a:pPr>
            <a:r>
              <a:rPr lang="zh-CN" altLang="en-US" sz="2800" b="1" smtClean="0">
                <a:solidFill>
                  <a:srgbClr val="009900"/>
                </a:solidFill>
                <a:latin typeface="Times New Roman" pitchFamily="18" charset="0"/>
                <a:sym typeface="Wingdings 2" pitchFamily="18" charset="2"/>
              </a:rPr>
              <a:t>二</a:t>
            </a:r>
            <a:r>
              <a:rPr lang="en-US" altLang="zh-CN" sz="2800" b="1" smtClean="0">
                <a:solidFill>
                  <a:srgbClr val="009900"/>
                </a:solidFill>
                <a:latin typeface="Times New Roman" pitchFamily="18" charset="0"/>
                <a:sym typeface="Wingdings 2" pitchFamily="18" charset="2"/>
              </a:rPr>
              <a:t>. </a:t>
            </a:r>
            <a:r>
              <a:rPr lang="en-US" altLang="zh-CN" sz="2800" b="1" smtClean="0">
                <a:solidFill>
                  <a:srgbClr val="009900"/>
                </a:solidFill>
                <a:latin typeface="Times New Roman" pitchFamily="18" charset="0"/>
              </a:rPr>
              <a:t>VCO</a:t>
            </a:r>
            <a:r>
              <a:rPr lang="zh-CN" altLang="en-US" sz="2800" b="1" smtClean="0">
                <a:solidFill>
                  <a:srgbClr val="009900"/>
                </a:solidFill>
                <a:latin typeface="Times New Roman" pitchFamily="18" charset="0"/>
              </a:rPr>
              <a:t>的第二个波段（“低频段”）：用</a:t>
            </a:r>
            <a:r>
              <a:rPr lang="en-US" altLang="zh-CN" sz="2800" b="1" smtClean="0">
                <a:solidFill>
                  <a:srgbClr val="009900"/>
                </a:solidFill>
                <a:latin typeface="Times New Roman" pitchFamily="18" charset="0"/>
              </a:rPr>
              <a:t>124</a:t>
            </a:r>
            <a:r>
              <a:rPr lang="zh-CN" altLang="en-US" sz="2800" b="1" smtClean="0">
                <a:solidFill>
                  <a:srgbClr val="009900"/>
                </a:solidFill>
                <a:latin typeface="Times New Roman" pitchFamily="18" charset="0"/>
              </a:rPr>
              <a:t>中的</a:t>
            </a:r>
            <a:r>
              <a:rPr lang="en-US" altLang="zh-CN" sz="2800" b="1" smtClean="0">
                <a:solidFill>
                  <a:srgbClr val="009900"/>
                </a:solidFill>
                <a:latin typeface="Times New Roman" pitchFamily="18" charset="0"/>
              </a:rPr>
              <a:t>VCO2</a:t>
            </a:r>
            <a:endParaRPr lang="en-US" altLang="zh-CN" sz="2800" b="1" smtClean="0">
              <a:latin typeface="Times New Roman" pitchFamily="18" charset="0"/>
            </a:endParaRPr>
          </a:p>
          <a:p>
            <a:pPr marL="347663" indent="-347663" eaLnBrk="1" hangingPunct="1">
              <a:lnSpc>
                <a:spcPct val="105000"/>
              </a:lnSpc>
              <a:spcBef>
                <a:spcPct val="10000"/>
              </a:spcBef>
            </a:pPr>
            <a:r>
              <a:rPr lang="zh-CN" altLang="en-US" sz="2800" b="1" smtClean="0">
                <a:latin typeface="Times New Roman" pitchFamily="18" charset="0"/>
              </a:rPr>
              <a:t>把</a:t>
            </a:r>
            <a:r>
              <a:rPr lang="en-US" altLang="zh-CN" sz="2800" b="1" smtClean="0">
                <a:latin typeface="Times New Roman" pitchFamily="18" charset="0"/>
              </a:rPr>
              <a:t>VCO</a:t>
            </a:r>
            <a:r>
              <a:rPr lang="zh-CN" altLang="en-US" sz="2800" b="1" smtClean="0">
                <a:latin typeface="Times New Roman" pitchFamily="18" charset="0"/>
              </a:rPr>
              <a:t>的最低频率</a:t>
            </a:r>
            <a:r>
              <a:rPr lang="en-US" altLang="zh-CN" sz="2800" b="1" smtClean="0">
                <a:solidFill>
                  <a:srgbClr val="FF00FF"/>
                </a:solidFill>
                <a:latin typeface="Times New Roman" pitchFamily="18" charset="0"/>
              </a:rPr>
              <a:t>4MHz</a:t>
            </a:r>
            <a:r>
              <a:rPr lang="zh-CN" altLang="en-US" sz="2800" b="1" smtClean="0">
                <a:latin typeface="Times New Roman" pitchFamily="18" charset="0"/>
              </a:rPr>
              <a:t>定为在低频段的</a:t>
            </a:r>
            <a:r>
              <a:rPr lang="en-US" altLang="zh-CN" sz="2800" b="1" smtClean="0">
                <a:latin typeface="Times New Roman" pitchFamily="18" charset="0"/>
              </a:rPr>
              <a:t>VCO2</a:t>
            </a:r>
            <a:r>
              <a:rPr lang="zh-CN" altLang="en-US" sz="2800" b="1" smtClean="0">
                <a:latin typeface="Times New Roman" pitchFamily="18" charset="0"/>
              </a:rPr>
              <a:t>的</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最低频率</a:t>
            </a:r>
            <a:r>
              <a:rPr lang="en-US" altLang="zh-CN" sz="2800" b="1" smtClean="0">
                <a:solidFill>
                  <a:srgbClr val="FF00FF"/>
                </a:solidFill>
                <a:latin typeface="Times New Roman" pitchFamily="18" charset="0"/>
              </a:rPr>
              <a:t>f</a:t>
            </a:r>
            <a:r>
              <a:rPr lang="en-US" altLang="zh-CN" sz="2800" b="1" baseline="-25000" smtClean="0">
                <a:solidFill>
                  <a:srgbClr val="FF00FF"/>
                </a:solidFill>
                <a:latin typeface="Times New Roman" pitchFamily="18" charset="0"/>
              </a:rPr>
              <a:t>min2</a:t>
            </a:r>
            <a:r>
              <a:rPr lang="zh-CN" altLang="en-US" sz="2800" b="1" smtClean="0">
                <a:latin typeface="Times New Roman" pitchFamily="18" charset="0"/>
              </a:rPr>
              <a:t>，则有</a:t>
            </a:r>
            <a:r>
              <a:rPr lang="en-US" altLang="zh-CN" sz="2800" b="1" smtClean="0">
                <a:latin typeface="Times New Roman" pitchFamily="18" charset="0"/>
              </a:rPr>
              <a:t>VCO2</a:t>
            </a:r>
            <a:r>
              <a:rPr lang="zh-CN" altLang="en-US" sz="2800" b="1" smtClean="0">
                <a:latin typeface="Times New Roman" pitchFamily="18" charset="0"/>
              </a:rPr>
              <a:t>的基本频率</a:t>
            </a:r>
            <a:r>
              <a:rPr lang="en-US" altLang="zh-CN" sz="2800" b="1" smtClean="0">
                <a:latin typeface="Times New Roman" pitchFamily="18" charset="0"/>
              </a:rPr>
              <a:t>f</a:t>
            </a:r>
            <a:r>
              <a:rPr lang="en-US" altLang="zh-CN" sz="2800" b="1" baseline="-25000" smtClean="0">
                <a:latin typeface="Times New Roman" pitchFamily="18" charset="0"/>
              </a:rPr>
              <a:t>o</a:t>
            </a:r>
            <a:r>
              <a:rPr lang="en-US" altLang="zh-CN" sz="2800" b="1" smtClean="0">
                <a:latin typeface="Times New Roman" pitchFamily="18" charset="0"/>
              </a:rPr>
              <a:t>(base)</a:t>
            </a:r>
            <a:r>
              <a:rPr lang="zh-CN" altLang="en-US" sz="2800" b="1" smtClean="0">
                <a:latin typeface="Times New Roman" pitchFamily="18" charset="0"/>
              </a:rPr>
              <a:t>为： </a:t>
            </a:r>
          </a:p>
          <a:p>
            <a:pPr marL="347663" indent="-347663" algn="ctr" eaLnBrk="1" hangingPunct="1">
              <a:lnSpc>
                <a:spcPct val="105000"/>
              </a:lnSpc>
              <a:spcBef>
                <a:spcPct val="10000"/>
              </a:spcBef>
              <a:buFont typeface="Wingdings" pitchFamily="2" charset="2"/>
              <a:buNone/>
            </a:pPr>
            <a:r>
              <a:rPr lang="en-US" altLang="zh-CN" sz="2400" b="1" smtClean="0">
                <a:solidFill>
                  <a:schemeClr val="accent2"/>
                </a:solidFill>
                <a:latin typeface="Times New Roman" pitchFamily="18" charset="0"/>
              </a:rPr>
              <a:t>f</a:t>
            </a:r>
            <a:r>
              <a:rPr lang="en-US" altLang="zh-CN" sz="2400" b="1" baseline="-25000" smtClean="0">
                <a:solidFill>
                  <a:schemeClr val="accent2"/>
                </a:solidFill>
                <a:latin typeface="Times New Roman" pitchFamily="18" charset="0"/>
              </a:rPr>
              <a:t>o2</a:t>
            </a:r>
            <a:r>
              <a:rPr lang="en-US" altLang="zh-CN" sz="2400" b="1" smtClean="0">
                <a:solidFill>
                  <a:schemeClr val="accent2"/>
                </a:solidFill>
                <a:latin typeface="Times New Roman" pitchFamily="18" charset="0"/>
              </a:rPr>
              <a:t>=4/0.5=8(MHz)</a:t>
            </a:r>
            <a:r>
              <a:rPr lang="en-US" altLang="zh-CN" sz="2400" b="1" smtClean="0">
                <a:latin typeface="Times New Roman" pitchFamily="18" charset="0"/>
              </a:rPr>
              <a:t>    </a:t>
            </a:r>
            <a:r>
              <a:rPr lang="zh-CN" altLang="en-US" sz="2400" b="1" smtClean="0">
                <a:solidFill>
                  <a:schemeClr val="accent2"/>
                </a:solidFill>
                <a:latin typeface="Times New Roman" pitchFamily="18" charset="0"/>
              </a:rPr>
              <a:t>据前</a:t>
            </a:r>
            <a:r>
              <a:rPr lang="en-US" altLang="zh-CN" sz="2400" b="1" smtClean="0">
                <a:solidFill>
                  <a:schemeClr val="accent2"/>
                </a:solidFill>
                <a:latin typeface="Times New Roman" pitchFamily="18" charset="0"/>
              </a:rPr>
              <a:t>(a)</a:t>
            </a:r>
            <a:r>
              <a:rPr lang="zh-CN" altLang="en-US" sz="2400" b="1" smtClean="0">
                <a:solidFill>
                  <a:schemeClr val="accent2"/>
                </a:solidFill>
                <a:latin typeface="Times New Roman" pitchFamily="18" charset="0"/>
              </a:rPr>
              <a:t>图可求得外接电容</a:t>
            </a:r>
            <a:r>
              <a:rPr lang="en-US" altLang="zh-CN" sz="2400" b="1" smtClean="0">
                <a:solidFill>
                  <a:schemeClr val="accent2"/>
                </a:solidFill>
                <a:latin typeface="Times New Roman" pitchFamily="18" charset="0"/>
              </a:rPr>
              <a:t>C</a:t>
            </a:r>
            <a:r>
              <a:rPr lang="en-US" altLang="zh-CN" sz="2400" b="1" baseline="-25000" smtClean="0">
                <a:solidFill>
                  <a:schemeClr val="accent2"/>
                </a:solidFill>
                <a:latin typeface="Times New Roman" pitchFamily="18" charset="0"/>
              </a:rPr>
              <a:t>ext2</a:t>
            </a:r>
            <a:endParaRPr lang="en-US" altLang="zh-CN" sz="2400" b="1" smtClean="0">
              <a:latin typeface="Times New Roman" pitchFamily="18" charset="0"/>
            </a:endParaRPr>
          </a:p>
          <a:p>
            <a:pPr marL="347663" indent="-347663" eaLnBrk="1" hangingPunct="1">
              <a:lnSpc>
                <a:spcPct val="105000"/>
              </a:lnSpc>
              <a:spcBef>
                <a:spcPct val="10000"/>
              </a:spcBef>
              <a:buFont typeface="Wingdings" pitchFamily="2" charset="2"/>
              <a:buNone/>
            </a:pPr>
            <a:r>
              <a:rPr lang="zh-CN" altLang="en-US" sz="2800" b="1" smtClean="0">
                <a:latin typeface="Times New Roman" pitchFamily="18" charset="0"/>
              </a:rPr>
              <a:t>     那么，在该低频段的</a:t>
            </a:r>
            <a:r>
              <a:rPr lang="en-US" altLang="zh-CN" sz="2800" b="1" smtClean="0">
                <a:latin typeface="Times New Roman" pitchFamily="18" charset="0"/>
              </a:rPr>
              <a:t>VCO2</a:t>
            </a:r>
            <a:r>
              <a:rPr lang="zh-CN" altLang="en-US" sz="2800" b="1" smtClean="0">
                <a:latin typeface="Times New Roman" pitchFamily="18" charset="0"/>
              </a:rPr>
              <a:t>的最高频率应为：</a:t>
            </a:r>
            <a:endParaRPr lang="en-US" altLang="zh-CN" sz="2800" b="1" smtClean="0">
              <a:latin typeface="Times New Roman" pitchFamily="18" charset="0"/>
            </a:endParaRPr>
          </a:p>
          <a:p>
            <a:pPr marL="347663" indent="-347663" algn="ctr" eaLnBrk="1" hangingPunct="1">
              <a:lnSpc>
                <a:spcPct val="105000"/>
              </a:lnSpc>
              <a:spcBef>
                <a:spcPct val="10000"/>
              </a:spcBef>
              <a:buFont typeface="Wingdings" pitchFamily="2" charset="2"/>
              <a:buNone/>
            </a:pPr>
            <a:r>
              <a:rPr lang="en-US" altLang="zh-CN" sz="2400" b="1" smtClean="0">
                <a:solidFill>
                  <a:srgbClr val="0000FF"/>
                </a:solidFill>
                <a:latin typeface="Times New Roman" pitchFamily="18" charset="0"/>
              </a:rPr>
              <a:t>f</a:t>
            </a:r>
            <a:r>
              <a:rPr lang="en-US" altLang="zh-CN" sz="2400" b="1" baseline="-25000" smtClean="0">
                <a:solidFill>
                  <a:srgbClr val="0000FF"/>
                </a:solidFill>
                <a:latin typeface="Times New Roman" pitchFamily="18" charset="0"/>
              </a:rPr>
              <a:t>max2</a:t>
            </a:r>
            <a:r>
              <a:rPr lang="en-US" altLang="zh-CN" sz="2400" b="1" smtClean="0">
                <a:latin typeface="Times New Roman" pitchFamily="18" charset="0"/>
              </a:rPr>
              <a:t>=1.12f</a:t>
            </a:r>
            <a:r>
              <a:rPr lang="en-US" altLang="zh-CN" sz="2400" b="1" baseline="-25000" smtClean="0">
                <a:latin typeface="Times New Roman" pitchFamily="18" charset="0"/>
              </a:rPr>
              <a:t>o2</a:t>
            </a:r>
            <a:r>
              <a:rPr lang="en-US" altLang="zh-CN" sz="2400" b="1" smtClean="0">
                <a:latin typeface="Times New Roman" pitchFamily="18" charset="0"/>
              </a:rPr>
              <a:t>=1.12×8=</a:t>
            </a:r>
            <a:r>
              <a:rPr lang="en-US" altLang="zh-CN" sz="2400" b="1" smtClean="0">
                <a:solidFill>
                  <a:srgbClr val="0000FF"/>
                </a:solidFill>
                <a:latin typeface="Times New Roman" pitchFamily="18" charset="0"/>
              </a:rPr>
              <a:t>8.96(MHz)</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6850" y="115888"/>
            <a:ext cx="7543800" cy="576262"/>
          </a:xfrm>
        </p:spPr>
        <p:txBody>
          <a:bodyPr/>
          <a:lstStyle/>
          <a:p>
            <a:pPr eaLnBrk="1" hangingPunct="1"/>
            <a:r>
              <a:rPr lang="zh-CN" altLang="en-US" sz="3200" smtClean="0">
                <a:solidFill>
                  <a:srgbClr val="008000"/>
                </a:solidFill>
              </a:rPr>
              <a:t>由以上计算可以看出：</a:t>
            </a:r>
          </a:p>
        </p:txBody>
      </p:sp>
      <p:sp>
        <p:nvSpPr>
          <p:cNvPr id="39939" name="Rectangle 3"/>
          <p:cNvSpPr>
            <a:spLocks noGrp="1" noChangeArrowheads="1"/>
          </p:cNvSpPr>
          <p:nvPr>
            <p:ph type="body" idx="1"/>
          </p:nvPr>
        </p:nvSpPr>
        <p:spPr>
          <a:xfrm>
            <a:off x="250825" y="620713"/>
            <a:ext cx="8507413" cy="5732462"/>
          </a:xfrm>
        </p:spPr>
        <p:txBody>
          <a:bodyPr/>
          <a:lstStyle/>
          <a:p>
            <a:pPr marL="0" indent="355600" eaLnBrk="1" hangingPunct="1">
              <a:lnSpc>
                <a:spcPct val="115000"/>
              </a:lnSpc>
            </a:pPr>
            <a:r>
              <a:rPr lang="en-US" altLang="zh-CN" sz="2800" b="1" smtClean="0">
                <a:latin typeface="Times New Roman" pitchFamily="18" charset="0"/>
              </a:rPr>
              <a:t>VCO</a:t>
            </a:r>
            <a:r>
              <a:rPr lang="zh-CN" altLang="en-US" sz="2800" b="1" smtClean="0">
                <a:latin typeface="Times New Roman" pitchFamily="18" charset="0"/>
              </a:rPr>
              <a:t>的第一波段为</a:t>
            </a:r>
            <a:r>
              <a:rPr lang="en-US" altLang="zh-CN" sz="2800" b="1" smtClean="0">
                <a:latin typeface="Times New Roman" pitchFamily="18" charset="0"/>
              </a:rPr>
              <a:t>7.31~16.384MHz</a:t>
            </a:r>
            <a:r>
              <a:rPr lang="zh-CN" altLang="en-US" sz="2800" b="1" smtClean="0">
                <a:latin typeface="Times New Roman" pitchFamily="18" charset="0"/>
              </a:rPr>
              <a:t>，第二波段为</a:t>
            </a:r>
            <a:r>
              <a:rPr lang="en-US" altLang="zh-CN" sz="2800" b="1" smtClean="0">
                <a:latin typeface="Times New Roman" pitchFamily="18" charset="0"/>
              </a:rPr>
              <a:t>4~8.96MHz</a:t>
            </a:r>
            <a:r>
              <a:rPr lang="zh-CN" altLang="en-US" sz="2800" b="1" smtClean="0">
                <a:latin typeface="Times New Roman" pitchFamily="18" charset="0"/>
              </a:rPr>
              <a:t>，两个波段中间有</a:t>
            </a:r>
            <a:r>
              <a:rPr lang="en-US" altLang="zh-CN" sz="2800" b="1" smtClean="0">
                <a:latin typeface="Times New Roman" pitchFamily="18" charset="0"/>
              </a:rPr>
              <a:t>1.65MHz</a:t>
            </a:r>
            <a:r>
              <a:rPr lang="zh-CN" altLang="en-US" sz="2800" b="1" smtClean="0">
                <a:latin typeface="Times New Roman" pitchFamily="18" charset="0"/>
              </a:rPr>
              <a:t>的</a:t>
            </a:r>
            <a:r>
              <a:rPr lang="zh-CN" altLang="en-US" sz="2800" b="1" smtClean="0">
                <a:solidFill>
                  <a:srgbClr val="0000FF"/>
                </a:solidFill>
                <a:latin typeface="Times New Roman" pitchFamily="18" charset="0"/>
              </a:rPr>
              <a:t>重叠区</a:t>
            </a:r>
            <a:r>
              <a:rPr lang="zh-CN" altLang="en-US" sz="2800" b="1" smtClean="0">
                <a:latin typeface="Times New Roman" pitchFamily="18" charset="0"/>
              </a:rPr>
              <a:t>，</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故能满足本例对于</a:t>
            </a:r>
            <a:r>
              <a:rPr lang="en-US" altLang="zh-CN" sz="2800" b="1" smtClean="0">
                <a:latin typeface="Times New Roman" pitchFamily="18" charset="0"/>
              </a:rPr>
              <a:t>4~16.384MHz</a:t>
            </a:r>
            <a:r>
              <a:rPr lang="zh-CN" altLang="en-US" sz="2800" b="1" smtClean="0">
                <a:latin typeface="Times New Roman" pitchFamily="18" charset="0"/>
              </a:rPr>
              <a:t>范围全覆盖的要求！</a:t>
            </a:r>
          </a:p>
          <a:p>
            <a:pPr marL="0" indent="355600" eaLnBrk="1" hangingPunct="1">
              <a:lnSpc>
                <a:spcPct val="115000"/>
              </a:lnSpc>
            </a:pPr>
            <a:r>
              <a:rPr lang="zh-CN" altLang="en-US" sz="2800" b="1" smtClean="0">
                <a:latin typeface="Times New Roman" pitchFamily="18" charset="0"/>
              </a:rPr>
              <a:t>对应的一、二波段的行频分别是</a:t>
            </a:r>
            <a:r>
              <a:rPr lang="en-US" altLang="zh-CN" sz="2800" b="1" smtClean="0">
                <a:latin typeface="Times New Roman" pitchFamily="18" charset="0"/>
              </a:rPr>
              <a:t>28.5~64kHz</a:t>
            </a:r>
            <a:r>
              <a:rPr lang="zh-CN" altLang="en-US" sz="2800" b="1" smtClean="0">
                <a:latin typeface="Times New Roman" pitchFamily="18" charset="0"/>
              </a:rPr>
              <a:t>、</a:t>
            </a:r>
            <a:r>
              <a:rPr lang="en-US" altLang="zh-CN" sz="2800" b="1" smtClean="0">
                <a:latin typeface="Times New Roman" pitchFamily="18" charset="0"/>
              </a:rPr>
              <a:t>15.625~34.76kHz</a:t>
            </a:r>
            <a:r>
              <a:rPr lang="zh-CN" altLang="en-US" sz="2800" b="1" smtClean="0">
                <a:latin typeface="Times New Roman" pitchFamily="18" charset="0"/>
              </a:rPr>
              <a:t>。本例中，我们让</a:t>
            </a:r>
            <a:r>
              <a:rPr lang="en-US" altLang="zh-CN" sz="2800" b="1" smtClean="0">
                <a:latin typeface="Times New Roman" pitchFamily="18" charset="0"/>
              </a:rPr>
              <a:t>74LS124</a:t>
            </a:r>
            <a:r>
              <a:rPr lang="zh-CN" altLang="en-US" sz="2800" b="1" smtClean="0">
                <a:latin typeface="Times New Roman" pitchFamily="18" charset="0"/>
              </a:rPr>
              <a:t>中的</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两个</a:t>
            </a:r>
            <a:r>
              <a:rPr lang="en-US" altLang="zh-CN" sz="2800" b="1" smtClean="0">
                <a:latin typeface="Times New Roman" pitchFamily="18" charset="0"/>
              </a:rPr>
              <a:t>VCO</a:t>
            </a:r>
            <a:r>
              <a:rPr lang="zh-CN" altLang="en-US" sz="2800" b="1" smtClean="0">
                <a:latin typeface="Times New Roman" pitchFamily="18" charset="0"/>
              </a:rPr>
              <a:t>分别工作于一、二这两个波段。</a:t>
            </a:r>
            <a:endParaRPr lang="en-US" altLang="zh-CN" sz="2800" b="1" smtClean="0">
              <a:latin typeface="Times New Roman" pitchFamily="18" charset="0"/>
            </a:endParaRPr>
          </a:p>
          <a:p>
            <a:pPr marL="0" indent="355600" eaLnBrk="1" hangingPunct="1">
              <a:lnSpc>
                <a:spcPct val="115000"/>
              </a:lnSpc>
            </a:pPr>
            <a:r>
              <a:rPr lang="zh-CN" altLang="en-US" sz="2800" b="1" smtClean="0">
                <a:latin typeface="Times New Roman" pitchFamily="18" charset="0"/>
              </a:rPr>
              <a:t>两个</a:t>
            </a:r>
            <a:r>
              <a:rPr lang="en-US" altLang="zh-CN" sz="2800" b="1" smtClean="0">
                <a:latin typeface="Times New Roman" pitchFamily="18" charset="0"/>
              </a:rPr>
              <a:t>VCO</a:t>
            </a:r>
            <a:r>
              <a:rPr lang="zh-CN" altLang="en-US" sz="2800" b="1" smtClean="0">
                <a:latin typeface="Times New Roman" pitchFamily="18" charset="0"/>
              </a:rPr>
              <a:t>的外接电容值可分别求得：</a:t>
            </a:r>
          </a:p>
          <a:p>
            <a:pPr marL="0" indent="355600" algn="ctr" eaLnBrk="1" hangingPunct="1">
              <a:lnSpc>
                <a:spcPct val="115000"/>
              </a:lnSpc>
              <a:buFont typeface="Wingdings" pitchFamily="2" charset="2"/>
              <a:buNone/>
            </a:pPr>
            <a:r>
              <a:rPr lang="en-US" altLang="zh-CN" sz="2400" b="1" smtClean="0">
                <a:solidFill>
                  <a:srgbClr val="0033CC"/>
                </a:solidFill>
                <a:latin typeface="Times New Roman" pitchFamily="18" charset="0"/>
              </a:rPr>
              <a:t>C</a:t>
            </a:r>
            <a:r>
              <a:rPr lang="en-US" altLang="zh-CN" sz="2400" b="1" baseline="-25000" smtClean="0">
                <a:solidFill>
                  <a:srgbClr val="0033CC"/>
                </a:solidFill>
                <a:latin typeface="Times New Roman" pitchFamily="18" charset="0"/>
              </a:rPr>
              <a:t>ext1</a:t>
            </a:r>
            <a:r>
              <a:rPr lang="en-US" altLang="zh-CN" sz="2400" b="1" smtClean="0">
                <a:solidFill>
                  <a:srgbClr val="0033CC"/>
                </a:solidFill>
                <a:latin typeface="Times New Roman" pitchFamily="18" charset="0"/>
              </a:rPr>
              <a:t>=5×10</a:t>
            </a:r>
            <a:r>
              <a:rPr lang="en-US" altLang="zh-CN" sz="2400" b="1" baseline="30000" smtClean="0">
                <a:solidFill>
                  <a:srgbClr val="0033CC"/>
                </a:solidFill>
                <a:latin typeface="Times New Roman" pitchFamily="18" charset="0"/>
              </a:rPr>
              <a:t>-4</a:t>
            </a:r>
            <a:r>
              <a:rPr lang="en-US" altLang="zh-CN" sz="2400" b="1" smtClean="0">
                <a:solidFill>
                  <a:srgbClr val="0033CC"/>
                </a:solidFill>
                <a:latin typeface="Times New Roman" pitchFamily="18" charset="0"/>
              </a:rPr>
              <a:t>/f</a:t>
            </a:r>
            <a:r>
              <a:rPr lang="en-US" altLang="zh-CN" sz="2400" b="1" baseline="-25000" smtClean="0">
                <a:solidFill>
                  <a:srgbClr val="0033CC"/>
                </a:solidFill>
                <a:latin typeface="Times New Roman" pitchFamily="18" charset="0"/>
              </a:rPr>
              <a:t>o1</a:t>
            </a:r>
            <a:r>
              <a:rPr lang="en-US" altLang="zh-CN" sz="2400" b="1" smtClean="0">
                <a:solidFill>
                  <a:srgbClr val="0033CC"/>
                </a:solidFill>
                <a:latin typeface="Times New Roman" pitchFamily="18" charset="0"/>
              </a:rPr>
              <a:t>=5×10</a:t>
            </a:r>
            <a:r>
              <a:rPr lang="en-US" altLang="zh-CN" sz="2400" b="1" baseline="30000" smtClean="0">
                <a:solidFill>
                  <a:srgbClr val="0033CC"/>
                </a:solidFill>
                <a:latin typeface="Times New Roman" pitchFamily="18" charset="0"/>
              </a:rPr>
              <a:t>-4</a:t>
            </a:r>
            <a:r>
              <a:rPr lang="en-US" altLang="zh-CN" sz="2400" b="1" smtClean="0">
                <a:solidFill>
                  <a:srgbClr val="0033CC"/>
                </a:solidFill>
                <a:latin typeface="Times New Roman" pitchFamily="18" charset="0"/>
              </a:rPr>
              <a:t>/(14.62×10</a:t>
            </a:r>
            <a:r>
              <a:rPr lang="en-US" altLang="zh-CN" sz="2400" b="1" baseline="30000" smtClean="0">
                <a:solidFill>
                  <a:srgbClr val="0033CC"/>
                </a:solidFill>
                <a:latin typeface="Times New Roman" pitchFamily="18" charset="0"/>
              </a:rPr>
              <a:t>6</a:t>
            </a:r>
            <a:r>
              <a:rPr lang="en-US" altLang="zh-CN" sz="2400" b="1" smtClean="0">
                <a:solidFill>
                  <a:srgbClr val="0033CC"/>
                </a:solidFill>
                <a:latin typeface="Times New Roman" pitchFamily="18" charset="0"/>
              </a:rPr>
              <a:t>)=34(pF)</a:t>
            </a:r>
          </a:p>
          <a:p>
            <a:pPr marL="0" indent="355600" algn="ctr" eaLnBrk="1" hangingPunct="1">
              <a:lnSpc>
                <a:spcPct val="115000"/>
              </a:lnSpc>
              <a:buFont typeface="Wingdings" pitchFamily="2" charset="2"/>
              <a:buNone/>
            </a:pPr>
            <a:r>
              <a:rPr lang="en-US" altLang="zh-CN" sz="2400" b="1" smtClean="0">
                <a:solidFill>
                  <a:srgbClr val="0033CC"/>
                </a:solidFill>
                <a:latin typeface="Times New Roman" pitchFamily="18" charset="0"/>
              </a:rPr>
              <a:t>C</a:t>
            </a:r>
            <a:r>
              <a:rPr lang="en-US" altLang="zh-CN" sz="2400" b="1" baseline="-25000" smtClean="0">
                <a:solidFill>
                  <a:srgbClr val="0033CC"/>
                </a:solidFill>
                <a:latin typeface="Times New Roman" pitchFamily="18" charset="0"/>
              </a:rPr>
              <a:t>ext2</a:t>
            </a:r>
            <a:r>
              <a:rPr lang="en-US" altLang="zh-CN" sz="2400" b="1" smtClean="0">
                <a:solidFill>
                  <a:srgbClr val="0033CC"/>
                </a:solidFill>
                <a:latin typeface="Times New Roman" pitchFamily="18" charset="0"/>
              </a:rPr>
              <a:t>=5×10</a:t>
            </a:r>
            <a:r>
              <a:rPr lang="en-US" altLang="zh-CN" sz="2400" b="1" baseline="30000" smtClean="0">
                <a:solidFill>
                  <a:srgbClr val="0033CC"/>
                </a:solidFill>
                <a:latin typeface="Times New Roman" pitchFamily="18" charset="0"/>
              </a:rPr>
              <a:t>-4</a:t>
            </a:r>
            <a:r>
              <a:rPr lang="en-US" altLang="zh-CN" sz="2400" b="1" smtClean="0">
                <a:solidFill>
                  <a:srgbClr val="0033CC"/>
                </a:solidFill>
                <a:latin typeface="Times New Roman" pitchFamily="18" charset="0"/>
              </a:rPr>
              <a:t>/f</a:t>
            </a:r>
            <a:r>
              <a:rPr lang="en-US" altLang="zh-CN" sz="2400" b="1" baseline="-25000" smtClean="0">
                <a:solidFill>
                  <a:srgbClr val="0033CC"/>
                </a:solidFill>
                <a:latin typeface="Times New Roman" pitchFamily="18" charset="0"/>
              </a:rPr>
              <a:t>o2</a:t>
            </a:r>
            <a:r>
              <a:rPr lang="en-US" altLang="zh-CN" sz="2400" b="1" smtClean="0">
                <a:solidFill>
                  <a:srgbClr val="0033CC"/>
                </a:solidFill>
                <a:latin typeface="Times New Roman" pitchFamily="18" charset="0"/>
              </a:rPr>
              <a:t>=5×10</a:t>
            </a:r>
            <a:r>
              <a:rPr lang="en-US" altLang="zh-CN" sz="2400" b="1" baseline="30000" smtClean="0">
                <a:solidFill>
                  <a:srgbClr val="0033CC"/>
                </a:solidFill>
                <a:latin typeface="Times New Roman" pitchFamily="18" charset="0"/>
              </a:rPr>
              <a:t>-4</a:t>
            </a:r>
            <a:r>
              <a:rPr lang="en-US" altLang="zh-CN" sz="2400" b="1" smtClean="0">
                <a:solidFill>
                  <a:srgbClr val="0033CC"/>
                </a:solidFill>
                <a:latin typeface="Times New Roman" pitchFamily="18" charset="0"/>
              </a:rPr>
              <a:t>/(8×10</a:t>
            </a:r>
            <a:r>
              <a:rPr lang="en-US" altLang="zh-CN" sz="2400" b="1" baseline="30000" smtClean="0">
                <a:solidFill>
                  <a:srgbClr val="0033CC"/>
                </a:solidFill>
                <a:latin typeface="Times New Roman" pitchFamily="18" charset="0"/>
              </a:rPr>
              <a:t>6</a:t>
            </a:r>
            <a:r>
              <a:rPr lang="en-US" altLang="zh-CN" sz="2400" b="1" smtClean="0">
                <a:solidFill>
                  <a:srgbClr val="0033CC"/>
                </a:solidFill>
                <a:latin typeface="Times New Roman" pitchFamily="18" charset="0"/>
              </a:rPr>
              <a:t>)=62(pF)</a:t>
            </a:r>
          </a:p>
          <a:p>
            <a:pPr marL="0" indent="355600" eaLnBrk="1" hangingPunct="1">
              <a:lnSpc>
                <a:spcPct val="115000"/>
              </a:lnSpc>
              <a:buFont typeface="Wingdings" pitchFamily="2" charset="2"/>
              <a:buChar char="ü"/>
            </a:pPr>
            <a:r>
              <a:rPr lang="zh-CN" altLang="en-US" sz="2800" b="1" smtClean="0">
                <a:solidFill>
                  <a:srgbClr val="FF0000"/>
                </a:solidFill>
                <a:latin typeface="Times New Roman" pitchFamily="18" charset="0"/>
              </a:rPr>
              <a:t>注意：由于计算公式的近似性，因此，</a:t>
            </a:r>
            <a:r>
              <a:rPr lang="en-US" altLang="zh-CN" sz="2800" b="1" smtClean="0">
                <a:solidFill>
                  <a:srgbClr val="FF0000"/>
                </a:solidFill>
                <a:latin typeface="Times New Roman" pitchFamily="18" charset="0"/>
              </a:rPr>
              <a:t/>
            </a:r>
            <a:br>
              <a:rPr lang="en-US" altLang="zh-CN" sz="2800" b="1" smtClean="0">
                <a:solidFill>
                  <a:srgbClr val="FF0000"/>
                </a:solidFill>
                <a:latin typeface="Times New Roman" pitchFamily="18" charset="0"/>
              </a:rPr>
            </a:br>
            <a:r>
              <a:rPr lang="en-US" altLang="zh-CN" sz="2800" b="1" smtClean="0">
                <a:solidFill>
                  <a:srgbClr val="FF0000"/>
                </a:solidFill>
                <a:latin typeface="Times New Roman" pitchFamily="18" charset="0"/>
              </a:rPr>
              <a:t>C</a:t>
            </a:r>
            <a:r>
              <a:rPr lang="en-US" altLang="zh-CN" sz="2800" b="1" baseline="-25000" smtClean="0">
                <a:solidFill>
                  <a:srgbClr val="FF0000"/>
                </a:solidFill>
                <a:latin typeface="Times New Roman" pitchFamily="18" charset="0"/>
              </a:rPr>
              <a:t>ext1</a:t>
            </a:r>
            <a:r>
              <a:rPr lang="zh-CN" altLang="en-US" sz="2800" b="1" smtClean="0">
                <a:solidFill>
                  <a:srgbClr val="FF0000"/>
                </a:solidFill>
                <a:latin typeface="Times New Roman" pitchFamily="18" charset="0"/>
              </a:rPr>
              <a:t>、</a:t>
            </a:r>
            <a:r>
              <a:rPr lang="en-US" altLang="zh-CN" sz="2800" b="1" smtClean="0">
                <a:solidFill>
                  <a:srgbClr val="FF0000"/>
                </a:solidFill>
                <a:latin typeface="Times New Roman" pitchFamily="18" charset="0"/>
              </a:rPr>
              <a:t>C</a:t>
            </a:r>
            <a:r>
              <a:rPr lang="en-US" altLang="zh-CN" sz="2800" b="1" baseline="-25000" smtClean="0">
                <a:solidFill>
                  <a:srgbClr val="FF0000"/>
                </a:solidFill>
                <a:latin typeface="Times New Roman" pitchFamily="18" charset="0"/>
              </a:rPr>
              <a:t>ext2</a:t>
            </a:r>
            <a:r>
              <a:rPr lang="zh-CN" altLang="en-US" sz="2800" b="1" smtClean="0">
                <a:solidFill>
                  <a:srgbClr val="FF0000"/>
                </a:solidFill>
                <a:latin typeface="Times New Roman" pitchFamily="18" charset="0"/>
              </a:rPr>
              <a:t>的值还应通过实际电路调试实验进行调整。</a:t>
            </a:r>
          </a:p>
        </p:txBody>
      </p:sp>
      <p:grpSp>
        <p:nvGrpSpPr>
          <p:cNvPr id="2" name="组合 1"/>
          <p:cNvGrpSpPr>
            <a:grpSpLocks/>
          </p:cNvGrpSpPr>
          <p:nvPr/>
        </p:nvGrpSpPr>
        <p:grpSpPr bwMode="auto">
          <a:xfrm>
            <a:off x="1042988" y="1096963"/>
            <a:ext cx="6265862" cy="1866900"/>
            <a:chOff x="1042988" y="1096963"/>
            <a:chExt cx="6265862" cy="1866900"/>
          </a:xfrm>
        </p:grpSpPr>
        <p:sp>
          <p:nvSpPr>
            <p:cNvPr id="40965" name="Line 4"/>
            <p:cNvSpPr>
              <a:spLocks noChangeShapeType="1"/>
            </p:cNvSpPr>
            <p:nvPr/>
          </p:nvSpPr>
          <p:spPr bwMode="auto">
            <a:xfrm>
              <a:off x="5105400" y="1096963"/>
              <a:ext cx="1368425" cy="1338262"/>
            </a:xfrm>
            <a:prstGeom prst="line">
              <a:avLst/>
            </a:prstGeom>
            <a:noFill/>
            <a:ln w="19050">
              <a:solidFill>
                <a:srgbClr val="FF0000"/>
              </a:solidFill>
              <a:round/>
              <a:headEnd/>
              <a:tailEnd type="triangle" w="med" len="med"/>
            </a:ln>
          </p:spPr>
          <p:txBody>
            <a:bodyPr/>
            <a:lstStyle/>
            <a:p>
              <a:endParaRPr lang="zh-CN" altLang="en-US"/>
            </a:p>
          </p:txBody>
        </p:sp>
        <p:sp>
          <p:nvSpPr>
            <p:cNvPr id="40966" name="Text Box 5"/>
            <p:cNvSpPr txBox="1">
              <a:spLocks noChangeArrowheads="1"/>
            </p:cNvSpPr>
            <p:nvPr/>
          </p:nvSpPr>
          <p:spPr bwMode="auto">
            <a:xfrm>
              <a:off x="6300788" y="1960563"/>
              <a:ext cx="1008062" cy="457200"/>
            </a:xfrm>
            <a:prstGeom prst="rect">
              <a:avLst/>
            </a:prstGeom>
            <a:noFill/>
            <a:ln w="9525">
              <a:noFill/>
              <a:miter lim="800000"/>
              <a:headEnd/>
              <a:tailEnd/>
            </a:ln>
          </p:spPr>
          <p:txBody>
            <a:bodyPr>
              <a:spAutoFit/>
            </a:bodyPr>
            <a:lstStyle/>
            <a:p>
              <a:pPr eaLnBrk="1" hangingPunct="1">
                <a:spcBef>
                  <a:spcPct val="50000"/>
                </a:spcBef>
              </a:pPr>
              <a:r>
                <a:rPr lang="zh-CN" altLang="en-US" sz="2400">
                  <a:solidFill>
                    <a:srgbClr val="FF0000"/>
                  </a:solidFill>
                  <a:latin typeface="Times New Roman" pitchFamily="18" charset="0"/>
                  <a:sym typeface="Symbol" pitchFamily="18" charset="2"/>
                </a:rPr>
                <a:t></a:t>
              </a:r>
              <a:r>
                <a:rPr lang="en-US" altLang="zh-CN" sz="2400">
                  <a:solidFill>
                    <a:srgbClr val="FF0000"/>
                  </a:solidFill>
                  <a:latin typeface="Times New Roman" pitchFamily="18" charset="0"/>
                  <a:sym typeface="Symbol" pitchFamily="18" charset="2"/>
                </a:rPr>
                <a:t>256</a:t>
              </a:r>
            </a:p>
          </p:txBody>
        </p:sp>
        <p:sp>
          <p:nvSpPr>
            <p:cNvPr id="40967" name="Line 6"/>
            <p:cNvSpPr>
              <a:spLocks noChangeShapeType="1"/>
            </p:cNvSpPr>
            <p:nvPr/>
          </p:nvSpPr>
          <p:spPr bwMode="auto">
            <a:xfrm>
              <a:off x="1042988" y="1557338"/>
              <a:ext cx="360362" cy="1368425"/>
            </a:xfrm>
            <a:prstGeom prst="line">
              <a:avLst/>
            </a:prstGeom>
            <a:noFill/>
            <a:ln w="19050">
              <a:solidFill>
                <a:srgbClr val="FF0000"/>
              </a:solidFill>
              <a:round/>
              <a:headEnd/>
              <a:tailEnd type="triangle" w="med" len="med"/>
            </a:ln>
          </p:spPr>
          <p:txBody>
            <a:bodyPr/>
            <a:lstStyle/>
            <a:p>
              <a:endParaRPr lang="zh-CN" altLang="en-US"/>
            </a:p>
          </p:txBody>
        </p:sp>
        <p:sp>
          <p:nvSpPr>
            <p:cNvPr id="40968" name="Text Box 7"/>
            <p:cNvSpPr txBox="1">
              <a:spLocks noChangeArrowheads="1"/>
            </p:cNvSpPr>
            <p:nvPr/>
          </p:nvSpPr>
          <p:spPr bwMode="auto">
            <a:xfrm>
              <a:off x="1330325" y="2506663"/>
              <a:ext cx="1008063" cy="457200"/>
            </a:xfrm>
            <a:prstGeom prst="rect">
              <a:avLst/>
            </a:prstGeom>
            <a:noFill/>
            <a:ln w="9525">
              <a:noFill/>
              <a:miter lim="800000"/>
              <a:headEnd/>
              <a:tailEnd/>
            </a:ln>
          </p:spPr>
          <p:txBody>
            <a:bodyPr>
              <a:spAutoFit/>
            </a:bodyPr>
            <a:lstStyle/>
            <a:p>
              <a:pPr eaLnBrk="1" hangingPunct="1">
                <a:spcBef>
                  <a:spcPct val="50000"/>
                </a:spcBef>
              </a:pPr>
              <a:r>
                <a:rPr lang="zh-CN" altLang="en-US" sz="2400">
                  <a:solidFill>
                    <a:srgbClr val="FF0000"/>
                  </a:solidFill>
                  <a:latin typeface="Times New Roman" pitchFamily="18" charset="0"/>
                  <a:sym typeface="Symbol" pitchFamily="18" charset="2"/>
                </a:rPr>
                <a:t></a:t>
              </a:r>
              <a:r>
                <a:rPr lang="en-US" altLang="zh-CN" sz="2400">
                  <a:solidFill>
                    <a:srgbClr val="FF0000"/>
                  </a:solidFill>
                  <a:latin typeface="Times New Roman" pitchFamily="18" charset="0"/>
                  <a:sym typeface="Symbol" pitchFamily="18" charset="2"/>
                </a:rPr>
                <a:t>256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wipe(up)">
                                      <p:cBhvr>
                                        <p:cTn id="7" dur="500"/>
                                        <p:tgtEl>
                                          <p:spTgt spid="39939">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9939">
                                            <p:txEl>
                                              <p:pRg st="2" end="2"/>
                                            </p:txEl>
                                          </p:spTgt>
                                        </p:tgtEl>
                                        <p:attrNameLst>
                                          <p:attrName>style.visibility</p:attrName>
                                        </p:attrNameLst>
                                      </p:cBhvr>
                                      <p:to>
                                        <p:strVal val="visible"/>
                                      </p:to>
                                    </p:set>
                                    <p:animEffect transition="in" filter="wipe(up)">
                                      <p:cBhvr>
                                        <p:cTn id="16" dur="500"/>
                                        <p:tgtEl>
                                          <p:spTgt spid="39939">
                                            <p:txEl>
                                              <p:pRg st="2" end="2"/>
                                            </p:txEl>
                                          </p:spTgt>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39939">
                                            <p:txEl>
                                              <p:pRg st="3" end="3"/>
                                            </p:txEl>
                                          </p:spTgt>
                                        </p:tgtEl>
                                        <p:attrNameLst>
                                          <p:attrName>style.visibility</p:attrName>
                                        </p:attrNameLst>
                                      </p:cBhvr>
                                      <p:to>
                                        <p:strVal val="visible"/>
                                      </p:to>
                                    </p:set>
                                    <p:animEffect transition="in" filter="wipe(up)">
                                      <p:cBhvr>
                                        <p:cTn id="20" dur="500"/>
                                        <p:tgtEl>
                                          <p:spTgt spid="39939">
                                            <p:txEl>
                                              <p:pRg st="3" end="3"/>
                                            </p:txEl>
                                          </p:spTgt>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39939">
                                            <p:txEl>
                                              <p:pRg st="4" end="4"/>
                                            </p:txEl>
                                          </p:spTgt>
                                        </p:tgtEl>
                                        <p:attrNameLst>
                                          <p:attrName>style.visibility</p:attrName>
                                        </p:attrNameLst>
                                      </p:cBhvr>
                                      <p:to>
                                        <p:strVal val="visible"/>
                                      </p:to>
                                    </p:set>
                                    <p:animEffect transition="in" filter="wipe(up)">
                                      <p:cBhvr>
                                        <p:cTn id="24" dur="500"/>
                                        <p:tgtEl>
                                          <p:spTgt spid="39939">
                                            <p:txEl>
                                              <p:pRg st="4" end="4"/>
                                            </p:txEl>
                                          </p:spTgt>
                                        </p:tgtEl>
                                      </p:cBhvr>
                                    </p:animEffect>
                                  </p:childTnLst>
                                </p:cTn>
                              </p:par>
                            </p:childTnLst>
                          </p:cTn>
                        </p:par>
                        <p:par>
                          <p:cTn id="25" fill="hold" nodeType="withGroup">
                            <p:stCondLst>
                              <p:cond delay="1500"/>
                            </p:stCondLst>
                            <p:childTnLst>
                              <p:par>
                                <p:cTn id="26" presetID="22" presetClass="entr" presetSubtype="1" fill="hold" nodeType="afterEffect">
                                  <p:stCondLst>
                                    <p:cond delay="0"/>
                                  </p:stCondLst>
                                  <p:childTnLst>
                                    <p:set>
                                      <p:cBhvr>
                                        <p:cTn id="27" dur="1" fill="hold">
                                          <p:stCondLst>
                                            <p:cond delay="0"/>
                                          </p:stCondLst>
                                        </p:cTn>
                                        <p:tgtEl>
                                          <p:spTgt spid="39939">
                                            <p:txEl>
                                              <p:pRg st="5" end="5"/>
                                            </p:txEl>
                                          </p:spTgt>
                                        </p:tgtEl>
                                        <p:attrNameLst>
                                          <p:attrName>style.visibility</p:attrName>
                                        </p:attrNameLst>
                                      </p:cBhvr>
                                      <p:to>
                                        <p:strVal val="visible"/>
                                      </p:to>
                                    </p:set>
                                    <p:animEffect transition="in" filter="wipe(up)">
                                      <p:cBhvr>
                                        <p:cTn id="28"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1188" y="549275"/>
            <a:ext cx="4752975" cy="719138"/>
          </a:xfrm>
        </p:spPr>
        <p:txBody>
          <a:bodyPr/>
          <a:lstStyle/>
          <a:p>
            <a:pPr eaLnBrk="1" hangingPunct="1"/>
            <a:r>
              <a:rPr lang="en-US" altLang="zh-CN" sz="3800" smtClean="0">
                <a:solidFill>
                  <a:srgbClr val="0000CC"/>
                </a:solidFill>
              </a:rPr>
              <a:t>(2). </a:t>
            </a:r>
            <a:r>
              <a:rPr lang="zh-CN" altLang="en-US" sz="3800" smtClean="0">
                <a:solidFill>
                  <a:srgbClr val="0000CC"/>
                </a:solidFill>
              </a:rPr>
              <a:t>波段切换</a:t>
            </a:r>
          </a:p>
        </p:txBody>
      </p:sp>
      <p:sp>
        <p:nvSpPr>
          <p:cNvPr id="41987" name="Rectangle 3"/>
          <p:cNvSpPr>
            <a:spLocks noGrp="1" noChangeArrowheads="1"/>
          </p:cNvSpPr>
          <p:nvPr>
            <p:ph type="body" idx="1"/>
          </p:nvPr>
        </p:nvSpPr>
        <p:spPr>
          <a:xfrm>
            <a:off x="165100" y="1628775"/>
            <a:ext cx="8820150" cy="4536529"/>
          </a:xfrm>
        </p:spPr>
        <p:txBody>
          <a:bodyPr/>
          <a:lstStyle/>
          <a:p>
            <a:pPr marL="0" indent="439738" eaLnBrk="1" hangingPunct="1">
              <a:lnSpc>
                <a:spcPct val="115000"/>
              </a:lnSpc>
              <a:spcBef>
                <a:spcPts val="600"/>
              </a:spcBef>
              <a:spcAft>
                <a:spcPts val="600"/>
              </a:spcAft>
            </a:pPr>
            <a:r>
              <a:rPr lang="zh-CN" altLang="en-US" sz="3200" b="1" smtClean="0">
                <a:latin typeface="Times New Roman" pitchFamily="18" charset="0"/>
              </a:rPr>
              <a:t>为进行波段切换，首先要做到两点：</a:t>
            </a:r>
          </a:p>
          <a:p>
            <a:pPr marL="0" indent="439738" eaLnBrk="1" hangingPunct="1">
              <a:lnSpc>
                <a:spcPct val="115000"/>
              </a:lnSpc>
              <a:spcBef>
                <a:spcPts val="600"/>
              </a:spcBef>
              <a:spcAft>
                <a:spcPts val="600"/>
              </a:spcAft>
              <a:buSzPct val="100000"/>
              <a:buFont typeface="Wingdings" pitchFamily="2" charset="2"/>
              <a:buChar char="ü"/>
            </a:pPr>
            <a:r>
              <a:rPr lang="zh-CN" altLang="en-US" sz="3200" b="1" smtClean="0">
                <a:latin typeface="Times New Roman" pitchFamily="18" charset="0"/>
              </a:rPr>
              <a:t>一是将行频的</a:t>
            </a:r>
            <a:r>
              <a:rPr lang="zh-CN" altLang="en-US" sz="3200" b="1" smtClean="0">
                <a:solidFill>
                  <a:srgbClr val="0000FF"/>
                </a:solidFill>
                <a:latin typeface="Times New Roman" pitchFamily="18" charset="0"/>
              </a:rPr>
              <a:t>频率</a:t>
            </a:r>
            <a:r>
              <a:rPr lang="zh-CN" altLang="en-US" sz="3200" b="1" smtClean="0">
                <a:latin typeface="Times New Roman" pitchFamily="18" charset="0"/>
              </a:rPr>
              <a:t>变换为</a:t>
            </a:r>
            <a:r>
              <a:rPr lang="zh-CN" altLang="en-US" sz="3200" b="1" smtClean="0">
                <a:solidFill>
                  <a:srgbClr val="0000FF"/>
                </a:solidFill>
                <a:latin typeface="Times New Roman" pitchFamily="18" charset="0"/>
              </a:rPr>
              <a:t>电平</a:t>
            </a:r>
            <a:r>
              <a:rPr lang="zh-CN" altLang="en-US" sz="3200" b="1" smtClean="0">
                <a:latin typeface="Times New Roman" pitchFamily="18" charset="0"/>
              </a:rPr>
              <a:t>，以</a:t>
            </a:r>
            <a:r>
              <a:rPr lang="zh-CN" altLang="en-US" sz="3200" b="1" smtClean="0">
                <a:solidFill>
                  <a:srgbClr val="006600"/>
                </a:solidFill>
                <a:latin typeface="Times New Roman" pitchFamily="18" charset="0"/>
              </a:rPr>
              <a:t>电平的大小</a:t>
            </a:r>
            <a:r>
              <a:rPr lang="zh-CN" altLang="en-US" sz="3200" b="1" smtClean="0">
                <a:latin typeface="Times New Roman" pitchFamily="18" charset="0"/>
              </a:rPr>
              <a:t>来表征</a:t>
            </a:r>
            <a:r>
              <a:rPr lang="zh-CN" altLang="en-US" sz="3200" b="1" smtClean="0">
                <a:solidFill>
                  <a:srgbClr val="006600"/>
                </a:solidFill>
                <a:latin typeface="Times New Roman" pitchFamily="18" charset="0"/>
              </a:rPr>
              <a:t>频率的高低</a:t>
            </a:r>
            <a:r>
              <a:rPr lang="zh-CN" altLang="en-US" sz="3200" b="1" smtClean="0">
                <a:latin typeface="Times New Roman" pitchFamily="18" charset="0"/>
              </a:rPr>
              <a:t>（以分别对应高低波段）</a:t>
            </a:r>
            <a:br>
              <a:rPr lang="zh-CN" altLang="en-US" sz="3200" b="1" smtClean="0">
                <a:latin typeface="Times New Roman" pitchFamily="18" charset="0"/>
              </a:rPr>
            </a:br>
            <a:r>
              <a:rPr lang="zh-CN" altLang="en-GB" sz="3200" b="1" smtClean="0">
                <a:solidFill>
                  <a:srgbClr val="FF0000"/>
                </a:solidFill>
                <a:latin typeface="Times New Roman" pitchFamily="18" charset="0"/>
              </a:rPr>
              <a:t>（用</a:t>
            </a:r>
            <a:r>
              <a:rPr lang="en-US" altLang="zh-CN" sz="3200" b="1" smtClean="0">
                <a:solidFill>
                  <a:srgbClr val="FF0000"/>
                </a:solidFill>
                <a:latin typeface="Times New Roman" pitchFamily="18" charset="0"/>
              </a:rPr>
              <a:t>F/V</a:t>
            </a:r>
            <a:r>
              <a:rPr lang="zh-CN" altLang="en-US" sz="3200" b="1" smtClean="0">
                <a:solidFill>
                  <a:srgbClr val="FF0000"/>
                </a:solidFill>
                <a:latin typeface="Times New Roman" pitchFamily="18" charset="0"/>
              </a:rPr>
              <a:t>变换器）</a:t>
            </a:r>
            <a:endParaRPr lang="zh-CN" altLang="en-US" sz="3200" b="1" smtClean="0">
              <a:latin typeface="Times New Roman" pitchFamily="18" charset="0"/>
            </a:endParaRPr>
          </a:p>
          <a:p>
            <a:pPr marL="0" indent="439738" eaLnBrk="1" hangingPunct="1">
              <a:lnSpc>
                <a:spcPct val="115000"/>
              </a:lnSpc>
              <a:spcBef>
                <a:spcPts val="600"/>
              </a:spcBef>
              <a:spcAft>
                <a:spcPts val="600"/>
              </a:spcAft>
              <a:buSzPct val="100000"/>
              <a:buFont typeface="Wingdings" pitchFamily="2" charset="2"/>
              <a:buChar char="ü"/>
            </a:pPr>
            <a:r>
              <a:rPr lang="zh-CN" altLang="en-US" sz="3200" b="1" smtClean="0">
                <a:latin typeface="Times New Roman" pitchFamily="18" charset="0"/>
              </a:rPr>
              <a:t>二是要根据波段划分值确定比较器的参考电平</a:t>
            </a:r>
            <a:r>
              <a:rPr lang="en-US" altLang="zh-CN" sz="3200" b="1" smtClean="0">
                <a:latin typeface="Times New Roman" pitchFamily="18" charset="0"/>
              </a:rPr>
              <a:t>V</a:t>
            </a:r>
            <a:r>
              <a:rPr lang="en-US" altLang="zh-CN" sz="3200" b="1" baseline="-25000" smtClean="0">
                <a:latin typeface="Times New Roman" pitchFamily="18" charset="0"/>
              </a:rPr>
              <a:t>COMP</a:t>
            </a:r>
            <a:r>
              <a:rPr lang="zh-CN" altLang="en-US" sz="3200" b="1" smtClean="0">
                <a:latin typeface="Times New Roman" pitchFamily="18" charset="0"/>
              </a:rPr>
              <a:t>值（以区分出高低波段来）</a:t>
            </a:r>
            <a:r>
              <a:rPr lang="zh-CN" altLang="en-US" sz="3200" b="1" smtClean="0">
                <a:solidFill>
                  <a:srgbClr val="FF0000"/>
                </a:solidFill>
                <a:latin typeface="Times New Roman" pitchFamily="18" charset="0"/>
              </a:rPr>
              <a:t>（用比较器）</a:t>
            </a:r>
          </a:p>
          <a:p>
            <a:pPr marL="0" indent="439738" eaLnBrk="1" hangingPunct="1">
              <a:lnSpc>
                <a:spcPct val="115000"/>
              </a:lnSpc>
              <a:spcBef>
                <a:spcPts val="600"/>
              </a:spcBef>
              <a:spcAft>
                <a:spcPts val="600"/>
              </a:spcAft>
            </a:pPr>
            <a:r>
              <a:rPr lang="zh-CN" altLang="en-US" sz="3200" b="1" smtClean="0">
                <a:latin typeface="Times New Roman" pitchFamily="18" charset="0"/>
              </a:rPr>
              <a:t>高低波段切换的方案框图如图</a:t>
            </a:r>
            <a:r>
              <a:rPr lang="en-US" altLang="zh-CN" sz="3200" b="1" smtClean="0">
                <a:latin typeface="Times New Roman" pitchFamily="18" charset="0"/>
              </a:rPr>
              <a:t>3-97</a:t>
            </a:r>
            <a:r>
              <a:rPr lang="zh-CN" altLang="en-US" sz="3200" b="1" smtClean="0">
                <a:latin typeface="Times New Roman" pitchFamily="18" charset="0"/>
              </a:rPr>
              <a:t>所示。</a:t>
            </a:r>
            <a:endParaRPr lang="en-US" altLang="zh-CN" sz="3200" b="1"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6"/>
          <p:cNvPicPr>
            <a:picLocks noChangeArrowheads="1"/>
          </p:cNvPicPr>
          <p:nvPr/>
        </p:nvPicPr>
        <p:blipFill>
          <a:blip r:embed="rId3"/>
          <a:srcRect/>
          <a:stretch>
            <a:fillRect/>
          </a:stretch>
        </p:blipFill>
        <p:spPr bwMode="auto">
          <a:xfrm>
            <a:off x="538163" y="1479550"/>
            <a:ext cx="6554787" cy="4606925"/>
          </a:xfrm>
          <a:prstGeom prst="rect">
            <a:avLst/>
          </a:prstGeom>
          <a:noFill/>
          <a:ln w="9525">
            <a:noFill/>
            <a:miter lim="800000"/>
            <a:headEnd/>
            <a:tailEnd/>
          </a:ln>
        </p:spPr>
      </p:pic>
      <p:sp>
        <p:nvSpPr>
          <p:cNvPr id="43011" name="Rectangle 2"/>
          <p:cNvSpPr>
            <a:spLocks noGrp="1" noChangeArrowheads="1"/>
          </p:cNvSpPr>
          <p:nvPr>
            <p:ph type="title"/>
          </p:nvPr>
        </p:nvSpPr>
        <p:spPr>
          <a:xfrm>
            <a:off x="457200" y="122238"/>
            <a:ext cx="7543800" cy="1146175"/>
          </a:xfrm>
        </p:spPr>
        <p:txBody>
          <a:bodyPr/>
          <a:lstStyle/>
          <a:p>
            <a:pPr eaLnBrk="1" hangingPunct="1"/>
            <a:r>
              <a:rPr lang="zh-CN" altLang="en-US" sz="3200" smtClean="0">
                <a:solidFill>
                  <a:schemeClr val="tx1"/>
                </a:solidFill>
              </a:rPr>
              <a:t>图</a:t>
            </a:r>
            <a:r>
              <a:rPr lang="en-US" altLang="zh-CN" sz="3200" smtClean="0">
                <a:solidFill>
                  <a:schemeClr val="tx1"/>
                </a:solidFill>
              </a:rPr>
              <a:t>3-97</a:t>
            </a:r>
            <a:r>
              <a:rPr lang="zh-CN" altLang="en-US" sz="3200" smtClean="0">
                <a:solidFill>
                  <a:schemeClr val="tx1"/>
                </a:solidFill>
              </a:rPr>
              <a:t> </a:t>
            </a:r>
            <a:br>
              <a:rPr lang="zh-CN" altLang="en-US" sz="3200" smtClean="0">
                <a:solidFill>
                  <a:schemeClr val="tx1"/>
                </a:solidFill>
              </a:rPr>
            </a:br>
            <a:r>
              <a:rPr lang="zh-CN" altLang="en-US" sz="3200" smtClean="0">
                <a:solidFill>
                  <a:schemeClr val="tx1"/>
                </a:solidFill>
              </a:rPr>
              <a:t>高低波段切换的方案框图</a:t>
            </a:r>
          </a:p>
        </p:txBody>
      </p:sp>
      <p:sp>
        <p:nvSpPr>
          <p:cNvPr id="43012" name="Line 4"/>
          <p:cNvSpPr>
            <a:spLocks noChangeShapeType="1"/>
          </p:cNvSpPr>
          <p:nvPr/>
        </p:nvSpPr>
        <p:spPr bwMode="auto">
          <a:xfrm>
            <a:off x="1817688" y="5497513"/>
            <a:ext cx="287337" cy="73025"/>
          </a:xfrm>
          <a:prstGeom prst="line">
            <a:avLst/>
          </a:prstGeom>
          <a:noFill/>
          <a:ln w="19050">
            <a:solidFill>
              <a:srgbClr val="C00000"/>
            </a:solidFill>
            <a:round/>
            <a:headEnd type="triangle" w="med" len="med"/>
            <a:tailEnd/>
          </a:ln>
        </p:spPr>
        <p:txBody>
          <a:bodyPr/>
          <a:lstStyle/>
          <a:p>
            <a:endParaRPr lang="zh-CN" altLang="en-US"/>
          </a:p>
        </p:txBody>
      </p:sp>
      <p:sp>
        <p:nvSpPr>
          <p:cNvPr id="43013" name="Text Box 5"/>
          <p:cNvSpPr txBox="1">
            <a:spLocks noChangeArrowheads="1"/>
          </p:cNvSpPr>
          <p:nvPr/>
        </p:nvSpPr>
        <p:spPr bwMode="auto">
          <a:xfrm>
            <a:off x="1979613" y="5805488"/>
            <a:ext cx="4464050" cy="396875"/>
          </a:xfrm>
          <a:prstGeom prst="rect">
            <a:avLst/>
          </a:prstGeom>
          <a:noFill/>
          <a:ln w="9525">
            <a:noFill/>
            <a:miter lim="800000"/>
            <a:headEnd/>
            <a:tailEnd/>
          </a:ln>
        </p:spPr>
        <p:txBody>
          <a:bodyPr>
            <a:spAutoFit/>
          </a:bodyPr>
          <a:lstStyle/>
          <a:p>
            <a:pPr eaLnBrk="1" hangingPunct="1">
              <a:spcBef>
                <a:spcPct val="50000"/>
              </a:spcBef>
            </a:pPr>
            <a:r>
              <a:rPr lang="zh-CN" altLang="en-US">
                <a:solidFill>
                  <a:srgbClr val="C00000"/>
                </a:solidFill>
              </a:rPr>
              <a:t>直流电平值，区分两个波段的分界点</a:t>
            </a:r>
          </a:p>
        </p:txBody>
      </p:sp>
      <p:grpSp>
        <p:nvGrpSpPr>
          <p:cNvPr id="2" name="Group 20"/>
          <p:cNvGrpSpPr>
            <a:grpSpLocks/>
          </p:cNvGrpSpPr>
          <p:nvPr/>
        </p:nvGrpSpPr>
        <p:grpSpPr bwMode="auto">
          <a:xfrm>
            <a:off x="3622675" y="1844675"/>
            <a:ext cx="5521325" cy="2930525"/>
            <a:chOff x="2282" y="1162"/>
            <a:chExt cx="3478" cy="1846"/>
          </a:xfrm>
        </p:grpSpPr>
        <p:sp>
          <p:nvSpPr>
            <p:cNvPr id="43020" name="Text Box 7"/>
            <p:cNvSpPr txBox="1">
              <a:spLocks noChangeArrowheads="1"/>
            </p:cNvSpPr>
            <p:nvPr/>
          </p:nvSpPr>
          <p:spPr bwMode="auto">
            <a:xfrm>
              <a:off x="2282" y="2777"/>
              <a:ext cx="362" cy="231"/>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rPr>
                <a:t>1</a:t>
              </a:r>
            </a:p>
          </p:txBody>
        </p:sp>
        <p:sp>
          <p:nvSpPr>
            <p:cNvPr id="43021" name="Text Box 8"/>
            <p:cNvSpPr txBox="1">
              <a:spLocks noChangeArrowheads="1"/>
            </p:cNvSpPr>
            <p:nvPr/>
          </p:nvSpPr>
          <p:spPr bwMode="auto">
            <a:xfrm>
              <a:off x="2835" y="1880"/>
              <a:ext cx="362" cy="231"/>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rPr>
                <a:t>0</a:t>
              </a:r>
            </a:p>
          </p:txBody>
        </p:sp>
        <p:sp>
          <p:nvSpPr>
            <p:cNvPr id="43022" name="Text Box 9"/>
            <p:cNvSpPr txBox="1">
              <a:spLocks noChangeArrowheads="1"/>
            </p:cNvSpPr>
            <p:nvPr/>
          </p:nvSpPr>
          <p:spPr bwMode="auto">
            <a:xfrm>
              <a:off x="4059" y="1162"/>
              <a:ext cx="1701" cy="1221"/>
            </a:xfrm>
            <a:prstGeom prst="rect">
              <a:avLst/>
            </a:prstGeom>
            <a:noFill/>
            <a:ln w="9525">
              <a:noFill/>
              <a:miter lim="800000"/>
              <a:headEnd/>
              <a:tailEnd/>
            </a:ln>
          </p:spPr>
          <p:txBody>
            <a:bodyPr>
              <a:spAutoFit/>
            </a:bodyPr>
            <a:lstStyle/>
            <a:p>
              <a:pPr eaLnBrk="1" hangingPunct="1">
                <a:spcBef>
                  <a:spcPct val="50000"/>
                </a:spcBef>
              </a:pPr>
              <a:r>
                <a:rPr lang="zh-CN" altLang="en-US" sz="2400">
                  <a:solidFill>
                    <a:srgbClr val="0000FF"/>
                  </a:solidFill>
                </a:rPr>
                <a:t>输入高波段信号</a:t>
              </a:r>
              <a:r>
                <a:rPr lang="zh-SG" altLang="zh-CN" sz="2400">
                  <a:solidFill>
                    <a:srgbClr val="0000FF"/>
                  </a:solidFill>
                </a:rPr>
                <a:t>，</a:t>
              </a:r>
              <a:r>
                <a:rPr lang="zh-CN" altLang="en-US" sz="2400">
                  <a:solidFill>
                    <a:srgbClr val="0000FF"/>
                  </a:solidFill>
                </a:rPr>
                <a:t>比较器输出</a:t>
              </a:r>
              <a:r>
                <a:rPr lang="en-US" altLang="zh-CN" sz="2400">
                  <a:solidFill>
                    <a:srgbClr val="0000FF"/>
                  </a:solidFill>
                </a:rPr>
                <a:t>1</a:t>
              </a:r>
              <a:r>
                <a:rPr lang="zh-CN" altLang="en-US" sz="2400">
                  <a:solidFill>
                    <a:srgbClr val="0000FF"/>
                  </a:solidFill>
                </a:rPr>
                <a:t>，</a:t>
              </a:r>
              <a:r>
                <a:rPr lang="en-US" altLang="zh-CN" sz="2400">
                  <a:solidFill>
                    <a:srgbClr val="0000FF"/>
                  </a:solidFill>
                </a:rPr>
                <a:t>VCO1</a:t>
              </a:r>
              <a:r>
                <a:rPr lang="zh-CN" altLang="en-US" sz="2400">
                  <a:solidFill>
                    <a:srgbClr val="0000FF"/>
                  </a:solidFill>
                </a:rPr>
                <a:t>使能工作；</a:t>
              </a:r>
              <a:r>
                <a:rPr lang="en-US" altLang="zh-CN" sz="2400">
                  <a:solidFill>
                    <a:srgbClr val="0000FF"/>
                  </a:solidFill>
                </a:rPr>
                <a:t>VCO2</a:t>
              </a:r>
              <a:r>
                <a:rPr lang="zh-CN" altLang="en-US" sz="2400">
                  <a:solidFill>
                    <a:srgbClr val="0000FF"/>
                  </a:solidFill>
                </a:rPr>
                <a:t>禁用，输出</a:t>
              </a:r>
              <a:r>
                <a:rPr lang="en-US" altLang="zh-CN" sz="2400">
                  <a:solidFill>
                    <a:srgbClr val="0000FF"/>
                  </a:solidFill>
                </a:rPr>
                <a:t/>
              </a:r>
              <a:br>
                <a:rPr lang="en-US" altLang="zh-CN" sz="2400">
                  <a:solidFill>
                    <a:srgbClr val="0000FF"/>
                  </a:solidFill>
                </a:rPr>
              </a:br>
              <a:r>
                <a:rPr lang="en-US" altLang="zh-CN" sz="2400">
                  <a:solidFill>
                    <a:srgbClr val="0000FF"/>
                  </a:solidFill>
                </a:rPr>
                <a:t>   </a:t>
              </a:r>
              <a:r>
                <a:rPr lang="zh-CN" altLang="en-US" sz="2400">
                  <a:solidFill>
                    <a:srgbClr val="0000FF"/>
                  </a:solidFill>
                </a:rPr>
                <a:t>                  高阻</a:t>
              </a:r>
            </a:p>
          </p:txBody>
        </p:sp>
      </p:grpSp>
      <p:grpSp>
        <p:nvGrpSpPr>
          <p:cNvPr id="3" name="Group 21"/>
          <p:cNvGrpSpPr>
            <a:grpSpLocks/>
          </p:cNvGrpSpPr>
          <p:nvPr/>
        </p:nvGrpSpPr>
        <p:grpSpPr bwMode="auto">
          <a:xfrm>
            <a:off x="3635375" y="3249613"/>
            <a:ext cx="5473700" cy="2736850"/>
            <a:chOff x="2290" y="2047"/>
            <a:chExt cx="3448" cy="1724"/>
          </a:xfrm>
        </p:grpSpPr>
        <p:sp>
          <p:nvSpPr>
            <p:cNvPr id="43017" name="Text Box 11"/>
            <p:cNvSpPr txBox="1">
              <a:spLocks noChangeArrowheads="1"/>
            </p:cNvSpPr>
            <p:nvPr/>
          </p:nvSpPr>
          <p:spPr bwMode="auto">
            <a:xfrm>
              <a:off x="4015" y="2550"/>
              <a:ext cx="1723" cy="1221"/>
            </a:xfrm>
            <a:prstGeom prst="rect">
              <a:avLst/>
            </a:prstGeom>
            <a:noFill/>
            <a:ln w="9525">
              <a:noFill/>
              <a:miter lim="800000"/>
              <a:headEnd/>
              <a:tailEnd/>
            </a:ln>
          </p:spPr>
          <p:txBody>
            <a:bodyPr>
              <a:spAutoFit/>
            </a:bodyPr>
            <a:lstStyle/>
            <a:p>
              <a:pPr eaLnBrk="1" hangingPunct="1">
                <a:spcBef>
                  <a:spcPct val="50000"/>
                </a:spcBef>
              </a:pPr>
              <a:r>
                <a:rPr lang="zh-CN" altLang="en-US" sz="2400">
                  <a:solidFill>
                    <a:srgbClr val="FF0000"/>
                  </a:solidFill>
                </a:rPr>
                <a:t>输入低波段信号，比较器输出</a:t>
              </a:r>
              <a:r>
                <a:rPr lang="en-US" altLang="zh-CN" sz="2400">
                  <a:solidFill>
                    <a:srgbClr val="FF0000"/>
                  </a:solidFill>
                </a:rPr>
                <a:t>0</a:t>
              </a:r>
              <a:r>
                <a:rPr lang="zh-CN" altLang="en-US" sz="2400">
                  <a:solidFill>
                    <a:srgbClr val="FF0000"/>
                  </a:solidFill>
                </a:rPr>
                <a:t>，</a:t>
              </a:r>
              <a:r>
                <a:rPr lang="en-US" altLang="zh-CN" sz="2400">
                  <a:solidFill>
                    <a:srgbClr val="FF0000"/>
                  </a:solidFill>
                </a:rPr>
                <a:t>VCO2</a:t>
              </a:r>
              <a:r>
                <a:rPr lang="zh-CN" altLang="en-US" sz="2400">
                  <a:solidFill>
                    <a:srgbClr val="FF0000"/>
                  </a:solidFill>
                </a:rPr>
                <a:t>使能工作；</a:t>
              </a:r>
              <a:r>
                <a:rPr lang="en-US" altLang="zh-CN" sz="2400">
                  <a:solidFill>
                    <a:srgbClr val="FF0000"/>
                  </a:solidFill>
                </a:rPr>
                <a:t>VCO1</a:t>
              </a:r>
              <a:r>
                <a:rPr lang="zh-CN" altLang="en-US" sz="2400">
                  <a:solidFill>
                    <a:srgbClr val="FF0000"/>
                  </a:solidFill>
                </a:rPr>
                <a:t>禁用，输出</a:t>
              </a:r>
              <a:r>
                <a:rPr lang="en-US" altLang="zh-CN" sz="2400">
                  <a:solidFill>
                    <a:srgbClr val="FF0000"/>
                  </a:solidFill>
                </a:rPr>
                <a:t/>
              </a:r>
              <a:br>
                <a:rPr lang="en-US" altLang="zh-CN" sz="2400">
                  <a:solidFill>
                    <a:srgbClr val="FF0000"/>
                  </a:solidFill>
                </a:rPr>
              </a:br>
              <a:r>
                <a:rPr lang="en-US" altLang="zh-CN" sz="2400">
                  <a:solidFill>
                    <a:srgbClr val="FF0000"/>
                  </a:solidFill>
                </a:rPr>
                <a:t>                     </a:t>
              </a:r>
              <a:r>
                <a:rPr lang="zh-CN" altLang="en-US" sz="2400">
                  <a:solidFill>
                    <a:srgbClr val="FF0000"/>
                  </a:solidFill>
                </a:rPr>
                <a:t>高阻</a:t>
              </a:r>
            </a:p>
          </p:txBody>
        </p:sp>
        <p:sp>
          <p:nvSpPr>
            <p:cNvPr id="43018" name="Text Box 12"/>
            <p:cNvSpPr txBox="1">
              <a:spLocks noChangeArrowheads="1"/>
            </p:cNvSpPr>
            <p:nvPr/>
          </p:nvSpPr>
          <p:spPr bwMode="auto">
            <a:xfrm>
              <a:off x="2290" y="2962"/>
              <a:ext cx="362" cy="231"/>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FF0000"/>
                  </a:solidFill>
                </a:rPr>
                <a:t>0</a:t>
              </a:r>
            </a:p>
          </p:txBody>
        </p:sp>
        <p:sp>
          <p:nvSpPr>
            <p:cNvPr id="43019" name="Text Box 13"/>
            <p:cNvSpPr txBox="1">
              <a:spLocks noChangeArrowheads="1"/>
            </p:cNvSpPr>
            <p:nvPr/>
          </p:nvSpPr>
          <p:spPr bwMode="auto">
            <a:xfrm>
              <a:off x="2827" y="2047"/>
              <a:ext cx="362" cy="231"/>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FF0000"/>
                  </a:solidFill>
                </a:rPr>
                <a:t>1</a:t>
              </a:r>
            </a:p>
          </p:txBody>
        </p:sp>
      </p:grpSp>
      <p:sp>
        <p:nvSpPr>
          <p:cNvPr id="43016" name="Text Box 14"/>
          <p:cNvSpPr txBox="1">
            <a:spLocks noChangeArrowheads="1"/>
          </p:cNvSpPr>
          <p:nvPr/>
        </p:nvSpPr>
        <p:spPr bwMode="auto">
          <a:xfrm>
            <a:off x="2195513" y="3573463"/>
            <a:ext cx="1366837" cy="701675"/>
          </a:xfrm>
          <a:prstGeom prst="rect">
            <a:avLst/>
          </a:prstGeom>
          <a:noFill/>
          <a:ln w="9525">
            <a:noFill/>
            <a:miter lim="800000"/>
            <a:headEnd/>
            <a:tailEnd/>
          </a:ln>
        </p:spPr>
        <p:txBody>
          <a:bodyPr>
            <a:spAutoFit/>
          </a:bodyPr>
          <a:lstStyle/>
          <a:p>
            <a:pPr algn="ctr" eaLnBrk="1" hangingPunct="1">
              <a:spcBef>
                <a:spcPct val="50000"/>
              </a:spcBef>
            </a:pPr>
            <a:r>
              <a:rPr lang="zh-CN" altLang="en-US">
                <a:solidFill>
                  <a:srgbClr val="C00000"/>
                </a:solidFill>
              </a:rPr>
              <a:t>比较器</a:t>
            </a:r>
            <a:r>
              <a:rPr lang="en-US" altLang="zh-CN">
                <a:solidFill>
                  <a:srgbClr val="C00000"/>
                </a:solidFill>
              </a:rPr>
              <a:t/>
            </a:r>
            <a:br>
              <a:rPr lang="en-US" altLang="zh-CN">
                <a:solidFill>
                  <a:srgbClr val="C00000"/>
                </a:solidFill>
              </a:rPr>
            </a:br>
            <a:r>
              <a:rPr lang="zh-CN" altLang="en-US">
                <a:solidFill>
                  <a:srgbClr val="C00000"/>
                </a:solidFill>
              </a:rPr>
              <a:t>输出</a:t>
            </a:r>
            <a:r>
              <a:rPr lang="en-US" altLang="zh-CN">
                <a:solidFill>
                  <a:srgbClr val="C00000"/>
                </a:solidFill>
              </a:rPr>
              <a:t>1</a:t>
            </a:r>
            <a:r>
              <a:rPr lang="zh-CN" altLang="en-US">
                <a:solidFill>
                  <a:srgbClr val="C00000"/>
                </a:solidFill>
              </a:rPr>
              <a:t>或</a:t>
            </a:r>
            <a:r>
              <a:rPr lang="en-US" altLang="zh-CN">
                <a:solidFill>
                  <a:srgbClr val="C00000"/>
                </a:solidFill>
              </a:rPr>
              <a:t>0</a:t>
            </a:r>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22238"/>
            <a:ext cx="7543800" cy="498475"/>
          </a:xfrm>
        </p:spPr>
        <p:txBody>
          <a:bodyPr/>
          <a:lstStyle/>
          <a:p>
            <a:pPr eaLnBrk="1" hangingPunct="1"/>
            <a:r>
              <a:rPr lang="en-US" altLang="zh-CN" sz="2800" smtClean="0">
                <a:solidFill>
                  <a:srgbClr val="008000"/>
                </a:solidFill>
              </a:rPr>
              <a:t>① F/V</a:t>
            </a:r>
            <a:r>
              <a:rPr lang="zh-CN" altLang="en-US" sz="2800" smtClean="0">
                <a:solidFill>
                  <a:srgbClr val="008000"/>
                </a:solidFill>
              </a:rPr>
              <a:t>变换</a:t>
            </a:r>
          </a:p>
        </p:txBody>
      </p:sp>
      <p:pic>
        <p:nvPicPr>
          <p:cNvPr id="44035" name="Picture 4" descr="04131"/>
          <p:cNvPicPr>
            <a:picLocks noGrp="1" noChangeAspect="1" noChangeArrowheads="1"/>
          </p:cNvPicPr>
          <p:nvPr>
            <p:ph sz="half" idx="2"/>
          </p:nvPr>
        </p:nvPicPr>
        <p:blipFill>
          <a:blip r:embed="rId3"/>
          <a:srcRect/>
          <a:stretch>
            <a:fillRect/>
          </a:stretch>
        </p:blipFill>
        <p:spPr>
          <a:xfrm>
            <a:off x="4643438" y="692150"/>
            <a:ext cx="4392612" cy="4314825"/>
          </a:xfrm>
        </p:spPr>
      </p:pic>
      <p:sp>
        <p:nvSpPr>
          <p:cNvPr id="44036" name="Rectangle 6"/>
          <p:cNvSpPr>
            <a:spLocks noChangeArrowheads="1"/>
          </p:cNvSpPr>
          <p:nvPr/>
        </p:nvSpPr>
        <p:spPr bwMode="auto">
          <a:xfrm>
            <a:off x="1692275" y="4956175"/>
            <a:ext cx="7343775" cy="1382713"/>
          </a:xfrm>
          <a:prstGeom prst="rect">
            <a:avLst/>
          </a:prstGeom>
          <a:solidFill>
            <a:srgbClr val="CCFF66"/>
          </a:solidFill>
          <a:ln w="9525">
            <a:solidFill>
              <a:srgbClr val="33CC33"/>
            </a:solidFill>
            <a:miter lim="800000"/>
            <a:headEnd/>
            <a:tailEnd/>
          </a:ln>
        </p:spPr>
        <p:txBody>
          <a:bodyPr>
            <a:spAutoFit/>
          </a:bodyPr>
          <a:lstStyle/>
          <a:p>
            <a:pPr algn="ctr" eaLnBrk="1" hangingPunct="1">
              <a:spcBef>
                <a:spcPct val="20000"/>
              </a:spcBef>
              <a:buClr>
                <a:schemeClr val="tx2"/>
              </a:buClr>
              <a:buSzPct val="70000"/>
              <a:buFont typeface="Wingdings" pitchFamily="2" charset="2"/>
              <a:buNone/>
            </a:pPr>
            <a:r>
              <a:rPr lang="zh-CN" altLang="en-US" sz="2800">
                <a:latin typeface="Times New Roman" pitchFamily="18" charset="0"/>
              </a:rPr>
              <a:t>当输入行频从</a:t>
            </a:r>
            <a:r>
              <a:rPr lang="en-US" altLang="zh-CN" sz="2800">
                <a:latin typeface="Times New Roman" pitchFamily="18" charset="0"/>
              </a:rPr>
              <a:t>15.625kHz</a:t>
            </a:r>
            <a:r>
              <a:rPr lang="zh-CN" altLang="en-US" sz="2800">
                <a:latin typeface="Times New Roman" pitchFamily="18" charset="0"/>
              </a:rPr>
              <a:t>变到</a:t>
            </a:r>
            <a:r>
              <a:rPr lang="en-US" altLang="zh-CN" sz="2800">
                <a:latin typeface="Times New Roman" pitchFamily="18" charset="0"/>
              </a:rPr>
              <a:t>64kHz</a:t>
            </a:r>
            <a:r>
              <a:rPr lang="zh-CN" altLang="en-US" sz="2800">
                <a:latin typeface="Times New Roman" pitchFamily="18" charset="0"/>
              </a:rPr>
              <a:t>时，</a:t>
            </a:r>
            <a:r>
              <a:rPr lang="en-US" altLang="zh-CN" sz="2800">
                <a:latin typeface="Times New Roman" pitchFamily="18" charset="0"/>
              </a:rPr>
              <a:t>LM331</a:t>
            </a:r>
            <a:r>
              <a:rPr lang="zh-CN" altLang="en-US" sz="2800">
                <a:latin typeface="Times New Roman" pitchFamily="18" charset="0"/>
              </a:rPr>
              <a:t>的输出直流电平变化范围约为</a:t>
            </a:r>
            <a:r>
              <a:rPr lang="en-US" altLang="zh-CN" sz="2800">
                <a:latin typeface="Times New Roman" pitchFamily="18" charset="0"/>
              </a:rPr>
              <a:t>3~12.5V</a:t>
            </a:r>
            <a:r>
              <a:rPr lang="zh-CN" altLang="en-US" sz="2800">
                <a:latin typeface="Times New Roman" pitchFamily="18" charset="0"/>
              </a:rPr>
              <a:t>，而且</a:t>
            </a:r>
            <a:r>
              <a:rPr lang="en-US" altLang="zh-CN" sz="2800">
                <a:latin typeface="Times New Roman" pitchFamily="18" charset="0"/>
              </a:rPr>
              <a:t>V-f</a:t>
            </a:r>
            <a:r>
              <a:rPr lang="zh-CN" altLang="en-US" sz="2800">
                <a:latin typeface="Times New Roman" pitchFamily="18" charset="0"/>
              </a:rPr>
              <a:t>曲线是正斜率的</a:t>
            </a:r>
            <a:r>
              <a:rPr lang="zh-CN" altLang="en-US" sz="2800" i="1">
                <a:solidFill>
                  <a:srgbClr val="FF00FF"/>
                </a:solidFill>
              </a:rPr>
              <a:t>（</a:t>
            </a:r>
            <a:r>
              <a:rPr lang="en-US" altLang="zh-CN" sz="2800" i="1">
                <a:solidFill>
                  <a:srgbClr val="FF00FF"/>
                </a:solidFill>
              </a:rPr>
              <a:t>f</a:t>
            </a:r>
            <a:r>
              <a:rPr lang="en-US" altLang="zh-CN" sz="2800" i="1">
                <a:solidFill>
                  <a:srgbClr val="FF00FF"/>
                </a:solidFill>
                <a:sym typeface="Symbol" pitchFamily="18" charset="2"/>
              </a:rPr>
              <a:t></a:t>
            </a:r>
            <a:r>
              <a:rPr lang="zh-CN" altLang="en-US" sz="2800" i="1">
                <a:solidFill>
                  <a:srgbClr val="FF00FF"/>
                </a:solidFill>
                <a:sym typeface="Symbol" pitchFamily="18" charset="2"/>
              </a:rPr>
              <a:t>，</a:t>
            </a:r>
            <a:r>
              <a:rPr lang="en-US" altLang="zh-CN" sz="2800" i="1">
                <a:solidFill>
                  <a:srgbClr val="FF00FF"/>
                </a:solidFill>
                <a:sym typeface="Symbol" pitchFamily="18" charset="2"/>
              </a:rPr>
              <a:t>V</a:t>
            </a:r>
            <a:r>
              <a:rPr lang="zh-CN" altLang="en-US" sz="2800" i="1">
                <a:solidFill>
                  <a:srgbClr val="FF00FF"/>
                </a:solidFill>
                <a:sym typeface="Symbol" pitchFamily="18" charset="2"/>
              </a:rPr>
              <a:t>）</a:t>
            </a:r>
            <a:endParaRPr lang="zh-CN" altLang="en-US" sz="2800">
              <a:solidFill>
                <a:srgbClr val="FF00FF"/>
              </a:solidFill>
              <a:latin typeface="Times New Roman" pitchFamily="18" charset="0"/>
            </a:endParaRPr>
          </a:p>
        </p:txBody>
      </p:sp>
      <p:sp>
        <p:nvSpPr>
          <p:cNvPr id="44037" name="Rectangle 7"/>
          <p:cNvSpPr>
            <a:spLocks noChangeArrowheads="1"/>
          </p:cNvSpPr>
          <p:nvPr/>
        </p:nvSpPr>
        <p:spPr bwMode="auto">
          <a:xfrm>
            <a:off x="5653088" y="260350"/>
            <a:ext cx="3240087" cy="830263"/>
          </a:xfrm>
          <a:prstGeom prst="rect">
            <a:avLst/>
          </a:prstGeom>
          <a:noFill/>
          <a:ln w="9525">
            <a:noFill/>
            <a:miter lim="800000"/>
            <a:headEnd/>
            <a:tailEnd/>
          </a:ln>
        </p:spPr>
        <p:txBody>
          <a:bodyPr>
            <a:spAutoFit/>
          </a:bodyPr>
          <a:lstStyle/>
          <a:p>
            <a:pPr algn="ctr" eaLnBrk="1" hangingPunct="1"/>
            <a:r>
              <a:rPr lang="en-US" altLang="zh-CN" sz="2400">
                <a:latin typeface="Times New Roman" pitchFamily="18" charset="0"/>
              </a:rPr>
              <a:t>LM331</a:t>
            </a:r>
            <a:r>
              <a:rPr lang="zh-CN" altLang="en-US" sz="2400">
                <a:latin typeface="Times New Roman" pitchFamily="18" charset="0"/>
              </a:rPr>
              <a:t>的</a:t>
            </a:r>
            <a:r>
              <a:rPr lang="en-US" altLang="zh-CN" sz="2400">
                <a:latin typeface="Times New Roman" pitchFamily="18" charset="0"/>
              </a:rPr>
              <a:t>F/V</a:t>
            </a:r>
            <a:r>
              <a:rPr lang="zh-CN" altLang="en-US" sz="2400">
                <a:latin typeface="Times New Roman" pitchFamily="18" charset="0"/>
              </a:rPr>
              <a:t>变换曲线</a:t>
            </a:r>
          </a:p>
          <a:p>
            <a:pPr algn="ctr" eaLnBrk="1" hangingPunct="1"/>
            <a:r>
              <a:rPr lang="zh-CN" altLang="en-US" sz="2400">
                <a:latin typeface="Times New Roman" pitchFamily="18" charset="0"/>
              </a:rPr>
              <a:t>图</a:t>
            </a:r>
            <a:r>
              <a:rPr lang="en-US" altLang="zh-CN" sz="2400">
                <a:latin typeface="Times New Roman" pitchFamily="18" charset="0"/>
              </a:rPr>
              <a:t>3-100</a:t>
            </a:r>
            <a:endParaRPr lang="zh-CN" altLang="en-US" sz="2400">
              <a:solidFill>
                <a:srgbClr val="FF0000"/>
              </a:solidFill>
              <a:latin typeface="Times New Roman" pitchFamily="18" charset="0"/>
            </a:endParaRPr>
          </a:p>
        </p:txBody>
      </p:sp>
      <p:sp>
        <p:nvSpPr>
          <p:cNvPr id="88067" name="Rectangle 3"/>
          <p:cNvSpPr>
            <a:spLocks noGrp="1" noChangeArrowheads="1"/>
          </p:cNvSpPr>
          <p:nvPr>
            <p:ph type="body" sz="half" idx="1"/>
          </p:nvPr>
        </p:nvSpPr>
        <p:spPr>
          <a:xfrm>
            <a:off x="71438" y="549275"/>
            <a:ext cx="4787900" cy="4392613"/>
          </a:xfrm>
        </p:spPr>
        <p:txBody>
          <a:bodyPr/>
          <a:lstStyle/>
          <a:p>
            <a:pPr marL="0" indent="271463" eaLnBrk="1" hangingPunct="1">
              <a:lnSpc>
                <a:spcPct val="120000"/>
              </a:lnSpc>
              <a:defRPr/>
            </a:pPr>
            <a:r>
              <a:rPr lang="en-US" altLang="zh-CN" sz="2400" b="1" smtClean="0">
                <a:latin typeface="Times New Roman" pitchFamily="18" charset="0"/>
              </a:rPr>
              <a:t>LM331</a:t>
            </a:r>
            <a:r>
              <a:rPr lang="zh-CN" altLang="en-US" sz="2400" b="1" smtClean="0">
                <a:latin typeface="Times New Roman" pitchFamily="18" charset="0"/>
              </a:rPr>
              <a:t>是一块常用的廉价的</a:t>
            </a:r>
            <a:r>
              <a:rPr lang="en-US" altLang="zh-CN" sz="2400" b="1" smtClean="0">
                <a:latin typeface="Times New Roman" pitchFamily="18" charset="0"/>
              </a:rPr>
              <a:t/>
            </a:r>
            <a:br>
              <a:rPr lang="en-US" altLang="zh-CN" sz="2400" b="1" smtClean="0">
                <a:latin typeface="Times New Roman" pitchFamily="18" charset="0"/>
              </a:rPr>
            </a:br>
            <a:r>
              <a:rPr lang="zh-CN" altLang="en-US" sz="2400" b="1" smtClean="0">
                <a:latin typeface="Times New Roman" pitchFamily="18" charset="0"/>
              </a:rPr>
              <a:t>精密</a:t>
            </a:r>
            <a:r>
              <a:rPr lang="en-US" altLang="zh-CN" sz="2400" b="1" smtClean="0">
                <a:latin typeface="Times New Roman" pitchFamily="18" charset="0"/>
              </a:rPr>
              <a:t>F/V</a:t>
            </a:r>
            <a:r>
              <a:rPr lang="zh-CN" altLang="en-US" sz="2400" b="1" smtClean="0">
                <a:latin typeface="Times New Roman" pitchFamily="18" charset="0"/>
              </a:rPr>
              <a:t>变换器</a:t>
            </a:r>
            <a:r>
              <a:rPr lang="zh-CN" altLang="en-US" sz="2400" b="1" smtClean="0">
                <a:solidFill>
                  <a:srgbClr val="0000FF"/>
                </a:solidFill>
                <a:latin typeface="Times New Roman" pitchFamily="18" charset="0"/>
              </a:rPr>
              <a:t>（</a:t>
            </a:r>
            <a:r>
              <a:rPr lang="en-US" altLang="zh-CN" sz="2400" b="1" smtClean="0">
                <a:solidFill>
                  <a:srgbClr val="0000FF"/>
                </a:solidFill>
                <a:latin typeface="Times New Roman" pitchFamily="18" charset="0"/>
              </a:rPr>
              <a:t>1Hz~100kHz</a:t>
            </a:r>
            <a:r>
              <a:rPr lang="zh-CN" altLang="en-US" sz="2400" b="1" smtClean="0">
                <a:solidFill>
                  <a:srgbClr val="0000FF"/>
                </a:solidFill>
                <a:latin typeface="Times New Roman" pitchFamily="18" charset="0"/>
              </a:rPr>
              <a:t>）</a:t>
            </a:r>
            <a:r>
              <a:rPr lang="zh-CN" altLang="en-US" sz="2400" b="1" smtClean="0">
                <a:latin typeface="Times New Roman" pitchFamily="18" charset="0"/>
              </a:rPr>
              <a:t>。</a:t>
            </a:r>
          </a:p>
          <a:p>
            <a:pPr marL="0" indent="271463" eaLnBrk="1" hangingPunct="1">
              <a:defRPr/>
            </a:pPr>
            <a:r>
              <a:rPr lang="zh-CN" altLang="en-US" sz="2400" b="1" smtClean="0">
                <a:latin typeface="Times New Roman" pitchFamily="18" charset="0"/>
              </a:rPr>
              <a:t>外接元件的取值</a:t>
            </a:r>
            <a:r>
              <a:rPr lang="zh-CN" altLang="en-US" sz="2400" b="1" smtClean="0">
                <a:solidFill>
                  <a:srgbClr val="FF0000"/>
                </a:solidFill>
              </a:rPr>
              <a:t>（参见教材！）</a:t>
            </a:r>
            <a:br>
              <a:rPr lang="zh-CN" altLang="en-US" sz="2400" b="1" smtClean="0">
                <a:solidFill>
                  <a:srgbClr val="FF0000"/>
                </a:solidFill>
              </a:rPr>
            </a:br>
            <a:r>
              <a:rPr lang="zh-CN" altLang="en-US" sz="2400" b="1" smtClean="0">
                <a:solidFill>
                  <a:srgbClr val="0000FF"/>
                </a:solidFill>
              </a:rPr>
              <a:t>注意：与系统中的其它部件（运放</a:t>
            </a:r>
            <a:r>
              <a:rPr lang="en-US" altLang="zh-CN" sz="2400" b="1" smtClean="0">
                <a:solidFill>
                  <a:srgbClr val="0000FF"/>
                </a:solidFill>
              </a:rPr>
              <a:t/>
            </a:r>
            <a:br>
              <a:rPr lang="en-US" altLang="zh-CN" sz="2400" b="1" smtClean="0">
                <a:solidFill>
                  <a:srgbClr val="0000FF"/>
                </a:solidFill>
              </a:rPr>
            </a:br>
            <a:r>
              <a:rPr lang="zh-CN" altLang="en-US" sz="2400" b="1" smtClean="0">
                <a:solidFill>
                  <a:srgbClr val="0000FF"/>
                </a:solidFill>
              </a:rPr>
              <a:t>、比较器、</a:t>
            </a:r>
            <a:r>
              <a:rPr lang="en-US" altLang="zh-CN" sz="2400" b="1" smtClean="0">
                <a:solidFill>
                  <a:srgbClr val="0000FF"/>
                </a:solidFill>
              </a:rPr>
              <a:t>D/A</a:t>
            </a:r>
            <a:r>
              <a:rPr lang="zh-CN" altLang="en-US" sz="2400" b="1" smtClean="0">
                <a:solidFill>
                  <a:srgbClr val="0000FF"/>
                </a:solidFill>
              </a:rPr>
              <a:t>、锁相环路）相比，</a:t>
            </a:r>
            <a:r>
              <a:rPr lang="en-US" altLang="zh-CN" sz="2400" b="1" u="sng" smtClean="0">
                <a:solidFill>
                  <a:srgbClr val="008000"/>
                </a:solidFill>
                <a:latin typeface="黑体" panose="02010609060101010101" pitchFamily="49" charset="-122"/>
                <a:ea typeface="黑体" panose="02010609060101010101" pitchFamily="49" charset="-122"/>
              </a:rPr>
              <a:t>LM331</a:t>
            </a:r>
            <a:r>
              <a:rPr lang="zh-CN" altLang="en-US" sz="2400" b="1" u="sng" smtClean="0">
                <a:solidFill>
                  <a:srgbClr val="008000"/>
                </a:solidFill>
                <a:latin typeface="黑体" panose="02010609060101010101" pitchFamily="49" charset="-122"/>
                <a:ea typeface="黑体" panose="02010609060101010101" pitchFamily="49" charset="-122"/>
              </a:rPr>
              <a:t>是最低速部件，故可</a:t>
            </a:r>
            <a:r>
              <a:rPr lang="zh-CN" altLang="en-US" sz="2400" b="1" u="sng" smtClean="0">
                <a:solidFill>
                  <a:srgbClr val="008000"/>
                </a:solidFill>
                <a:latin typeface="黑体" panose="02010609060101010101" pitchFamily="49" charset="-122"/>
                <a:ea typeface="黑体" panose="02010609060101010101" pitchFamily="49" charset="-122"/>
              </a:rPr>
              <a:t>认为</a:t>
            </a:r>
            <a:r>
              <a:rPr lang="en-US" altLang="zh-CN" sz="2400" b="1" u="sng" smtClean="0">
                <a:solidFill>
                  <a:srgbClr val="008000"/>
                </a:solidFill>
                <a:latin typeface="黑体" panose="02010609060101010101" pitchFamily="49" charset="-122"/>
                <a:ea typeface="黑体" panose="02010609060101010101" pitchFamily="49" charset="-122"/>
              </a:rPr>
              <a:t/>
            </a:r>
            <a:br>
              <a:rPr lang="en-US" altLang="zh-CN" sz="2400" b="1" u="sng" smtClean="0">
                <a:solidFill>
                  <a:srgbClr val="008000"/>
                </a:solidFill>
                <a:latin typeface="黑体" panose="02010609060101010101" pitchFamily="49" charset="-122"/>
                <a:ea typeface="黑体" panose="02010609060101010101" pitchFamily="49" charset="-122"/>
              </a:rPr>
            </a:br>
            <a:r>
              <a:rPr lang="zh-CN" altLang="en-US" sz="2400" b="1" u="sng" smtClean="0">
                <a:solidFill>
                  <a:srgbClr val="008000"/>
                </a:solidFill>
                <a:latin typeface="黑体" panose="02010609060101010101" pitchFamily="49" charset="-122"/>
                <a:ea typeface="黑体" panose="02010609060101010101" pitchFamily="49" charset="-122"/>
              </a:rPr>
              <a:t>系统</a:t>
            </a:r>
            <a:r>
              <a:rPr lang="zh-CN" altLang="en-US" sz="2400" b="1" u="sng" smtClean="0">
                <a:solidFill>
                  <a:srgbClr val="008000"/>
                </a:solidFill>
                <a:latin typeface="黑体" panose="02010609060101010101" pitchFamily="49" charset="-122"/>
                <a:ea typeface="黑体" panose="02010609060101010101" pitchFamily="49" charset="-122"/>
              </a:rPr>
              <a:t>的转换时间主要取决于它！</a:t>
            </a:r>
            <a:r>
              <a:rPr lang="zh-CN" altLang="en-US" sz="2400" b="1" u="sng" smtClean="0">
                <a:solidFill>
                  <a:srgbClr val="008000"/>
                </a:solidFill>
                <a:effectLst>
                  <a:outerShdw blurRad="38100" dist="38100" dir="2700000" algn="tl">
                    <a:srgbClr val="C0C0C0"/>
                  </a:outerShdw>
                </a:effectLst>
              </a:rPr>
              <a:t/>
            </a:r>
            <a:br>
              <a:rPr lang="zh-CN" altLang="en-US" sz="2400" b="1" u="sng" smtClean="0">
                <a:solidFill>
                  <a:srgbClr val="008000"/>
                </a:solidFill>
                <a:effectLst>
                  <a:outerShdw blurRad="38100" dist="38100" dir="2700000" algn="tl">
                    <a:srgbClr val="C0C0C0"/>
                  </a:outerShdw>
                </a:effectLst>
              </a:rPr>
            </a:br>
            <a:r>
              <a:rPr lang="zh-CN" altLang="en-US" sz="2400" b="1" smtClean="0">
                <a:solidFill>
                  <a:srgbClr val="0000FF"/>
                </a:solidFill>
              </a:rPr>
              <a:t>由于本例要求输入行频切换时</a:t>
            </a:r>
            <a:r>
              <a:rPr lang="en-US" altLang="zh-CN" sz="2400" b="1" smtClean="0">
                <a:solidFill>
                  <a:srgbClr val="0000FF"/>
                </a:solidFill>
              </a:rPr>
              <a:t/>
            </a:r>
            <a:br>
              <a:rPr lang="en-US" altLang="zh-CN" sz="2400" b="1" smtClean="0">
                <a:solidFill>
                  <a:srgbClr val="0000FF"/>
                </a:solidFill>
              </a:rPr>
            </a:br>
            <a:r>
              <a:rPr lang="zh-CN" altLang="en-US" sz="2400" b="1" smtClean="0">
                <a:solidFill>
                  <a:srgbClr val="0000FF"/>
                </a:solidFill>
              </a:rPr>
              <a:t>系统转换时间小于</a:t>
            </a:r>
            <a:r>
              <a:rPr lang="en-US" altLang="zh-CN" sz="2400" b="1" smtClean="0">
                <a:solidFill>
                  <a:srgbClr val="FF00FF"/>
                </a:solidFill>
              </a:rPr>
              <a:t>0.5s</a:t>
            </a:r>
            <a:r>
              <a:rPr lang="zh-CN" altLang="en-US" sz="2400" b="1" smtClean="0">
                <a:solidFill>
                  <a:srgbClr val="0000FF"/>
                </a:solidFill>
              </a:rPr>
              <a:t>，故近似取</a:t>
            </a:r>
            <a:r>
              <a:rPr lang="en-US" altLang="zh-CN" sz="2400" b="1" smtClean="0">
                <a:solidFill>
                  <a:srgbClr val="0000FF"/>
                </a:solidFill>
              </a:rPr>
              <a:t>LM331</a:t>
            </a:r>
            <a:r>
              <a:rPr lang="zh-CN" altLang="en-US" sz="2400" b="1" smtClean="0">
                <a:solidFill>
                  <a:srgbClr val="0000FF"/>
                </a:solidFill>
              </a:rPr>
              <a:t>的时间常数</a:t>
            </a:r>
            <a:r>
              <a:rPr lang="en-US" altLang="zh-CN" sz="2400" b="1" smtClean="0">
                <a:solidFill>
                  <a:srgbClr val="0000FF"/>
                </a:solidFill>
              </a:rPr>
              <a:t>C</a:t>
            </a:r>
            <a:r>
              <a:rPr lang="en-US" altLang="zh-CN" sz="2400" b="1" baseline="-25000" smtClean="0">
                <a:solidFill>
                  <a:srgbClr val="0000FF"/>
                </a:solidFill>
              </a:rPr>
              <a:t>L</a:t>
            </a:r>
            <a:r>
              <a:rPr lang="en-US" altLang="zh-CN" sz="2400" b="1" smtClean="0">
                <a:solidFill>
                  <a:srgbClr val="0000FF"/>
                </a:solidFill>
              </a:rPr>
              <a:t>R</a:t>
            </a:r>
            <a:r>
              <a:rPr lang="en-US" altLang="zh-CN" sz="2400" b="1" baseline="-25000" smtClean="0">
                <a:solidFill>
                  <a:srgbClr val="0000FF"/>
                </a:solidFill>
              </a:rPr>
              <a:t>L</a:t>
            </a:r>
            <a:r>
              <a:rPr lang="zh-CN" altLang="en-US" sz="2400" b="1" smtClean="0">
                <a:solidFill>
                  <a:srgbClr val="0000FF"/>
                </a:solidFill>
              </a:rPr>
              <a:t>值为</a:t>
            </a:r>
            <a:r>
              <a:rPr lang="en-US" altLang="zh-CN" sz="2400" b="1" smtClean="0">
                <a:solidFill>
                  <a:srgbClr val="0000FF"/>
                </a:solidFill>
              </a:rPr>
              <a:t/>
            </a:r>
            <a:br>
              <a:rPr lang="en-US" altLang="zh-CN" sz="2400" b="1" smtClean="0">
                <a:solidFill>
                  <a:srgbClr val="0000FF"/>
                </a:solidFill>
              </a:rPr>
            </a:br>
            <a:r>
              <a:rPr lang="zh-CN" altLang="en-US" sz="2400" b="1" smtClean="0">
                <a:solidFill>
                  <a:srgbClr val="FF00FF"/>
                </a:solidFill>
              </a:rPr>
              <a:t>其</a:t>
            </a:r>
            <a:r>
              <a:rPr lang="en-US" altLang="zh-CN" sz="2400" b="1" smtClean="0">
                <a:solidFill>
                  <a:srgbClr val="FF00FF"/>
                </a:solidFill>
              </a:rPr>
              <a:t>1/10</a:t>
            </a:r>
            <a:r>
              <a:rPr lang="zh-CN" altLang="en-US" sz="2400" b="1" smtClean="0">
                <a:solidFill>
                  <a:srgbClr val="FF00FF"/>
                </a:solidFill>
              </a:rPr>
              <a:t>即</a:t>
            </a:r>
            <a:r>
              <a:rPr lang="en-US" altLang="zh-CN" sz="2400" b="1" smtClean="0">
                <a:solidFill>
                  <a:srgbClr val="FF00FF"/>
                </a:solidFill>
              </a:rPr>
              <a:t>0.05s</a:t>
            </a:r>
            <a:r>
              <a:rPr lang="zh-CN" altLang="en-US" sz="2400" b="1" smtClean="0">
                <a:solidFill>
                  <a:srgbClr val="0000FF"/>
                </a:solidFill>
              </a:rPr>
              <a:t>即可满足要求。</a:t>
            </a:r>
            <a:endParaRPr lang="zh-CN" altLang="en-US" sz="2400" b="1" smtClean="0">
              <a:solidFill>
                <a:srgbClr val="0000FF"/>
              </a:solidFill>
              <a:latin typeface="Times New Roman" pitchFamily="18" charset="0"/>
            </a:endParaRPr>
          </a:p>
        </p:txBody>
      </p:sp>
      <p:sp>
        <p:nvSpPr>
          <p:cNvPr id="44039" name="Text Box 8"/>
          <p:cNvSpPr txBox="1">
            <a:spLocks noChangeArrowheads="1"/>
          </p:cNvSpPr>
          <p:nvPr/>
        </p:nvSpPr>
        <p:spPr bwMode="auto">
          <a:xfrm>
            <a:off x="73025" y="4868863"/>
            <a:ext cx="1619250" cy="1570037"/>
          </a:xfrm>
          <a:prstGeom prst="rect">
            <a:avLst/>
          </a:prstGeom>
          <a:noFill/>
          <a:ln w="9525">
            <a:noFill/>
            <a:miter lim="800000"/>
            <a:headEnd/>
            <a:tailEnd/>
          </a:ln>
        </p:spPr>
        <p:txBody>
          <a:bodyPr>
            <a:spAutoFit/>
          </a:bodyPr>
          <a:lstStyle/>
          <a:p>
            <a:pPr eaLnBrk="1" hangingPunct="1">
              <a:spcBef>
                <a:spcPct val="50000"/>
              </a:spcBef>
            </a:pPr>
            <a:r>
              <a:rPr lang="en-US" altLang="zh-CN" sz="2400" i="1"/>
              <a:t>F/V</a:t>
            </a:r>
            <a:r>
              <a:rPr lang="zh-CN" altLang="en-US" sz="2400" i="1"/>
              <a:t>变换器一般知识参见教材</a:t>
            </a:r>
            <a:r>
              <a:rPr lang="en-US" altLang="zh-CN" sz="2400" i="1"/>
              <a:t>P.112</a:t>
            </a:r>
          </a:p>
        </p:txBody>
      </p:sp>
      <p:sp>
        <p:nvSpPr>
          <p:cNvPr id="88074" name="Text Box 10"/>
          <p:cNvSpPr txBox="1">
            <a:spLocks noChangeArrowheads="1"/>
          </p:cNvSpPr>
          <p:nvPr/>
        </p:nvSpPr>
        <p:spPr bwMode="auto">
          <a:xfrm>
            <a:off x="6042025" y="3990975"/>
            <a:ext cx="647700" cy="396875"/>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SG">
                <a:solidFill>
                  <a:srgbClr val="FF00FF"/>
                </a:solidFill>
                <a:effectLst>
                  <a:outerShdw blurRad="38100" dist="38100" dir="2700000" algn="tl">
                    <a:srgbClr val="C0C0C0"/>
                  </a:outerShdw>
                </a:effectLst>
                <a:latin typeface="Times New Roman" pitchFamily="18" charset="0"/>
              </a:rPr>
              <a:t>30</a:t>
            </a:r>
            <a:endParaRPr lang="en-US" altLang="zh-CN">
              <a:solidFill>
                <a:srgbClr val="FF00FF"/>
              </a:solidFill>
              <a:effectLst>
                <a:outerShdw blurRad="38100" dist="38100" dir="2700000" algn="tl">
                  <a:srgbClr val="C0C0C0"/>
                </a:outerShdw>
              </a:effectLst>
              <a:latin typeface="Times New Roman" pitchFamily="18" charset="0"/>
            </a:endParaRPr>
          </a:p>
        </p:txBody>
      </p:sp>
      <p:sp>
        <p:nvSpPr>
          <p:cNvPr id="2" name="Text Box 10"/>
          <p:cNvSpPr txBox="1">
            <a:spLocks noChangeArrowheads="1"/>
          </p:cNvSpPr>
          <p:nvPr/>
        </p:nvSpPr>
        <p:spPr bwMode="auto">
          <a:xfrm>
            <a:off x="5065713" y="2814638"/>
            <a:ext cx="647700" cy="396875"/>
          </a:xfrm>
          <a:prstGeom prst="rect">
            <a:avLst/>
          </a:prstGeom>
          <a:noFill/>
          <a:ln w="9525" algn="ctr">
            <a:noFill/>
            <a:miter lim="800000"/>
            <a:headEnd/>
            <a:tailEnd/>
          </a:ln>
          <a:effectLst/>
        </p:spPr>
        <p:txBody>
          <a:bodyPr>
            <a:spAutoFit/>
          </a:bodyPr>
          <a:lstStyle>
            <a:lvl1pPr>
              <a:spcBef>
                <a:spcPct val="50000"/>
              </a:spcBef>
              <a:defRPr sz="2000" b="1">
                <a:solidFill>
                  <a:schemeClr val="tx1"/>
                </a:solidFill>
                <a:latin typeface="Arial" charset="0"/>
                <a:ea typeface="宋体" pitchFamily="2" charset="-122"/>
              </a:defRPr>
            </a:lvl1pPr>
            <a:lvl2pPr marL="742950" indent="-285750">
              <a:spcBef>
                <a:spcPct val="50000"/>
              </a:spcBef>
              <a:defRPr sz="2000" b="1">
                <a:solidFill>
                  <a:schemeClr val="tx1"/>
                </a:solidFill>
                <a:latin typeface="Arial" charset="0"/>
                <a:ea typeface="宋体" pitchFamily="2" charset="-122"/>
              </a:defRPr>
            </a:lvl2pPr>
            <a:lvl3pPr marL="1143000" indent="-228600">
              <a:spcBef>
                <a:spcPct val="50000"/>
              </a:spcBef>
              <a:defRPr sz="2000" b="1">
                <a:solidFill>
                  <a:schemeClr val="tx1"/>
                </a:solidFill>
                <a:latin typeface="Arial" charset="0"/>
                <a:ea typeface="宋体" pitchFamily="2" charset="-122"/>
              </a:defRPr>
            </a:lvl3pPr>
            <a:lvl4pPr marL="1600200" indent="-228600">
              <a:spcBef>
                <a:spcPct val="50000"/>
              </a:spcBef>
              <a:defRPr sz="2000" b="1">
                <a:solidFill>
                  <a:schemeClr val="tx1"/>
                </a:solidFill>
                <a:latin typeface="Arial" charset="0"/>
                <a:ea typeface="宋体" pitchFamily="2" charset="-122"/>
              </a:defRPr>
            </a:lvl4pPr>
            <a:lvl5pPr marL="2057400" indent="-228600">
              <a:spcBef>
                <a:spcPct val="50000"/>
              </a:spcBef>
              <a:defRPr sz="2000" b="1">
                <a:solidFill>
                  <a:schemeClr val="tx1"/>
                </a:solidFill>
                <a:latin typeface="Arial" charset="0"/>
                <a:ea typeface="宋体" pitchFamily="2" charset="-122"/>
              </a:defRPr>
            </a:lvl5pPr>
            <a:lvl6pPr marL="2514600" indent="-228600" fontAlgn="base">
              <a:spcBef>
                <a:spcPct val="50000"/>
              </a:spcBef>
              <a:spcAft>
                <a:spcPct val="0"/>
              </a:spcAft>
              <a:defRPr sz="2000" b="1">
                <a:solidFill>
                  <a:schemeClr val="tx1"/>
                </a:solidFill>
                <a:latin typeface="Arial" charset="0"/>
                <a:ea typeface="宋体" pitchFamily="2" charset="-122"/>
              </a:defRPr>
            </a:lvl6pPr>
            <a:lvl7pPr marL="2971800" indent="-228600" fontAlgn="base">
              <a:spcBef>
                <a:spcPct val="50000"/>
              </a:spcBef>
              <a:spcAft>
                <a:spcPct val="0"/>
              </a:spcAft>
              <a:defRPr sz="2000" b="1">
                <a:solidFill>
                  <a:schemeClr val="tx1"/>
                </a:solidFill>
                <a:latin typeface="Arial" charset="0"/>
                <a:ea typeface="宋体" pitchFamily="2" charset="-122"/>
              </a:defRPr>
            </a:lvl7pPr>
            <a:lvl8pPr marL="3429000" indent="-228600" fontAlgn="base">
              <a:spcBef>
                <a:spcPct val="50000"/>
              </a:spcBef>
              <a:spcAft>
                <a:spcPct val="0"/>
              </a:spcAft>
              <a:defRPr sz="2000" b="1">
                <a:solidFill>
                  <a:schemeClr val="tx1"/>
                </a:solidFill>
                <a:latin typeface="Arial" charset="0"/>
                <a:ea typeface="宋体" pitchFamily="2" charset="-122"/>
              </a:defRPr>
            </a:lvl8pPr>
            <a:lvl9pPr marL="3886200" indent="-228600" fontAlgn="base">
              <a:spcBef>
                <a:spcPct val="50000"/>
              </a:spcBef>
              <a:spcAft>
                <a:spcPct val="0"/>
              </a:spcAft>
              <a:defRPr sz="2000" b="1">
                <a:solidFill>
                  <a:schemeClr val="tx1"/>
                </a:solidFill>
                <a:latin typeface="Arial" charset="0"/>
                <a:ea typeface="宋体" pitchFamily="2" charset="-122"/>
              </a:defRPr>
            </a:lvl9pPr>
          </a:lstStyle>
          <a:p>
            <a:pPr eaLnBrk="1" hangingPunct="1">
              <a:defRPr/>
            </a:pPr>
            <a:r>
              <a:rPr lang="en-US" altLang="zh-CN" smtClean="0">
                <a:solidFill>
                  <a:srgbClr val="FF00FF"/>
                </a:solidFill>
                <a:effectLst>
                  <a:outerShdw blurRad="38100" dist="38100" dir="2700000" algn="tl">
                    <a:srgbClr val="C0C0C0"/>
                  </a:outerShdw>
                </a:effectLst>
                <a:latin typeface="Times New Roman" pitchFamily="18" charset="0"/>
              </a:rPr>
              <a:t>5.8</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50800"/>
            <a:ext cx="7543800" cy="569913"/>
          </a:xfrm>
        </p:spPr>
        <p:txBody>
          <a:bodyPr/>
          <a:lstStyle/>
          <a:p>
            <a:pPr eaLnBrk="1" hangingPunct="1"/>
            <a:r>
              <a:rPr lang="en-US" altLang="zh-CN" sz="2800" smtClean="0">
                <a:solidFill>
                  <a:srgbClr val="008000"/>
                </a:solidFill>
              </a:rPr>
              <a:t>② </a:t>
            </a:r>
            <a:r>
              <a:rPr lang="zh-CN" altLang="en-US" sz="2800" smtClean="0">
                <a:solidFill>
                  <a:srgbClr val="008000"/>
                </a:solidFill>
              </a:rPr>
              <a:t>比较器</a:t>
            </a:r>
          </a:p>
        </p:txBody>
      </p:sp>
      <p:sp>
        <p:nvSpPr>
          <p:cNvPr id="44035" name="Rectangle 3"/>
          <p:cNvSpPr>
            <a:spLocks noGrp="1" noChangeArrowheads="1"/>
          </p:cNvSpPr>
          <p:nvPr>
            <p:ph type="body" idx="1"/>
          </p:nvPr>
        </p:nvSpPr>
        <p:spPr>
          <a:xfrm>
            <a:off x="107950" y="674688"/>
            <a:ext cx="8964613" cy="5545137"/>
          </a:xfrm>
        </p:spPr>
        <p:txBody>
          <a:bodyPr/>
          <a:lstStyle/>
          <a:p>
            <a:pPr marL="0" indent="439738" eaLnBrk="1" hangingPunct="1">
              <a:spcAft>
                <a:spcPct val="20000"/>
              </a:spcAft>
            </a:pPr>
            <a:r>
              <a:rPr lang="zh-CN" altLang="en-US" sz="2800" b="1" smtClean="0">
                <a:latin typeface="Times New Roman" pitchFamily="18" charset="0"/>
              </a:rPr>
              <a:t>选用</a:t>
            </a:r>
            <a:r>
              <a:rPr lang="en-US" altLang="zh-CN" sz="2800" b="1" smtClean="0">
                <a:latin typeface="Times New Roman" pitchFamily="18" charset="0"/>
              </a:rPr>
              <a:t>LM311</a:t>
            </a:r>
            <a:r>
              <a:rPr lang="zh-CN" altLang="en-US" sz="2800" b="1" smtClean="0">
                <a:latin typeface="Times New Roman" pitchFamily="18" charset="0"/>
              </a:rPr>
              <a:t>。其电源电压为</a:t>
            </a:r>
            <a:r>
              <a:rPr lang="en-US" altLang="zh-CN" sz="2800" b="1" smtClean="0">
                <a:latin typeface="Times New Roman" pitchFamily="18" charset="0"/>
              </a:rPr>
              <a:t>5~15V</a:t>
            </a:r>
            <a:r>
              <a:rPr lang="zh-CN" altLang="en-US" sz="2800" b="1" smtClean="0">
                <a:latin typeface="Times New Roman" pitchFamily="18" charset="0"/>
              </a:rPr>
              <a:t>，响应时间是</a:t>
            </a:r>
            <a:r>
              <a:rPr lang="en-US" altLang="zh-CN" sz="2800" b="1" smtClean="0">
                <a:latin typeface="Times New Roman" pitchFamily="18" charset="0"/>
              </a:rPr>
              <a:t>200ns</a:t>
            </a:r>
            <a:r>
              <a:rPr lang="zh-CN" altLang="en-US" sz="2800" b="1" smtClean="0">
                <a:latin typeface="Times New Roman" pitchFamily="18" charset="0"/>
              </a:rPr>
              <a:t>。</a:t>
            </a:r>
          </a:p>
          <a:p>
            <a:pPr marL="0" indent="439738" eaLnBrk="1" hangingPunct="1">
              <a:spcAft>
                <a:spcPct val="20000"/>
              </a:spcAft>
            </a:pPr>
            <a:r>
              <a:rPr lang="zh-CN" altLang="en-US" sz="2800" b="1" smtClean="0">
                <a:solidFill>
                  <a:srgbClr val="0033CC"/>
                </a:solidFill>
                <a:latin typeface="Times New Roman" pitchFamily="18" charset="0"/>
              </a:rPr>
              <a:t>选定一、二波段行频分界点是</a:t>
            </a:r>
            <a:r>
              <a:rPr lang="en-US" altLang="zh-CN" sz="2800" b="1" smtClean="0">
                <a:solidFill>
                  <a:srgbClr val="0033CC"/>
                </a:solidFill>
                <a:latin typeface="Times New Roman" pitchFamily="18" charset="0"/>
              </a:rPr>
              <a:t>30kHz</a:t>
            </a:r>
            <a:r>
              <a:rPr lang="zh-CN" altLang="en-US" sz="2800" b="1" smtClean="0">
                <a:latin typeface="Times New Roman" pitchFamily="18" charset="0"/>
              </a:rPr>
              <a:t>。由</a:t>
            </a:r>
            <a:r>
              <a:rPr lang="zh-CN" altLang="en-US" sz="2800" b="1" smtClean="0">
                <a:latin typeface="Times New Roman" pitchFamily="18" charset="0"/>
                <a:hlinkClick r:id="rId2" action="ppaction://hlinksldjump"/>
              </a:rPr>
              <a:t>图</a:t>
            </a:r>
            <a:r>
              <a:rPr lang="en-US" altLang="zh-CN" sz="2800" b="1" smtClean="0">
                <a:latin typeface="Times New Roman" pitchFamily="18" charset="0"/>
                <a:hlinkClick r:id="rId2" action="ppaction://hlinksldjump"/>
              </a:rPr>
              <a:t>3-100</a:t>
            </a:r>
            <a:r>
              <a:rPr lang="zh-CN" altLang="en-US" sz="2800" b="1" smtClean="0">
                <a:latin typeface="Times New Roman" pitchFamily="18" charset="0"/>
              </a:rPr>
              <a:t>可知</a:t>
            </a:r>
            <a:br>
              <a:rPr lang="zh-CN" altLang="en-US" sz="2800" b="1" smtClean="0">
                <a:latin typeface="Times New Roman" pitchFamily="18" charset="0"/>
              </a:rPr>
            </a:br>
            <a:r>
              <a:rPr lang="zh-CN" altLang="en-US" sz="2800" b="1" smtClean="0">
                <a:latin typeface="Times New Roman" pitchFamily="18" charset="0"/>
              </a:rPr>
              <a:t>，当</a:t>
            </a:r>
            <a:r>
              <a:rPr lang="en-US" altLang="zh-CN" sz="2800" b="1" smtClean="0">
                <a:latin typeface="Times New Roman" pitchFamily="18" charset="0"/>
              </a:rPr>
              <a:t>f=30kHz</a:t>
            </a:r>
            <a:r>
              <a:rPr lang="zh-CN" altLang="en-US" sz="2800" b="1" smtClean="0">
                <a:latin typeface="Times New Roman" pitchFamily="18" charset="0"/>
              </a:rPr>
              <a:t>时，</a:t>
            </a:r>
            <a:r>
              <a:rPr lang="en-US" altLang="zh-CN" sz="2800" b="1" smtClean="0">
                <a:latin typeface="Times New Roman" pitchFamily="18" charset="0"/>
              </a:rPr>
              <a:t>F/V</a:t>
            </a:r>
            <a:r>
              <a:rPr lang="zh-CN" altLang="en-US" sz="2800" b="1" smtClean="0">
                <a:latin typeface="Times New Roman" pitchFamily="18" charset="0"/>
              </a:rPr>
              <a:t>变换器</a:t>
            </a:r>
            <a:r>
              <a:rPr lang="en-US" altLang="zh-CN" sz="2800" b="1" smtClean="0">
                <a:latin typeface="Times New Roman" pitchFamily="18" charset="0"/>
              </a:rPr>
              <a:t>LM331</a:t>
            </a:r>
            <a:r>
              <a:rPr lang="zh-CN" altLang="en-US" sz="2800" b="1" smtClean="0">
                <a:latin typeface="Times New Roman" pitchFamily="18" charset="0"/>
              </a:rPr>
              <a:t>的输出电平约为</a:t>
            </a:r>
            <a:r>
              <a:rPr lang="en-US" altLang="zh-CN" sz="2800" b="1" smtClean="0">
                <a:latin typeface="Times New Roman" pitchFamily="18" charset="0"/>
              </a:rPr>
              <a:t>5.8V</a:t>
            </a:r>
            <a:br>
              <a:rPr lang="en-US" altLang="zh-CN" sz="2800" b="1" smtClean="0">
                <a:latin typeface="Times New Roman" pitchFamily="18" charset="0"/>
              </a:rPr>
            </a:br>
            <a:r>
              <a:rPr lang="zh-CN" altLang="en-US" sz="2800" b="1" smtClean="0">
                <a:latin typeface="Times New Roman" pitchFamily="18" charset="0"/>
              </a:rPr>
              <a:t>，所以取比较参考电平为</a:t>
            </a:r>
            <a:r>
              <a:rPr lang="en-US" altLang="zh-CN" sz="2800" b="1" smtClean="0">
                <a:solidFill>
                  <a:srgbClr val="0033CC"/>
                </a:solidFill>
                <a:latin typeface="Times New Roman" pitchFamily="18" charset="0"/>
              </a:rPr>
              <a:t>5.8V</a:t>
            </a:r>
            <a:r>
              <a:rPr lang="zh-CN" altLang="en-US" sz="2800" b="1" smtClean="0">
                <a:latin typeface="Times New Roman" pitchFamily="18" charset="0"/>
              </a:rPr>
              <a:t>。</a:t>
            </a:r>
            <a:r>
              <a:rPr lang="zh-CN" altLang="en-US" sz="2800" b="1" smtClean="0">
                <a:solidFill>
                  <a:srgbClr val="FF00FF"/>
                </a:solidFill>
                <a:latin typeface="Times New Roman" pitchFamily="18" charset="0"/>
              </a:rPr>
              <a:t>另外，电源电压取</a:t>
            </a:r>
            <a:r>
              <a:rPr lang="en-US" altLang="zh-CN" sz="2800" b="1" smtClean="0">
                <a:solidFill>
                  <a:srgbClr val="FF00FF"/>
                </a:solidFill>
                <a:latin typeface="Times New Roman" pitchFamily="18" charset="0"/>
              </a:rPr>
              <a:t>15V</a:t>
            </a:r>
            <a:r>
              <a:rPr lang="zh-CN" altLang="en-US" sz="2800" b="1" smtClean="0">
                <a:solidFill>
                  <a:srgbClr val="FF00FF"/>
                </a:solidFill>
                <a:latin typeface="Times New Roman" pitchFamily="18" charset="0"/>
              </a:rPr>
              <a:t>。</a:t>
            </a:r>
          </a:p>
          <a:p>
            <a:pPr marL="0" indent="439738" eaLnBrk="1" hangingPunct="1">
              <a:spcBef>
                <a:spcPts val="1200"/>
              </a:spcBef>
              <a:spcAft>
                <a:spcPct val="20000"/>
              </a:spcAft>
            </a:pPr>
            <a:r>
              <a:rPr lang="zh-CN" altLang="en-US" sz="2800" b="1" smtClean="0">
                <a:latin typeface="华文楷体" panose="02010600040101010101" pitchFamily="2" charset="-122"/>
                <a:ea typeface="华文楷体" panose="02010600040101010101" pitchFamily="2" charset="-122"/>
              </a:rPr>
              <a:t>注意此处设计目标是：</a:t>
            </a:r>
            <a:r>
              <a:rPr lang="zh-CN" altLang="en-US" sz="2800" b="1" smtClean="0">
                <a:solidFill>
                  <a:srgbClr val="FF0000"/>
                </a:solidFill>
                <a:latin typeface="华文楷体" panose="02010600040101010101" pitchFamily="2" charset="-122"/>
                <a:ea typeface="华文楷体" panose="02010600040101010101" pitchFamily="2" charset="-122"/>
              </a:rPr>
              <a:t>（波段重叠部分谁工作都一样）</a:t>
            </a:r>
          </a:p>
          <a:p>
            <a:pPr marL="0" indent="439738" eaLnBrk="1" hangingPunct="1">
              <a:spcAft>
                <a:spcPct val="20000"/>
              </a:spcAft>
              <a:buSzTx/>
              <a:buFont typeface="Wingdings" pitchFamily="2" charset="2"/>
              <a:buChar char="ü"/>
            </a:pPr>
            <a:r>
              <a:rPr lang="zh-CN" altLang="en-US" sz="2800" b="1" smtClean="0">
                <a:solidFill>
                  <a:schemeClr val="tx2"/>
                </a:solidFill>
                <a:latin typeface="华文楷体" panose="02010600040101010101" pitchFamily="2" charset="-122"/>
                <a:ea typeface="华文楷体" panose="02010600040101010101" pitchFamily="2" charset="-122"/>
              </a:rPr>
              <a:t>当输入行频</a:t>
            </a:r>
            <a:r>
              <a:rPr lang="en-US" altLang="zh-CN" sz="2800" b="1" smtClean="0">
                <a:solidFill>
                  <a:schemeClr val="tx2"/>
                </a:solidFill>
                <a:latin typeface="华文楷体" panose="02010600040101010101" pitchFamily="2" charset="-122"/>
                <a:ea typeface="华文楷体" panose="02010600040101010101" pitchFamily="2" charset="-122"/>
              </a:rPr>
              <a:t>f</a:t>
            </a:r>
            <a:r>
              <a:rPr lang="en-US" altLang="zh-CN" sz="2800" b="1" baseline="-25000" smtClean="0">
                <a:solidFill>
                  <a:schemeClr val="tx2"/>
                </a:solidFill>
                <a:latin typeface="华文楷体" panose="02010600040101010101" pitchFamily="2" charset="-122"/>
                <a:ea typeface="华文楷体" panose="02010600040101010101" pitchFamily="2" charset="-122"/>
              </a:rPr>
              <a:t>i</a:t>
            </a:r>
            <a:r>
              <a:rPr lang="en-US" altLang="zh-CN" sz="2800" b="1" smtClean="0">
                <a:solidFill>
                  <a:schemeClr val="tx2"/>
                </a:solidFill>
                <a:latin typeface="华文楷体" panose="02010600040101010101" pitchFamily="2" charset="-122"/>
                <a:ea typeface="华文楷体" panose="02010600040101010101" pitchFamily="2" charset="-122"/>
              </a:rPr>
              <a:t>&gt;30kHz</a:t>
            </a:r>
            <a:r>
              <a:rPr lang="zh-CN" altLang="en-US" sz="2800" b="1" smtClean="0">
                <a:solidFill>
                  <a:schemeClr val="tx2"/>
                </a:solidFill>
                <a:latin typeface="华文楷体" panose="02010600040101010101" pitchFamily="2" charset="-122"/>
                <a:ea typeface="华文楷体" panose="02010600040101010101" pitchFamily="2" charset="-122"/>
              </a:rPr>
              <a:t>时，经</a:t>
            </a:r>
            <a:r>
              <a:rPr lang="en-US" altLang="zh-CN" sz="2800" b="1" smtClean="0">
                <a:solidFill>
                  <a:schemeClr val="tx2"/>
                </a:solidFill>
                <a:latin typeface="华文楷体" panose="02010600040101010101" pitchFamily="2" charset="-122"/>
                <a:ea typeface="华文楷体" panose="02010600040101010101" pitchFamily="2" charset="-122"/>
              </a:rPr>
              <a:t>F/V</a:t>
            </a:r>
            <a:r>
              <a:rPr lang="zh-CN" altLang="en-US" sz="2800" b="1" smtClean="0">
                <a:solidFill>
                  <a:schemeClr val="tx2"/>
                </a:solidFill>
                <a:latin typeface="华文楷体" panose="02010600040101010101" pitchFamily="2" charset="-122"/>
                <a:ea typeface="华文楷体" panose="02010600040101010101" pitchFamily="2" charset="-122"/>
              </a:rPr>
              <a:t>变换后的</a:t>
            </a:r>
            <a:r>
              <a:rPr lang="en-US" altLang="zh-CN" sz="2800" b="1" smtClean="0">
                <a:solidFill>
                  <a:schemeClr val="tx2"/>
                </a:solidFill>
                <a:latin typeface="华文楷体" panose="02010600040101010101" pitchFamily="2" charset="-122"/>
                <a:ea typeface="华文楷体" panose="02010600040101010101" pitchFamily="2" charset="-122"/>
              </a:rPr>
              <a:t>V</a:t>
            </a:r>
            <a:r>
              <a:rPr lang="en-US" altLang="zh-CN" sz="2800" b="1" baseline="-25000" smtClean="0">
                <a:solidFill>
                  <a:schemeClr val="tx2"/>
                </a:solidFill>
                <a:latin typeface="华文楷体" panose="02010600040101010101" pitchFamily="2" charset="-122"/>
                <a:ea typeface="华文楷体" panose="02010600040101010101" pitchFamily="2" charset="-122"/>
              </a:rPr>
              <a:t>1</a:t>
            </a:r>
            <a:r>
              <a:rPr lang="en-US" altLang="zh-CN" sz="2800" b="1" smtClean="0">
                <a:solidFill>
                  <a:schemeClr val="tx2"/>
                </a:solidFill>
                <a:latin typeface="华文楷体" panose="02010600040101010101" pitchFamily="2" charset="-122"/>
                <a:ea typeface="华文楷体" panose="02010600040101010101" pitchFamily="2" charset="-122"/>
              </a:rPr>
              <a:t>&gt;5.8V</a:t>
            </a:r>
            <a:r>
              <a:rPr lang="zh-CN" altLang="en-US" sz="2800" b="1" smtClean="0">
                <a:solidFill>
                  <a:schemeClr val="tx2"/>
                </a:solidFill>
                <a:latin typeface="华文楷体" panose="02010600040101010101" pitchFamily="2" charset="-122"/>
                <a:ea typeface="华文楷体" panose="02010600040101010101" pitchFamily="2" charset="-122"/>
              </a:rPr>
              <a:t>，</a:t>
            </a:r>
            <a:r>
              <a:rPr lang="en-US" altLang="zh-CN" sz="2800" b="1" smtClean="0">
                <a:solidFill>
                  <a:schemeClr val="tx2"/>
                </a:solidFill>
                <a:latin typeface="华文楷体" panose="02010600040101010101" pitchFamily="2" charset="-122"/>
                <a:ea typeface="华文楷体" panose="02010600040101010101" pitchFamily="2" charset="-122"/>
              </a:rPr>
              <a:t/>
            </a:r>
            <a:br>
              <a:rPr lang="en-US" altLang="zh-CN" sz="2800" b="1" smtClean="0">
                <a:solidFill>
                  <a:schemeClr val="tx2"/>
                </a:solidFill>
                <a:latin typeface="华文楷体" panose="02010600040101010101" pitchFamily="2" charset="-122"/>
                <a:ea typeface="华文楷体" panose="02010600040101010101" pitchFamily="2" charset="-122"/>
              </a:rPr>
            </a:br>
            <a:r>
              <a:rPr lang="en-US" altLang="zh-CN" sz="2800" b="1">
                <a:solidFill>
                  <a:schemeClr val="tx2"/>
                </a:solidFill>
                <a:latin typeface="华文楷体" panose="02010600040101010101" pitchFamily="2" charset="-122"/>
                <a:ea typeface="华文楷体" panose="02010600040101010101" pitchFamily="2" charset="-122"/>
              </a:rPr>
              <a:t> </a:t>
            </a:r>
            <a:r>
              <a:rPr lang="en-US" altLang="zh-CN" sz="2800" b="1" smtClean="0">
                <a:solidFill>
                  <a:schemeClr val="tx2"/>
                </a:solidFill>
                <a:latin typeface="华文楷体" panose="02010600040101010101" pitchFamily="2" charset="-122"/>
                <a:ea typeface="华文楷体" panose="02010600040101010101" pitchFamily="2" charset="-122"/>
              </a:rPr>
              <a:t>    </a:t>
            </a:r>
            <a:r>
              <a:rPr lang="zh-CN" altLang="en-US" sz="2800" b="1" smtClean="0">
                <a:solidFill>
                  <a:schemeClr val="tx2"/>
                </a:solidFill>
                <a:latin typeface="华文楷体" panose="02010600040101010101" pitchFamily="2" charset="-122"/>
                <a:ea typeface="华文楷体" panose="02010600040101010101" pitchFamily="2" charset="-122"/>
              </a:rPr>
              <a:t>比较器</a:t>
            </a:r>
            <a:r>
              <a:rPr lang="zh-CN" altLang="en-US" sz="2800" b="1" smtClean="0">
                <a:solidFill>
                  <a:schemeClr val="tx2"/>
                </a:solidFill>
                <a:latin typeface="华文楷体" panose="02010600040101010101" pitchFamily="2" charset="-122"/>
                <a:ea typeface="华文楷体" panose="02010600040101010101" pitchFamily="2" charset="-122"/>
              </a:rPr>
              <a:t>输出高电平</a:t>
            </a:r>
            <a:r>
              <a:rPr lang="en-US" altLang="zh-CN" sz="2800" b="1" smtClean="0">
                <a:solidFill>
                  <a:schemeClr val="tx2"/>
                </a:solidFill>
                <a:latin typeface="华文楷体" panose="02010600040101010101" pitchFamily="2" charset="-122"/>
                <a:ea typeface="华文楷体" panose="02010600040101010101" pitchFamily="2" charset="-122"/>
              </a:rPr>
              <a:t>1</a:t>
            </a:r>
            <a:r>
              <a:rPr lang="zh-CN" altLang="en-US" sz="2800" b="1" smtClean="0">
                <a:solidFill>
                  <a:schemeClr val="tx2"/>
                </a:solidFill>
                <a:latin typeface="华文楷体" panose="02010600040101010101" pitchFamily="2" charset="-122"/>
                <a:ea typeface="华文楷体" panose="02010600040101010101" pitchFamily="2" charset="-122"/>
              </a:rPr>
              <a:t>，</a:t>
            </a:r>
            <a:r>
              <a:rPr lang="en-US" altLang="zh-CN" sz="2800" b="1" smtClean="0">
                <a:solidFill>
                  <a:schemeClr val="tx2"/>
                </a:solidFill>
                <a:latin typeface="华文楷体" panose="02010600040101010101" pitchFamily="2" charset="-122"/>
                <a:ea typeface="华文楷体" panose="02010600040101010101" pitchFamily="2" charset="-122"/>
              </a:rPr>
              <a:t>VCO1</a:t>
            </a:r>
            <a:r>
              <a:rPr lang="zh-CN" altLang="en-US" sz="2800" b="1" smtClean="0">
                <a:solidFill>
                  <a:schemeClr val="tx2"/>
                </a:solidFill>
                <a:latin typeface="华文楷体" panose="02010600040101010101" pitchFamily="2" charset="-122"/>
                <a:ea typeface="华文楷体" panose="02010600040101010101" pitchFamily="2" charset="-122"/>
              </a:rPr>
              <a:t>使能，高波段工作，</a:t>
            </a:r>
            <a:r>
              <a:rPr lang="en-US" altLang="zh-CN" sz="2800" b="1" smtClean="0">
                <a:solidFill>
                  <a:schemeClr val="tx2"/>
                </a:solidFill>
                <a:latin typeface="华文楷体" panose="02010600040101010101" pitchFamily="2" charset="-122"/>
                <a:ea typeface="华文楷体" panose="02010600040101010101" pitchFamily="2" charset="-122"/>
              </a:rPr>
              <a:t/>
            </a:r>
            <a:br>
              <a:rPr lang="en-US" altLang="zh-CN" sz="2800" b="1" smtClean="0">
                <a:solidFill>
                  <a:schemeClr val="tx2"/>
                </a:solidFill>
                <a:latin typeface="华文楷体" panose="02010600040101010101" pitchFamily="2" charset="-122"/>
                <a:ea typeface="华文楷体" panose="02010600040101010101" pitchFamily="2" charset="-122"/>
              </a:rPr>
            </a:br>
            <a:r>
              <a:rPr lang="en-US" altLang="zh-CN" sz="2800" b="1" smtClean="0">
                <a:solidFill>
                  <a:schemeClr val="tx2"/>
                </a:solidFill>
                <a:latin typeface="华文楷体" panose="02010600040101010101" pitchFamily="2" charset="-122"/>
                <a:ea typeface="华文楷体" panose="02010600040101010101" pitchFamily="2" charset="-122"/>
              </a:rPr>
              <a:t>     </a:t>
            </a:r>
            <a:r>
              <a:rPr lang="zh-CN" altLang="en-US" sz="2800" b="1" smtClean="0">
                <a:solidFill>
                  <a:schemeClr val="tx2"/>
                </a:solidFill>
                <a:latin typeface="华文楷体" panose="02010600040101010101" pitchFamily="2" charset="-122"/>
                <a:ea typeface="华文楷体" panose="02010600040101010101" pitchFamily="2" charset="-122"/>
              </a:rPr>
              <a:t>而</a:t>
            </a:r>
            <a:r>
              <a:rPr lang="en-US" altLang="zh-CN" sz="2800" b="1" smtClean="0">
                <a:solidFill>
                  <a:schemeClr val="tx2"/>
                </a:solidFill>
                <a:latin typeface="华文楷体" panose="02010600040101010101" pitchFamily="2" charset="-122"/>
                <a:ea typeface="华文楷体" panose="02010600040101010101" pitchFamily="2" charset="-122"/>
              </a:rPr>
              <a:t>VCO2</a:t>
            </a:r>
            <a:r>
              <a:rPr lang="zh-CN" altLang="en-US" sz="2800" b="1" smtClean="0">
                <a:solidFill>
                  <a:schemeClr val="tx2"/>
                </a:solidFill>
                <a:latin typeface="华文楷体" panose="02010600040101010101" pitchFamily="2" charset="-122"/>
                <a:ea typeface="华文楷体" panose="02010600040101010101" pitchFamily="2" charset="-122"/>
              </a:rPr>
              <a:t>不使能。</a:t>
            </a:r>
          </a:p>
          <a:p>
            <a:pPr marL="0" indent="439738" eaLnBrk="1" hangingPunct="1">
              <a:spcAft>
                <a:spcPct val="20000"/>
              </a:spcAft>
              <a:buSzTx/>
              <a:buFont typeface="Wingdings" pitchFamily="2" charset="2"/>
              <a:buChar char="ü"/>
            </a:pPr>
            <a:r>
              <a:rPr lang="zh-CN" altLang="en-US" sz="2800" b="1" smtClean="0">
                <a:solidFill>
                  <a:schemeClr val="tx2"/>
                </a:solidFill>
                <a:latin typeface="华文楷体" panose="02010600040101010101" pitchFamily="2" charset="-122"/>
                <a:ea typeface="华文楷体" panose="02010600040101010101" pitchFamily="2" charset="-122"/>
              </a:rPr>
              <a:t>当输入行频</a:t>
            </a:r>
            <a:r>
              <a:rPr lang="en-US" altLang="zh-CN" sz="2800" b="1" smtClean="0">
                <a:solidFill>
                  <a:schemeClr val="tx2"/>
                </a:solidFill>
                <a:latin typeface="华文楷体" panose="02010600040101010101" pitchFamily="2" charset="-122"/>
                <a:ea typeface="华文楷体" panose="02010600040101010101" pitchFamily="2" charset="-122"/>
              </a:rPr>
              <a:t>f</a:t>
            </a:r>
            <a:r>
              <a:rPr lang="en-US" altLang="zh-CN" sz="2800" b="1" baseline="-25000" smtClean="0">
                <a:solidFill>
                  <a:schemeClr val="tx2"/>
                </a:solidFill>
                <a:latin typeface="华文楷体" panose="02010600040101010101" pitchFamily="2" charset="-122"/>
                <a:ea typeface="华文楷体" panose="02010600040101010101" pitchFamily="2" charset="-122"/>
              </a:rPr>
              <a:t>i</a:t>
            </a:r>
            <a:r>
              <a:rPr lang="en-US" altLang="zh-CN" sz="2000" b="1" smtClean="0">
                <a:solidFill>
                  <a:schemeClr val="tx2"/>
                </a:solidFill>
                <a:latin typeface="华文楷体" panose="02010600040101010101" pitchFamily="2" charset="-122"/>
                <a:ea typeface="华文楷体" panose="02010600040101010101" pitchFamily="2" charset="-122"/>
              </a:rPr>
              <a:t>≤</a:t>
            </a:r>
            <a:r>
              <a:rPr lang="en-US" altLang="zh-CN" sz="2800" b="1" smtClean="0">
                <a:solidFill>
                  <a:schemeClr val="tx2"/>
                </a:solidFill>
                <a:latin typeface="华文楷体" panose="02010600040101010101" pitchFamily="2" charset="-122"/>
                <a:ea typeface="华文楷体" panose="02010600040101010101" pitchFamily="2" charset="-122"/>
              </a:rPr>
              <a:t>30kHz</a:t>
            </a:r>
            <a:r>
              <a:rPr lang="zh-CN" altLang="en-US" sz="2800" b="1" smtClean="0">
                <a:solidFill>
                  <a:schemeClr val="tx2"/>
                </a:solidFill>
                <a:latin typeface="华文楷体" panose="02010600040101010101" pitchFamily="2" charset="-122"/>
                <a:ea typeface="华文楷体" panose="02010600040101010101" pitchFamily="2" charset="-122"/>
              </a:rPr>
              <a:t>时，经</a:t>
            </a:r>
            <a:r>
              <a:rPr lang="en-US" altLang="zh-CN" sz="2800" b="1" smtClean="0">
                <a:solidFill>
                  <a:schemeClr val="tx2"/>
                </a:solidFill>
                <a:latin typeface="华文楷体" panose="02010600040101010101" pitchFamily="2" charset="-122"/>
                <a:ea typeface="华文楷体" panose="02010600040101010101" pitchFamily="2" charset="-122"/>
              </a:rPr>
              <a:t>F/V</a:t>
            </a:r>
            <a:r>
              <a:rPr lang="zh-CN" altLang="en-US" sz="2800" b="1" smtClean="0">
                <a:solidFill>
                  <a:schemeClr val="tx2"/>
                </a:solidFill>
                <a:latin typeface="华文楷体" panose="02010600040101010101" pitchFamily="2" charset="-122"/>
                <a:ea typeface="华文楷体" panose="02010600040101010101" pitchFamily="2" charset="-122"/>
              </a:rPr>
              <a:t>变换后的</a:t>
            </a:r>
            <a:r>
              <a:rPr lang="en-US" altLang="zh-CN" sz="2800" b="1" smtClean="0">
                <a:solidFill>
                  <a:schemeClr val="tx2"/>
                </a:solidFill>
                <a:latin typeface="华文楷体" panose="02010600040101010101" pitchFamily="2" charset="-122"/>
                <a:ea typeface="华文楷体" panose="02010600040101010101" pitchFamily="2" charset="-122"/>
              </a:rPr>
              <a:t>V</a:t>
            </a:r>
            <a:r>
              <a:rPr lang="en-US" altLang="zh-CN" sz="2800" b="1" baseline="-25000" smtClean="0">
                <a:solidFill>
                  <a:schemeClr val="tx2"/>
                </a:solidFill>
                <a:latin typeface="华文楷体" panose="02010600040101010101" pitchFamily="2" charset="-122"/>
                <a:ea typeface="华文楷体" panose="02010600040101010101" pitchFamily="2" charset="-122"/>
              </a:rPr>
              <a:t>1</a:t>
            </a:r>
            <a:r>
              <a:rPr lang="en-US" altLang="zh-CN" sz="2000" b="1" smtClean="0">
                <a:solidFill>
                  <a:schemeClr val="tx2"/>
                </a:solidFill>
                <a:latin typeface="华文楷体" panose="02010600040101010101" pitchFamily="2" charset="-122"/>
                <a:ea typeface="华文楷体" panose="02010600040101010101" pitchFamily="2" charset="-122"/>
              </a:rPr>
              <a:t>≤</a:t>
            </a:r>
            <a:r>
              <a:rPr lang="en-US" altLang="zh-CN" sz="2800" b="1" smtClean="0">
                <a:solidFill>
                  <a:schemeClr val="tx2"/>
                </a:solidFill>
                <a:latin typeface="华文楷体" panose="02010600040101010101" pitchFamily="2" charset="-122"/>
                <a:ea typeface="华文楷体" panose="02010600040101010101" pitchFamily="2" charset="-122"/>
              </a:rPr>
              <a:t>5.8V</a:t>
            </a:r>
            <a:r>
              <a:rPr lang="zh-CN" altLang="en-US" sz="2800" b="1" smtClean="0">
                <a:solidFill>
                  <a:schemeClr val="tx2"/>
                </a:solidFill>
                <a:latin typeface="华文楷体" panose="02010600040101010101" pitchFamily="2" charset="-122"/>
                <a:ea typeface="华文楷体" panose="02010600040101010101" pitchFamily="2" charset="-122"/>
              </a:rPr>
              <a:t>，</a:t>
            </a:r>
            <a:r>
              <a:rPr lang="en-US" altLang="zh-CN" sz="2800" b="1" smtClean="0">
                <a:solidFill>
                  <a:schemeClr val="tx2"/>
                </a:solidFill>
                <a:latin typeface="华文楷体" panose="02010600040101010101" pitchFamily="2" charset="-122"/>
                <a:ea typeface="华文楷体" panose="02010600040101010101" pitchFamily="2" charset="-122"/>
              </a:rPr>
              <a:t/>
            </a:r>
            <a:br>
              <a:rPr lang="en-US" altLang="zh-CN" sz="2800" b="1" smtClean="0">
                <a:solidFill>
                  <a:schemeClr val="tx2"/>
                </a:solidFill>
                <a:latin typeface="华文楷体" panose="02010600040101010101" pitchFamily="2" charset="-122"/>
                <a:ea typeface="华文楷体" panose="02010600040101010101" pitchFamily="2" charset="-122"/>
              </a:rPr>
            </a:br>
            <a:r>
              <a:rPr lang="en-US" altLang="zh-CN" sz="2800" b="1" smtClean="0">
                <a:solidFill>
                  <a:schemeClr val="tx2"/>
                </a:solidFill>
                <a:latin typeface="华文楷体" panose="02010600040101010101" pitchFamily="2" charset="-122"/>
                <a:ea typeface="华文楷体" panose="02010600040101010101" pitchFamily="2" charset="-122"/>
              </a:rPr>
              <a:t>     </a:t>
            </a:r>
            <a:r>
              <a:rPr lang="zh-CN" altLang="en-US" sz="2800" b="1" smtClean="0">
                <a:solidFill>
                  <a:schemeClr val="tx2"/>
                </a:solidFill>
                <a:latin typeface="华文楷体" panose="02010600040101010101" pitchFamily="2" charset="-122"/>
                <a:ea typeface="华文楷体" panose="02010600040101010101" pitchFamily="2" charset="-122"/>
              </a:rPr>
              <a:t>比较器</a:t>
            </a:r>
            <a:r>
              <a:rPr lang="zh-CN" altLang="en-US" sz="2800" b="1" smtClean="0">
                <a:solidFill>
                  <a:schemeClr val="tx2"/>
                </a:solidFill>
                <a:latin typeface="华文楷体" panose="02010600040101010101" pitchFamily="2" charset="-122"/>
                <a:ea typeface="华文楷体" panose="02010600040101010101" pitchFamily="2" charset="-122"/>
              </a:rPr>
              <a:t>输出低电平</a:t>
            </a:r>
            <a:r>
              <a:rPr lang="en-US" altLang="zh-CN" sz="2800" b="1" smtClean="0">
                <a:solidFill>
                  <a:schemeClr val="tx2"/>
                </a:solidFill>
                <a:latin typeface="华文楷体" panose="02010600040101010101" pitchFamily="2" charset="-122"/>
                <a:ea typeface="华文楷体" panose="02010600040101010101" pitchFamily="2" charset="-122"/>
              </a:rPr>
              <a:t>0</a:t>
            </a:r>
            <a:r>
              <a:rPr lang="zh-CN" altLang="en-US" sz="2800" b="1" smtClean="0">
                <a:solidFill>
                  <a:schemeClr val="tx2"/>
                </a:solidFill>
                <a:latin typeface="华文楷体" panose="02010600040101010101" pitchFamily="2" charset="-122"/>
                <a:ea typeface="华文楷体" panose="02010600040101010101" pitchFamily="2" charset="-122"/>
              </a:rPr>
              <a:t>，</a:t>
            </a:r>
            <a:r>
              <a:rPr lang="en-US" altLang="zh-CN" sz="2800" b="1" smtClean="0">
                <a:solidFill>
                  <a:schemeClr val="tx2"/>
                </a:solidFill>
                <a:latin typeface="华文楷体" panose="02010600040101010101" pitchFamily="2" charset="-122"/>
                <a:ea typeface="华文楷体" panose="02010600040101010101" pitchFamily="2" charset="-122"/>
              </a:rPr>
              <a:t>VCO2</a:t>
            </a:r>
            <a:r>
              <a:rPr lang="zh-CN" altLang="en-US" sz="2800" b="1" smtClean="0">
                <a:solidFill>
                  <a:schemeClr val="tx2"/>
                </a:solidFill>
                <a:latin typeface="华文楷体" panose="02010600040101010101" pitchFamily="2" charset="-122"/>
                <a:ea typeface="华文楷体" panose="02010600040101010101" pitchFamily="2" charset="-122"/>
              </a:rPr>
              <a:t>使能，低波段工作，</a:t>
            </a:r>
            <a:r>
              <a:rPr lang="en-US" altLang="zh-CN" sz="2800" b="1" smtClean="0">
                <a:solidFill>
                  <a:schemeClr val="tx2"/>
                </a:solidFill>
                <a:latin typeface="华文楷体" panose="02010600040101010101" pitchFamily="2" charset="-122"/>
                <a:ea typeface="华文楷体" panose="02010600040101010101" pitchFamily="2" charset="-122"/>
              </a:rPr>
              <a:t/>
            </a:r>
            <a:br>
              <a:rPr lang="en-US" altLang="zh-CN" sz="2800" b="1" smtClean="0">
                <a:solidFill>
                  <a:schemeClr val="tx2"/>
                </a:solidFill>
                <a:latin typeface="华文楷体" panose="02010600040101010101" pitchFamily="2" charset="-122"/>
                <a:ea typeface="华文楷体" panose="02010600040101010101" pitchFamily="2" charset="-122"/>
              </a:rPr>
            </a:br>
            <a:r>
              <a:rPr lang="en-US" altLang="zh-CN" sz="2800" b="1" smtClean="0">
                <a:solidFill>
                  <a:schemeClr val="tx2"/>
                </a:solidFill>
                <a:latin typeface="华文楷体" panose="02010600040101010101" pitchFamily="2" charset="-122"/>
                <a:ea typeface="华文楷体" panose="02010600040101010101" pitchFamily="2" charset="-122"/>
              </a:rPr>
              <a:t>     </a:t>
            </a:r>
            <a:r>
              <a:rPr lang="zh-CN" altLang="en-US" sz="2800" b="1" smtClean="0">
                <a:solidFill>
                  <a:schemeClr val="tx2"/>
                </a:solidFill>
                <a:latin typeface="华文楷体" panose="02010600040101010101" pitchFamily="2" charset="-122"/>
                <a:ea typeface="华文楷体" panose="02010600040101010101" pitchFamily="2" charset="-122"/>
              </a:rPr>
              <a:t>而</a:t>
            </a:r>
            <a:r>
              <a:rPr lang="en-US" altLang="zh-CN" sz="2800" b="1" smtClean="0">
                <a:solidFill>
                  <a:schemeClr val="tx2"/>
                </a:solidFill>
                <a:latin typeface="华文楷体" panose="02010600040101010101" pitchFamily="2" charset="-122"/>
                <a:ea typeface="华文楷体" panose="02010600040101010101" pitchFamily="2" charset="-122"/>
              </a:rPr>
              <a:t>VCO1</a:t>
            </a:r>
            <a:r>
              <a:rPr lang="zh-CN" altLang="en-US" sz="2800" b="1" smtClean="0">
                <a:solidFill>
                  <a:schemeClr val="tx2"/>
                </a:solidFill>
                <a:latin typeface="华文楷体" panose="02010600040101010101" pitchFamily="2" charset="-122"/>
                <a:ea typeface="华文楷体" panose="02010600040101010101" pitchFamily="2" charset="-122"/>
              </a:rPr>
              <a:t>不使能。</a:t>
            </a:r>
          </a:p>
        </p:txBody>
      </p:sp>
      <p:grpSp>
        <p:nvGrpSpPr>
          <p:cNvPr id="2" name="Group 8"/>
          <p:cNvGrpSpPr>
            <a:grpSpLocks/>
          </p:cNvGrpSpPr>
          <p:nvPr/>
        </p:nvGrpSpPr>
        <p:grpSpPr bwMode="auto">
          <a:xfrm>
            <a:off x="3097213" y="184150"/>
            <a:ext cx="5545137" cy="1223963"/>
            <a:chOff x="1927" y="402"/>
            <a:chExt cx="3493" cy="660"/>
          </a:xfrm>
        </p:grpSpPr>
        <p:sp>
          <p:nvSpPr>
            <p:cNvPr id="45061" name="Rectangle 4"/>
            <p:cNvSpPr>
              <a:spLocks noChangeArrowheads="1"/>
            </p:cNvSpPr>
            <p:nvPr/>
          </p:nvSpPr>
          <p:spPr bwMode="auto">
            <a:xfrm>
              <a:off x="1927" y="402"/>
              <a:ext cx="3493" cy="247"/>
            </a:xfrm>
            <a:prstGeom prst="rect">
              <a:avLst/>
            </a:prstGeom>
            <a:noFill/>
            <a:ln w="9525">
              <a:noFill/>
              <a:miter lim="800000"/>
              <a:headEnd/>
              <a:tailEnd/>
            </a:ln>
          </p:spPr>
          <p:txBody>
            <a:bodyPr>
              <a:spAutoFit/>
            </a:bodyPr>
            <a:lstStyle/>
            <a:p>
              <a:pPr eaLnBrk="1" hangingPunct="1"/>
              <a:r>
                <a:rPr lang="zh-CN" altLang="en-US" sz="2400">
                  <a:solidFill>
                    <a:srgbClr val="FF0000"/>
                  </a:solidFill>
                  <a:latin typeface="Times New Roman" pitchFamily="18" charset="0"/>
                </a:rPr>
                <a:t>一：</a:t>
              </a:r>
              <a:r>
                <a:rPr lang="en-US" altLang="zh-CN" sz="2400">
                  <a:solidFill>
                    <a:srgbClr val="FF0000"/>
                  </a:solidFill>
                  <a:latin typeface="Times New Roman" pitchFamily="18" charset="0"/>
                </a:rPr>
                <a:t>28.5~64kHz</a:t>
              </a:r>
              <a:r>
                <a:rPr lang="zh-CN" altLang="en-US" sz="2400">
                  <a:solidFill>
                    <a:srgbClr val="FF0000"/>
                  </a:solidFill>
                  <a:latin typeface="Times New Roman" pitchFamily="18" charset="0"/>
                </a:rPr>
                <a:t>；二：</a:t>
              </a:r>
              <a:r>
                <a:rPr lang="en-US" altLang="zh-CN" sz="2400">
                  <a:solidFill>
                    <a:srgbClr val="FF0000"/>
                  </a:solidFill>
                  <a:latin typeface="Times New Roman" pitchFamily="18" charset="0"/>
                </a:rPr>
                <a:t>15.625~34.76kHz</a:t>
              </a:r>
              <a:endParaRPr lang="zh-CN" altLang="en-US" sz="2400">
                <a:solidFill>
                  <a:srgbClr val="FF0000"/>
                </a:solidFill>
                <a:latin typeface="Times New Roman" pitchFamily="18" charset="0"/>
              </a:endParaRPr>
            </a:p>
          </p:txBody>
        </p:sp>
        <p:sp>
          <p:nvSpPr>
            <p:cNvPr id="45062" name="Line 5"/>
            <p:cNvSpPr>
              <a:spLocks noChangeShapeType="1"/>
            </p:cNvSpPr>
            <p:nvPr/>
          </p:nvSpPr>
          <p:spPr bwMode="auto">
            <a:xfrm>
              <a:off x="3515" y="654"/>
              <a:ext cx="91" cy="408"/>
            </a:xfrm>
            <a:prstGeom prst="line">
              <a:avLst/>
            </a:prstGeom>
            <a:noFill/>
            <a:ln w="19050">
              <a:solidFill>
                <a:srgbClr val="FF0000"/>
              </a:solidFill>
              <a:prstDash val="dash"/>
              <a:round/>
              <a:headEnd/>
              <a:tailEnd type="triangle" w="med" len="med"/>
            </a:ln>
          </p:spPr>
          <p:txBody>
            <a:bodyPr/>
            <a:lstStyle/>
            <a:p>
              <a:endParaRPr lang="zh-CN" altLang="en-US"/>
            </a:p>
          </p:txBody>
        </p:sp>
        <p:sp>
          <p:nvSpPr>
            <p:cNvPr id="45063" name="Line 6"/>
            <p:cNvSpPr>
              <a:spLocks noChangeShapeType="1"/>
            </p:cNvSpPr>
            <p:nvPr/>
          </p:nvSpPr>
          <p:spPr bwMode="auto">
            <a:xfrm>
              <a:off x="1982" y="654"/>
              <a:ext cx="3356" cy="0"/>
            </a:xfrm>
            <a:prstGeom prst="line">
              <a:avLst/>
            </a:prstGeom>
            <a:noFill/>
            <a:ln w="19050">
              <a:solidFill>
                <a:srgbClr val="FF0000"/>
              </a:solidFill>
              <a:prstDash val="dash"/>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4035">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0825" y="12700"/>
            <a:ext cx="7750175" cy="581025"/>
          </a:xfrm>
        </p:spPr>
        <p:txBody>
          <a:bodyPr/>
          <a:lstStyle/>
          <a:p>
            <a:pPr eaLnBrk="1" hangingPunct="1"/>
            <a:r>
              <a:rPr lang="zh-CN" altLang="en-US" sz="2800" smtClean="0">
                <a:solidFill>
                  <a:srgbClr val="0000FF"/>
                </a:solidFill>
                <a:latin typeface="Times New Roman" pitchFamily="18" charset="0"/>
              </a:rPr>
              <a:t>图</a:t>
            </a:r>
            <a:r>
              <a:rPr lang="en-US" altLang="zh-CN" sz="2800" smtClean="0">
                <a:solidFill>
                  <a:srgbClr val="0000FF"/>
                </a:solidFill>
                <a:latin typeface="Times New Roman" pitchFamily="18" charset="0"/>
              </a:rPr>
              <a:t>3-101</a:t>
            </a:r>
            <a:r>
              <a:rPr lang="zh-CN" altLang="en-US" sz="2800" smtClean="0">
                <a:solidFill>
                  <a:srgbClr val="FF0000"/>
                </a:solidFill>
                <a:latin typeface="Times New Roman" pitchFamily="18" charset="0"/>
              </a:rPr>
              <a:t> </a:t>
            </a:r>
            <a:r>
              <a:rPr lang="zh-CN" altLang="en-US" sz="2800" smtClean="0">
                <a:solidFill>
                  <a:srgbClr val="0000FF"/>
                </a:solidFill>
                <a:latin typeface="Times New Roman" pitchFamily="18" charset="0"/>
              </a:rPr>
              <a:t>波段切换部分电原理图</a:t>
            </a:r>
          </a:p>
        </p:txBody>
      </p:sp>
      <p:pic>
        <p:nvPicPr>
          <p:cNvPr id="46083" name="Picture 4" descr="04132"/>
          <p:cNvPicPr>
            <a:picLocks noGrp="1" noChangeAspect="1" noChangeArrowheads="1"/>
          </p:cNvPicPr>
          <p:nvPr>
            <p:ph idx="1"/>
          </p:nvPr>
        </p:nvPicPr>
        <p:blipFill>
          <a:blip r:embed="rId3">
            <a:clrChange>
              <a:clrFrom>
                <a:srgbClr val="FFFFFF"/>
              </a:clrFrom>
              <a:clrTo>
                <a:srgbClr val="FFFFFF">
                  <a:alpha val="0"/>
                </a:srgbClr>
              </a:clrTo>
            </a:clrChange>
          </a:blip>
          <a:srcRect/>
          <a:stretch>
            <a:fillRect/>
          </a:stretch>
        </p:blipFill>
        <p:spPr>
          <a:xfrm>
            <a:off x="360363" y="449263"/>
            <a:ext cx="8748712" cy="2735262"/>
          </a:xfrm>
        </p:spPr>
      </p:pic>
      <p:sp>
        <p:nvSpPr>
          <p:cNvPr id="46084" name="Text Box 6"/>
          <p:cNvSpPr txBox="1">
            <a:spLocks noChangeArrowheads="1"/>
          </p:cNvSpPr>
          <p:nvPr/>
        </p:nvSpPr>
        <p:spPr bwMode="auto">
          <a:xfrm>
            <a:off x="57150" y="3074988"/>
            <a:ext cx="8964613" cy="3416300"/>
          </a:xfrm>
          <a:prstGeom prst="rect">
            <a:avLst/>
          </a:prstGeom>
          <a:noFill/>
          <a:ln w="9525">
            <a:noFill/>
            <a:miter lim="800000"/>
            <a:headEnd/>
            <a:tailEnd/>
          </a:ln>
        </p:spPr>
        <p:txBody>
          <a:bodyPr>
            <a:spAutoFit/>
          </a:bodyPr>
          <a:lstStyle/>
          <a:p>
            <a:pPr marL="261938" indent="-261938" eaLnBrk="1" hangingPunct="1">
              <a:buClr>
                <a:srgbClr val="0000FF"/>
              </a:buClr>
              <a:buFont typeface="Wingdings" pitchFamily="2" charset="2"/>
              <a:buChar char="ü"/>
            </a:pPr>
            <a:r>
              <a:rPr lang="zh-CN" altLang="en-US" sz="2400"/>
              <a:t>其中两个运放</a:t>
            </a:r>
            <a:r>
              <a:rPr lang="en-US" altLang="zh-CN" sz="2400" baseline="30000"/>
              <a:t>1</a:t>
            </a:r>
            <a:r>
              <a:rPr lang="en-US" altLang="zh-CN" sz="2400"/>
              <a:t>/</a:t>
            </a:r>
            <a:r>
              <a:rPr lang="en-US" altLang="zh-CN" sz="2400" baseline="-25000"/>
              <a:t>2</a:t>
            </a:r>
            <a:r>
              <a:rPr lang="en-US" altLang="zh-CN" sz="2400"/>
              <a:t> 358</a:t>
            </a:r>
            <a:r>
              <a:rPr lang="zh-CN" altLang="en-US" sz="2400"/>
              <a:t>均作为缓冲器</a:t>
            </a:r>
            <a:r>
              <a:rPr lang="en-US" altLang="zh-CN" sz="2400"/>
              <a:t>/</a:t>
            </a:r>
            <a:r>
              <a:rPr lang="zh-CN" altLang="en-US" sz="2400"/>
              <a:t>跟随器起隔离作用</a:t>
            </a:r>
          </a:p>
          <a:p>
            <a:pPr marL="261938" indent="-261938" eaLnBrk="1" hangingPunct="1">
              <a:buClr>
                <a:srgbClr val="0000FF"/>
              </a:buClr>
              <a:buFont typeface="Wingdings" pitchFamily="2" charset="2"/>
              <a:buChar char="ü"/>
            </a:pPr>
            <a:r>
              <a:rPr lang="zh-CN" altLang="en-US" sz="2400"/>
              <a:t>运放</a:t>
            </a:r>
            <a:r>
              <a:rPr lang="en-US" altLang="zh-CN" sz="2400"/>
              <a:t>358</a:t>
            </a:r>
            <a:r>
              <a:rPr lang="zh-CN" altLang="en-US" sz="2400"/>
              <a:t>是</a:t>
            </a:r>
            <a:r>
              <a:rPr lang="en-US" altLang="zh-CN" sz="2400"/>
              <a:t>+15V</a:t>
            </a:r>
            <a:r>
              <a:rPr lang="zh-CN" altLang="en-US" sz="2400">
                <a:solidFill>
                  <a:srgbClr val="FF00FF"/>
                </a:solidFill>
              </a:rPr>
              <a:t>单电源供电</a:t>
            </a:r>
            <a:r>
              <a:rPr lang="zh-CN" altLang="en-US"/>
              <a:t>（双电源的话输出有负值，不行！）</a:t>
            </a:r>
          </a:p>
          <a:p>
            <a:pPr marL="261938" indent="-261938" eaLnBrk="1" hangingPunct="1">
              <a:buClr>
                <a:srgbClr val="0000FF"/>
              </a:buClr>
              <a:buFont typeface="Wingdings" pitchFamily="2" charset="2"/>
              <a:buChar char="ü"/>
            </a:pPr>
            <a:r>
              <a:rPr lang="zh-CN" altLang="en-US" sz="2400"/>
              <a:t>比较器</a:t>
            </a:r>
            <a:r>
              <a:rPr lang="en-US" altLang="zh-CN" sz="2400"/>
              <a:t>311</a:t>
            </a:r>
            <a:r>
              <a:rPr lang="zh-CN" altLang="en-US" sz="2400"/>
              <a:t>也是</a:t>
            </a:r>
            <a:r>
              <a:rPr lang="en-US" altLang="zh-CN" sz="2400"/>
              <a:t>+15V</a:t>
            </a:r>
            <a:r>
              <a:rPr lang="zh-CN" altLang="en-US" sz="2400">
                <a:solidFill>
                  <a:srgbClr val="FF00FF"/>
                </a:solidFill>
              </a:rPr>
              <a:t>单电源供电</a:t>
            </a:r>
            <a:r>
              <a:rPr lang="zh-CN" altLang="en-US"/>
              <a:t>（输出高电平为</a:t>
            </a:r>
            <a:r>
              <a:rPr lang="en-US" altLang="zh-CN"/>
              <a:t>15V</a:t>
            </a:r>
            <a:r>
              <a:rPr lang="zh-CN" altLang="en-US"/>
              <a:t>，低电平为</a:t>
            </a:r>
            <a:r>
              <a:rPr lang="en-US" altLang="zh-CN"/>
              <a:t>0V</a:t>
            </a:r>
            <a:r>
              <a:rPr lang="zh-CN" altLang="en-US"/>
              <a:t>）</a:t>
            </a:r>
          </a:p>
          <a:p>
            <a:pPr marL="261938" indent="-261938" eaLnBrk="1" hangingPunct="1">
              <a:buClr>
                <a:srgbClr val="0000FF"/>
              </a:buClr>
              <a:buFont typeface="Wingdings" pitchFamily="2" charset="2"/>
              <a:buChar char="ü"/>
            </a:pPr>
            <a:r>
              <a:rPr lang="zh-CN" altLang="en-US" sz="2400"/>
              <a:t>比较器</a:t>
            </a:r>
            <a:r>
              <a:rPr lang="en-US" altLang="zh-CN" sz="2400"/>
              <a:t>311</a:t>
            </a:r>
            <a:r>
              <a:rPr lang="zh-CN" altLang="en-US" sz="2400"/>
              <a:t>输入端的</a:t>
            </a:r>
            <a:r>
              <a:rPr lang="en-US" altLang="zh-CN" sz="2400"/>
              <a:t>0.1</a:t>
            </a:r>
            <a:r>
              <a:rPr lang="en-US" altLang="zh-CN" sz="2400">
                <a:sym typeface="Symbol" pitchFamily="18" charset="2"/>
              </a:rPr>
              <a:t></a:t>
            </a:r>
            <a:r>
              <a:rPr lang="en-US" altLang="zh-CN" sz="2400"/>
              <a:t>F</a:t>
            </a:r>
            <a:r>
              <a:rPr lang="zh-CN" altLang="en-US" sz="2400"/>
              <a:t>电容作滤波消除干扰用</a:t>
            </a:r>
            <a:endParaRPr lang="en-US" altLang="zh-CN" sz="2400"/>
          </a:p>
          <a:p>
            <a:pPr marL="261938" indent="-261938" eaLnBrk="1" hangingPunct="1">
              <a:buClr>
                <a:srgbClr val="0000FF"/>
              </a:buClr>
              <a:buFont typeface="Wingdings" pitchFamily="2" charset="2"/>
              <a:buChar char="ü"/>
            </a:pPr>
            <a:r>
              <a:rPr lang="en-US" altLang="zh-CN" sz="2400"/>
              <a:t>10k</a:t>
            </a:r>
            <a:r>
              <a:rPr lang="en-US" altLang="zh-CN" sz="2400">
                <a:sym typeface="Symbol" pitchFamily="18" charset="2"/>
              </a:rPr>
              <a:t></a:t>
            </a:r>
            <a:r>
              <a:rPr lang="zh-CN" altLang="en-US" sz="2400"/>
              <a:t>电阻和</a:t>
            </a:r>
            <a:r>
              <a:rPr lang="en-US" altLang="zh-CN" sz="2400"/>
              <a:t>10k</a:t>
            </a:r>
            <a:r>
              <a:rPr lang="en-US" altLang="zh-CN" sz="2400">
                <a:sym typeface="Symbol" pitchFamily="18" charset="2"/>
              </a:rPr>
              <a:t></a:t>
            </a:r>
            <a:r>
              <a:rPr lang="zh-CN" altLang="en-US" sz="2400"/>
              <a:t>电位器的分压决定了参考电压</a:t>
            </a:r>
            <a:r>
              <a:rPr lang="en-US" altLang="zh-CN" sz="2400"/>
              <a:t>V</a:t>
            </a:r>
            <a:r>
              <a:rPr lang="en-US" altLang="zh-CN" sz="2400" baseline="-25000"/>
              <a:t>COMP</a:t>
            </a:r>
            <a:r>
              <a:rPr lang="en-US" altLang="zh-CN" sz="2400">
                <a:solidFill>
                  <a:srgbClr val="FF0000"/>
                </a:solidFill>
              </a:rPr>
              <a:t>(</a:t>
            </a:r>
            <a:r>
              <a:rPr lang="en-US" altLang="zh-CN" sz="2400" baseline="30000">
                <a:solidFill>
                  <a:srgbClr val="FF0000"/>
                </a:solidFill>
              </a:rPr>
              <a:t>2</a:t>
            </a:r>
            <a:r>
              <a:rPr lang="en-US" altLang="zh-CN" sz="2400">
                <a:solidFill>
                  <a:srgbClr val="FF0000"/>
                </a:solidFill>
              </a:rPr>
              <a:t>/</a:t>
            </a:r>
            <a:r>
              <a:rPr lang="en-US" altLang="zh-CN" sz="2400" baseline="-25000">
                <a:solidFill>
                  <a:srgbClr val="FF0000"/>
                </a:solidFill>
              </a:rPr>
              <a:t>3</a:t>
            </a:r>
            <a:r>
              <a:rPr lang="en-US" altLang="zh-CN" sz="2400">
                <a:solidFill>
                  <a:srgbClr val="FF0000"/>
                </a:solidFill>
                <a:cs typeface="Arial" charset="0"/>
                <a:sym typeface="Symbol" pitchFamily="18" charset="2"/>
              </a:rPr>
              <a:t></a:t>
            </a:r>
            <a:r>
              <a:rPr lang="en-US" altLang="zh-SG" sz="2400">
                <a:solidFill>
                  <a:srgbClr val="FF0000"/>
                </a:solidFill>
              </a:rPr>
              <a:t>5.8V</a:t>
            </a:r>
            <a:r>
              <a:rPr lang="en-US" altLang="zh-CN" sz="2400">
                <a:solidFill>
                  <a:srgbClr val="FF0000"/>
                </a:solidFill>
              </a:rPr>
              <a:t>)</a:t>
            </a:r>
            <a:endParaRPr lang="zh-CN" altLang="en-US" sz="2400">
              <a:solidFill>
                <a:srgbClr val="FF0000"/>
              </a:solidFill>
            </a:endParaRPr>
          </a:p>
          <a:p>
            <a:pPr marL="261938" indent="-261938" eaLnBrk="1" hangingPunct="1">
              <a:buClr>
                <a:srgbClr val="0000FF"/>
              </a:buClr>
              <a:buFont typeface="Wingdings" pitchFamily="2" charset="2"/>
              <a:buChar char="ü"/>
            </a:pPr>
            <a:r>
              <a:rPr lang="zh-CN" altLang="en-US" sz="2400">
                <a:solidFill>
                  <a:srgbClr val="0000FF"/>
                </a:solidFill>
              </a:rPr>
              <a:t>后面的</a:t>
            </a:r>
            <a:r>
              <a:rPr lang="en-US" altLang="zh-CN" sz="2400">
                <a:solidFill>
                  <a:srgbClr val="0000FF"/>
                </a:solidFill>
              </a:rPr>
              <a:t>124</a:t>
            </a:r>
            <a:r>
              <a:rPr lang="zh-CN" altLang="en-US" sz="2400">
                <a:solidFill>
                  <a:srgbClr val="0000FF"/>
                </a:solidFill>
              </a:rPr>
              <a:t>为</a:t>
            </a:r>
            <a:r>
              <a:rPr lang="en-US" altLang="zh-CN" sz="2400">
                <a:solidFill>
                  <a:srgbClr val="0000FF"/>
                </a:solidFill>
              </a:rPr>
              <a:t>TTL</a:t>
            </a:r>
            <a:r>
              <a:rPr lang="zh-CN" altLang="en-US" sz="2400">
                <a:solidFill>
                  <a:srgbClr val="0000FF"/>
                </a:solidFill>
              </a:rPr>
              <a:t>器件</a:t>
            </a:r>
            <a:r>
              <a:rPr lang="zh-CN" altLang="en-US" sz="2400" smtClean="0">
                <a:solidFill>
                  <a:srgbClr val="0000FF"/>
                </a:solidFill>
              </a:rPr>
              <a:t>，工作需要</a:t>
            </a:r>
            <a:r>
              <a:rPr lang="en-US" altLang="zh-CN" sz="2400">
                <a:solidFill>
                  <a:srgbClr val="0000FF"/>
                </a:solidFill>
              </a:rPr>
              <a:t>TTL</a:t>
            </a:r>
            <a:r>
              <a:rPr lang="zh-CN" altLang="en-US" sz="2400" smtClean="0">
                <a:solidFill>
                  <a:srgbClr val="0000FF"/>
                </a:solidFill>
              </a:rPr>
              <a:t>电平，</a:t>
            </a:r>
            <a:r>
              <a:rPr lang="zh-CN" altLang="en-US" sz="2400">
                <a:solidFill>
                  <a:srgbClr val="0000FF"/>
                </a:solidFill>
              </a:rPr>
              <a:t>故利用</a:t>
            </a:r>
            <a:r>
              <a:rPr lang="en-US" altLang="zh-CN" sz="2400">
                <a:solidFill>
                  <a:srgbClr val="0000FF"/>
                </a:solidFill>
              </a:rPr>
              <a:t>10k</a:t>
            </a:r>
            <a:r>
              <a:rPr lang="en-US" altLang="zh-CN" sz="2400">
                <a:solidFill>
                  <a:srgbClr val="0000FF"/>
                </a:solidFill>
                <a:sym typeface="Symbol" pitchFamily="18" charset="2"/>
              </a:rPr>
              <a:t></a:t>
            </a:r>
            <a:r>
              <a:rPr lang="zh-CN" altLang="en-US" sz="2400">
                <a:solidFill>
                  <a:srgbClr val="0000FF"/>
                </a:solidFill>
                <a:sym typeface="Symbol" pitchFamily="18" charset="2"/>
              </a:rPr>
              <a:t>和</a:t>
            </a:r>
            <a:r>
              <a:rPr lang="en-US" altLang="zh-CN" sz="2400">
                <a:solidFill>
                  <a:srgbClr val="0000FF"/>
                </a:solidFill>
                <a:sym typeface="Symbol" pitchFamily="18" charset="2"/>
              </a:rPr>
              <a:t>3k</a:t>
            </a:r>
            <a:r>
              <a:rPr lang="zh-CN" altLang="en-US" sz="2400">
                <a:solidFill>
                  <a:srgbClr val="0000FF"/>
                </a:solidFill>
                <a:sym typeface="Symbol" pitchFamily="18" charset="2"/>
              </a:rPr>
              <a:t>两个电阻分压，并经由几个反门（提高驱动能力），实现电平转换：当</a:t>
            </a:r>
            <a:r>
              <a:rPr lang="en-US" altLang="zh-CN" sz="2400">
                <a:solidFill>
                  <a:srgbClr val="0000FF"/>
                </a:solidFill>
                <a:sym typeface="Symbol" pitchFamily="18" charset="2"/>
              </a:rPr>
              <a:t>311</a:t>
            </a:r>
            <a:r>
              <a:rPr lang="zh-CN" altLang="en-US" sz="2400">
                <a:solidFill>
                  <a:srgbClr val="0000FF"/>
                </a:solidFill>
                <a:sym typeface="Symbol" pitchFamily="18" charset="2"/>
              </a:rPr>
              <a:t>输出高电平</a:t>
            </a:r>
            <a:r>
              <a:rPr lang="en-US" altLang="zh-CN" sz="2400">
                <a:solidFill>
                  <a:srgbClr val="0000FF"/>
                </a:solidFill>
                <a:sym typeface="Symbol" pitchFamily="18" charset="2"/>
              </a:rPr>
              <a:t>15V</a:t>
            </a:r>
            <a:r>
              <a:rPr lang="zh-CN" altLang="en-US" sz="2400">
                <a:solidFill>
                  <a:srgbClr val="0000FF"/>
                </a:solidFill>
                <a:sym typeface="Symbol" pitchFamily="18" charset="2"/>
              </a:rPr>
              <a:t>时，最后可变成</a:t>
            </a:r>
            <a:r>
              <a:rPr lang="en-US" altLang="zh-CN" sz="2400">
                <a:solidFill>
                  <a:srgbClr val="0000FF"/>
                </a:solidFill>
                <a:sym typeface="Symbol" pitchFamily="18" charset="2"/>
              </a:rPr>
              <a:t>3.5V</a:t>
            </a:r>
            <a:r>
              <a:rPr lang="zh-CN" altLang="en-US" sz="2400">
                <a:solidFill>
                  <a:srgbClr val="0000FF"/>
                </a:solidFill>
                <a:sym typeface="Symbol" pitchFamily="18" charset="2"/>
              </a:rPr>
              <a:t>左右的</a:t>
            </a:r>
            <a:r>
              <a:rPr lang="en-US" altLang="zh-CN" sz="2400">
                <a:solidFill>
                  <a:srgbClr val="0000FF"/>
                </a:solidFill>
                <a:sym typeface="Symbol" pitchFamily="18" charset="2"/>
              </a:rPr>
              <a:t>TTL</a:t>
            </a:r>
            <a:br>
              <a:rPr lang="en-US" altLang="zh-CN" sz="2400">
                <a:solidFill>
                  <a:srgbClr val="0000FF"/>
                </a:solidFill>
                <a:sym typeface="Symbol" pitchFamily="18" charset="2"/>
              </a:rPr>
            </a:br>
            <a:r>
              <a:rPr lang="zh-CN" altLang="en-US" sz="2400">
                <a:solidFill>
                  <a:srgbClr val="0000FF"/>
                </a:solidFill>
                <a:sym typeface="Symbol" pitchFamily="18" charset="2"/>
              </a:rPr>
              <a:t>高电平；当</a:t>
            </a:r>
            <a:r>
              <a:rPr lang="en-US" altLang="zh-CN" sz="2400">
                <a:solidFill>
                  <a:srgbClr val="0000FF"/>
                </a:solidFill>
                <a:sym typeface="Symbol" pitchFamily="18" charset="2"/>
              </a:rPr>
              <a:t>311</a:t>
            </a:r>
            <a:r>
              <a:rPr lang="zh-CN" altLang="en-US" sz="2400">
                <a:solidFill>
                  <a:srgbClr val="0000FF"/>
                </a:solidFill>
                <a:sym typeface="Symbol" pitchFamily="18" charset="2"/>
              </a:rPr>
              <a:t>输出低电平</a:t>
            </a:r>
            <a:r>
              <a:rPr lang="en-US" altLang="zh-CN" sz="2400">
                <a:solidFill>
                  <a:srgbClr val="0000FF"/>
                </a:solidFill>
                <a:sym typeface="Symbol" pitchFamily="18" charset="2"/>
              </a:rPr>
              <a:t>0V</a:t>
            </a:r>
            <a:r>
              <a:rPr lang="zh-CN" altLang="en-US" sz="2400">
                <a:solidFill>
                  <a:srgbClr val="0000FF"/>
                </a:solidFill>
                <a:sym typeface="Symbol" pitchFamily="18" charset="2"/>
              </a:rPr>
              <a:t>时，最后也可得到</a:t>
            </a:r>
            <a:r>
              <a:rPr lang="en-US" altLang="zh-CN" sz="2400">
                <a:solidFill>
                  <a:srgbClr val="0000FF"/>
                </a:solidFill>
                <a:sym typeface="Symbol" pitchFamily="18" charset="2"/>
              </a:rPr>
              <a:t>0V TTL</a:t>
            </a:r>
            <a:r>
              <a:rPr lang="zh-CN" altLang="en-US" sz="2400">
                <a:solidFill>
                  <a:srgbClr val="0000FF"/>
                </a:solidFill>
                <a:sym typeface="Symbol" pitchFamily="18" charset="2"/>
              </a:rPr>
              <a:t>低电平。</a:t>
            </a:r>
          </a:p>
        </p:txBody>
      </p:sp>
      <p:sp>
        <p:nvSpPr>
          <p:cNvPr id="46085" name="Line 7"/>
          <p:cNvSpPr>
            <a:spLocks noChangeShapeType="1"/>
          </p:cNvSpPr>
          <p:nvPr/>
        </p:nvSpPr>
        <p:spPr bwMode="auto">
          <a:xfrm>
            <a:off x="2520950" y="908050"/>
            <a:ext cx="341313" cy="523875"/>
          </a:xfrm>
          <a:prstGeom prst="line">
            <a:avLst/>
          </a:prstGeom>
          <a:noFill/>
          <a:ln w="19050">
            <a:solidFill>
              <a:srgbClr val="008000"/>
            </a:solidFill>
            <a:prstDash val="dash"/>
            <a:round/>
            <a:headEnd/>
            <a:tailEnd type="triangle" w="med" len="med"/>
          </a:ln>
        </p:spPr>
        <p:txBody>
          <a:bodyPr/>
          <a:lstStyle/>
          <a:p>
            <a:endParaRPr lang="zh-CN" altLang="en-US"/>
          </a:p>
        </p:txBody>
      </p:sp>
      <p:sp>
        <p:nvSpPr>
          <p:cNvPr id="46086" name="Text Box 8"/>
          <p:cNvSpPr txBox="1">
            <a:spLocks noChangeArrowheads="1"/>
          </p:cNvSpPr>
          <p:nvPr/>
        </p:nvSpPr>
        <p:spPr bwMode="auto">
          <a:xfrm>
            <a:off x="2087563" y="584200"/>
            <a:ext cx="865187" cy="396875"/>
          </a:xfrm>
          <a:prstGeom prst="rect">
            <a:avLst/>
          </a:prstGeom>
          <a:noFill/>
          <a:ln w="9525">
            <a:noFill/>
            <a:miter lim="800000"/>
            <a:headEnd/>
            <a:tailEnd/>
          </a:ln>
        </p:spPr>
        <p:txBody>
          <a:bodyPr>
            <a:spAutoFit/>
          </a:bodyPr>
          <a:lstStyle/>
          <a:p>
            <a:pPr algn="ctr" eaLnBrk="1" hangingPunct="1">
              <a:spcBef>
                <a:spcPct val="50000"/>
              </a:spcBef>
            </a:pPr>
            <a:r>
              <a:rPr lang="en-US" altLang="zh-SG" baseline="30000">
                <a:solidFill>
                  <a:srgbClr val="008000"/>
                </a:solidFill>
              </a:rPr>
              <a:t>2</a:t>
            </a:r>
            <a:r>
              <a:rPr lang="en-US" altLang="zh-SG">
                <a:solidFill>
                  <a:srgbClr val="008000"/>
                </a:solidFill>
              </a:rPr>
              <a:t>/</a:t>
            </a:r>
            <a:r>
              <a:rPr lang="en-US" altLang="zh-SG" baseline="-25000">
                <a:solidFill>
                  <a:srgbClr val="008000"/>
                </a:solidFill>
              </a:rPr>
              <a:t>3</a:t>
            </a:r>
            <a:r>
              <a:rPr lang="en-US" altLang="zh-SG">
                <a:solidFill>
                  <a:srgbClr val="008000"/>
                </a:solidFill>
              </a:rPr>
              <a:t>V</a:t>
            </a:r>
            <a:r>
              <a:rPr lang="en-US" altLang="zh-SG" baseline="-25000">
                <a:solidFill>
                  <a:srgbClr val="008000"/>
                </a:solidFill>
              </a:rPr>
              <a:t>1</a:t>
            </a:r>
            <a:endParaRPr lang="en-US" altLang="zh-CN" baseline="-25000">
              <a:solidFill>
                <a:srgbClr val="008000"/>
              </a:solidFill>
            </a:endParaRPr>
          </a:p>
        </p:txBody>
      </p:sp>
      <p:sp>
        <p:nvSpPr>
          <p:cNvPr id="138249" name="Text Box 9"/>
          <p:cNvSpPr txBox="1">
            <a:spLocks noChangeArrowheads="1"/>
          </p:cNvSpPr>
          <p:nvPr/>
        </p:nvSpPr>
        <p:spPr bwMode="auto">
          <a:xfrm>
            <a:off x="5113338" y="879475"/>
            <a:ext cx="1835150" cy="701675"/>
          </a:xfrm>
          <a:prstGeom prst="rect">
            <a:avLst/>
          </a:prstGeom>
          <a:noFill/>
          <a:ln w="9525" algn="ctr">
            <a:noFill/>
            <a:miter lim="800000"/>
            <a:headEnd/>
            <a:tailEnd/>
          </a:ln>
          <a:effectLst/>
        </p:spPr>
        <p:txBody>
          <a:bodyPr>
            <a:spAutoFit/>
          </a:bodyPr>
          <a:lstStyle>
            <a:lvl1pPr>
              <a:spcBef>
                <a:spcPct val="50000"/>
              </a:spcBef>
              <a:defRPr sz="2000" b="1">
                <a:solidFill>
                  <a:schemeClr val="tx1"/>
                </a:solidFill>
                <a:latin typeface="Arial" charset="0"/>
                <a:ea typeface="宋体" pitchFamily="2" charset="-122"/>
              </a:defRPr>
            </a:lvl1pPr>
            <a:lvl2pPr marL="742950" indent="-285750">
              <a:spcBef>
                <a:spcPct val="50000"/>
              </a:spcBef>
              <a:defRPr sz="2000" b="1">
                <a:solidFill>
                  <a:schemeClr val="tx1"/>
                </a:solidFill>
                <a:latin typeface="Arial" charset="0"/>
                <a:ea typeface="宋体" pitchFamily="2" charset="-122"/>
              </a:defRPr>
            </a:lvl2pPr>
            <a:lvl3pPr marL="1143000" indent="-228600">
              <a:spcBef>
                <a:spcPct val="50000"/>
              </a:spcBef>
              <a:defRPr sz="2000" b="1">
                <a:solidFill>
                  <a:schemeClr val="tx1"/>
                </a:solidFill>
                <a:latin typeface="Arial" charset="0"/>
                <a:ea typeface="宋体" pitchFamily="2" charset="-122"/>
              </a:defRPr>
            </a:lvl3pPr>
            <a:lvl4pPr marL="1600200" indent="-228600">
              <a:spcBef>
                <a:spcPct val="50000"/>
              </a:spcBef>
              <a:defRPr sz="2000" b="1">
                <a:solidFill>
                  <a:schemeClr val="tx1"/>
                </a:solidFill>
                <a:latin typeface="Arial" charset="0"/>
                <a:ea typeface="宋体" pitchFamily="2" charset="-122"/>
              </a:defRPr>
            </a:lvl4pPr>
            <a:lvl5pPr marL="2057400" indent="-228600">
              <a:spcBef>
                <a:spcPct val="50000"/>
              </a:spcBef>
              <a:defRPr sz="2000" b="1">
                <a:solidFill>
                  <a:schemeClr val="tx1"/>
                </a:solidFill>
                <a:latin typeface="Arial" charset="0"/>
                <a:ea typeface="宋体" pitchFamily="2" charset="-122"/>
              </a:defRPr>
            </a:lvl5pPr>
            <a:lvl6pPr marL="2514600" indent="-228600" fontAlgn="base">
              <a:spcBef>
                <a:spcPct val="50000"/>
              </a:spcBef>
              <a:spcAft>
                <a:spcPct val="0"/>
              </a:spcAft>
              <a:defRPr sz="2000" b="1">
                <a:solidFill>
                  <a:schemeClr val="tx1"/>
                </a:solidFill>
                <a:latin typeface="Arial" charset="0"/>
                <a:ea typeface="宋体" pitchFamily="2" charset="-122"/>
              </a:defRPr>
            </a:lvl6pPr>
            <a:lvl7pPr marL="2971800" indent="-228600" fontAlgn="base">
              <a:spcBef>
                <a:spcPct val="50000"/>
              </a:spcBef>
              <a:spcAft>
                <a:spcPct val="0"/>
              </a:spcAft>
              <a:defRPr sz="2000" b="1">
                <a:solidFill>
                  <a:schemeClr val="tx1"/>
                </a:solidFill>
                <a:latin typeface="Arial" charset="0"/>
                <a:ea typeface="宋体" pitchFamily="2" charset="-122"/>
              </a:defRPr>
            </a:lvl7pPr>
            <a:lvl8pPr marL="3429000" indent="-228600" fontAlgn="base">
              <a:spcBef>
                <a:spcPct val="50000"/>
              </a:spcBef>
              <a:spcAft>
                <a:spcPct val="0"/>
              </a:spcAft>
              <a:defRPr sz="2000" b="1">
                <a:solidFill>
                  <a:schemeClr val="tx1"/>
                </a:solidFill>
                <a:latin typeface="Arial" charset="0"/>
                <a:ea typeface="宋体" pitchFamily="2" charset="-122"/>
              </a:defRPr>
            </a:lvl8pPr>
            <a:lvl9pPr marL="3886200" indent="-228600" fontAlgn="base">
              <a:spcBef>
                <a:spcPct val="50000"/>
              </a:spcBef>
              <a:spcAft>
                <a:spcPct val="0"/>
              </a:spcAft>
              <a:defRPr sz="2000" b="1">
                <a:solidFill>
                  <a:schemeClr val="tx1"/>
                </a:solidFill>
                <a:latin typeface="Arial" charset="0"/>
                <a:ea typeface="宋体" pitchFamily="2" charset="-122"/>
              </a:defRPr>
            </a:lvl9pPr>
          </a:lstStyle>
          <a:p>
            <a:pPr eaLnBrk="1" hangingPunct="1">
              <a:defRPr/>
            </a:pPr>
            <a:r>
              <a:rPr lang="zh-CN" altLang="en-US" i="1" smtClean="0">
                <a:solidFill>
                  <a:srgbClr val="008000"/>
                </a:solidFill>
              </a:rPr>
              <a:t>上拉电阻因</a:t>
            </a:r>
            <a:r>
              <a:rPr lang="en-US" altLang="zh-CN" i="1" smtClean="0">
                <a:solidFill>
                  <a:srgbClr val="008000"/>
                </a:solidFill>
              </a:rPr>
              <a:t>311</a:t>
            </a:r>
            <a:r>
              <a:rPr lang="zh-CN" altLang="en-US" i="1" smtClean="0">
                <a:solidFill>
                  <a:srgbClr val="008000"/>
                </a:solidFill>
              </a:rPr>
              <a:t>为</a:t>
            </a:r>
            <a:r>
              <a:rPr lang="en-US" altLang="zh-CN" i="1" smtClean="0">
                <a:solidFill>
                  <a:srgbClr val="008000"/>
                </a:solidFill>
              </a:rPr>
              <a:t>OC</a:t>
            </a:r>
            <a:r>
              <a:rPr lang="zh-CN" altLang="en-US" i="1" smtClean="0">
                <a:solidFill>
                  <a:srgbClr val="008000"/>
                </a:solidFill>
              </a:rPr>
              <a:t>输出</a:t>
            </a:r>
          </a:p>
        </p:txBody>
      </p:sp>
      <p:sp>
        <p:nvSpPr>
          <p:cNvPr id="138250" name="Text Box 10"/>
          <p:cNvSpPr txBox="1">
            <a:spLocks noChangeArrowheads="1"/>
          </p:cNvSpPr>
          <p:nvPr/>
        </p:nvSpPr>
        <p:spPr bwMode="auto">
          <a:xfrm>
            <a:off x="34925" y="2060575"/>
            <a:ext cx="2843213" cy="1015663"/>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SG" i="1">
                <a:solidFill>
                  <a:srgbClr val="008000"/>
                </a:solidFill>
              </a:rPr>
              <a:t>1k</a:t>
            </a:r>
            <a:r>
              <a:rPr lang="zh-CN" altLang="en-US" i="1">
                <a:solidFill>
                  <a:srgbClr val="008000"/>
                </a:solidFill>
              </a:rPr>
              <a:t>、</a:t>
            </a:r>
            <a:r>
              <a:rPr lang="en-US" altLang="zh-CN" i="1">
                <a:solidFill>
                  <a:srgbClr val="008000"/>
                </a:solidFill>
              </a:rPr>
              <a:t>2</a:t>
            </a:r>
            <a:r>
              <a:rPr lang="en-US" altLang="zh-SG" i="1">
                <a:solidFill>
                  <a:srgbClr val="008000"/>
                </a:solidFill>
              </a:rPr>
              <a:t>k</a:t>
            </a:r>
            <a:r>
              <a:rPr lang="zh-CN" altLang="en-US" i="1">
                <a:solidFill>
                  <a:srgbClr val="008000"/>
                </a:solidFill>
              </a:rPr>
              <a:t>分压</a:t>
            </a:r>
            <a:r>
              <a:rPr lang="zh-CN" altLang="en-US" i="1" smtClean="0">
                <a:solidFill>
                  <a:srgbClr val="008000"/>
                </a:solidFill>
              </a:rPr>
              <a:t>：</a:t>
            </a:r>
            <a:r>
              <a:rPr lang="en-US" altLang="zh-CN" i="1" smtClean="0">
                <a:solidFill>
                  <a:srgbClr val="008000"/>
                </a:solidFill>
              </a:rPr>
              <a:t/>
            </a:r>
            <a:br>
              <a:rPr lang="en-US" altLang="zh-CN" i="1" smtClean="0">
                <a:solidFill>
                  <a:srgbClr val="008000"/>
                </a:solidFill>
              </a:rPr>
            </a:br>
            <a:r>
              <a:rPr lang="zh-CN" altLang="en-US" i="1" smtClean="0">
                <a:solidFill>
                  <a:srgbClr val="008000"/>
                </a:solidFill>
              </a:rPr>
              <a:t>因为比较器</a:t>
            </a:r>
            <a:r>
              <a:rPr lang="zh-CN" altLang="en-US" i="1">
                <a:solidFill>
                  <a:srgbClr val="008000"/>
                </a:solidFill>
              </a:rPr>
              <a:t>输入太高</a:t>
            </a:r>
            <a:r>
              <a:rPr lang="zh-CN" altLang="en-US" i="1" smtClean="0">
                <a:solidFill>
                  <a:srgbClr val="008000"/>
                </a:solidFill>
              </a:rPr>
              <a:t>，</a:t>
            </a:r>
            <a:r>
              <a:rPr lang="en-US" altLang="zh-CN" i="1" smtClean="0">
                <a:solidFill>
                  <a:srgbClr val="008000"/>
                </a:solidFill>
              </a:rPr>
              <a:t/>
            </a:r>
            <a:br>
              <a:rPr lang="en-US" altLang="zh-CN" i="1" smtClean="0">
                <a:solidFill>
                  <a:srgbClr val="008000"/>
                </a:solidFill>
              </a:rPr>
            </a:br>
            <a:r>
              <a:rPr lang="zh-CN" altLang="en-US" i="1" smtClean="0">
                <a:solidFill>
                  <a:srgbClr val="008000"/>
                </a:solidFill>
              </a:rPr>
              <a:t>接近电源电压也不好</a:t>
            </a:r>
            <a:r>
              <a:rPr lang="zh-CN" altLang="en-US" i="1">
                <a:solidFill>
                  <a:srgbClr val="008000"/>
                </a:solidFill>
              </a:rPr>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6" name="Picture 4"/>
          <p:cNvPicPr>
            <a:picLocks noChangeAspect="1" noChangeArrowheads="1"/>
          </p:cNvPicPr>
          <p:nvPr/>
        </p:nvPicPr>
        <p:blipFill>
          <a:blip r:embed="rId2"/>
          <a:srcRect/>
          <a:stretch>
            <a:fillRect/>
          </a:stretch>
        </p:blipFill>
        <p:spPr bwMode="auto">
          <a:xfrm>
            <a:off x="0" y="115888"/>
            <a:ext cx="9144000" cy="4468812"/>
          </a:xfrm>
          <a:prstGeom prst="rect">
            <a:avLst/>
          </a:prstGeom>
          <a:noFill/>
          <a:ln w="9525">
            <a:noFill/>
            <a:miter lim="800000"/>
            <a:headEnd/>
            <a:tailEnd/>
          </a:ln>
        </p:spPr>
      </p:pic>
      <p:pic>
        <p:nvPicPr>
          <p:cNvPr id="47107" name="Picture 5"/>
          <p:cNvPicPr>
            <a:picLocks noChangeAspect="1" noChangeArrowheads="1"/>
          </p:cNvPicPr>
          <p:nvPr/>
        </p:nvPicPr>
        <p:blipFill>
          <a:blip r:embed="rId3"/>
          <a:srcRect/>
          <a:stretch>
            <a:fillRect/>
          </a:stretch>
        </p:blipFill>
        <p:spPr bwMode="auto">
          <a:xfrm>
            <a:off x="0" y="4591050"/>
            <a:ext cx="9144000" cy="709613"/>
          </a:xfrm>
          <a:prstGeom prst="rect">
            <a:avLst/>
          </a:prstGeom>
          <a:noFill/>
          <a:ln w="9525">
            <a:noFill/>
            <a:miter lim="800000"/>
            <a:headEnd/>
            <a:tailEnd/>
          </a:ln>
        </p:spPr>
      </p:pic>
      <p:sp>
        <p:nvSpPr>
          <p:cNvPr id="47108" name="Rectangle 6"/>
          <p:cNvSpPr>
            <a:spLocks noChangeArrowheads="1"/>
          </p:cNvSpPr>
          <p:nvPr/>
        </p:nvSpPr>
        <p:spPr bwMode="auto">
          <a:xfrm>
            <a:off x="1204913" y="5326063"/>
            <a:ext cx="6899275" cy="822325"/>
          </a:xfrm>
          <a:prstGeom prst="rect">
            <a:avLst/>
          </a:prstGeom>
          <a:noFill/>
          <a:ln w="9525">
            <a:noFill/>
            <a:miter lim="800000"/>
            <a:headEnd/>
            <a:tailEnd/>
          </a:ln>
        </p:spPr>
        <p:txBody>
          <a:bodyPr wrap="none">
            <a:spAutoFit/>
          </a:bodyPr>
          <a:lstStyle/>
          <a:p>
            <a:pPr algn="ctr" eaLnBrk="1" hangingPunct="1"/>
            <a:r>
              <a:rPr lang="en-US" altLang="zh-CN" sz="2400"/>
              <a:t>Figure 15. TTL Interface With High-Level Logic</a:t>
            </a:r>
          </a:p>
          <a:p>
            <a:pPr algn="ctr" eaLnBrk="1" hangingPunct="1"/>
            <a:r>
              <a:rPr lang="en-US" altLang="zh-CN" sz="2400"/>
              <a:t>LM311</a:t>
            </a:r>
            <a:r>
              <a:rPr lang="zh-CN" altLang="en-US" sz="2400"/>
              <a:t>典型工作电路</a:t>
            </a:r>
          </a:p>
        </p:txBody>
      </p:sp>
      <p:sp>
        <p:nvSpPr>
          <p:cNvPr id="47109" name="Line 7"/>
          <p:cNvSpPr>
            <a:spLocks noChangeShapeType="1"/>
          </p:cNvSpPr>
          <p:nvPr/>
        </p:nvSpPr>
        <p:spPr bwMode="auto">
          <a:xfrm>
            <a:off x="107950" y="5272088"/>
            <a:ext cx="8424863" cy="0"/>
          </a:xfrm>
          <a:prstGeom prst="line">
            <a:avLst/>
          </a:prstGeom>
          <a:noFill/>
          <a:ln w="19050">
            <a:solidFill>
              <a:srgbClr val="FF0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107950" y="1196752"/>
            <a:ext cx="8964613" cy="4969098"/>
          </a:xfrm>
        </p:spPr>
        <p:txBody>
          <a:bodyPr/>
          <a:lstStyle/>
          <a:p>
            <a:pPr eaLnBrk="1" hangingPunct="1"/>
            <a:r>
              <a:rPr lang="zh-CN" altLang="en-US" sz="3400" b="1" smtClean="0">
                <a:latin typeface="华文楷体" panose="02010600040101010101" pitchFamily="2" charset="-122"/>
                <a:ea typeface="华文楷体" panose="02010600040101010101" pitchFamily="2" charset="-122"/>
              </a:rPr>
              <a:t>这样，即可达到如前所述的设计目标：</a:t>
            </a:r>
          </a:p>
          <a:p>
            <a:pPr eaLnBrk="1" hangingPunct="1">
              <a:buSzTx/>
              <a:buFont typeface="Wingdings" pitchFamily="2" charset="2"/>
              <a:buChar char="ü"/>
            </a:pPr>
            <a:r>
              <a:rPr lang="zh-CN" altLang="en-US" sz="3400" b="1" smtClean="0">
                <a:solidFill>
                  <a:schemeClr val="tx2"/>
                </a:solidFill>
                <a:latin typeface="华文楷体" panose="02010600040101010101" pitchFamily="2" charset="-122"/>
                <a:ea typeface="华文楷体" panose="02010600040101010101" pitchFamily="2" charset="-122"/>
              </a:rPr>
              <a:t>当输入行频高于</a:t>
            </a:r>
            <a:r>
              <a:rPr lang="en-US" altLang="zh-CN" sz="3400" b="1" smtClean="0">
                <a:solidFill>
                  <a:schemeClr val="tx2"/>
                </a:solidFill>
                <a:latin typeface="华文楷体" panose="02010600040101010101" pitchFamily="2" charset="-122"/>
                <a:ea typeface="华文楷体" panose="02010600040101010101" pitchFamily="2" charset="-122"/>
              </a:rPr>
              <a:t>30kHz</a:t>
            </a:r>
            <a:r>
              <a:rPr lang="zh-CN" altLang="en-US" sz="3400" b="1" smtClean="0">
                <a:solidFill>
                  <a:schemeClr val="tx2"/>
                </a:solidFill>
                <a:latin typeface="华文楷体" panose="02010600040101010101" pitchFamily="2" charset="-122"/>
                <a:ea typeface="华文楷体" panose="02010600040101010101" pitchFamily="2" charset="-122"/>
              </a:rPr>
              <a:t>时，</a:t>
            </a:r>
            <a:r>
              <a:rPr lang="en-US" altLang="zh-CN" sz="3400" b="1" smtClean="0">
                <a:solidFill>
                  <a:schemeClr val="tx2"/>
                </a:solidFill>
                <a:latin typeface="华文楷体" panose="02010600040101010101" pitchFamily="2" charset="-122"/>
                <a:ea typeface="华文楷体" panose="02010600040101010101" pitchFamily="2" charset="-122"/>
              </a:rPr>
              <a:t>F/V</a:t>
            </a:r>
            <a:r>
              <a:rPr lang="zh-CN" altLang="en-US" sz="3400" b="1" smtClean="0">
                <a:solidFill>
                  <a:schemeClr val="tx2"/>
                </a:solidFill>
                <a:latin typeface="华文楷体" panose="02010600040101010101" pitchFamily="2" charset="-122"/>
                <a:ea typeface="华文楷体" panose="02010600040101010101" pitchFamily="2" charset="-122"/>
              </a:rPr>
              <a:t>变换器</a:t>
            </a:r>
            <a:r>
              <a:rPr lang="en-US" altLang="zh-CN" sz="3400" b="1" smtClean="0">
                <a:solidFill>
                  <a:schemeClr val="tx2"/>
                </a:solidFill>
                <a:latin typeface="华文楷体" panose="02010600040101010101" pitchFamily="2" charset="-122"/>
                <a:ea typeface="华文楷体" panose="02010600040101010101" pitchFamily="2" charset="-122"/>
              </a:rPr>
              <a:t>LM331</a:t>
            </a:r>
            <a:r>
              <a:rPr lang="zh-CN" altLang="en-US" sz="3400" b="1" smtClean="0">
                <a:solidFill>
                  <a:schemeClr val="tx2"/>
                </a:solidFill>
                <a:latin typeface="华文楷体" panose="02010600040101010101" pitchFamily="2" charset="-122"/>
                <a:ea typeface="华文楷体" panose="02010600040101010101" pitchFamily="2" charset="-122"/>
              </a:rPr>
              <a:t>输出的电平高于</a:t>
            </a:r>
            <a:r>
              <a:rPr lang="en-US" altLang="zh-CN" sz="3400" b="1" smtClean="0">
                <a:solidFill>
                  <a:schemeClr val="tx2"/>
                </a:solidFill>
                <a:latin typeface="华文楷体" panose="02010600040101010101" pitchFamily="2" charset="-122"/>
                <a:ea typeface="华文楷体" panose="02010600040101010101" pitchFamily="2" charset="-122"/>
              </a:rPr>
              <a:t>5.8V</a:t>
            </a:r>
            <a:r>
              <a:rPr lang="zh-CN" altLang="en-US" sz="3400" b="1" smtClean="0">
                <a:solidFill>
                  <a:schemeClr val="tx2"/>
                </a:solidFill>
                <a:latin typeface="华文楷体" panose="02010600040101010101" pitchFamily="2" charset="-122"/>
                <a:ea typeface="华文楷体" panose="02010600040101010101" pitchFamily="2" charset="-122"/>
              </a:rPr>
              <a:t>，比较器</a:t>
            </a:r>
            <a:r>
              <a:rPr lang="en-US" altLang="zh-CN" sz="3400" b="1" smtClean="0">
                <a:solidFill>
                  <a:schemeClr val="tx2"/>
                </a:solidFill>
                <a:latin typeface="华文楷体" panose="02010600040101010101" pitchFamily="2" charset="-122"/>
                <a:ea typeface="华文楷体" panose="02010600040101010101" pitchFamily="2" charset="-122"/>
              </a:rPr>
              <a:t>LM311</a:t>
            </a:r>
            <a:r>
              <a:rPr lang="zh-CN" altLang="en-US" sz="3400" b="1" smtClean="0">
                <a:solidFill>
                  <a:schemeClr val="tx2"/>
                </a:solidFill>
                <a:latin typeface="华文楷体" panose="02010600040101010101" pitchFamily="2" charset="-122"/>
                <a:ea typeface="华文楷体" panose="02010600040101010101" pitchFamily="2" charset="-122"/>
              </a:rPr>
              <a:t>输出为</a:t>
            </a:r>
            <a:r>
              <a:rPr lang="en-US" altLang="zh-CN" sz="3400" b="1" smtClean="0">
                <a:solidFill>
                  <a:schemeClr val="tx2"/>
                </a:solidFill>
                <a:latin typeface="华文楷体" panose="02010600040101010101" pitchFamily="2" charset="-122"/>
                <a:ea typeface="华文楷体" panose="02010600040101010101" pitchFamily="2" charset="-122"/>
              </a:rPr>
              <a:t>15V</a:t>
            </a:r>
            <a:r>
              <a:rPr lang="zh-CN" altLang="en-US" sz="3400" b="1" smtClean="0">
                <a:solidFill>
                  <a:schemeClr val="tx2"/>
                </a:solidFill>
                <a:latin typeface="华文楷体" panose="02010600040101010101" pitchFamily="2" charset="-122"/>
                <a:ea typeface="华文楷体" panose="02010600040101010101" pitchFamily="2" charset="-122"/>
              </a:rPr>
              <a:t>，经分压及反门后，控制使能</a:t>
            </a:r>
            <a:r>
              <a:rPr lang="en-US" altLang="zh-SG" sz="3400" b="1" smtClean="0">
                <a:solidFill>
                  <a:schemeClr val="tx2"/>
                </a:solidFill>
                <a:latin typeface="华文楷体" panose="02010600040101010101" pitchFamily="2" charset="-122"/>
                <a:ea typeface="华文楷体" panose="02010600040101010101" pitchFamily="2" charset="-122"/>
              </a:rPr>
              <a:t>124</a:t>
            </a:r>
            <a:r>
              <a:rPr lang="zh-CN" altLang="en-US" sz="3400" b="1" smtClean="0">
                <a:solidFill>
                  <a:schemeClr val="tx2"/>
                </a:solidFill>
                <a:latin typeface="华文楷体" panose="02010600040101010101" pitchFamily="2" charset="-122"/>
                <a:ea typeface="华文楷体" panose="02010600040101010101" pitchFamily="2" charset="-122"/>
              </a:rPr>
              <a:t>第一波段</a:t>
            </a:r>
            <a:r>
              <a:rPr lang="en-US" altLang="zh-CN" sz="3400" b="1" smtClean="0">
                <a:solidFill>
                  <a:schemeClr val="tx2"/>
                </a:solidFill>
                <a:latin typeface="华文楷体" panose="02010600040101010101" pitchFamily="2" charset="-122"/>
                <a:ea typeface="华文楷体" panose="02010600040101010101" pitchFamily="2" charset="-122"/>
              </a:rPr>
              <a:t>/</a:t>
            </a:r>
            <a:r>
              <a:rPr lang="zh-CN" altLang="en-US" sz="3400" b="1" smtClean="0">
                <a:solidFill>
                  <a:schemeClr val="tx2"/>
                </a:solidFill>
                <a:latin typeface="华文楷体" panose="02010600040101010101" pitchFamily="2" charset="-122"/>
                <a:ea typeface="华文楷体" panose="02010600040101010101" pitchFamily="2" charset="-122"/>
              </a:rPr>
              <a:t>高波段的</a:t>
            </a:r>
            <a:r>
              <a:rPr lang="en-US" altLang="zh-CN" sz="3400" b="1" smtClean="0">
                <a:solidFill>
                  <a:schemeClr val="tx2"/>
                </a:solidFill>
                <a:latin typeface="华文楷体" panose="02010600040101010101" pitchFamily="2" charset="-122"/>
                <a:ea typeface="华文楷体" panose="02010600040101010101" pitchFamily="2" charset="-122"/>
              </a:rPr>
              <a:t>VCO1</a:t>
            </a:r>
            <a:r>
              <a:rPr lang="zh-CN" altLang="en-US" sz="3400" b="1" smtClean="0">
                <a:solidFill>
                  <a:schemeClr val="tx2"/>
                </a:solidFill>
                <a:latin typeface="华文楷体" panose="02010600040101010101" pitchFamily="2" charset="-122"/>
                <a:ea typeface="华文楷体" panose="02010600040101010101" pitchFamily="2" charset="-122"/>
              </a:rPr>
              <a:t>输出（</a:t>
            </a:r>
            <a:r>
              <a:rPr lang="en-US" altLang="zh-CN" sz="3400" b="1" smtClean="0">
                <a:solidFill>
                  <a:schemeClr val="tx2"/>
                </a:solidFill>
                <a:latin typeface="华文楷体" panose="02010600040101010101" pitchFamily="2" charset="-122"/>
                <a:ea typeface="华文楷体" panose="02010600040101010101" pitchFamily="2" charset="-122"/>
              </a:rPr>
              <a:t>G</a:t>
            </a:r>
            <a:r>
              <a:rPr lang="zh-CN" altLang="en-US" sz="3400" b="1" smtClean="0">
                <a:solidFill>
                  <a:schemeClr val="tx2"/>
                </a:solidFill>
                <a:latin typeface="华文楷体" panose="02010600040101010101" pitchFamily="2" charset="-122"/>
                <a:ea typeface="华文楷体" panose="02010600040101010101" pitchFamily="2" charset="-122"/>
              </a:rPr>
              <a:t>端低电平有效）。</a:t>
            </a:r>
          </a:p>
          <a:p>
            <a:pPr eaLnBrk="1" hangingPunct="1">
              <a:buSzTx/>
              <a:buFont typeface="Wingdings" pitchFamily="2" charset="2"/>
              <a:buChar char="ü"/>
            </a:pPr>
            <a:r>
              <a:rPr lang="zh-CN" altLang="en-US" sz="3400" b="1" smtClean="0">
                <a:solidFill>
                  <a:schemeClr val="tx2"/>
                </a:solidFill>
                <a:latin typeface="华文楷体" panose="02010600040101010101" pitchFamily="2" charset="-122"/>
                <a:ea typeface="华文楷体" panose="02010600040101010101" pitchFamily="2" charset="-122"/>
              </a:rPr>
              <a:t>当输入行频低于</a:t>
            </a:r>
            <a:r>
              <a:rPr lang="en-US" altLang="zh-CN" sz="3400" b="1" smtClean="0">
                <a:solidFill>
                  <a:schemeClr val="tx2"/>
                </a:solidFill>
                <a:latin typeface="华文楷体" panose="02010600040101010101" pitchFamily="2" charset="-122"/>
                <a:ea typeface="华文楷体" panose="02010600040101010101" pitchFamily="2" charset="-122"/>
              </a:rPr>
              <a:t>30kHz</a:t>
            </a:r>
            <a:r>
              <a:rPr lang="zh-CN" altLang="en-US" sz="3400" b="1" smtClean="0">
                <a:solidFill>
                  <a:schemeClr val="tx2"/>
                </a:solidFill>
                <a:latin typeface="华文楷体" panose="02010600040101010101" pitchFamily="2" charset="-122"/>
                <a:ea typeface="华文楷体" panose="02010600040101010101" pitchFamily="2" charset="-122"/>
              </a:rPr>
              <a:t>时，</a:t>
            </a:r>
            <a:r>
              <a:rPr lang="en-US" altLang="zh-CN" sz="3400" b="1" smtClean="0">
                <a:solidFill>
                  <a:schemeClr val="tx2"/>
                </a:solidFill>
                <a:latin typeface="华文楷体" panose="02010600040101010101" pitchFamily="2" charset="-122"/>
                <a:ea typeface="华文楷体" panose="02010600040101010101" pitchFamily="2" charset="-122"/>
              </a:rPr>
              <a:t>F/V</a:t>
            </a:r>
            <a:r>
              <a:rPr lang="zh-CN" altLang="en-US" sz="3400" b="1" smtClean="0">
                <a:solidFill>
                  <a:schemeClr val="tx2"/>
                </a:solidFill>
                <a:latin typeface="华文楷体" panose="02010600040101010101" pitchFamily="2" charset="-122"/>
                <a:ea typeface="华文楷体" panose="02010600040101010101" pitchFamily="2" charset="-122"/>
              </a:rPr>
              <a:t>变换器</a:t>
            </a:r>
            <a:r>
              <a:rPr lang="en-US" altLang="zh-CN" sz="3400" b="1" smtClean="0">
                <a:solidFill>
                  <a:schemeClr val="tx2"/>
                </a:solidFill>
                <a:latin typeface="华文楷体" panose="02010600040101010101" pitchFamily="2" charset="-122"/>
                <a:ea typeface="华文楷体" panose="02010600040101010101" pitchFamily="2" charset="-122"/>
              </a:rPr>
              <a:t>LM331</a:t>
            </a:r>
            <a:r>
              <a:rPr lang="zh-CN" altLang="en-US" sz="3400" b="1" smtClean="0">
                <a:solidFill>
                  <a:schemeClr val="tx2"/>
                </a:solidFill>
                <a:latin typeface="华文楷体" panose="02010600040101010101" pitchFamily="2" charset="-122"/>
                <a:ea typeface="华文楷体" panose="02010600040101010101" pitchFamily="2" charset="-122"/>
              </a:rPr>
              <a:t>输出的电平低于</a:t>
            </a:r>
            <a:r>
              <a:rPr lang="en-US" altLang="zh-CN" sz="3400" b="1" smtClean="0">
                <a:solidFill>
                  <a:schemeClr val="tx2"/>
                </a:solidFill>
                <a:latin typeface="华文楷体" panose="02010600040101010101" pitchFamily="2" charset="-122"/>
                <a:ea typeface="华文楷体" panose="02010600040101010101" pitchFamily="2" charset="-122"/>
              </a:rPr>
              <a:t>5.8V</a:t>
            </a:r>
            <a:r>
              <a:rPr lang="zh-CN" altLang="en-US" sz="3400" b="1" smtClean="0">
                <a:solidFill>
                  <a:schemeClr val="tx2"/>
                </a:solidFill>
                <a:latin typeface="华文楷体" panose="02010600040101010101" pitchFamily="2" charset="-122"/>
                <a:ea typeface="华文楷体" panose="02010600040101010101" pitchFamily="2" charset="-122"/>
              </a:rPr>
              <a:t>，比较器</a:t>
            </a:r>
            <a:r>
              <a:rPr lang="en-US" altLang="zh-CN" sz="3400" b="1" smtClean="0">
                <a:solidFill>
                  <a:schemeClr val="tx2"/>
                </a:solidFill>
                <a:latin typeface="华文楷体" panose="02010600040101010101" pitchFamily="2" charset="-122"/>
                <a:ea typeface="华文楷体" panose="02010600040101010101" pitchFamily="2" charset="-122"/>
              </a:rPr>
              <a:t>LM311</a:t>
            </a:r>
            <a:r>
              <a:rPr lang="zh-CN" altLang="en-US" sz="3400" b="1" smtClean="0">
                <a:solidFill>
                  <a:schemeClr val="tx2"/>
                </a:solidFill>
                <a:latin typeface="华文楷体" panose="02010600040101010101" pitchFamily="2" charset="-122"/>
                <a:ea typeface="华文楷体" panose="02010600040101010101" pitchFamily="2" charset="-122"/>
              </a:rPr>
              <a:t>输出约为</a:t>
            </a:r>
            <a:r>
              <a:rPr lang="en-US" altLang="zh-CN" sz="3400" b="1" smtClean="0">
                <a:solidFill>
                  <a:schemeClr val="tx2"/>
                </a:solidFill>
                <a:latin typeface="华文楷体" panose="02010600040101010101" pitchFamily="2" charset="-122"/>
                <a:ea typeface="华文楷体" panose="02010600040101010101" pitchFamily="2" charset="-122"/>
              </a:rPr>
              <a:t>0V</a:t>
            </a:r>
            <a:r>
              <a:rPr lang="zh-CN" altLang="en-US" sz="3400" b="1" smtClean="0">
                <a:solidFill>
                  <a:schemeClr val="tx2"/>
                </a:solidFill>
                <a:latin typeface="华文楷体" panose="02010600040101010101" pitchFamily="2" charset="-122"/>
                <a:ea typeface="华文楷体" panose="02010600040101010101" pitchFamily="2" charset="-122"/>
              </a:rPr>
              <a:t>，控制使能</a:t>
            </a:r>
            <a:r>
              <a:rPr lang="en-US" altLang="zh-CN" sz="3400" b="1" smtClean="0">
                <a:solidFill>
                  <a:schemeClr val="tx2"/>
                </a:solidFill>
                <a:latin typeface="华文楷体" panose="02010600040101010101" pitchFamily="2" charset="-122"/>
                <a:ea typeface="华文楷体" panose="02010600040101010101" pitchFamily="2" charset="-122"/>
              </a:rPr>
              <a:t>124</a:t>
            </a:r>
            <a:r>
              <a:rPr lang="zh-CN" altLang="en-US" sz="3400" b="1" smtClean="0">
                <a:solidFill>
                  <a:schemeClr val="tx2"/>
                </a:solidFill>
                <a:latin typeface="华文楷体" panose="02010600040101010101" pitchFamily="2" charset="-122"/>
                <a:ea typeface="华文楷体" panose="02010600040101010101" pitchFamily="2" charset="-122"/>
              </a:rPr>
              <a:t>第二波段</a:t>
            </a:r>
            <a:r>
              <a:rPr lang="en-US" altLang="zh-CN" sz="3400" b="1" smtClean="0">
                <a:solidFill>
                  <a:schemeClr val="tx2"/>
                </a:solidFill>
                <a:latin typeface="华文楷体" panose="02010600040101010101" pitchFamily="2" charset="-122"/>
                <a:ea typeface="华文楷体" panose="02010600040101010101" pitchFamily="2" charset="-122"/>
              </a:rPr>
              <a:t>/</a:t>
            </a:r>
            <a:r>
              <a:rPr lang="zh-CN" altLang="en-US" sz="3400" b="1" smtClean="0">
                <a:solidFill>
                  <a:schemeClr val="tx2"/>
                </a:solidFill>
                <a:latin typeface="华文楷体" panose="02010600040101010101" pitchFamily="2" charset="-122"/>
                <a:ea typeface="华文楷体" panose="02010600040101010101" pitchFamily="2" charset="-122"/>
              </a:rPr>
              <a:t>低波段的</a:t>
            </a:r>
            <a:r>
              <a:rPr lang="en-US" altLang="zh-CN" sz="3400" b="1" smtClean="0">
                <a:solidFill>
                  <a:schemeClr val="tx2"/>
                </a:solidFill>
                <a:latin typeface="华文楷体" panose="02010600040101010101" pitchFamily="2" charset="-122"/>
                <a:ea typeface="华文楷体" panose="02010600040101010101" pitchFamily="2" charset="-122"/>
              </a:rPr>
              <a:t>VCO2</a:t>
            </a:r>
            <a:r>
              <a:rPr lang="zh-CN" altLang="en-US" sz="3400" b="1" smtClean="0">
                <a:solidFill>
                  <a:schemeClr val="tx2"/>
                </a:solidFill>
                <a:latin typeface="华文楷体" panose="02010600040101010101" pitchFamily="2" charset="-122"/>
                <a:ea typeface="华文楷体" panose="02010600040101010101" pitchFamily="2" charset="-122"/>
              </a:rPr>
              <a:t>输出。</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1188" y="620713"/>
            <a:ext cx="7543800" cy="720725"/>
          </a:xfrm>
        </p:spPr>
        <p:txBody>
          <a:bodyPr/>
          <a:lstStyle/>
          <a:p>
            <a:pPr eaLnBrk="1" hangingPunct="1"/>
            <a:r>
              <a:rPr lang="en-US" altLang="zh-CN" sz="3800" smtClean="0">
                <a:solidFill>
                  <a:srgbClr val="0000CC"/>
                </a:solidFill>
              </a:rPr>
              <a:t>(3). </a:t>
            </a:r>
            <a:r>
              <a:rPr lang="zh-CN" altLang="en-US" sz="3800" smtClean="0">
                <a:solidFill>
                  <a:srgbClr val="0000CC"/>
                </a:solidFill>
              </a:rPr>
              <a:t>分频器、鉴相器</a:t>
            </a:r>
          </a:p>
        </p:txBody>
      </p:sp>
      <p:sp>
        <p:nvSpPr>
          <p:cNvPr id="49155" name="Rectangle 3"/>
          <p:cNvSpPr>
            <a:spLocks noGrp="1" noChangeArrowheads="1"/>
          </p:cNvSpPr>
          <p:nvPr>
            <p:ph type="body" idx="1"/>
          </p:nvPr>
        </p:nvSpPr>
        <p:spPr>
          <a:xfrm>
            <a:off x="76200" y="1484313"/>
            <a:ext cx="8964613" cy="4752975"/>
          </a:xfrm>
        </p:spPr>
        <p:txBody>
          <a:bodyPr/>
          <a:lstStyle/>
          <a:p>
            <a:pPr marL="0" indent="439738" eaLnBrk="1" hangingPunct="1">
              <a:lnSpc>
                <a:spcPct val="130000"/>
              </a:lnSpc>
            </a:pPr>
            <a:r>
              <a:rPr lang="zh-CN" altLang="en-US" sz="3200" b="1" smtClean="0">
                <a:latin typeface="Times New Roman" pitchFamily="18" charset="0"/>
              </a:rPr>
              <a:t>用两块</a:t>
            </a:r>
            <a:r>
              <a:rPr lang="en-US" altLang="zh-CN" sz="3200" b="1" smtClean="0">
                <a:latin typeface="Times New Roman" pitchFamily="18" charset="0"/>
              </a:rPr>
              <a:t>74LS161</a:t>
            </a:r>
            <a:r>
              <a:rPr lang="zh-CN" altLang="en-US" sz="3200" b="1" smtClean="0">
                <a:latin typeface="Times New Roman" pitchFamily="18" charset="0"/>
              </a:rPr>
              <a:t>计数器同步级联为模</a:t>
            </a:r>
            <a:r>
              <a:rPr lang="en-US" altLang="zh-CN" sz="3200" b="1" smtClean="0">
                <a:latin typeface="Times New Roman" pitchFamily="18" charset="0"/>
              </a:rPr>
              <a:t>256</a:t>
            </a:r>
            <a:r>
              <a:rPr lang="zh-CN" altLang="en-US" sz="3200" b="1" smtClean="0">
                <a:latin typeface="Times New Roman" pitchFamily="18" charset="0"/>
              </a:rPr>
              <a:t>分频器。计数器的时钟即为</a:t>
            </a:r>
            <a:r>
              <a:rPr lang="en-US" altLang="zh-CN" sz="3200" b="1" smtClean="0">
                <a:latin typeface="Times New Roman" pitchFamily="18" charset="0"/>
              </a:rPr>
              <a:t>VCO 74LS124</a:t>
            </a:r>
            <a:r>
              <a:rPr lang="zh-CN" altLang="en-US" sz="3200" b="1" smtClean="0">
                <a:latin typeface="Times New Roman" pitchFamily="18" charset="0"/>
              </a:rPr>
              <a:t>的输出</a:t>
            </a:r>
            <a:r>
              <a:rPr lang="en-US" altLang="zh-SG" sz="3200" b="1" smtClean="0">
                <a:latin typeface="Times New Roman" pitchFamily="18" charset="0"/>
              </a:rPr>
              <a:t>v</a:t>
            </a:r>
            <a:r>
              <a:rPr lang="en-US" altLang="zh-SG" sz="3200" b="1" baseline="-25000" smtClean="0">
                <a:latin typeface="Times New Roman" pitchFamily="18" charset="0"/>
              </a:rPr>
              <a:t>o</a:t>
            </a:r>
            <a:br>
              <a:rPr lang="en-US" altLang="zh-SG" sz="3200" b="1" baseline="-25000" smtClean="0">
                <a:latin typeface="Times New Roman" pitchFamily="18" charset="0"/>
              </a:rPr>
            </a:br>
            <a:r>
              <a:rPr lang="zh-CN" altLang="en-US" sz="3200" b="1" i="1" smtClean="0">
                <a:solidFill>
                  <a:srgbClr val="0000FF"/>
                </a:solidFill>
                <a:latin typeface="Times New Roman" pitchFamily="18" charset="0"/>
              </a:rPr>
              <a:t>（因为正是要对</a:t>
            </a:r>
            <a:r>
              <a:rPr lang="en-US" altLang="zh-CN" sz="3200" b="1" i="1" smtClean="0">
                <a:solidFill>
                  <a:srgbClr val="0000FF"/>
                </a:solidFill>
                <a:latin typeface="Times New Roman" pitchFamily="18" charset="0"/>
              </a:rPr>
              <a:t>v</a:t>
            </a:r>
            <a:r>
              <a:rPr lang="en-US" altLang="zh-CN" sz="3200" b="1" i="1" baseline="-25000" smtClean="0">
                <a:solidFill>
                  <a:srgbClr val="0000FF"/>
                </a:solidFill>
                <a:latin typeface="Times New Roman" pitchFamily="18" charset="0"/>
              </a:rPr>
              <a:t>o</a:t>
            </a:r>
            <a:r>
              <a:rPr lang="zh-CN" altLang="en-US" sz="3200" b="1" i="1" smtClean="0">
                <a:solidFill>
                  <a:srgbClr val="0000FF"/>
                </a:solidFill>
                <a:latin typeface="Times New Roman" pitchFamily="18" charset="0"/>
              </a:rPr>
              <a:t>进行</a:t>
            </a:r>
            <a:r>
              <a:rPr lang="en-US" altLang="zh-CN" sz="3200" b="1" i="1" smtClean="0">
                <a:solidFill>
                  <a:srgbClr val="0000FF"/>
                </a:solidFill>
                <a:latin typeface="Times New Roman" pitchFamily="18" charset="0"/>
              </a:rPr>
              <a:t>256</a:t>
            </a:r>
            <a:r>
              <a:rPr lang="zh-CN" altLang="en-US" sz="3200" b="1" i="1" smtClean="0">
                <a:solidFill>
                  <a:srgbClr val="0000FF"/>
                </a:solidFill>
                <a:latin typeface="Times New Roman" pitchFamily="18" charset="0"/>
              </a:rPr>
              <a:t>分频！）</a:t>
            </a:r>
            <a:r>
              <a:rPr lang="zh-CN" altLang="en-US" sz="3200" b="1" smtClean="0">
                <a:latin typeface="Times New Roman" pitchFamily="18" charset="0"/>
              </a:rPr>
              <a:t>。</a:t>
            </a:r>
            <a:endParaRPr lang="en-US" altLang="zh-CN" sz="3200" b="1" smtClean="0">
              <a:latin typeface="Times New Roman" pitchFamily="18" charset="0"/>
            </a:endParaRPr>
          </a:p>
          <a:p>
            <a:pPr marL="0" indent="439738" eaLnBrk="1" hangingPunct="1">
              <a:lnSpc>
                <a:spcPct val="130000"/>
              </a:lnSpc>
            </a:pPr>
            <a:r>
              <a:rPr lang="zh-CN" altLang="en-US" sz="3200" b="1" smtClean="0">
                <a:solidFill>
                  <a:srgbClr val="FF00FF"/>
                </a:solidFill>
                <a:latin typeface="Times New Roman" pitchFamily="18" charset="0"/>
              </a:rPr>
              <a:t>分频器</a:t>
            </a:r>
            <a:r>
              <a:rPr lang="en-US" altLang="zh-CN" sz="3200" b="1" smtClean="0">
                <a:solidFill>
                  <a:srgbClr val="FF00FF"/>
                </a:solidFill>
                <a:latin typeface="Times New Roman" pitchFamily="18" charset="0"/>
              </a:rPr>
              <a:t>8</a:t>
            </a:r>
            <a:r>
              <a:rPr lang="zh-CN" altLang="en-US" sz="3200" b="1" smtClean="0">
                <a:solidFill>
                  <a:srgbClr val="FF00FF"/>
                </a:solidFill>
                <a:latin typeface="Times New Roman" pitchFamily="18" charset="0"/>
              </a:rPr>
              <a:t>位输出中的最高位</a:t>
            </a:r>
            <a:r>
              <a:rPr lang="en-US" altLang="zh-CN" sz="3200" b="1" smtClean="0">
                <a:solidFill>
                  <a:srgbClr val="FF00FF"/>
                </a:solidFill>
                <a:latin typeface="Times New Roman" pitchFamily="18" charset="0"/>
              </a:rPr>
              <a:t>Q</a:t>
            </a:r>
            <a:r>
              <a:rPr lang="en-US" altLang="zh-CN" sz="3200" b="1" baseline="-25000" smtClean="0">
                <a:solidFill>
                  <a:srgbClr val="FF00FF"/>
                </a:solidFill>
                <a:latin typeface="Times New Roman" pitchFamily="18" charset="0"/>
              </a:rPr>
              <a:t>7</a:t>
            </a:r>
            <a:r>
              <a:rPr lang="zh-CN" altLang="en-US" sz="3200" b="1" smtClean="0">
                <a:solidFill>
                  <a:srgbClr val="FF00FF"/>
                </a:solidFill>
                <a:latin typeface="Times New Roman" pitchFamily="18" charset="0"/>
              </a:rPr>
              <a:t>就是</a:t>
            </a:r>
            <a:r>
              <a:rPr lang="en-US" altLang="zh-CN" sz="3200" b="1" smtClean="0">
                <a:solidFill>
                  <a:srgbClr val="FF00FF"/>
                </a:solidFill>
                <a:latin typeface="Times New Roman" pitchFamily="18" charset="0"/>
              </a:rPr>
              <a:t>256</a:t>
            </a:r>
            <a:r>
              <a:rPr lang="zh-CN" altLang="en-US" sz="3200" b="1" smtClean="0">
                <a:solidFill>
                  <a:srgbClr val="FF00FF"/>
                </a:solidFill>
                <a:latin typeface="Times New Roman" pitchFamily="18" charset="0"/>
              </a:rPr>
              <a:t>分频输出</a:t>
            </a:r>
            <a:br>
              <a:rPr lang="zh-CN" altLang="en-US" sz="3200" b="1" smtClean="0">
                <a:solidFill>
                  <a:srgbClr val="FF00FF"/>
                </a:solidFill>
                <a:latin typeface="Times New Roman" pitchFamily="18" charset="0"/>
              </a:rPr>
            </a:br>
            <a:r>
              <a:rPr lang="zh-CN" altLang="en-US" sz="3200" b="1" smtClean="0">
                <a:latin typeface="Times New Roman" pitchFamily="18" charset="0"/>
              </a:rPr>
              <a:t>，它加到鉴相器的一输入端，去与另一输入端的输入行频信号</a:t>
            </a:r>
            <a:r>
              <a:rPr lang="en-US" altLang="zh-CN" sz="3200" b="1" smtClean="0">
                <a:latin typeface="Times New Roman" pitchFamily="18" charset="0"/>
              </a:rPr>
              <a:t>v</a:t>
            </a:r>
            <a:r>
              <a:rPr lang="en-US" altLang="zh-CN" sz="3200" b="1" baseline="-25000" smtClean="0">
                <a:latin typeface="Times New Roman" pitchFamily="18" charset="0"/>
              </a:rPr>
              <a:t>i</a:t>
            </a:r>
            <a:r>
              <a:rPr lang="zh-CN" altLang="en-US" sz="3200" b="1" smtClean="0">
                <a:latin typeface="Times New Roman" pitchFamily="18" charset="0"/>
              </a:rPr>
              <a:t>进行鉴相。</a:t>
            </a:r>
            <a:endParaRPr lang="en-US" altLang="zh-CN" sz="3200" b="1" smtClean="0">
              <a:latin typeface="Times New Roman" pitchFamily="18" charset="0"/>
            </a:endParaRPr>
          </a:p>
          <a:p>
            <a:pPr marL="0" indent="439738" eaLnBrk="1" hangingPunct="1">
              <a:lnSpc>
                <a:spcPct val="130000"/>
              </a:lnSpc>
            </a:pPr>
            <a:r>
              <a:rPr lang="zh-CN" altLang="en-US" sz="3200" b="1" smtClean="0">
                <a:latin typeface="Times New Roman" pitchFamily="18" charset="0"/>
              </a:rPr>
              <a:t>其电路与波形如图</a:t>
            </a:r>
            <a:r>
              <a:rPr lang="en-US" altLang="zh-CN" sz="3200" b="1" smtClean="0">
                <a:latin typeface="Times New Roman" pitchFamily="18" charset="0"/>
              </a:rPr>
              <a:t>3-102</a:t>
            </a:r>
            <a:r>
              <a:rPr lang="zh-CN" altLang="en-US" sz="3200" b="1" smtClean="0">
                <a:latin typeface="Times New Roman" pitchFamily="18" charset="0"/>
              </a:rPr>
              <a:t>所示。</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15"/>
          <p:cNvSpPr>
            <a:spLocks noChangeArrowheads="1"/>
          </p:cNvSpPr>
          <p:nvPr/>
        </p:nvSpPr>
        <p:spPr bwMode="auto">
          <a:xfrm>
            <a:off x="1751013" y="1633538"/>
            <a:ext cx="779462" cy="833437"/>
          </a:xfrm>
          <a:prstGeom prst="flowChartProcess">
            <a:avLst/>
          </a:prstGeom>
          <a:solidFill>
            <a:schemeClr val="accent1"/>
          </a:solidFill>
          <a:ln w="9525">
            <a:solidFill>
              <a:schemeClr val="tx1"/>
            </a:solidFill>
            <a:miter lim="800000"/>
            <a:headEnd/>
            <a:tailEnd/>
          </a:ln>
        </p:spPr>
        <p:txBody>
          <a:bodyPr wrap="none" anchor="ctr"/>
          <a:lstStyle/>
          <a:p>
            <a:pPr algn="ctr" eaLnBrk="1" hangingPunct="1"/>
            <a:r>
              <a:rPr kumimoji="1" lang="en-US" altLang="zh-CN" sz="2400" b="0">
                <a:latin typeface="Times New Roman" pitchFamily="18" charset="0"/>
              </a:rPr>
              <a:t>PD</a:t>
            </a:r>
          </a:p>
        </p:txBody>
      </p:sp>
      <p:sp>
        <p:nvSpPr>
          <p:cNvPr id="2053" name="AutoShape 16"/>
          <p:cNvSpPr>
            <a:spLocks noChangeArrowheads="1"/>
          </p:cNvSpPr>
          <p:nvPr/>
        </p:nvSpPr>
        <p:spPr bwMode="auto">
          <a:xfrm>
            <a:off x="3856038" y="1633538"/>
            <a:ext cx="779462" cy="833437"/>
          </a:xfrm>
          <a:prstGeom prst="flowChartProcess">
            <a:avLst/>
          </a:prstGeom>
          <a:solidFill>
            <a:schemeClr val="accent1"/>
          </a:solidFill>
          <a:ln w="9525">
            <a:solidFill>
              <a:schemeClr val="tx1"/>
            </a:solidFill>
            <a:miter lim="800000"/>
            <a:headEnd/>
            <a:tailEnd/>
          </a:ln>
        </p:spPr>
        <p:txBody>
          <a:bodyPr wrap="none" anchor="ctr"/>
          <a:lstStyle/>
          <a:p>
            <a:pPr algn="ctr" eaLnBrk="1" hangingPunct="1"/>
            <a:r>
              <a:rPr kumimoji="1" lang="en-US" altLang="zh-CN" sz="2400" b="0">
                <a:latin typeface="Times New Roman" pitchFamily="18" charset="0"/>
              </a:rPr>
              <a:t>LF</a:t>
            </a:r>
          </a:p>
        </p:txBody>
      </p:sp>
      <p:sp>
        <p:nvSpPr>
          <p:cNvPr id="2054" name="AutoShape 17"/>
          <p:cNvSpPr>
            <a:spLocks noChangeArrowheads="1"/>
          </p:cNvSpPr>
          <p:nvPr/>
        </p:nvSpPr>
        <p:spPr bwMode="auto">
          <a:xfrm>
            <a:off x="6194425" y="1633538"/>
            <a:ext cx="779463" cy="833437"/>
          </a:xfrm>
          <a:prstGeom prst="flowChartProcess">
            <a:avLst/>
          </a:prstGeom>
          <a:solidFill>
            <a:schemeClr val="accent1"/>
          </a:solidFill>
          <a:ln w="9525">
            <a:solidFill>
              <a:schemeClr val="tx1"/>
            </a:solidFill>
            <a:miter lim="800000"/>
            <a:headEnd/>
            <a:tailEnd/>
          </a:ln>
        </p:spPr>
        <p:txBody>
          <a:bodyPr wrap="none" anchor="ctr"/>
          <a:lstStyle/>
          <a:p>
            <a:pPr algn="ctr" eaLnBrk="1" hangingPunct="1"/>
            <a:r>
              <a:rPr kumimoji="1" lang="en-US" altLang="zh-CN" sz="2400" b="0">
                <a:latin typeface="Times New Roman" pitchFamily="18" charset="0"/>
              </a:rPr>
              <a:t>VCO</a:t>
            </a:r>
          </a:p>
        </p:txBody>
      </p:sp>
      <p:sp>
        <p:nvSpPr>
          <p:cNvPr id="2055" name="Line 18"/>
          <p:cNvSpPr>
            <a:spLocks noChangeShapeType="1"/>
          </p:cNvSpPr>
          <p:nvPr/>
        </p:nvSpPr>
        <p:spPr bwMode="auto">
          <a:xfrm>
            <a:off x="2530475" y="2049463"/>
            <a:ext cx="132556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56" name="Line 19"/>
          <p:cNvSpPr>
            <a:spLocks noChangeShapeType="1"/>
          </p:cNvSpPr>
          <p:nvPr/>
        </p:nvSpPr>
        <p:spPr bwMode="auto">
          <a:xfrm>
            <a:off x="4635500" y="2049463"/>
            <a:ext cx="155892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57" name="Line 20"/>
          <p:cNvSpPr>
            <a:spLocks noChangeShapeType="1"/>
          </p:cNvSpPr>
          <p:nvPr/>
        </p:nvSpPr>
        <p:spPr bwMode="auto">
          <a:xfrm>
            <a:off x="6973888" y="2049463"/>
            <a:ext cx="70167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58" name="Line 21"/>
          <p:cNvSpPr>
            <a:spLocks noChangeShapeType="1"/>
          </p:cNvSpPr>
          <p:nvPr/>
        </p:nvSpPr>
        <p:spPr bwMode="auto">
          <a:xfrm>
            <a:off x="2141538" y="3160713"/>
            <a:ext cx="5065712" cy="0"/>
          </a:xfrm>
          <a:prstGeom prst="line">
            <a:avLst/>
          </a:prstGeom>
          <a:noFill/>
          <a:ln w="9525">
            <a:solidFill>
              <a:schemeClr val="tx1"/>
            </a:solidFill>
            <a:miter lim="800000"/>
            <a:headEnd/>
            <a:tailEnd/>
          </a:ln>
        </p:spPr>
        <p:txBody>
          <a:bodyPr wrap="none"/>
          <a:lstStyle/>
          <a:p>
            <a:endParaRPr lang="zh-CN" altLang="en-US"/>
          </a:p>
        </p:txBody>
      </p:sp>
      <p:sp>
        <p:nvSpPr>
          <p:cNvPr id="2059" name="Line 22"/>
          <p:cNvSpPr>
            <a:spLocks noChangeShapeType="1"/>
          </p:cNvSpPr>
          <p:nvPr/>
        </p:nvSpPr>
        <p:spPr bwMode="auto">
          <a:xfrm>
            <a:off x="7207250" y="2049463"/>
            <a:ext cx="0" cy="1111250"/>
          </a:xfrm>
          <a:prstGeom prst="line">
            <a:avLst/>
          </a:prstGeom>
          <a:noFill/>
          <a:ln w="9525">
            <a:solidFill>
              <a:schemeClr val="tx1"/>
            </a:solidFill>
            <a:miter lim="800000"/>
            <a:headEnd/>
            <a:tailEnd/>
          </a:ln>
        </p:spPr>
        <p:txBody>
          <a:bodyPr wrap="none"/>
          <a:lstStyle/>
          <a:p>
            <a:endParaRPr lang="zh-CN" altLang="en-US"/>
          </a:p>
        </p:txBody>
      </p:sp>
      <p:sp>
        <p:nvSpPr>
          <p:cNvPr id="2060" name="Line 23"/>
          <p:cNvSpPr>
            <a:spLocks noChangeShapeType="1"/>
          </p:cNvSpPr>
          <p:nvPr/>
        </p:nvSpPr>
        <p:spPr bwMode="auto">
          <a:xfrm flipV="1">
            <a:off x="2141538" y="2466975"/>
            <a:ext cx="0" cy="693738"/>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61" name="Line 24"/>
          <p:cNvSpPr>
            <a:spLocks noChangeShapeType="1"/>
          </p:cNvSpPr>
          <p:nvPr/>
        </p:nvSpPr>
        <p:spPr bwMode="auto">
          <a:xfrm>
            <a:off x="1049338" y="2049463"/>
            <a:ext cx="701675"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62" name="Text Box 25"/>
          <p:cNvSpPr txBox="1">
            <a:spLocks noChangeArrowheads="1"/>
          </p:cNvSpPr>
          <p:nvPr/>
        </p:nvSpPr>
        <p:spPr bwMode="auto">
          <a:xfrm>
            <a:off x="971550" y="1412875"/>
            <a:ext cx="701675"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0">
                <a:latin typeface="Times New Roman" pitchFamily="18" charset="0"/>
              </a:rPr>
              <a:t>V</a:t>
            </a:r>
            <a:r>
              <a:rPr kumimoji="1" lang="en-US" altLang="zh-CN" sz="2400" b="0" baseline="-25000">
                <a:latin typeface="Times New Roman" pitchFamily="18" charset="0"/>
              </a:rPr>
              <a:t>i</a:t>
            </a:r>
            <a:r>
              <a:rPr kumimoji="1" lang="en-US" altLang="zh-CN" sz="2400" b="0">
                <a:latin typeface="Times New Roman" pitchFamily="18" charset="0"/>
              </a:rPr>
              <a:t>(t)</a:t>
            </a:r>
            <a:endParaRPr kumimoji="1" lang="en-US" altLang="zh-CN" sz="2400" b="0" baseline="-25000">
              <a:latin typeface="Times New Roman" pitchFamily="18" charset="0"/>
            </a:endParaRPr>
          </a:p>
        </p:txBody>
      </p:sp>
      <p:sp>
        <p:nvSpPr>
          <p:cNvPr id="2063" name="Text Box 26"/>
          <p:cNvSpPr txBox="1">
            <a:spLocks noChangeArrowheads="1"/>
          </p:cNvSpPr>
          <p:nvPr/>
        </p:nvSpPr>
        <p:spPr bwMode="auto">
          <a:xfrm>
            <a:off x="1212850" y="1911350"/>
            <a:ext cx="623888"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b="0">
                <a:latin typeface="Times New Roman" pitchFamily="18" charset="0"/>
                <a:sym typeface="Symbol" pitchFamily="18" charset="2"/>
              </a:rPr>
              <a:t></a:t>
            </a:r>
            <a:r>
              <a:rPr kumimoji="1" lang="en-US" altLang="zh-CN" sz="3200" b="0" baseline="-25000">
                <a:latin typeface="Times New Roman" pitchFamily="18" charset="0"/>
              </a:rPr>
              <a:t>i</a:t>
            </a:r>
          </a:p>
        </p:txBody>
      </p:sp>
      <p:sp>
        <p:nvSpPr>
          <p:cNvPr id="2064" name="Text Box 27"/>
          <p:cNvSpPr txBox="1">
            <a:spLocks noChangeArrowheads="1"/>
          </p:cNvSpPr>
          <p:nvPr/>
        </p:nvSpPr>
        <p:spPr bwMode="auto">
          <a:xfrm>
            <a:off x="5724525" y="2159000"/>
            <a:ext cx="1092200" cy="577850"/>
          </a:xfrm>
          <a:prstGeom prst="rect">
            <a:avLst/>
          </a:prstGeom>
          <a:noFill/>
          <a:ln w="9525">
            <a:noFill/>
            <a:miter lim="800000"/>
            <a:headEnd/>
            <a:tailEnd/>
          </a:ln>
        </p:spPr>
        <p:txBody>
          <a:bodyPr>
            <a:spAutoFit/>
          </a:bodyPr>
          <a:lstStyle/>
          <a:p>
            <a:pPr eaLnBrk="1" hangingPunct="1">
              <a:spcBef>
                <a:spcPct val="50000"/>
              </a:spcBef>
            </a:pPr>
            <a:r>
              <a:rPr kumimoji="1" lang="en-US" altLang="zh-CN" sz="3200" b="0">
                <a:latin typeface="Times New Roman" pitchFamily="18" charset="0"/>
                <a:sym typeface="Symbol" pitchFamily="18" charset="2"/>
              </a:rPr>
              <a:t></a:t>
            </a:r>
            <a:r>
              <a:rPr kumimoji="1" lang="en-US" altLang="zh-CN" sz="3200" b="0" baseline="-25000">
                <a:latin typeface="Times New Roman" pitchFamily="18" charset="0"/>
              </a:rPr>
              <a:t>r</a:t>
            </a:r>
            <a:endParaRPr kumimoji="1" lang="zh-CN" altLang="en-US" sz="3200" b="0" baseline="-25000">
              <a:latin typeface="Times New Roman" pitchFamily="18" charset="0"/>
            </a:endParaRPr>
          </a:p>
        </p:txBody>
      </p:sp>
      <p:sp>
        <p:nvSpPr>
          <p:cNvPr id="2065" name="Text Box 28"/>
          <p:cNvSpPr txBox="1">
            <a:spLocks noChangeArrowheads="1"/>
          </p:cNvSpPr>
          <p:nvPr/>
        </p:nvSpPr>
        <p:spPr bwMode="auto">
          <a:xfrm>
            <a:off x="7164388" y="1438275"/>
            <a:ext cx="1403350" cy="1090613"/>
          </a:xfrm>
          <a:prstGeom prst="rect">
            <a:avLst/>
          </a:prstGeom>
          <a:noFill/>
          <a:ln w="9525">
            <a:noFill/>
            <a:miter lim="800000"/>
            <a:headEnd/>
            <a:tailEnd/>
          </a:ln>
        </p:spPr>
        <p:txBody>
          <a:bodyPr>
            <a:spAutoFit/>
          </a:bodyPr>
          <a:lstStyle/>
          <a:p>
            <a:pPr eaLnBrk="1" hangingPunct="1">
              <a:spcBef>
                <a:spcPct val="30000"/>
              </a:spcBef>
            </a:pPr>
            <a:r>
              <a:rPr kumimoji="1" lang="en-US" altLang="zh-CN" sz="2400" b="0">
                <a:latin typeface="Times New Roman" pitchFamily="18" charset="0"/>
              </a:rPr>
              <a:t>V</a:t>
            </a:r>
            <a:r>
              <a:rPr kumimoji="1" lang="en-US" altLang="zh-CN" sz="2400" b="0" baseline="-25000">
                <a:latin typeface="Times New Roman" pitchFamily="18" charset="0"/>
              </a:rPr>
              <a:t>o</a:t>
            </a:r>
            <a:r>
              <a:rPr kumimoji="1" lang="en-US" altLang="zh-CN" sz="2400" b="0">
                <a:latin typeface="Times New Roman" pitchFamily="18" charset="0"/>
              </a:rPr>
              <a:t>(t)</a:t>
            </a:r>
            <a:endParaRPr kumimoji="1" lang="en-US" altLang="zh-CN" sz="2400" b="0" baseline="-25000">
              <a:latin typeface="Times New Roman" pitchFamily="18" charset="0"/>
            </a:endParaRPr>
          </a:p>
          <a:p>
            <a:pPr eaLnBrk="1" hangingPunct="1">
              <a:spcBef>
                <a:spcPct val="30000"/>
              </a:spcBef>
            </a:pPr>
            <a:r>
              <a:rPr kumimoji="1" lang="en-US" altLang="zh-CN" sz="3200" b="0">
                <a:latin typeface="Times New Roman" pitchFamily="18" charset="0"/>
                <a:sym typeface="Symbol" pitchFamily="18" charset="2"/>
              </a:rPr>
              <a:t></a:t>
            </a:r>
            <a:r>
              <a:rPr kumimoji="1" lang="en-US" altLang="zh-CN" sz="3200" b="0" baseline="-25000">
                <a:latin typeface="Times New Roman" pitchFamily="18" charset="0"/>
              </a:rPr>
              <a:t>o</a:t>
            </a:r>
          </a:p>
        </p:txBody>
      </p:sp>
      <p:sp>
        <p:nvSpPr>
          <p:cNvPr id="2066" name="Text Box 29"/>
          <p:cNvSpPr txBox="1">
            <a:spLocks noChangeArrowheads="1"/>
          </p:cNvSpPr>
          <p:nvPr/>
        </p:nvSpPr>
        <p:spPr bwMode="auto">
          <a:xfrm>
            <a:off x="2799096" y="1412875"/>
            <a:ext cx="7874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0">
                <a:latin typeface="Times New Roman" pitchFamily="18" charset="0"/>
              </a:rPr>
              <a:t>V</a:t>
            </a:r>
            <a:r>
              <a:rPr kumimoji="1" lang="en-US" altLang="zh-CN" sz="2400" b="0" baseline="-25000">
                <a:latin typeface="Times New Roman" pitchFamily="18" charset="0"/>
              </a:rPr>
              <a:t>d</a:t>
            </a:r>
            <a:r>
              <a:rPr kumimoji="1" lang="en-US" altLang="zh-CN" sz="2400" b="0">
                <a:latin typeface="Times New Roman" pitchFamily="18" charset="0"/>
              </a:rPr>
              <a:t>(t)</a:t>
            </a:r>
            <a:endParaRPr kumimoji="1" lang="en-US" altLang="zh-CN" sz="2400" b="0" baseline="-25000">
              <a:latin typeface="Times New Roman" pitchFamily="18" charset="0"/>
            </a:endParaRPr>
          </a:p>
        </p:txBody>
      </p:sp>
      <p:sp>
        <p:nvSpPr>
          <p:cNvPr id="2067" name="Text Box 30"/>
          <p:cNvSpPr txBox="1">
            <a:spLocks noChangeArrowheads="1"/>
          </p:cNvSpPr>
          <p:nvPr/>
        </p:nvSpPr>
        <p:spPr bwMode="auto">
          <a:xfrm>
            <a:off x="5042540" y="1412875"/>
            <a:ext cx="8128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0">
                <a:latin typeface="Times New Roman" pitchFamily="18" charset="0"/>
              </a:rPr>
              <a:t>V</a:t>
            </a:r>
            <a:r>
              <a:rPr kumimoji="1" lang="en-US" altLang="zh-CN" sz="2400" b="0" baseline="-25000">
                <a:latin typeface="Times New Roman" pitchFamily="18" charset="0"/>
              </a:rPr>
              <a:t>c</a:t>
            </a:r>
            <a:r>
              <a:rPr kumimoji="1" lang="en-US" altLang="zh-CN" sz="2400" b="0">
                <a:latin typeface="Times New Roman" pitchFamily="18" charset="0"/>
              </a:rPr>
              <a:t>(t)</a:t>
            </a:r>
            <a:endParaRPr kumimoji="1" lang="en-US" altLang="zh-CN" sz="2400" b="0" baseline="-25000">
              <a:latin typeface="Times New Roman" pitchFamily="18" charset="0"/>
            </a:endParaRPr>
          </a:p>
        </p:txBody>
      </p:sp>
      <p:sp>
        <p:nvSpPr>
          <p:cNvPr id="2068" name="Oval 31"/>
          <p:cNvSpPr>
            <a:spLocks noChangeArrowheads="1"/>
          </p:cNvSpPr>
          <p:nvPr/>
        </p:nvSpPr>
        <p:spPr bwMode="auto">
          <a:xfrm>
            <a:off x="7135813" y="1971675"/>
            <a:ext cx="144462" cy="144463"/>
          </a:xfrm>
          <a:prstGeom prst="ellipse">
            <a:avLst/>
          </a:prstGeom>
          <a:solidFill>
            <a:schemeClr val="tx1"/>
          </a:solidFill>
          <a:ln w="9525">
            <a:solidFill>
              <a:schemeClr val="tx1"/>
            </a:solidFill>
            <a:round/>
            <a:headEnd/>
            <a:tailEnd/>
          </a:ln>
        </p:spPr>
        <p:txBody>
          <a:bodyPr wrap="none" anchor="ctr"/>
          <a:lstStyle/>
          <a:p>
            <a:pPr eaLnBrk="1" hangingPunct="1">
              <a:spcBef>
                <a:spcPct val="50000"/>
              </a:spcBef>
            </a:pPr>
            <a:endParaRPr lang="zh-CN" altLang="en-US"/>
          </a:p>
        </p:txBody>
      </p:sp>
      <p:sp>
        <p:nvSpPr>
          <p:cNvPr id="2069" name="Text Box 32"/>
          <p:cNvSpPr txBox="1">
            <a:spLocks noChangeArrowheads="1"/>
          </p:cNvSpPr>
          <p:nvPr/>
        </p:nvSpPr>
        <p:spPr bwMode="auto">
          <a:xfrm>
            <a:off x="611188" y="1985963"/>
            <a:ext cx="1008062" cy="457200"/>
          </a:xfrm>
          <a:prstGeom prst="rect">
            <a:avLst/>
          </a:prstGeom>
          <a:noFill/>
          <a:ln w="9525">
            <a:noFill/>
            <a:miter lim="800000"/>
            <a:headEnd/>
            <a:tailEnd/>
          </a:ln>
        </p:spPr>
        <p:txBody>
          <a:bodyPr>
            <a:spAutoFit/>
          </a:bodyPr>
          <a:lstStyle/>
          <a:p>
            <a:pPr eaLnBrk="1" hangingPunct="1">
              <a:spcBef>
                <a:spcPct val="50000"/>
              </a:spcBef>
            </a:pPr>
            <a:r>
              <a:rPr lang="zh-CN" altLang="en-US" sz="2400" b="0">
                <a:solidFill>
                  <a:srgbClr val="FF0000"/>
                </a:solidFill>
                <a:latin typeface="Times New Roman" pitchFamily="18" charset="0"/>
                <a:sym typeface="Symbol" pitchFamily="18" charset="2"/>
              </a:rPr>
              <a:t></a:t>
            </a:r>
            <a:r>
              <a:rPr lang="en-US" altLang="zh-CN" sz="2400" b="0" baseline="-25000">
                <a:solidFill>
                  <a:srgbClr val="FF0000"/>
                </a:solidFill>
                <a:latin typeface="Times New Roman" pitchFamily="18" charset="0"/>
                <a:sym typeface="Symbol" pitchFamily="18" charset="2"/>
              </a:rPr>
              <a:t>i</a:t>
            </a:r>
            <a:r>
              <a:rPr lang="en-US" altLang="zh-CN" sz="2400" b="0">
                <a:solidFill>
                  <a:srgbClr val="FF0000"/>
                </a:solidFill>
                <a:latin typeface="Times New Roman" pitchFamily="18" charset="0"/>
                <a:sym typeface="Symbol" pitchFamily="18" charset="2"/>
              </a:rPr>
              <a:t>(t)</a:t>
            </a:r>
          </a:p>
        </p:txBody>
      </p:sp>
      <p:sp>
        <p:nvSpPr>
          <p:cNvPr id="2070" name="Text Box 33"/>
          <p:cNvSpPr txBox="1">
            <a:spLocks noChangeArrowheads="1"/>
          </p:cNvSpPr>
          <p:nvPr/>
        </p:nvSpPr>
        <p:spPr bwMode="auto">
          <a:xfrm>
            <a:off x="7669213" y="2006600"/>
            <a:ext cx="1008062" cy="457200"/>
          </a:xfrm>
          <a:prstGeom prst="rect">
            <a:avLst/>
          </a:prstGeom>
          <a:noFill/>
          <a:ln w="9525">
            <a:noFill/>
            <a:miter lim="800000"/>
            <a:headEnd/>
            <a:tailEnd/>
          </a:ln>
        </p:spPr>
        <p:txBody>
          <a:bodyPr>
            <a:spAutoFit/>
          </a:bodyPr>
          <a:lstStyle/>
          <a:p>
            <a:pPr eaLnBrk="1" hangingPunct="1">
              <a:spcBef>
                <a:spcPct val="50000"/>
              </a:spcBef>
            </a:pPr>
            <a:r>
              <a:rPr lang="zh-CN" altLang="en-US" sz="2400" b="0">
                <a:solidFill>
                  <a:srgbClr val="FF0000"/>
                </a:solidFill>
                <a:latin typeface="Times New Roman" pitchFamily="18" charset="0"/>
                <a:sym typeface="Symbol" pitchFamily="18" charset="2"/>
              </a:rPr>
              <a:t></a:t>
            </a:r>
            <a:r>
              <a:rPr lang="en-US" altLang="zh-CN" sz="2400" b="0" baseline="-25000">
                <a:solidFill>
                  <a:srgbClr val="FF0000"/>
                </a:solidFill>
                <a:latin typeface="Times New Roman" pitchFamily="18" charset="0"/>
                <a:sym typeface="Symbol" pitchFamily="18" charset="2"/>
              </a:rPr>
              <a:t>o</a:t>
            </a:r>
            <a:r>
              <a:rPr lang="en-US" altLang="zh-CN" sz="2400" b="0">
                <a:solidFill>
                  <a:srgbClr val="FF0000"/>
                </a:solidFill>
                <a:latin typeface="Times New Roman" pitchFamily="18" charset="0"/>
                <a:sym typeface="Symbol" pitchFamily="18" charset="2"/>
              </a:rPr>
              <a:t>(t)</a:t>
            </a:r>
          </a:p>
        </p:txBody>
      </p:sp>
      <p:sp>
        <p:nvSpPr>
          <p:cNvPr id="6165" name="Text Box 34"/>
          <p:cNvSpPr txBox="1">
            <a:spLocks noChangeArrowheads="1"/>
          </p:cNvSpPr>
          <p:nvPr/>
        </p:nvSpPr>
        <p:spPr bwMode="auto">
          <a:xfrm>
            <a:off x="611560" y="3331840"/>
            <a:ext cx="8100392" cy="461665"/>
          </a:xfrm>
          <a:prstGeom prst="rect">
            <a:avLst/>
          </a:prstGeom>
          <a:noFill/>
          <a:ln w="9525">
            <a:noFill/>
            <a:miter lim="800000"/>
            <a:headEnd/>
            <a:tailEnd/>
          </a:ln>
        </p:spPr>
        <p:txBody>
          <a:bodyPr wrap="square">
            <a:spAutoFit/>
          </a:bodyPr>
          <a:lstStyle/>
          <a:p>
            <a:pPr algn="ctr" eaLnBrk="1" hangingPunct="1">
              <a:spcBef>
                <a:spcPct val="50000"/>
              </a:spcBef>
            </a:pPr>
            <a:r>
              <a:rPr lang="zh-CN" altLang="en-US" sz="2400">
                <a:solidFill>
                  <a:srgbClr val="0000FF"/>
                </a:solidFill>
              </a:rPr>
              <a:t>失锁：</a:t>
            </a:r>
            <a:r>
              <a:rPr lang="zh-CN" altLang="en-US" sz="2400">
                <a:solidFill>
                  <a:srgbClr val="0000FF"/>
                </a:solidFill>
                <a:sym typeface="Symbol" pitchFamily="18" charset="2"/>
              </a:rPr>
              <a:t></a:t>
            </a:r>
            <a:r>
              <a:rPr lang="en-US" altLang="zh-CN" sz="2400" baseline="-25000">
                <a:solidFill>
                  <a:srgbClr val="0000FF"/>
                </a:solidFill>
                <a:sym typeface="Symbol" pitchFamily="18" charset="2"/>
              </a:rPr>
              <a:t>o</a:t>
            </a:r>
            <a:r>
              <a:rPr lang="en-US" altLang="zh-CN" sz="2400">
                <a:solidFill>
                  <a:srgbClr val="0000FF"/>
                </a:solidFill>
                <a:sym typeface="Symbol" pitchFamily="18" charset="2"/>
              </a:rPr>
              <a:t></a:t>
            </a:r>
            <a:r>
              <a:rPr lang="en-US" altLang="zh-CN" sz="2400" baseline="-25000">
                <a:solidFill>
                  <a:srgbClr val="0000FF"/>
                </a:solidFill>
                <a:sym typeface="Symbol" pitchFamily="18" charset="2"/>
              </a:rPr>
              <a:t>i</a:t>
            </a:r>
            <a:r>
              <a:rPr lang="zh-CN" altLang="en-US" sz="2400">
                <a:solidFill>
                  <a:srgbClr val="0000FF"/>
                </a:solidFill>
                <a:sym typeface="Symbol" pitchFamily="18" charset="2"/>
              </a:rPr>
              <a:t>；</a:t>
            </a:r>
            <a:r>
              <a:rPr lang="zh-CN" altLang="en-US" sz="2400">
                <a:solidFill>
                  <a:srgbClr val="FF00FF"/>
                </a:solidFill>
                <a:sym typeface="Symbol" pitchFamily="18" charset="2"/>
              </a:rPr>
              <a:t>锁定：</a:t>
            </a:r>
            <a:r>
              <a:rPr lang="en-US" altLang="zh-CN" sz="2400" baseline="-25000">
                <a:solidFill>
                  <a:srgbClr val="FF00FF"/>
                </a:solidFill>
                <a:sym typeface="Symbol" pitchFamily="18" charset="2"/>
              </a:rPr>
              <a:t>o</a:t>
            </a:r>
            <a:r>
              <a:rPr lang="en-US" altLang="zh-CN" sz="2400">
                <a:solidFill>
                  <a:srgbClr val="FF00FF"/>
                </a:solidFill>
                <a:sym typeface="Symbol" pitchFamily="18" charset="2"/>
              </a:rPr>
              <a:t>=</a:t>
            </a:r>
            <a:r>
              <a:rPr lang="en-US" altLang="zh-CN" sz="2400" baseline="-25000">
                <a:solidFill>
                  <a:srgbClr val="FF00FF"/>
                </a:solidFill>
                <a:sym typeface="Symbol" pitchFamily="18" charset="2"/>
              </a:rPr>
              <a:t>i</a:t>
            </a:r>
            <a:r>
              <a:rPr lang="zh-CN" altLang="en-US" sz="2400">
                <a:solidFill>
                  <a:srgbClr val="FF00FF"/>
                </a:solidFill>
                <a:sym typeface="Symbol" pitchFamily="18" charset="2"/>
              </a:rPr>
              <a:t>，</a:t>
            </a:r>
            <a:r>
              <a:rPr lang="en-US" altLang="zh-CN" sz="2400" baseline="-25000">
                <a:solidFill>
                  <a:srgbClr val="FF00FF"/>
                </a:solidFill>
                <a:sym typeface="Symbol" pitchFamily="18" charset="2"/>
              </a:rPr>
              <a:t>o</a:t>
            </a:r>
            <a:r>
              <a:rPr lang="en-US" altLang="zh-CN" sz="2400">
                <a:solidFill>
                  <a:srgbClr val="FF00FF"/>
                </a:solidFill>
                <a:sym typeface="Symbol" pitchFamily="18" charset="2"/>
              </a:rPr>
              <a:t>-</a:t>
            </a:r>
            <a:r>
              <a:rPr lang="en-US" altLang="zh-CN" sz="2400" baseline="-25000">
                <a:solidFill>
                  <a:srgbClr val="FF00FF"/>
                </a:solidFill>
                <a:sym typeface="Symbol" pitchFamily="18" charset="2"/>
              </a:rPr>
              <a:t>i</a:t>
            </a:r>
            <a:r>
              <a:rPr lang="en-US" altLang="zh-CN" sz="2400">
                <a:solidFill>
                  <a:srgbClr val="FF00FF"/>
                </a:solidFill>
                <a:sym typeface="Symbol" pitchFamily="18" charset="2"/>
              </a:rPr>
              <a:t>=</a:t>
            </a:r>
            <a:r>
              <a:rPr lang="zh-CN" altLang="en-US" sz="2400">
                <a:solidFill>
                  <a:srgbClr val="FF00FF"/>
                </a:solidFill>
                <a:sym typeface="Symbol" pitchFamily="18" charset="2"/>
              </a:rPr>
              <a:t>恒值</a:t>
            </a:r>
            <a:r>
              <a:rPr lang="en-US" altLang="zh-CN" sz="2400" baseline="-25000" smtClean="0">
                <a:solidFill>
                  <a:srgbClr val="FF00FF"/>
                </a:solidFill>
                <a:sym typeface="Symbol" pitchFamily="18" charset="2"/>
              </a:rPr>
              <a:t>0</a:t>
            </a:r>
            <a:r>
              <a:rPr lang="zh-CN" altLang="en-US" sz="2400" smtClean="0">
                <a:solidFill>
                  <a:srgbClr val="FF00FF"/>
                </a:solidFill>
                <a:sym typeface="Symbol" pitchFamily="18" charset="2"/>
              </a:rPr>
              <a:t>，</a:t>
            </a:r>
            <a:r>
              <a:rPr lang="en-US" altLang="zh-CN" sz="2400" smtClean="0">
                <a:solidFill>
                  <a:srgbClr val="FF00FF"/>
                </a:solidFill>
                <a:sym typeface="Symbol" pitchFamily="18" charset="2"/>
              </a:rPr>
              <a:t>d(</a:t>
            </a:r>
            <a:r>
              <a:rPr lang="zh-CN" altLang="en-US" sz="2400" smtClean="0">
                <a:solidFill>
                  <a:srgbClr val="FF00FF"/>
                </a:solidFill>
                <a:sym typeface="Symbol" pitchFamily="18" charset="2"/>
              </a:rPr>
              <a:t></a:t>
            </a:r>
            <a:r>
              <a:rPr lang="en-US" altLang="zh-CN" sz="2400" baseline="-25000" smtClean="0">
                <a:solidFill>
                  <a:srgbClr val="FF00FF"/>
                </a:solidFill>
                <a:sym typeface="Symbol" pitchFamily="18" charset="2"/>
              </a:rPr>
              <a:t>o</a:t>
            </a:r>
            <a:r>
              <a:rPr lang="en-US" altLang="zh-CN" sz="2400" smtClean="0">
                <a:solidFill>
                  <a:srgbClr val="FF00FF"/>
                </a:solidFill>
                <a:sym typeface="Symbol" pitchFamily="18" charset="2"/>
              </a:rPr>
              <a:t>-</a:t>
            </a:r>
            <a:r>
              <a:rPr lang="en-US" altLang="zh-CN" sz="2400" baseline="-25000" smtClean="0">
                <a:solidFill>
                  <a:srgbClr val="FF00FF"/>
                </a:solidFill>
                <a:sym typeface="Symbol" pitchFamily="18" charset="2"/>
              </a:rPr>
              <a:t>i</a:t>
            </a:r>
            <a:r>
              <a:rPr lang="en-US" altLang="zh-CN" sz="2400" smtClean="0">
                <a:solidFill>
                  <a:srgbClr val="FF00FF"/>
                </a:solidFill>
                <a:sym typeface="Symbol" pitchFamily="18" charset="2"/>
              </a:rPr>
              <a:t>)/dt=0</a:t>
            </a:r>
            <a:endParaRPr lang="en-US" altLang="zh-CN" sz="2400">
              <a:solidFill>
                <a:srgbClr val="FF00FF"/>
              </a:solidFill>
              <a:sym typeface="Symbol" pitchFamily="18" charset="2"/>
            </a:endParaRPr>
          </a:p>
        </p:txBody>
      </p:sp>
      <p:sp>
        <p:nvSpPr>
          <p:cNvPr id="2072" name="Rectangle 35"/>
          <p:cNvSpPr>
            <a:spLocks noChangeArrowheads="1"/>
          </p:cNvSpPr>
          <p:nvPr/>
        </p:nvSpPr>
        <p:spPr bwMode="auto">
          <a:xfrm>
            <a:off x="1042988" y="3792538"/>
            <a:ext cx="6911975" cy="2308902"/>
          </a:xfrm>
          <a:prstGeom prst="rect">
            <a:avLst/>
          </a:prstGeom>
          <a:noFill/>
          <a:ln w="9525">
            <a:noFill/>
            <a:miter lim="800000"/>
            <a:headEnd/>
            <a:tailEnd/>
          </a:ln>
        </p:spPr>
        <p:txBody>
          <a:bodyPr>
            <a:spAutoFit/>
          </a:bodyPr>
          <a:lstStyle/>
          <a:p>
            <a:pPr marL="361950" indent="-361950" eaLnBrk="1" hangingPunct="1">
              <a:lnSpc>
                <a:spcPct val="105000"/>
              </a:lnSpc>
              <a:spcBef>
                <a:spcPts val="600"/>
              </a:spcBef>
              <a:spcAft>
                <a:spcPts val="600"/>
              </a:spcAft>
              <a:buFont typeface="Wingdings" pitchFamily="2" charset="2"/>
              <a:buChar char="l"/>
            </a:pPr>
            <a:r>
              <a:rPr lang="zh-CN" altLang="en-US" sz="2400">
                <a:sym typeface="Symbol" pitchFamily="18" charset="2"/>
              </a:rPr>
              <a:t></a:t>
            </a:r>
            <a:r>
              <a:rPr lang="en-US" altLang="zh-CN" sz="2400" baseline="-25000">
                <a:sym typeface="Symbol" pitchFamily="18" charset="2"/>
              </a:rPr>
              <a:t>r</a:t>
            </a:r>
            <a:r>
              <a:rPr lang="zh-CN" altLang="en-US" sz="2400">
                <a:sym typeface="Symbol" pitchFamily="18" charset="2"/>
              </a:rPr>
              <a:t>：</a:t>
            </a:r>
            <a:r>
              <a:rPr lang="en-US" altLang="zh-CN" sz="2400">
                <a:sym typeface="Symbol" pitchFamily="18" charset="2"/>
              </a:rPr>
              <a:t>VCO</a:t>
            </a:r>
            <a:r>
              <a:rPr lang="zh-CN" altLang="en-US" sz="2400">
                <a:sym typeface="Symbol" pitchFamily="18" charset="2"/>
              </a:rPr>
              <a:t>在锁相环开路时的自由振荡角频率</a:t>
            </a:r>
            <a:r>
              <a:rPr lang="zh-CN" altLang="en-US" sz="2400" smtClean="0">
                <a:sym typeface="Symbol" pitchFamily="18" charset="2"/>
              </a:rPr>
              <a:t>，</a:t>
            </a:r>
            <a:r>
              <a:rPr lang="en-US" altLang="zh-CN" sz="2400" smtClean="0">
                <a:sym typeface="Symbol" pitchFamily="18" charset="2"/>
              </a:rPr>
              <a:t/>
            </a:r>
            <a:br>
              <a:rPr lang="en-US" altLang="zh-CN" sz="2400" smtClean="0">
                <a:sym typeface="Symbol" pitchFamily="18" charset="2"/>
              </a:rPr>
            </a:br>
            <a:r>
              <a:rPr lang="en-US" altLang="zh-CN" sz="2400" smtClean="0">
                <a:sym typeface="Symbol" pitchFamily="18" charset="2"/>
              </a:rPr>
              <a:t>       </a:t>
            </a:r>
            <a:r>
              <a:rPr lang="zh-CN" altLang="en-US" sz="2400" smtClean="0">
                <a:sym typeface="Symbol" pitchFamily="18" charset="2"/>
              </a:rPr>
              <a:t>用来</a:t>
            </a:r>
            <a:r>
              <a:rPr lang="zh-CN" altLang="en-US" sz="2400">
                <a:sym typeface="Symbol" pitchFamily="18" charset="2"/>
              </a:rPr>
              <a:t>作为环路的参考角频率</a:t>
            </a:r>
          </a:p>
          <a:p>
            <a:pPr marL="361950" indent="-361950" eaLnBrk="1" hangingPunct="1">
              <a:lnSpc>
                <a:spcPct val="105000"/>
              </a:lnSpc>
              <a:spcBef>
                <a:spcPts val="600"/>
              </a:spcBef>
              <a:spcAft>
                <a:spcPts val="600"/>
              </a:spcAft>
              <a:buFont typeface="Wingdings" pitchFamily="2" charset="2"/>
              <a:buChar char="l"/>
            </a:pPr>
            <a:r>
              <a:rPr lang="zh-CN" altLang="en-US" sz="2400">
                <a:sym typeface="Symbol" pitchFamily="18" charset="2"/>
              </a:rPr>
              <a:t></a:t>
            </a:r>
            <a:r>
              <a:rPr lang="en-US" altLang="zh-CN" sz="2400" baseline="-25000">
                <a:sym typeface="Symbol" pitchFamily="18" charset="2"/>
              </a:rPr>
              <a:t>i</a:t>
            </a:r>
            <a:r>
              <a:rPr lang="zh-CN" altLang="en-US" sz="2400">
                <a:sym typeface="Symbol" pitchFamily="18" charset="2"/>
              </a:rPr>
              <a:t>：输入信号的角频率</a:t>
            </a:r>
          </a:p>
          <a:p>
            <a:pPr marL="361950" indent="-361950" eaLnBrk="1" hangingPunct="1">
              <a:lnSpc>
                <a:spcPct val="105000"/>
              </a:lnSpc>
              <a:spcBef>
                <a:spcPts val="600"/>
              </a:spcBef>
              <a:spcAft>
                <a:spcPts val="600"/>
              </a:spcAft>
              <a:buFont typeface="Wingdings" pitchFamily="2" charset="2"/>
              <a:buChar char="l"/>
            </a:pPr>
            <a:r>
              <a:rPr lang="en-US" altLang="zh-CN" sz="2400">
                <a:sym typeface="Symbol" pitchFamily="18" charset="2"/>
              </a:rPr>
              <a:t></a:t>
            </a:r>
            <a:r>
              <a:rPr lang="en-US" altLang="zh-CN" sz="2400" baseline="-25000"/>
              <a:t>o</a:t>
            </a:r>
            <a:r>
              <a:rPr lang="zh-CN" altLang="en-US" sz="2400"/>
              <a:t>：闭环时，压控振荡器</a:t>
            </a:r>
            <a:r>
              <a:rPr lang="en-US" altLang="zh-CN" sz="2400"/>
              <a:t>VCO</a:t>
            </a:r>
            <a:r>
              <a:rPr lang="zh-CN" altLang="en-US" sz="2400"/>
              <a:t>受到环路</a:t>
            </a:r>
            <a:r>
              <a:rPr lang="zh-CN" altLang="en-US" sz="2400" smtClean="0"/>
              <a:t>滤波器</a:t>
            </a:r>
            <a:r>
              <a:rPr lang="en-US" altLang="zh-CN" sz="2400" smtClean="0"/>
              <a:t/>
            </a:r>
            <a:br>
              <a:rPr lang="en-US" altLang="zh-CN" sz="2400" smtClean="0"/>
            </a:br>
            <a:r>
              <a:rPr lang="en-US" altLang="zh-CN" sz="2400" smtClean="0"/>
              <a:t>        LF</a:t>
            </a:r>
            <a:r>
              <a:rPr lang="zh-CN" altLang="en-US" sz="2400"/>
              <a:t>输出电压的控制所输出信号的角频率</a:t>
            </a:r>
            <a:endParaRPr lang="zh-CN" altLang="en-US" sz="2400">
              <a:sym typeface="Symbol" pitchFamily="18" charset="2"/>
            </a:endParaRPr>
          </a:p>
        </p:txBody>
      </p:sp>
      <p:graphicFrame>
        <p:nvGraphicFramePr>
          <p:cNvPr id="6167" name="Object 35"/>
          <p:cNvGraphicFramePr>
            <a:graphicFrameLocks noChangeAspect="1"/>
          </p:cNvGraphicFramePr>
          <p:nvPr/>
        </p:nvGraphicFramePr>
        <p:xfrm>
          <a:off x="179388" y="2493963"/>
          <a:ext cx="1839912" cy="833437"/>
        </p:xfrm>
        <a:graphic>
          <a:graphicData uri="http://schemas.openxmlformats.org/presentationml/2006/ole">
            <mc:AlternateContent xmlns:mc="http://schemas.openxmlformats.org/markup-compatibility/2006">
              <mc:Choice xmlns:v="urn:schemas-microsoft-com:vml" Requires="v">
                <p:oleObj spid="_x0000_s2068" name="公式" r:id="rId4" imgW="1028254" imgH="393529" progId="Equation.3">
                  <p:embed/>
                </p:oleObj>
              </mc:Choice>
              <mc:Fallback>
                <p:oleObj name="公式" r:id="rId4" imgW="1028254" imgH="393529"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493963"/>
                        <a:ext cx="1839912" cy="833437"/>
                      </a:xfrm>
                      <a:prstGeom prst="rect">
                        <a:avLst/>
                      </a:prstGeom>
                      <a:noFill/>
                      <a:ln w="9525">
                        <a:solidFill>
                          <a:srgbClr val="0000FF"/>
                        </a:solidFill>
                        <a:prstDash val="dash"/>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6168" name="Object 36"/>
          <p:cNvGraphicFramePr>
            <a:graphicFrameLocks noChangeAspect="1"/>
          </p:cNvGraphicFramePr>
          <p:nvPr/>
        </p:nvGraphicFramePr>
        <p:xfrm>
          <a:off x="7235825" y="2522538"/>
          <a:ext cx="1800225" cy="833437"/>
        </p:xfrm>
        <a:graphic>
          <a:graphicData uri="http://schemas.openxmlformats.org/presentationml/2006/ole">
            <mc:AlternateContent xmlns:mc="http://schemas.openxmlformats.org/markup-compatibility/2006">
              <mc:Choice xmlns:v="urn:schemas-microsoft-com:vml" Requires="v">
                <p:oleObj spid="_x0000_s2069" name="公式" r:id="rId6" imgW="1066337" imgH="393529" progId="Equation.3">
                  <p:embed/>
                </p:oleObj>
              </mc:Choice>
              <mc:Fallback>
                <p:oleObj name="公式" r:id="rId6" imgW="1066337" imgH="393529"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5825" y="2522538"/>
                        <a:ext cx="1800225" cy="833437"/>
                      </a:xfrm>
                      <a:prstGeom prst="rect">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74" name="Rectangle 42"/>
          <p:cNvSpPr>
            <a:spLocks noChangeArrowheads="1"/>
          </p:cNvSpPr>
          <p:nvPr/>
        </p:nvSpPr>
        <p:spPr bwMode="auto">
          <a:xfrm>
            <a:off x="1258888" y="476250"/>
            <a:ext cx="6337300" cy="792163"/>
          </a:xfrm>
          <a:prstGeom prst="rect">
            <a:avLst/>
          </a:prstGeom>
          <a:noFill/>
          <a:ln w="9525">
            <a:noFill/>
            <a:miter lim="800000"/>
            <a:headEnd/>
            <a:tailEnd/>
          </a:ln>
          <a:effectLst/>
        </p:spPr>
        <p:txBody>
          <a:bodyPr/>
          <a:lstStyle/>
          <a:p>
            <a:pPr marL="342900" indent="-342900" algn="ctr" eaLnBrk="1" hangingPunct="1">
              <a:spcBef>
                <a:spcPct val="20000"/>
              </a:spcBef>
              <a:buClr>
                <a:schemeClr val="tx2"/>
              </a:buClr>
              <a:buSzPct val="70000"/>
              <a:buFont typeface="Wingdings" pitchFamily="2" charset="2"/>
              <a:buNone/>
              <a:defRPr/>
            </a:pPr>
            <a:r>
              <a:rPr lang="zh-CN" altLang="en-US" sz="3600">
                <a:solidFill>
                  <a:srgbClr val="009900"/>
                </a:solidFill>
                <a:effectLst>
                  <a:outerShdw blurRad="38100" dist="38100" dir="2700000" algn="tl">
                    <a:srgbClr val="C0C0C0"/>
                  </a:outerShdw>
                </a:effectLst>
              </a:rPr>
              <a:t>几个角频率之间的关系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7"/>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616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9" descr="04133"/>
          <p:cNvPicPr>
            <a:picLocks noChangeAspect="1" noChangeArrowheads="1"/>
          </p:cNvPicPr>
          <p:nvPr/>
        </p:nvPicPr>
        <p:blipFill>
          <a:blip r:embed="rId3"/>
          <a:srcRect b="47456"/>
          <a:stretch>
            <a:fillRect/>
          </a:stretch>
        </p:blipFill>
        <p:spPr bwMode="auto">
          <a:xfrm>
            <a:off x="754063" y="811213"/>
            <a:ext cx="6696075" cy="2762250"/>
          </a:xfrm>
          <a:prstGeom prst="rect">
            <a:avLst/>
          </a:prstGeom>
          <a:noFill/>
          <a:ln w="9525">
            <a:noFill/>
            <a:miter lim="800000"/>
            <a:headEnd/>
            <a:tailEnd/>
          </a:ln>
        </p:spPr>
      </p:pic>
      <p:sp>
        <p:nvSpPr>
          <p:cNvPr id="50179" name="Rectangle 8"/>
          <p:cNvSpPr>
            <a:spLocks noGrp="1" noChangeArrowheads="1"/>
          </p:cNvSpPr>
          <p:nvPr>
            <p:ph type="title"/>
          </p:nvPr>
        </p:nvSpPr>
        <p:spPr>
          <a:xfrm>
            <a:off x="88900" y="19050"/>
            <a:ext cx="7939088" cy="647700"/>
          </a:xfrm>
        </p:spPr>
        <p:txBody>
          <a:bodyPr/>
          <a:lstStyle/>
          <a:p>
            <a:pPr eaLnBrk="1" hangingPunct="1"/>
            <a:r>
              <a:rPr lang="zh-CN" altLang="en-US" sz="3200" smtClean="0">
                <a:solidFill>
                  <a:srgbClr val="0000FF"/>
                </a:solidFill>
                <a:latin typeface="Times New Roman" pitchFamily="18" charset="0"/>
              </a:rPr>
              <a:t>图</a:t>
            </a:r>
            <a:r>
              <a:rPr lang="en-US" altLang="zh-CN" sz="3200" smtClean="0">
                <a:solidFill>
                  <a:srgbClr val="0000FF"/>
                </a:solidFill>
                <a:latin typeface="Times New Roman" pitchFamily="18" charset="0"/>
              </a:rPr>
              <a:t>3-102</a:t>
            </a:r>
            <a:r>
              <a:rPr lang="zh-CN" altLang="en-US" sz="3200" smtClean="0">
                <a:solidFill>
                  <a:srgbClr val="0000FF"/>
                </a:solidFill>
                <a:latin typeface="Times New Roman" pitchFamily="18" charset="0"/>
              </a:rPr>
              <a:t> </a:t>
            </a:r>
            <a:r>
              <a:rPr lang="zh-CN" altLang="en-US" sz="3200" smtClean="0">
                <a:solidFill>
                  <a:srgbClr val="0000FF"/>
                </a:solidFill>
              </a:rPr>
              <a:t>分频</a:t>
            </a:r>
            <a:r>
              <a:rPr lang="zh-CN" altLang="en-US" sz="3200" smtClean="0">
                <a:solidFill>
                  <a:srgbClr val="0000FF"/>
                </a:solidFill>
                <a:latin typeface="Times New Roman" pitchFamily="18" charset="0"/>
              </a:rPr>
              <a:t>电路与波形图</a:t>
            </a:r>
          </a:p>
        </p:txBody>
      </p:sp>
      <p:pic>
        <p:nvPicPr>
          <p:cNvPr id="50180" name="Picture 9" descr="04133"/>
          <p:cNvPicPr>
            <a:picLocks noGrp="1" noChangeAspect="1" noChangeArrowheads="1"/>
          </p:cNvPicPr>
          <p:nvPr>
            <p:ph idx="1"/>
          </p:nvPr>
        </p:nvPicPr>
        <p:blipFill>
          <a:blip r:embed="rId3"/>
          <a:srcRect t="69749"/>
          <a:stretch>
            <a:fillRect/>
          </a:stretch>
        </p:blipFill>
        <p:spPr>
          <a:xfrm>
            <a:off x="754063" y="4476750"/>
            <a:ext cx="6696075" cy="1590675"/>
          </a:xfrm>
        </p:spPr>
      </p:pic>
      <p:sp>
        <p:nvSpPr>
          <p:cNvPr id="50181" name="Line 12"/>
          <p:cNvSpPr>
            <a:spLocks noChangeShapeType="1"/>
          </p:cNvSpPr>
          <p:nvPr/>
        </p:nvSpPr>
        <p:spPr bwMode="auto">
          <a:xfrm flipH="1">
            <a:off x="5486400" y="5665788"/>
            <a:ext cx="0" cy="215900"/>
          </a:xfrm>
          <a:prstGeom prst="line">
            <a:avLst/>
          </a:prstGeom>
          <a:noFill/>
          <a:ln w="28575">
            <a:solidFill>
              <a:srgbClr val="0000FF"/>
            </a:solidFill>
            <a:round/>
            <a:headEnd/>
            <a:tailEnd type="stealth" w="lg" len="lg"/>
          </a:ln>
        </p:spPr>
        <p:txBody>
          <a:bodyPr/>
          <a:lstStyle/>
          <a:p>
            <a:endParaRPr lang="zh-CN" altLang="en-US"/>
          </a:p>
        </p:txBody>
      </p:sp>
      <p:sp>
        <p:nvSpPr>
          <p:cNvPr id="50182" name="Text Box 13"/>
          <p:cNvSpPr txBox="1">
            <a:spLocks noChangeArrowheads="1"/>
          </p:cNvSpPr>
          <p:nvPr/>
        </p:nvSpPr>
        <p:spPr bwMode="auto">
          <a:xfrm>
            <a:off x="1689100" y="5564188"/>
            <a:ext cx="503238"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0</a:t>
            </a:r>
          </a:p>
        </p:txBody>
      </p:sp>
      <p:sp>
        <p:nvSpPr>
          <p:cNvPr id="50183" name="Text Box 14"/>
          <p:cNvSpPr txBox="1">
            <a:spLocks noChangeArrowheads="1"/>
          </p:cNvSpPr>
          <p:nvPr/>
        </p:nvSpPr>
        <p:spPr bwMode="auto">
          <a:xfrm>
            <a:off x="3346450" y="5564188"/>
            <a:ext cx="574675"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127</a:t>
            </a:r>
          </a:p>
        </p:txBody>
      </p:sp>
      <p:sp>
        <p:nvSpPr>
          <p:cNvPr id="50184" name="Text Box 15"/>
          <p:cNvSpPr txBox="1">
            <a:spLocks noChangeArrowheads="1"/>
          </p:cNvSpPr>
          <p:nvPr/>
        </p:nvSpPr>
        <p:spPr bwMode="auto">
          <a:xfrm>
            <a:off x="3778250" y="5564188"/>
            <a:ext cx="574675"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128</a:t>
            </a:r>
          </a:p>
        </p:txBody>
      </p:sp>
      <p:sp>
        <p:nvSpPr>
          <p:cNvPr id="50185" name="Text Box 16"/>
          <p:cNvSpPr txBox="1">
            <a:spLocks noChangeArrowheads="1"/>
          </p:cNvSpPr>
          <p:nvPr/>
        </p:nvSpPr>
        <p:spPr bwMode="auto">
          <a:xfrm>
            <a:off x="4930775" y="5564188"/>
            <a:ext cx="574675"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255</a:t>
            </a:r>
          </a:p>
        </p:txBody>
      </p:sp>
      <p:sp>
        <p:nvSpPr>
          <p:cNvPr id="50186" name="Text Box 17"/>
          <p:cNvSpPr txBox="1">
            <a:spLocks noChangeArrowheads="1"/>
          </p:cNvSpPr>
          <p:nvPr/>
        </p:nvSpPr>
        <p:spPr bwMode="auto">
          <a:xfrm>
            <a:off x="5362575" y="5564188"/>
            <a:ext cx="503238"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0</a:t>
            </a:r>
          </a:p>
        </p:txBody>
      </p:sp>
      <p:sp>
        <p:nvSpPr>
          <p:cNvPr id="50187" name="Line 19"/>
          <p:cNvSpPr>
            <a:spLocks noChangeShapeType="1"/>
          </p:cNvSpPr>
          <p:nvPr/>
        </p:nvSpPr>
        <p:spPr bwMode="auto">
          <a:xfrm flipH="1" flipV="1">
            <a:off x="5476875" y="4772025"/>
            <a:ext cx="0" cy="215900"/>
          </a:xfrm>
          <a:prstGeom prst="line">
            <a:avLst/>
          </a:prstGeom>
          <a:noFill/>
          <a:ln w="28575">
            <a:solidFill>
              <a:srgbClr val="0000FF"/>
            </a:solidFill>
            <a:round/>
            <a:headEnd/>
            <a:tailEnd type="stealth" w="lg" len="lg"/>
          </a:ln>
        </p:spPr>
        <p:txBody>
          <a:bodyPr/>
          <a:lstStyle/>
          <a:p>
            <a:endParaRPr lang="zh-CN" altLang="en-US"/>
          </a:p>
        </p:txBody>
      </p:sp>
      <p:sp>
        <p:nvSpPr>
          <p:cNvPr id="50189" name="Text Box 21"/>
          <p:cNvSpPr txBox="1">
            <a:spLocks noChangeArrowheads="1"/>
          </p:cNvSpPr>
          <p:nvPr/>
        </p:nvSpPr>
        <p:spPr bwMode="auto">
          <a:xfrm>
            <a:off x="1951038" y="5445224"/>
            <a:ext cx="1584325" cy="366713"/>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(8</a:t>
            </a:r>
            <a:r>
              <a:rPr lang="zh-CN" altLang="en-US" sz="1800">
                <a:solidFill>
                  <a:srgbClr val="0000FF"/>
                </a:solidFill>
                <a:latin typeface="Times New Roman" pitchFamily="18" charset="0"/>
              </a:rPr>
              <a:t>位计数值</a:t>
            </a:r>
            <a:r>
              <a:rPr lang="en-US" altLang="zh-CN" sz="1800">
                <a:solidFill>
                  <a:srgbClr val="0000FF"/>
                </a:solidFill>
                <a:latin typeface="Times New Roman" pitchFamily="18" charset="0"/>
              </a:rPr>
              <a:t>)</a:t>
            </a:r>
          </a:p>
        </p:txBody>
      </p:sp>
      <p:sp>
        <p:nvSpPr>
          <p:cNvPr id="142358" name="Text Box 22"/>
          <p:cNvSpPr txBox="1">
            <a:spLocks noChangeArrowheads="1"/>
          </p:cNvSpPr>
          <p:nvPr/>
        </p:nvSpPr>
        <p:spPr bwMode="auto">
          <a:xfrm>
            <a:off x="4211638" y="611188"/>
            <a:ext cx="3168650" cy="9461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800" i="1">
                <a:solidFill>
                  <a:srgbClr val="FF00FF"/>
                </a:solidFill>
              </a:rPr>
              <a:t>161</a:t>
            </a:r>
            <a:r>
              <a:rPr lang="zh-CN" altLang="en-US" sz="2800" i="1">
                <a:solidFill>
                  <a:srgbClr val="FF00FF"/>
                </a:solidFill>
              </a:rPr>
              <a:t>的时钟是</a:t>
            </a:r>
            <a:br>
              <a:rPr lang="zh-CN" altLang="en-US" sz="2800" i="1">
                <a:solidFill>
                  <a:srgbClr val="FF00FF"/>
                </a:solidFill>
              </a:rPr>
            </a:br>
            <a:r>
              <a:rPr lang="zh-CN" altLang="en-US" sz="2800" i="1">
                <a:solidFill>
                  <a:srgbClr val="FF00FF"/>
                </a:solidFill>
              </a:rPr>
              <a:t>上升沿触发有效</a:t>
            </a:r>
          </a:p>
        </p:txBody>
      </p:sp>
      <p:sp>
        <p:nvSpPr>
          <p:cNvPr id="50191" name="Text Box 23"/>
          <p:cNvSpPr txBox="1">
            <a:spLocks noChangeArrowheads="1"/>
          </p:cNvSpPr>
          <p:nvPr/>
        </p:nvSpPr>
        <p:spPr bwMode="auto">
          <a:xfrm>
            <a:off x="250825" y="4627563"/>
            <a:ext cx="503238" cy="366712"/>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chemeClr val="tx2"/>
                </a:solidFill>
                <a:latin typeface="Times New Roman" pitchFamily="18" charset="0"/>
              </a:rPr>
              <a:t>v</a:t>
            </a:r>
            <a:r>
              <a:rPr lang="en-US" altLang="zh-SG" sz="1800" baseline="-25000">
                <a:solidFill>
                  <a:schemeClr val="tx2"/>
                </a:solidFill>
                <a:latin typeface="Times New Roman" pitchFamily="18" charset="0"/>
              </a:rPr>
              <a:t>o</a:t>
            </a:r>
            <a:endParaRPr lang="en-US" altLang="zh-CN" sz="1800">
              <a:solidFill>
                <a:schemeClr val="tx2"/>
              </a:solidFill>
              <a:latin typeface="Times New Roman" pitchFamily="18" charset="0"/>
            </a:endParaRPr>
          </a:p>
        </p:txBody>
      </p:sp>
      <p:sp>
        <p:nvSpPr>
          <p:cNvPr id="50192" name="Text Box 24"/>
          <p:cNvSpPr txBox="1">
            <a:spLocks noChangeArrowheads="1"/>
          </p:cNvSpPr>
          <p:nvPr/>
        </p:nvSpPr>
        <p:spPr bwMode="auto">
          <a:xfrm>
            <a:off x="71438" y="5570538"/>
            <a:ext cx="1044575"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chemeClr val="tx2"/>
                </a:solidFill>
                <a:latin typeface="Times New Roman" pitchFamily="18" charset="0"/>
              </a:rPr>
              <a:t>v</a:t>
            </a:r>
            <a:r>
              <a:rPr lang="en-US" altLang="zh-CN" sz="1800" baseline="-25000">
                <a:solidFill>
                  <a:schemeClr val="tx2"/>
                </a:solidFill>
                <a:latin typeface="Times New Roman" pitchFamily="18" charset="0"/>
              </a:rPr>
              <a:t>o</a:t>
            </a:r>
            <a:r>
              <a:rPr lang="zh-CN" altLang="en-US" sz="1800">
                <a:solidFill>
                  <a:schemeClr val="tx2"/>
                </a:solidFill>
                <a:latin typeface="Times New Roman" pitchFamily="18" charset="0"/>
              </a:rPr>
              <a:t>的</a:t>
            </a:r>
            <a:r>
              <a:rPr lang="en-US" altLang="zh-CN" sz="1800">
                <a:solidFill>
                  <a:schemeClr val="tx2"/>
                </a:solidFill>
                <a:latin typeface="Times New Roman" pitchFamily="18" charset="0"/>
              </a:rPr>
              <a:t>256</a:t>
            </a:r>
            <a:r>
              <a:rPr lang="zh-CN" altLang="en-US" sz="1800">
                <a:solidFill>
                  <a:schemeClr val="tx2"/>
                </a:solidFill>
                <a:latin typeface="Times New Roman" pitchFamily="18" charset="0"/>
              </a:rPr>
              <a:t>分频</a:t>
            </a:r>
          </a:p>
        </p:txBody>
      </p:sp>
      <p:sp>
        <p:nvSpPr>
          <p:cNvPr id="50193" name="Text Box 26"/>
          <p:cNvSpPr txBox="1">
            <a:spLocks noChangeArrowheads="1"/>
          </p:cNvSpPr>
          <p:nvPr/>
        </p:nvSpPr>
        <p:spPr bwMode="auto">
          <a:xfrm>
            <a:off x="107950" y="3284538"/>
            <a:ext cx="2376488" cy="641350"/>
          </a:xfrm>
          <a:prstGeom prst="rect">
            <a:avLst/>
          </a:prstGeom>
          <a:noFill/>
          <a:ln w="19050">
            <a:solidFill>
              <a:srgbClr val="FF6600"/>
            </a:solidFill>
            <a:prstDash val="dash"/>
            <a:miter lim="800000"/>
            <a:headEnd/>
            <a:tailEnd/>
          </a:ln>
        </p:spPr>
        <p:txBody>
          <a:bodyPr>
            <a:spAutoFit/>
          </a:bodyPr>
          <a:lstStyle/>
          <a:p>
            <a:pPr eaLnBrk="1" hangingPunct="1"/>
            <a:r>
              <a:rPr lang="zh-CN" altLang="en-US" sz="1800">
                <a:latin typeface="Times New Roman" pitchFamily="18" charset="0"/>
              </a:rPr>
              <a:t>至鉴相器</a:t>
            </a:r>
          </a:p>
          <a:p>
            <a:pPr eaLnBrk="1" hangingPunct="1"/>
            <a:r>
              <a:rPr lang="en-US" altLang="zh-CN" sz="1800">
                <a:latin typeface="Times New Roman" pitchFamily="18" charset="0"/>
              </a:rPr>
              <a:t>CD4046 14</a:t>
            </a:r>
            <a:r>
              <a:rPr lang="zh-CN" altLang="en-US" sz="1800">
                <a:latin typeface="Times New Roman" pitchFamily="18" charset="0"/>
              </a:rPr>
              <a:t>脚（</a:t>
            </a:r>
            <a:r>
              <a:rPr lang="en-US" altLang="zh-SG" sz="1800">
                <a:latin typeface="Times New Roman" pitchFamily="18" charset="0"/>
              </a:rPr>
              <a:t>f</a:t>
            </a:r>
            <a:r>
              <a:rPr lang="en-US" altLang="zh-SG" sz="1800" baseline="-25000">
                <a:latin typeface="Times New Roman" pitchFamily="18" charset="0"/>
              </a:rPr>
              <a:t>r</a:t>
            </a:r>
            <a:r>
              <a:rPr lang="zh-CN" altLang="en-US" sz="1800">
                <a:latin typeface="Times New Roman" pitchFamily="18" charset="0"/>
              </a:rPr>
              <a:t>脚）</a:t>
            </a:r>
          </a:p>
        </p:txBody>
      </p:sp>
      <p:sp>
        <p:nvSpPr>
          <p:cNvPr id="50194" name="Text Box 27"/>
          <p:cNvSpPr txBox="1">
            <a:spLocks noChangeArrowheads="1"/>
          </p:cNvSpPr>
          <p:nvPr/>
        </p:nvSpPr>
        <p:spPr bwMode="auto">
          <a:xfrm>
            <a:off x="6443663" y="5426075"/>
            <a:ext cx="2376487" cy="641350"/>
          </a:xfrm>
          <a:prstGeom prst="rect">
            <a:avLst/>
          </a:prstGeom>
          <a:noFill/>
          <a:ln w="9525">
            <a:noFill/>
            <a:miter lim="800000"/>
            <a:headEnd/>
            <a:tailEnd/>
          </a:ln>
        </p:spPr>
        <p:txBody>
          <a:bodyPr>
            <a:spAutoFit/>
          </a:bodyPr>
          <a:lstStyle/>
          <a:p>
            <a:pPr eaLnBrk="1" hangingPunct="1"/>
            <a:r>
              <a:rPr lang="zh-CN" altLang="en-US" sz="1800">
                <a:latin typeface="Times New Roman" pitchFamily="18" charset="0"/>
              </a:rPr>
              <a:t>至鉴相器</a:t>
            </a:r>
          </a:p>
          <a:p>
            <a:pPr eaLnBrk="1" hangingPunct="1"/>
            <a:r>
              <a:rPr lang="en-US" altLang="zh-CN" sz="1800">
                <a:latin typeface="Times New Roman" pitchFamily="18" charset="0"/>
              </a:rPr>
              <a:t>CD4046 </a:t>
            </a:r>
            <a:r>
              <a:rPr lang="en-US" altLang="zh-SG" sz="1800">
                <a:latin typeface="Times New Roman" pitchFamily="18" charset="0"/>
              </a:rPr>
              <a:t>3</a:t>
            </a:r>
            <a:r>
              <a:rPr lang="zh-CN" altLang="en-US" sz="1800">
                <a:latin typeface="Times New Roman" pitchFamily="18" charset="0"/>
              </a:rPr>
              <a:t>脚（</a:t>
            </a:r>
            <a:r>
              <a:rPr lang="en-US" altLang="zh-SG" sz="1800">
                <a:latin typeface="Times New Roman" pitchFamily="18" charset="0"/>
              </a:rPr>
              <a:t>f</a:t>
            </a:r>
            <a:r>
              <a:rPr lang="en-US" altLang="zh-SG" sz="1800" baseline="-25000">
                <a:latin typeface="Times New Roman" pitchFamily="18" charset="0"/>
              </a:rPr>
              <a:t>V</a:t>
            </a:r>
            <a:r>
              <a:rPr lang="zh-CN" altLang="en-US" sz="1800">
                <a:latin typeface="Times New Roman" pitchFamily="18" charset="0"/>
              </a:rPr>
              <a:t>脚）</a:t>
            </a:r>
          </a:p>
        </p:txBody>
      </p:sp>
      <p:sp>
        <p:nvSpPr>
          <p:cNvPr id="50195" name="Rectangle 28"/>
          <p:cNvSpPr>
            <a:spLocks noChangeArrowheads="1"/>
          </p:cNvSpPr>
          <p:nvPr/>
        </p:nvSpPr>
        <p:spPr bwMode="auto">
          <a:xfrm>
            <a:off x="6084888" y="2324100"/>
            <a:ext cx="2231528" cy="719138"/>
          </a:xfrm>
          <a:prstGeom prst="rect">
            <a:avLst/>
          </a:prstGeom>
          <a:noFill/>
          <a:ln w="19050" algn="ctr">
            <a:solidFill>
              <a:srgbClr val="FF6600"/>
            </a:solidFill>
            <a:prstDash val="dash"/>
            <a:miter lim="800000"/>
            <a:headEnd/>
            <a:tailEnd/>
          </a:ln>
        </p:spPr>
        <p:txBody>
          <a:bodyPr wrap="none" anchor="ctr"/>
          <a:lstStyle/>
          <a:p>
            <a:pPr eaLnBrk="1" hangingPunct="1">
              <a:spcBef>
                <a:spcPct val="50000"/>
              </a:spcBef>
            </a:pPr>
            <a:endParaRPr lang="zh-CN" altLang="en-US"/>
          </a:p>
        </p:txBody>
      </p:sp>
      <p:sp>
        <p:nvSpPr>
          <p:cNvPr id="50196" name="Rectangle 29"/>
          <p:cNvSpPr>
            <a:spLocks noChangeArrowheads="1"/>
          </p:cNvSpPr>
          <p:nvPr/>
        </p:nvSpPr>
        <p:spPr bwMode="auto">
          <a:xfrm>
            <a:off x="6500813" y="5468938"/>
            <a:ext cx="2016125" cy="576262"/>
          </a:xfrm>
          <a:prstGeom prst="rect">
            <a:avLst/>
          </a:prstGeom>
          <a:noFill/>
          <a:ln w="19050" algn="ctr">
            <a:solidFill>
              <a:srgbClr val="FF6600"/>
            </a:solidFill>
            <a:prstDash val="dash"/>
            <a:miter lim="800000"/>
            <a:headEnd/>
            <a:tailEnd/>
          </a:ln>
        </p:spPr>
        <p:txBody>
          <a:bodyPr wrap="none" anchor="ctr"/>
          <a:lstStyle/>
          <a:p>
            <a:pPr eaLnBrk="1" hangingPunct="1">
              <a:spcBef>
                <a:spcPct val="50000"/>
              </a:spcBef>
            </a:pPr>
            <a:endParaRPr lang="zh-CN" altLang="en-US"/>
          </a:p>
        </p:txBody>
      </p:sp>
      <p:sp>
        <p:nvSpPr>
          <p:cNvPr id="142366" name="Text Box 30"/>
          <p:cNvSpPr txBox="1">
            <a:spLocks noChangeArrowheads="1"/>
          </p:cNvSpPr>
          <p:nvPr/>
        </p:nvSpPr>
        <p:spPr bwMode="auto">
          <a:xfrm>
            <a:off x="6553260" y="3015942"/>
            <a:ext cx="1296987" cy="396875"/>
          </a:xfrm>
          <a:prstGeom prst="rect">
            <a:avLst/>
          </a:prstGeom>
          <a:noFill/>
          <a:ln w="9525" algn="ctr">
            <a:noFill/>
            <a:miter lim="800000"/>
            <a:headEnd/>
            <a:tailEnd/>
          </a:ln>
          <a:effectLst/>
        </p:spPr>
        <p:txBody>
          <a:bodyPr>
            <a:spAutoFit/>
          </a:bodyPr>
          <a:lstStyle/>
          <a:p>
            <a:pPr algn="ctr" eaLnBrk="1" hangingPunct="1">
              <a:spcBef>
                <a:spcPct val="50000"/>
              </a:spcBef>
              <a:defRPr/>
            </a:pPr>
            <a:r>
              <a:rPr lang="zh-CN" altLang="en-US">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待讨论！</a:t>
            </a:r>
          </a:p>
        </p:txBody>
      </p:sp>
      <p:sp>
        <p:nvSpPr>
          <p:cNvPr id="142367" name="Text Box 31"/>
          <p:cNvSpPr txBox="1">
            <a:spLocks noChangeArrowheads="1"/>
          </p:cNvSpPr>
          <p:nvPr/>
        </p:nvSpPr>
        <p:spPr bwMode="auto">
          <a:xfrm>
            <a:off x="6907213" y="5989638"/>
            <a:ext cx="1296987" cy="396875"/>
          </a:xfrm>
          <a:prstGeom prst="rect">
            <a:avLst/>
          </a:prstGeom>
          <a:noFill/>
          <a:ln w="9525" algn="ctr">
            <a:noFill/>
            <a:miter lim="800000"/>
            <a:headEnd/>
            <a:tailEnd/>
          </a:ln>
          <a:effectLst/>
        </p:spPr>
        <p:txBody>
          <a:bodyPr>
            <a:spAutoFit/>
          </a:bodyPr>
          <a:lstStyle/>
          <a:p>
            <a:pPr algn="ctr" eaLnBrk="1" hangingPunct="1">
              <a:spcBef>
                <a:spcPct val="50000"/>
              </a:spcBef>
              <a:defRPr/>
            </a:pPr>
            <a:r>
              <a:rPr lang="zh-CN" altLang="en-US">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待讨论！</a:t>
            </a:r>
          </a:p>
        </p:txBody>
      </p:sp>
      <p:sp>
        <p:nvSpPr>
          <p:cNvPr id="50199" name="Text Box 23"/>
          <p:cNvSpPr txBox="1">
            <a:spLocks noChangeArrowheads="1"/>
          </p:cNvSpPr>
          <p:nvPr/>
        </p:nvSpPr>
        <p:spPr bwMode="auto">
          <a:xfrm>
            <a:off x="298450" y="3925888"/>
            <a:ext cx="3048000" cy="369332"/>
          </a:xfrm>
          <a:prstGeom prst="rect">
            <a:avLst/>
          </a:prstGeom>
          <a:noFill/>
          <a:ln w="9525">
            <a:noFill/>
            <a:miter lim="800000"/>
            <a:headEnd/>
            <a:tailEnd/>
          </a:ln>
        </p:spPr>
        <p:txBody>
          <a:bodyPr wrap="square">
            <a:spAutoFit/>
          </a:bodyPr>
          <a:lstStyle/>
          <a:p>
            <a:pPr eaLnBrk="1" hangingPunct="1">
              <a:spcBef>
                <a:spcPct val="50000"/>
              </a:spcBef>
            </a:pPr>
            <a:r>
              <a:rPr lang="en-US" altLang="zh-SG" sz="1800">
                <a:solidFill>
                  <a:schemeClr val="tx2"/>
                </a:solidFill>
                <a:latin typeface="Times New Roman" pitchFamily="18" charset="0"/>
              </a:rPr>
              <a:t>v</a:t>
            </a:r>
            <a:r>
              <a:rPr lang="en-US" altLang="zh-CN" sz="1800" baseline="-25000">
                <a:solidFill>
                  <a:schemeClr val="tx2"/>
                </a:solidFill>
                <a:latin typeface="Times New Roman" pitchFamily="18" charset="0"/>
              </a:rPr>
              <a:t>i</a:t>
            </a:r>
            <a:r>
              <a:rPr lang="en-US" altLang="zh-CN" sz="1800">
                <a:solidFill>
                  <a:schemeClr val="tx2"/>
                </a:solidFill>
                <a:latin typeface="Times New Roman" pitchFamily="18" charset="0"/>
              </a:rPr>
              <a:t> </a:t>
            </a:r>
            <a:r>
              <a:rPr lang="zh-CN" altLang="en-US" sz="1800">
                <a:solidFill>
                  <a:schemeClr val="tx2"/>
                </a:solidFill>
                <a:latin typeface="Times New Roman" pitchFamily="18" charset="0"/>
              </a:rPr>
              <a:t>行频</a:t>
            </a:r>
            <a:r>
              <a:rPr lang="zh-CN" altLang="en-US" sz="1800" smtClean="0">
                <a:solidFill>
                  <a:schemeClr val="tx2"/>
                </a:solidFill>
                <a:latin typeface="Times New Roman" pitchFamily="18" charset="0"/>
              </a:rPr>
              <a:t>信号</a:t>
            </a:r>
            <a:r>
              <a:rPr lang="zh-CN" altLang="en-US" sz="1800" smtClean="0">
                <a:latin typeface="Times New Roman" pitchFamily="18" charset="0"/>
              </a:rPr>
              <a:t>（图中未画出）</a:t>
            </a:r>
            <a:endParaRPr lang="en-US" altLang="zh-CN" sz="1800">
              <a:latin typeface="Times New Roman" pitchFamily="18" charset="0"/>
            </a:endParaRPr>
          </a:p>
        </p:txBody>
      </p:sp>
      <p:sp>
        <p:nvSpPr>
          <p:cNvPr id="50200" name="TextBox 2"/>
          <p:cNvSpPr txBox="1">
            <a:spLocks noChangeArrowheads="1"/>
          </p:cNvSpPr>
          <p:nvPr/>
        </p:nvSpPr>
        <p:spPr bwMode="auto">
          <a:xfrm>
            <a:off x="25400" y="4895850"/>
            <a:ext cx="1916113" cy="368300"/>
          </a:xfrm>
          <a:prstGeom prst="rect">
            <a:avLst/>
          </a:prstGeom>
          <a:noFill/>
          <a:ln w="9525">
            <a:noFill/>
            <a:miter lim="800000"/>
            <a:headEnd/>
            <a:tailEnd/>
          </a:ln>
        </p:spPr>
        <p:txBody>
          <a:bodyPr>
            <a:spAutoFit/>
          </a:bodyPr>
          <a:lstStyle/>
          <a:p>
            <a:r>
              <a:rPr lang="en-US" altLang="zh-CN" sz="1800">
                <a:solidFill>
                  <a:srgbClr val="FF00FF"/>
                </a:solidFill>
              </a:rPr>
              <a:t>161</a:t>
            </a:r>
            <a:r>
              <a:rPr lang="zh-CN" altLang="en-US" sz="1800">
                <a:solidFill>
                  <a:srgbClr val="FF00FF"/>
                </a:solidFill>
              </a:rPr>
              <a:t>的计数</a:t>
            </a:r>
            <a:r>
              <a:rPr lang="en-US" altLang="zh-CN" sz="1800">
                <a:solidFill>
                  <a:srgbClr val="FF00FF"/>
                </a:solidFill>
              </a:rPr>
              <a:t>CLK</a:t>
            </a:r>
            <a:endParaRPr lang="zh-CN" altLang="en-US" sz="1800">
              <a:solidFill>
                <a:srgbClr val="FF00FF"/>
              </a:solidFill>
            </a:endParaRPr>
          </a:p>
        </p:txBody>
      </p:sp>
      <p:sp>
        <p:nvSpPr>
          <p:cNvPr id="50201" name="TextBox 28"/>
          <p:cNvSpPr txBox="1">
            <a:spLocks noChangeArrowheads="1"/>
          </p:cNvSpPr>
          <p:nvPr/>
        </p:nvSpPr>
        <p:spPr bwMode="auto">
          <a:xfrm>
            <a:off x="25400" y="6073775"/>
            <a:ext cx="6418263" cy="369888"/>
          </a:xfrm>
          <a:prstGeom prst="rect">
            <a:avLst/>
          </a:prstGeom>
          <a:noFill/>
          <a:ln w="9525">
            <a:noFill/>
            <a:miter lim="800000"/>
            <a:headEnd/>
            <a:tailEnd/>
          </a:ln>
        </p:spPr>
        <p:txBody>
          <a:bodyPr>
            <a:spAutoFit/>
          </a:bodyPr>
          <a:lstStyle/>
          <a:p>
            <a:r>
              <a:rPr lang="en-US" altLang="zh-CN" sz="1800">
                <a:solidFill>
                  <a:srgbClr val="0066FF"/>
                </a:solidFill>
              </a:rPr>
              <a:t>Q</a:t>
            </a:r>
            <a:r>
              <a:rPr lang="en-US" altLang="zh-CN" sz="1800" baseline="-25000">
                <a:solidFill>
                  <a:srgbClr val="0066FF"/>
                </a:solidFill>
              </a:rPr>
              <a:t>7</a:t>
            </a:r>
            <a:r>
              <a:rPr lang="zh-CN" altLang="en-US" sz="1800">
                <a:solidFill>
                  <a:srgbClr val="0066FF"/>
                </a:solidFill>
              </a:rPr>
              <a:t>的变化边沿（上升沿或下降沿）肯定与</a:t>
            </a:r>
            <a:r>
              <a:rPr lang="en-US" altLang="zh-CN" sz="1800">
                <a:solidFill>
                  <a:srgbClr val="0066FF"/>
                </a:solidFill>
              </a:rPr>
              <a:t>v</a:t>
            </a:r>
            <a:r>
              <a:rPr lang="en-US" altLang="zh-CN" sz="1800" baseline="-25000">
                <a:solidFill>
                  <a:srgbClr val="0066FF"/>
                </a:solidFill>
              </a:rPr>
              <a:t>o</a:t>
            </a:r>
            <a:r>
              <a:rPr lang="zh-CN" altLang="en-US" sz="1800">
                <a:solidFill>
                  <a:srgbClr val="0066FF"/>
                </a:solidFill>
              </a:rPr>
              <a:t>的上升沿对齐！</a:t>
            </a:r>
          </a:p>
        </p:txBody>
      </p:sp>
      <p:sp>
        <p:nvSpPr>
          <p:cNvPr id="2" name="矩形 1"/>
          <p:cNvSpPr/>
          <p:nvPr/>
        </p:nvSpPr>
        <p:spPr>
          <a:xfrm>
            <a:off x="7256346" y="2615832"/>
            <a:ext cx="1167307" cy="400110"/>
          </a:xfrm>
          <a:prstGeom prst="rect">
            <a:avLst/>
          </a:prstGeom>
        </p:spPr>
        <p:txBody>
          <a:bodyPr wrap="none">
            <a:spAutoFit/>
          </a:bodyPr>
          <a:lstStyle/>
          <a:p>
            <a:pPr eaLnBrk="1" hangingPunct="1"/>
            <a:r>
              <a:rPr lang="zh-CN" altLang="en-US" b="0">
                <a:latin typeface="Times New Roman" pitchFamily="18" charset="0"/>
              </a:rPr>
              <a:t>（</a:t>
            </a:r>
            <a:r>
              <a:rPr lang="en-US" altLang="zh-SG" b="0">
                <a:latin typeface="Times New Roman" pitchFamily="18" charset="0"/>
              </a:rPr>
              <a:t>f</a:t>
            </a:r>
            <a:r>
              <a:rPr lang="en-US" altLang="zh-SG" b="0" baseline="-25000">
                <a:latin typeface="Times New Roman" pitchFamily="18" charset="0"/>
              </a:rPr>
              <a:t>V</a:t>
            </a:r>
            <a:r>
              <a:rPr lang="zh-CN" altLang="en-US" b="0">
                <a:latin typeface="Times New Roman" pitchFamily="18" charset="0"/>
              </a:rPr>
              <a:t>脚）</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57200" y="1719263"/>
            <a:ext cx="8218488" cy="4411662"/>
          </a:xfrm>
        </p:spPr>
        <p:txBody>
          <a:bodyPr/>
          <a:lstStyle/>
          <a:p>
            <a:pPr eaLnBrk="1" hangingPunct="1">
              <a:lnSpc>
                <a:spcPct val="130000"/>
              </a:lnSpc>
            </a:pPr>
            <a:r>
              <a:rPr lang="zh-CN" altLang="en-US" sz="4400" b="1" smtClean="0">
                <a:solidFill>
                  <a:schemeClr val="accent2"/>
                </a:solidFill>
                <a:latin typeface="Times New Roman" pitchFamily="18" charset="0"/>
              </a:rPr>
              <a:t>问：教材上为什么说两块</a:t>
            </a:r>
            <a:r>
              <a:rPr lang="en-US" altLang="zh-CN" sz="4400" b="1" smtClean="0">
                <a:solidFill>
                  <a:schemeClr val="accent2"/>
                </a:solidFill>
                <a:latin typeface="Times New Roman" pitchFamily="18" charset="0"/>
              </a:rPr>
              <a:t>161</a:t>
            </a:r>
            <a:br>
              <a:rPr lang="en-US" altLang="zh-CN" sz="4400" b="1" smtClean="0">
                <a:solidFill>
                  <a:schemeClr val="accent2"/>
                </a:solidFill>
                <a:latin typeface="Times New Roman" pitchFamily="18" charset="0"/>
              </a:rPr>
            </a:br>
            <a:r>
              <a:rPr lang="zh-CN" altLang="en-US" sz="4400" b="1" smtClean="0">
                <a:solidFill>
                  <a:schemeClr val="accent2"/>
                </a:solidFill>
                <a:latin typeface="Times New Roman" pitchFamily="18" charset="0"/>
              </a:rPr>
              <a:t>构成的</a:t>
            </a:r>
            <a:r>
              <a:rPr lang="zh-CN" altLang="en-US" sz="4400" b="1" u="sng" smtClean="0">
                <a:solidFill>
                  <a:schemeClr val="accent2"/>
                </a:solidFill>
                <a:latin typeface="Times New Roman" pitchFamily="18" charset="0"/>
              </a:rPr>
              <a:t>模</a:t>
            </a:r>
            <a:r>
              <a:rPr lang="en-US" altLang="zh-CN" sz="4400" b="1" u="sng" smtClean="0">
                <a:solidFill>
                  <a:schemeClr val="accent2"/>
                </a:solidFill>
                <a:latin typeface="Times New Roman" pitchFamily="18" charset="0"/>
              </a:rPr>
              <a:t>256</a:t>
            </a:r>
            <a:r>
              <a:rPr lang="zh-CN" altLang="en-US" sz="4400" b="1" u="sng" smtClean="0">
                <a:solidFill>
                  <a:schemeClr val="accent2"/>
                </a:solidFill>
                <a:latin typeface="Times New Roman" pitchFamily="18" charset="0"/>
              </a:rPr>
              <a:t>分频器</a:t>
            </a:r>
            <a:r>
              <a:rPr lang="zh-CN" altLang="en-US" sz="4400" b="1" smtClean="0">
                <a:solidFill>
                  <a:schemeClr val="accent2"/>
                </a:solidFill>
                <a:latin typeface="Times New Roman" pitchFamily="18" charset="0"/>
              </a:rPr>
              <a:t>的输出</a:t>
            </a:r>
            <a:r>
              <a:rPr lang="en-US" altLang="zh-CN" sz="4400" b="1" smtClean="0">
                <a:solidFill>
                  <a:schemeClr val="accent2"/>
                </a:solidFill>
                <a:latin typeface="Times New Roman" pitchFamily="18" charset="0"/>
              </a:rPr>
              <a:t>Q</a:t>
            </a:r>
            <a:r>
              <a:rPr lang="en-US" altLang="zh-CN" sz="4400" b="1" baseline="-25000" smtClean="0">
                <a:solidFill>
                  <a:schemeClr val="accent2"/>
                </a:solidFill>
                <a:latin typeface="Times New Roman" pitchFamily="18" charset="0"/>
              </a:rPr>
              <a:t>7</a:t>
            </a:r>
            <a:br>
              <a:rPr lang="en-US" altLang="zh-CN" sz="4400" b="1" baseline="-25000" smtClean="0">
                <a:solidFill>
                  <a:schemeClr val="accent2"/>
                </a:solidFill>
                <a:latin typeface="Times New Roman" pitchFamily="18" charset="0"/>
              </a:rPr>
            </a:br>
            <a:r>
              <a:rPr lang="zh-CN" altLang="en-US" sz="4400" b="1" smtClean="0">
                <a:solidFill>
                  <a:schemeClr val="accent2"/>
                </a:solidFill>
                <a:latin typeface="Times New Roman" pitchFamily="18" charset="0"/>
              </a:rPr>
              <a:t>要</a:t>
            </a:r>
            <a:r>
              <a:rPr lang="zh-CN" altLang="en-US" sz="4400" b="1" u="sng" smtClean="0">
                <a:solidFill>
                  <a:srgbClr val="0000FF"/>
                </a:solidFill>
                <a:latin typeface="Times New Roman" pitchFamily="18" charset="0"/>
              </a:rPr>
              <a:t>反相</a:t>
            </a:r>
            <a:r>
              <a:rPr lang="zh-CN" altLang="en-US" sz="4400" b="1" smtClean="0">
                <a:solidFill>
                  <a:schemeClr val="accent2"/>
                </a:solidFill>
                <a:latin typeface="Times New Roman" pitchFamily="18" charset="0"/>
              </a:rPr>
              <a:t>后接入</a:t>
            </a:r>
            <a:r>
              <a:rPr lang="en-US" altLang="zh-CN" sz="4400" b="1" smtClean="0">
                <a:solidFill>
                  <a:schemeClr val="accent2"/>
                </a:solidFill>
                <a:latin typeface="Times New Roman" pitchFamily="18" charset="0"/>
              </a:rPr>
              <a:t>CD4046</a:t>
            </a:r>
            <a:r>
              <a:rPr lang="zh-CN" altLang="en-US" sz="4400" b="1" smtClean="0">
                <a:solidFill>
                  <a:schemeClr val="accent2"/>
                </a:solidFill>
                <a:latin typeface="Times New Roman" pitchFamily="18" charset="0"/>
              </a:rPr>
              <a:t>？</a:t>
            </a:r>
            <a:endParaRPr lang="zh-CN" altLang="en-US" sz="460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4"/>
          <p:cNvPicPr>
            <a:picLocks noChangeAspect="1" noChangeArrowheads="1"/>
          </p:cNvPicPr>
          <p:nvPr/>
        </p:nvPicPr>
        <p:blipFill>
          <a:blip r:embed="rId3"/>
          <a:srcRect/>
          <a:stretch>
            <a:fillRect/>
          </a:stretch>
        </p:blipFill>
        <p:spPr bwMode="auto">
          <a:xfrm>
            <a:off x="2195513" y="1457325"/>
            <a:ext cx="5962650" cy="3609975"/>
          </a:xfrm>
          <a:prstGeom prst="rect">
            <a:avLst/>
          </a:prstGeom>
          <a:noFill/>
          <a:ln w="9525">
            <a:noFill/>
            <a:miter lim="800000"/>
            <a:headEnd/>
            <a:tailEnd/>
          </a:ln>
        </p:spPr>
      </p:pic>
      <p:grpSp>
        <p:nvGrpSpPr>
          <p:cNvPr id="5" name="组合 4"/>
          <p:cNvGrpSpPr/>
          <p:nvPr/>
        </p:nvGrpSpPr>
        <p:grpSpPr>
          <a:xfrm>
            <a:off x="3822700" y="2024063"/>
            <a:ext cx="3600500" cy="2822576"/>
            <a:chOff x="3822700" y="2024063"/>
            <a:chExt cx="3600500" cy="2822576"/>
          </a:xfrm>
        </p:grpSpPr>
        <p:sp>
          <p:nvSpPr>
            <p:cNvPr id="52244" name="Line 11"/>
            <p:cNvSpPr>
              <a:spLocks noChangeShapeType="1"/>
            </p:cNvSpPr>
            <p:nvPr/>
          </p:nvSpPr>
          <p:spPr bwMode="auto">
            <a:xfrm flipV="1">
              <a:off x="4845600" y="2498726"/>
              <a:ext cx="0" cy="215900"/>
            </a:xfrm>
            <a:prstGeom prst="line">
              <a:avLst/>
            </a:prstGeom>
            <a:noFill/>
            <a:ln w="38100">
              <a:solidFill>
                <a:srgbClr val="FF0000"/>
              </a:solidFill>
              <a:round/>
              <a:headEnd/>
              <a:tailEnd type="triangle" w="med" len="med"/>
            </a:ln>
          </p:spPr>
          <p:txBody>
            <a:bodyPr/>
            <a:lstStyle/>
            <a:p>
              <a:endParaRPr lang="zh-CN" altLang="en-US"/>
            </a:p>
          </p:txBody>
        </p:sp>
        <p:sp>
          <p:nvSpPr>
            <p:cNvPr id="52245" name="Line 12"/>
            <p:cNvSpPr>
              <a:spLocks noChangeShapeType="1"/>
            </p:cNvSpPr>
            <p:nvPr/>
          </p:nvSpPr>
          <p:spPr bwMode="auto">
            <a:xfrm flipV="1">
              <a:off x="6562800" y="2484438"/>
              <a:ext cx="0" cy="215900"/>
            </a:xfrm>
            <a:prstGeom prst="line">
              <a:avLst/>
            </a:prstGeom>
            <a:noFill/>
            <a:ln w="38100">
              <a:solidFill>
                <a:srgbClr val="FF0000"/>
              </a:solidFill>
              <a:round/>
              <a:headEnd/>
              <a:tailEnd type="triangle" w="med" len="med"/>
            </a:ln>
          </p:spPr>
          <p:txBody>
            <a:bodyPr/>
            <a:lstStyle/>
            <a:p>
              <a:endParaRPr lang="zh-CN" altLang="en-US"/>
            </a:p>
          </p:txBody>
        </p:sp>
        <p:sp>
          <p:nvSpPr>
            <p:cNvPr id="52246" name="Rectangle 16"/>
            <p:cNvSpPr>
              <a:spLocks noChangeArrowheads="1"/>
            </p:cNvSpPr>
            <p:nvPr/>
          </p:nvSpPr>
          <p:spPr bwMode="auto">
            <a:xfrm>
              <a:off x="3822700" y="3910013"/>
              <a:ext cx="144463" cy="431800"/>
            </a:xfrm>
            <a:prstGeom prst="rect">
              <a:avLst/>
            </a:prstGeom>
            <a:solidFill>
              <a:schemeClr val="bg1"/>
            </a:solidFill>
            <a:ln w="9525">
              <a:noFill/>
              <a:miter lim="800000"/>
              <a:headEnd/>
              <a:tailEnd/>
            </a:ln>
          </p:spPr>
          <p:txBody>
            <a:bodyPr wrap="none" anchor="ctr"/>
            <a:lstStyle/>
            <a:p>
              <a:pPr eaLnBrk="1" hangingPunct="1">
                <a:spcBef>
                  <a:spcPct val="50000"/>
                </a:spcBef>
              </a:pPr>
              <a:endParaRPr lang="zh-CN" altLang="en-US"/>
            </a:p>
          </p:txBody>
        </p:sp>
        <p:sp>
          <p:nvSpPr>
            <p:cNvPr id="52247" name="Line 20"/>
            <p:cNvSpPr>
              <a:spLocks noChangeShapeType="1"/>
            </p:cNvSpPr>
            <p:nvPr/>
          </p:nvSpPr>
          <p:spPr bwMode="auto">
            <a:xfrm flipH="1">
              <a:off x="3981450" y="2541588"/>
              <a:ext cx="0" cy="215900"/>
            </a:xfrm>
            <a:prstGeom prst="line">
              <a:avLst/>
            </a:prstGeom>
            <a:noFill/>
            <a:ln w="28575">
              <a:solidFill>
                <a:srgbClr val="0000FF"/>
              </a:solidFill>
              <a:round/>
              <a:headEnd/>
              <a:tailEnd type="stealth" w="lg" len="lg"/>
            </a:ln>
          </p:spPr>
          <p:txBody>
            <a:bodyPr/>
            <a:lstStyle/>
            <a:p>
              <a:endParaRPr lang="zh-CN" altLang="en-US"/>
            </a:p>
          </p:txBody>
        </p:sp>
        <p:sp>
          <p:nvSpPr>
            <p:cNvPr id="52248" name="Line 21"/>
            <p:cNvSpPr>
              <a:spLocks noChangeShapeType="1"/>
            </p:cNvSpPr>
            <p:nvPr/>
          </p:nvSpPr>
          <p:spPr bwMode="auto">
            <a:xfrm flipH="1">
              <a:off x="5710238" y="2541588"/>
              <a:ext cx="0" cy="215900"/>
            </a:xfrm>
            <a:prstGeom prst="line">
              <a:avLst/>
            </a:prstGeom>
            <a:noFill/>
            <a:ln w="28575">
              <a:solidFill>
                <a:srgbClr val="0000FF"/>
              </a:solidFill>
              <a:round/>
              <a:headEnd/>
              <a:tailEnd type="stealth" w="lg" len="lg"/>
            </a:ln>
          </p:spPr>
          <p:txBody>
            <a:bodyPr/>
            <a:lstStyle/>
            <a:p>
              <a:endParaRPr lang="zh-CN" altLang="en-US"/>
            </a:p>
          </p:txBody>
        </p:sp>
        <p:sp>
          <p:nvSpPr>
            <p:cNvPr id="52249" name="Line 22"/>
            <p:cNvSpPr>
              <a:spLocks noChangeShapeType="1"/>
            </p:cNvSpPr>
            <p:nvPr/>
          </p:nvSpPr>
          <p:spPr bwMode="auto">
            <a:xfrm flipH="1">
              <a:off x="7423200" y="2541588"/>
              <a:ext cx="0" cy="215900"/>
            </a:xfrm>
            <a:prstGeom prst="line">
              <a:avLst/>
            </a:prstGeom>
            <a:noFill/>
            <a:ln w="28575">
              <a:solidFill>
                <a:srgbClr val="0000FF"/>
              </a:solidFill>
              <a:round/>
              <a:headEnd/>
              <a:tailEnd type="stealth" w="lg" len="lg"/>
            </a:ln>
          </p:spPr>
          <p:txBody>
            <a:bodyPr/>
            <a:lstStyle/>
            <a:p>
              <a:endParaRPr lang="zh-CN" altLang="en-US"/>
            </a:p>
          </p:txBody>
        </p:sp>
        <p:sp>
          <p:nvSpPr>
            <p:cNvPr id="52250" name="Line 13"/>
            <p:cNvSpPr>
              <a:spLocks noChangeShapeType="1"/>
            </p:cNvSpPr>
            <p:nvPr/>
          </p:nvSpPr>
          <p:spPr bwMode="auto">
            <a:xfrm>
              <a:off x="3981450" y="2038351"/>
              <a:ext cx="0" cy="2808288"/>
            </a:xfrm>
            <a:prstGeom prst="line">
              <a:avLst/>
            </a:prstGeom>
            <a:noFill/>
            <a:ln w="19050">
              <a:solidFill>
                <a:srgbClr val="FF0000"/>
              </a:solidFill>
              <a:prstDash val="dash"/>
              <a:round/>
              <a:headEnd/>
              <a:tailEnd/>
            </a:ln>
          </p:spPr>
          <p:txBody>
            <a:bodyPr/>
            <a:lstStyle/>
            <a:p>
              <a:endParaRPr lang="zh-CN" altLang="en-US"/>
            </a:p>
          </p:txBody>
        </p:sp>
        <p:sp>
          <p:nvSpPr>
            <p:cNvPr id="52251" name="Line 14"/>
            <p:cNvSpPr>
              <a:spLocks noChangeShapeType="1"/>
            </p:cNvSpPr>
            <p:nvPr/>
          </p:nvSpPr>
          <p:spPr bwMode="auto">
            <a:xfrm>
              <a:off x="5710238" y="2024063"/>
              <a:ext cx="0" cy="2808288"/>
            </a:xfrm>
            <a:prstGeom prst="line">
              <a:avLst/>
            </a:prstGeom>
            <a:noFill/>
            <a:ln w="19050">
              <a:solidFill>
                <a:srgbClr val="FF0000"/>
              </a:solidFill>
              <a:prstDash val="dash"/>
              <a:round/>
              <a:headEnd/>
              <a:tailEnd/>
            </a:ln>
          </p:spPr>
          <p:txBody>
            <a:bodyPr/>
            <a:lstStyle/>
            <a:p>
              <a:endParaRPr lang="zh-CN" altLang="en-US"/>
            </a:p>
          </p:txBody>
        </p:sp>
        <p:sp>
          <p:nvSpPr>
            <p:cNvPr id="52252" name="Line 15"/>
            <p:cNvSpPr>
              <a:spLocks noChangeShapeType="1"/>
            </p:cNvSpPr>
            <p:nvPr/>
          </p:nvSpPr>
          <p:spPr bwMode="auto">
            <a:xfrm>
              <a:off x="7419600" y="2024063"/>
              <a:ext cx="0" cy="2808288"/>
            </a:xfrm>
            <a:prstGeom prst="line">
              <a:avLst/>
            </a:prstGeom>
            <a:noFill/>
            <a:ln w="19050">
              <a:solidFill>
                <a:srgbClr val="FF0000"/>
              </a:solidFill>
              <a:prstDash val="dash"/>
              <a:round/>
              <a:headEnd/>
              <a:tailEnd/>
            </a:ln>
          </p:spPr>
          <p:txBody>
            <a:bodyPr/>
            <a:lstStyle/>
            <a:p>
              <a:endParaRPr lang="zh-CN" altLang="en-US"/>
            </a:p>
          </p:txBody>
        </p:sp>
      </p:grpSp>
      <p:sp>
        <p:nvSpPr>
          <p:cNvPr id="52228" name="Rectangle 23"/>
          <p:cNvSpPr>
            <a:spLocks noChangeArrowheads="1"/>
          </p:cNvSpPr>
          <p:nvPr/>
        </p:nvSpPr>
        <p:spPr bwMode="auto">
          <a:xfrm>
            <a:off x="539750" y="15875"/>
            <a:ext cx="7272338" cy="1382713"/>
          </a:xfrm>
          <a:prstGeom prst="rect">
            <a:avLst/>
          </a:prstGeom>
          <a:solidFill>
            <a:srgbClr val="FFFF99"/>
          </a:solidFill>
          <a:ln w="9525">
            <a:solidFill>
              <a:srgbClr val="33CC33"/>
            </a:solidFill>
            <a:miter lim="800000"/>
            <a:headEnd/>
            <a:tailEnd/>
          </a:ln>
        </p:spPr>
        <p:txBody>
          <a:bodyPr>
            <a:spAutoFit/>
          </a:bodyPr>
          <a:lstStyle/>
          <a:p>
            <a:pPr algn="ctr" eaLnBrk="1" hangingPunct="1"/>
            <a:r>
              <a:rPr lang="zh-CN" altLang="en-US" sz="2800" i="1"/>
              <a:t>注意：</a:t>
            </a:r>
            <a:r>
              <a:rPr lang="en-US" altLang="zh-CN" sz="2800" i="1"/>
              <a:t>CD4046</a:t>
            </a:r>
            <a:r>
              <a:rPr lang="zh-CN" altLang="en-US" sz="2800" i="1"/>
              <a:t>的鉴相器</a:t>
            </a:r>
            <a:r>
              <a:rPr lang="en-US" altLang="zh-CN" sz="2800" i="1"/>
              <a:t>II</a:t>
            </a:r>
            <a:r>
              <a:rPr lang="zh-CN" altLang="en-US" sz="2800" i="1"/>
              <a:t>为</a:t>
            </a:r>
            <a:r>
              <a:rPr lang="zh-CN" altLang="en-US" sz="2800" i="1" u="sng">
                <a:solidFill>
                  <a:srgbClr val="FF00FF"/>
                </a:solidFill>
              </a:rPr>
              <a:t>上升沿触发型</a:t>
            </a:r>
            <a:r>
              <a:rPr lang="zh-CN" altLang="en-US" sz="2800" i="1"/>
              <a:t>的鉴频鉴相器。当环路锁定时，它使进入鉴相器的两个信号无相位差，即</a:t>
            </a:r>
            <a:r>
              <a:rPr lang="zh-CN" altLang="en-US" sz="2800" i="1" u="sng">
                <a:solidFill>
                  <a:srgbClr val="0000FF"/>
                </a:solidFill>
              </a:rPr>
              <a:t>两上升沿对齐</a:t>
            </a:r>
            <a:r>
              <a:rPr lang="zh-CN" altLang="en-US" sz="2800" i="1"/>
              <a:t>！</a:t>
            </a:r>
          </a:p>
        </p:txBody>
      </p:sp>
      <p:sp>
        <p:nvSpPr>
          <p:cNvPr id="188441" name="Text Box 25"/>
          <p:cNvSpPr txBox="1">
            <a:spLocks noChangeArrowheads="1"/>
          </p:cNvSpPr>
          <p:nvPr/>
        </p:nvSpPr>
        <p:spPr bwMode="auto">
          <a:xfrm>
            <a:off x="-41275" y="4089266"/>
            <a:ext cx="2447925" cy="707886"/>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mtClean="0">
                <a:solidFill>
                  <a:schemeClr val="tx2"/>
                </a:solidFill>
                <a:latin typeface="华文楷体" pitchFamily="2" charset="-122"/>
                <a:ea typeface="华文楷体" pitchFamily="2" charset="-122"/>
                <a:sym typeface="Symbol" panose="05050102010706020507" pitchFamily="18" charset="2"/>
              </a:rPr>
              <a:t> </a:t>
            </a:r>
            <a:r>
              <a:rPr lang="zh-CN" altLang="en-US" u="sng" smtClean="0">
                <a:solidFill>
                  <a:schemeClr val="tx2"/>
                </a:solidFill>
                <a:latin typeface="华文楷体" pitchFamily="2" charset="-122"/>
                <a:ea typeface="华文楷体" pitchFamily="2" charset="-122"/>
              </a:rPr>
              <a:t>输出</a:t>
            </a:r>
            <a:r>
              <a:rPr lang="zh-CN" altLang="en-US" u="sng">
                <a:solidFill>
                  <a:schemeClr val="tx2"/>
                </a:solidFill>
                <a:latin typeface="华文楷体" pitchFamily="2" charset="-122"/>
                <a:ea typeface="华文楷体" pitchFamily="2" charset="-122"/>
              </a:rPr>
              <a:t>锯齿波</a:t>
            </a:r>
            <a:r>
              <a:rPr lang="zh-CN" altLang="en-US" u="sng" smtClean="0">
                <a:solidFill>
                  <a:schemeClr val="tx2"/>
                </a:solidFill>
                <a:latin typeface="华文楷体" pitchFamily="2" charset="-122"/>
                <a:ea typeface="华文楷体" pitchFamily="2" charset="-122"/>
              </a:rPr>
              <a:t>与</a:t>
            </a:r>
            <a:r>
              <a:rPr lang="en-US" altLang="zh-CN" u="sng" smtClean="0">
                <a:solidFill>
                  <a:schemeClr val="tx2"/>
                </a:solidFill>
                <a:latin typeface="华文楷体" pitchFamily="2" charset="-122"/>
                <a:ea typeface="华文楷体" pitchFamily="2" charset="-122"/>
              </a:rPr>
              <a:t/>
            </a:r>
            <a:br>
              <a:rPr lang="en-US" altLang="zh-CN" u="sng" smtClean="0">
                <a:solidFill>
                  <a:schemeClr val="tx2"/>
                </a:solidFill>
                <a:latin typeface="华文楷体" pitchFamily="2" charset="-122"/>
                <a:ea typeface="华文楷体" pitchFamily="2" charset="-122"/>
              </a:rPr>
            </a:br>
            <a:r>
              <a:rPr lang="zh-CN" altLang="en-US" u="sng" smtClean="0">
                <a:solidFill>
                  <a:schemeClr val="tx2"/>
                </a:solidFill>
                <a:latin typeface="华文楷体" pitchFamily="2" charset="-122"/>
                <a:ea typeface="华文楷体" pitchFamily="2" charset="-122"/>
              </a:rPr>
              <a:t>行</a:t>
            </a:r>
            <a:r>
              <a:rPr lang="zh-CN" altLang="en-US" u="sng">
                <a:solidFill>
                  <a:schemeClr val="tx2"/>
                </a:solidFill>
                <a:latin typeface="华文楷体" pitchFamily="2" charset="-122"/>
                <a:ea typeface="华文楷体" pitchFamily="2" charset="-122"/>
              </a:rPr>
              <a:t>信号同相！同步！</a:t>
            </a:r>
          </a:p>
        </p:txBody>
      </p:sp>
      <p:sp>
        <p:nvSpPr>
          <p:cNvPr id="52230" name="Text Box 26"/>
          <p:cNvSpPr txBox="1">
            <a:spLocks noChangeArrowheads="1"/>
          </p:cNvSpPr>
          <p:nvPr/>
        </p:nvSpPr>
        <p:spPr bwMode="auto">
          <a:xfrm>
            <a:off x="7812088" y="1579849"/>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a:t>
            </a:r>
            <a:r>
              <a:rPr lang="en-US" altLang="zh-CN" sz="1800">
                <a:solidFill>
                  <a:srgbClr val="FF00FF"/>
                </a:solidFill>
              </a:rPr>
              <a:t>1</a:t>
            </a:r>
            <a:r>
              <a:rPr lang="en-US" altLang="zh-SG" sz="1800">
                <a:solidFill>
                  <a:srgbClr val="FF00FF"/>
                </a:solidFill>
              </a:rPr>
              <a:t>)</a:t>
            </a:r>
            <a:endParaRPr lang="en-US" altLang="zh-CN" sz="1800">
              <a:solidFill>
                <a:srgbClr val="FF00FF"/>
              </a:solidFill>
            </a:endParaRPr>
          </a:p>
        </p:txBody>
      </p:sp>
      <p:sp>
        <p:nvSpPr>
          <p:cNvPr id="52231" name="Text Box 27"/>
          <p:cNvSpPr txBox="1">
            <a:spLocks noChangeArrowheads="1"/>
          </p:cNvSpPr>
          <p:nvPr/>
        </p:nvSpPr>
        <p:spPr bwMode="auto">
          <a:xfrm>
            <a:off x="7812088" y="3168650"/>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(2)</a:t>
            </a:r>
            <a:endParaRPr lang="en-US" altLang="zh-CN" sz="1800">
              <a:solidFill>
                <a:srgbClr val="FF00FF"/>
              </a:solidFill>
            </a:endParaRPr>
          </a:p>
        </p:txBody>
      </p:sp>
      <p:sp>
        <p:nvSpPr>
          <p:cNvPr id="52232" name="Rectangle 2"/>
          <p:cNvSpPr>
            <a:spLocks noGrp="1" noChangeArrowheads="1"/>
          </p:cNvSpPr>
          <p:nvPr>
            <p:ph type="title"/>
          </p:nvPr>
        </p:nvSpPr>
        <p:spPr>
          <a:xfrm>
            <a:off x="106363" y="2664197"/>
            <a:ext cx="2233612" cy="1412875"/>
          </a:xfrm>
        </p:spPr>
        <p:txBody>
          <a:bodyPr/>
          <a:lstStyle/>
          <a:p>
            <a:pPr algn="ctr" eaLnBrk="1" hangingPunct="1"/>
            <a:r>
              <a:rPr lang="zh-CN" altLang="en-US" sz="2800" smtClean="0">
                <a:solidFill>
                  <a:srgbClr val="0000FF"/>
                </a:solidFill>
                <a:latin typeface="Times New Roman" pitchFamily="18" charset="0"/>
              </a:rPr>
              <a:t>图</a:t>
            </a:r>
            <a:r>
              <a:rPr lang="en-US" altLang="zh-CN" sz="2800" smtClean="0">
                <a:solidFill>
                  <a:srgbClr val="0000FF"/>
                </a:solidFill>
                <a:latin typeface="Times New Roman" pitchFamily="18" charset="0"/>
              </a:rPr>
              <a:t>3-103</a:t>
            </a:r>
            <a:r>
              <a:rPr lang="zh-CN" altLang="en-US" sz="2800" smtClean="0">
                <a:solidFill>
                  <a:srgbClr val="0000FF"/>
                </a:solidFill>
                <a:latin typeface="Times New Roman" pitchFamily="18" charset="0"/>
              </a:rPr>
              <a:t> </a:t>
            </a:r>
            <a:r>
              <a:rPr lang="en-US" altLang="zh-CN" sz="2800" smtClean="0">
                <a:solidFill>
                  <a:srgbClr val="0000FF"/>
                </a:solidFill>
                <a:latin typeface="Times New Roman" pitchFamily="18" charset="0"/>
              </a:rPr>
              <a:t>(b) Q</a:t>
            </a:r>
            <a:r>
              <a:rPr lang="en-US" altLang="zh-CN" sz="2800" baseline="-25000" smtClean="0">
                <a:solidFill>
                  <a:srgbClr val="0000FF"/>
                </a:solidFill>
                <a:latin typeface="Times New Roman" pitchFamily="18" charset="0"/>
              </a:rPr>
              <a:t>7</a:t>
            </a:r>
            <a:r>
              <a:rPr lang="zh-CN" altLang="en-US" sz="2800" smtClean="0">
                <a:solidFill>
                  <a:srgbClr val="0000FF"/>
                </a:solidFill>
                <a:latin typeface="Times New Roman" pitchFamily="18" charset="0"/>
              </a:rPr>
              <a:t>取反后</a:t>
            </a:r>
            <a:br>
              <a:rPr lang="zh-CN" altLang="en-US" sz="2800" smtClean="0">
                <a:solidFill>
                  <a:srgbClr val="0000FF"/>
                </a:solidFill>
                <a:latin typeface="Times New Roman" pitchFamily="18" charset="0"/>
              </a:rPr>
            </a:br>
            <a:r>
              <a:rPr lang="zh-CN" altLang="en-US" sz="2800" smtClean="0">
                <a:solidFill>
                  <a:srgbClr val="0000FF"/>
                </a:solidFill>
                <a:latin typeface="Times New Roman" pitchFamily="18" charset="0"/>
              </a:rPr>
              <a:t>输入鉴相器</a:t>
            </a:r>
          </a:p>
        </p:txBody>
      </p:sp>
      <p:sp>
        <p:nvSpPr>
          <p:cNvPr id="52233" name="Text Box 28"/>
          <p:cNvSpPr txBox="1">
            <a:spLocks noChangeArrowheads="1"/>
          </p:cNvSpPr>
          <p:nvPr/>
        </p:nvSpPr>
        <p:spPr bwMode="auto">
          <a:xfrm>
            <a:off x="2124075" y="4408488"/>
            <a:ext cx="1439863" cy="366712"/>
          </a:xfrm>
          <a:prstGeom prst="rect">
            <a:avLst/>
          </a:prstGeom>
          <a:noFill/>
          <a:ln w="9525">
            <a:noFill/>
            <a:miter lim="800000"/>
            <a:headEnd/>
            <a:tailEnd/>
          </a:ln>
        </p:spPr>
        <p:txBody>
          <a:bodyPr>
            <a:spAutoFit/>
          </a:bodyPr>
          <a:lstStyle/>
          <a:p>
            <a:pPr algn="ctr" eaLnBrk="1" hangingPunct="1">
              <a:spcBef>
                <a:spcPct val="50000"/>
              </a:spcBef>
            </a:pPr>
            <a:r>
              <a:rPr lang="zh-CN" altLang="en-US" sz="1800"/>
              <a:t>输出锯齿波</a:t>
            </a:r>
          </a:p>
        </p:txBody>
      </p:sp>
      <p:sp>
        <p:nvSpPr>
          <p:cNvPr id="51209" name="Text Box 5"/>
          <p:cNvSpPr txBox="1">
            <a:spLocks noChangeArrowheads="1"/>
          </p:cNvSpPr>
          <p:nvPr/>
        </p:nvSpPr>
        <p:spPr bwMode="auto">
          <a:xfrm>
            <a:off x="0" y="4962525"/>
            <a:ext cx="9144000" cy="1431161"/>
          </a:xfrm>
          <a:prstGeom prst="rect">
            <a:avLst/>
          </a:prstGeom>
          <a:noFill/>
          <a:ln w="9525">
            <a:noFill/>
            <a:miter lim="800000"/>
            <a:headEnd/>
            <a:tailEnd/>
          </a:ln>
        </p:spPr>
        <p:txBody>
          <a:bodyPr>
            <a:spAutoFit/>
          </a:bodyPr>
          <a:lstStyle/>
          <a:p>
            <a:pPr marL="173038" indent="-173038" eaLnBrk="1" hangingPunct="1">
              <a:spcBef>
                <a:spcPct val="50000"/>
              </a:spcBef>
              <a:buFontTx/>
              <a:buChar char="•"/>
            </a:pPr>
            <a:r>
              <a:rPr lang="en-US" altLang="zh-CN" sz="2400" i="1" u="sng">
                <a:solidFill>
                  <a:srgbClr val="008000"/>
                </a:solidFill>
              </a:rPr>
              <a:t>Q</a:t>
            </a:r>
            <a:r>
              <a:rPr lang="en-US" altLang="zh-CN" sz="2400" i="1" u="sng" baseline="-25000">
                <a:solidFill>
                  <a:srgbClr val="008000"/>
                </a:solidFill>
              </a:rPr>
              <a:t>7</a:t>
            </a:r>
            <a:r>
              <a:rPr lang="zh-CN" altLang="en-US" sz="2400" i="1" u="sng">
                <a:solidFill>
                  <a:srgbClr val="008000"/>
                </a:solidFill>
              </a:rPr>
              <a:t>的</a:t>
            </a:r>
            <a:r>
              <a:rPr lang="zh-CN" altLang="en-US" sz="2400" i="1" u="sng">
                <a:solidFill>
                  <a:srgbClr val="008000"/>
                </a:solidFill>
              </a:rPr>
              <a:t>下降</a:t>
            </a:r>
            <a:r>
              <a:rPr lang="zh-CN" altLang="en-US" sz="2400" i="1" u="sng" smtClean="0">
                <a:solidFill>
                  <a:srgbClr val="008000"/>
                </a:solidFill>
              </a:rPr>
              <a:t>沿与</a:t>
            </a:r>
            <a:r>
              <a:rPr lang="zh-CN" altLang="en-US" sz="2400" i="1" u="sng">
                <a:solidFill>
                  <a:srgbClr val="008000"/>
                </a:solidFill>
              </a:rPr>
              <a:t>锯齿波的下降沿始终</a:t>
            </a:r>
            <a:r>
              <a:rPr lang="zh-CN" altLang="en-US" sz="2400" i="1" u="sng">
                <a:solidFill>
                  <a:srgbClr val="008000"/>
                </a:solidFill>
              </a:rPr>
              <a:t>是“对齐”的，原因如下：</a:t>
            </a:r>
            <a:br>
              <a:rPr lang="zh-CN" altLang="en-US" sz="2400" i="1" u="sng">
                <a:solidFill>
                  <a:srgbClr val="008000"/>
                </a:solidFill>
              </a:rPr>
            </a:br>
            <a:r>
              <a:rPr lang="en-US" altLang="zh-CN" sz="2100" i="1"/>
              <a:t>Q</a:t>
            </a:r>
            <a:r>
              <a:rPr lang="en-US" altLang="zh-CN" sz="2100" i="1" baseline="-25000"/>
              <a:t>7</a:t>
            </a:r>
            <a:r>
              <a:rPr lang="zh-CN" altLang="en-US" sz="2100" i="1"/>
              <a:t>下降沿对应计数值到达</a:t>
            </a:r>
            <a:r>
              <a:rPr lang="en-US" altLang="zh-CN" sz="2100" i="1"/>
              <a:t>255</a:t>
            </a:r>
            <a:r>
              <a:rPr lang="zh-CN" altLang="en-US" sz="2100" i="1"/>
              <a:t>后又变回</a:t>
            </a:r>
            <a:r>
              <a:rPr lang="en-US" altLang="zh-CN" sz="2100" i="1"/>
              <a:t>0</a:t>
            </a:r>
            <a:r>
              <a:rPr lang="zh-CN" altLang="en-US" sz="2100" i="1"/>
              <a:t>的时刻，所以相应锯齿波模拟信号要开始从最大幅值（对应数字量</a:t>
            </a:r>
            <a:r>
              <a:rPr lang="en-US" altLang="zh-CN" sz="2100" i="1"/>
              <a:t>255</a:t>
            </a:r>
            <a:r>
              <a:rPr lang="zh-CN" altLang="en-US" sz="2100" i="1"/>
              <a:t>）到</a:t>
            </a:r>
            <a:r>
              <a:rPr lang="en-US" altLang="zh-CN" sz="2100" i="1"/>
              <a:t>0V</a:t>
            </a:r>
            <a:r>
              <a:rPr lang="zh-CN" altLang="en-US" sz="2100" i="1"/>
              <a:t>（对应数字量</a:t>
            </a:r>
            <a:r>
              <a:rPr lang="en-US" altLang="zh-CN" sz="2100" i="1"/>
              <a:t>0</a:t>
            </a:r>
            <a:r>
              <a:rPr lang="zh-CN" altLang="en-US" sz="2100" i="1"/>
              <a:t>）的</a:t>
            </a:r>
            <a:r>
              <a:rPr lang="zh-CN" altLang="en-US" sz="2100" i="1">
                <a:solidFill>
                  <a:srgbClr val="0000FF"/>
                </a:solidFill>
              </a:rPr>
              <a:t>逆程（逆程时间决定于</a:t>
            </a:r>
            <a:r>
              <a:rPr lang="en-US" altLang="zh-CN" sz="2100" i="1">
                <a:solidFill>
                  <a:srgbClr val="0000FF"/>
                </a:solidFill>
              </a:rPr>
              <a:t>DAC</a:t>
            </a:r>
            <a:r>
              <a:rPr lang="zh-CN" altLang="en-US" sz="2100" i="1">
                <a:solidFill>
                  <a:srgbClr val="0000FF"/>
                </a:solidFill>
              </a:rPr>
              <a:t>的转换速度）</a:t>
            </a:r>
            <a:r>
              <a:rPr lang="zh-CN" altLang="en-US" sz="2100" i="1"/>
              <a:t>；之后数字量从</a:t>
            </a:r>
            <a:r>
              <a:rPr lang="en-US" altLang="zh-CN" sz="2100" i="1"/>
              <a:t>0</a:t>
            </a:r>
            <a:r>
              <a:rPr lang="zh-CN" altLang="en-US" sz="2100" i="1"/>
              <a:t>再增大，锯齿波也随之增大。</a:t>
            </a:r>
          </a:p>
        </p:txBody>
      </p:sp>
      <p:sp>
        <p:nvSpPr>
          <p:cNvPr id="52235" name="任意多边形 22"/>
          <p:cNvSpPr>
            <a:spLocks noChangeArrowheads="1"/>
          </p:cNvSpPr>
          <p:nvPr/>
        </p:nvSpPr>
        <p:spPr bwMode="auto">
          <a:xfrm>
            <a:off x="5807075" y="1844675"/>
            <a:ext cx="479425" cy="320675"/>
          </a:xfrm>
          <a:custGeom>
            <a:avLst/>
            <a:gdLst>
              <a:gd name="T0" fmla="*/ 0 w 480060"/>
              <a:gd name="T1" fmla="*/ 0 h 533400"/>
              <a:gd name="T2" fmla="*/ 403925 w 480060"/>
              <a:gd name="T3" fmla="*/ 5754 h 533400"/>
              <a:gd name="T4" fmla="*/ 403925 w 480060"/>
              <a:gd name="T5" fmla="*/ 25173 h 533400"/>
              <a:gd name="T6" fmla="*/ 403925 w 480060"/>
              <a:gd name="T7" fmla="*/ 25173 h 533400"/>
              <a:gd name="T8" fmla="*/ 0 60000 65536"/>
              <a:gd name="T9" fmla="*/ 0 60000 65536"/>
              <a:gd name="T10" fmla="*/ 0 60000 65536"/>
              <a:gd name="T11" fmla="*/ 0 60000 65536"/>
              <a:gd name="T12" fmla="*/ 0 w 480060"/>
              <a:gd name="T13" fmla="*/ 0 h 533400"/>
              <a:gd name="T14" fmla="*/ 480060 w 480060"/>
              <a:gd name="T15" fmla="*/ 533400 h 533400"/>
            </a:gdLst>
            <a:ahLst/>
            <a:cxnLst>
              <a:cxn ang="T8">
                <a:pos x="T0" y="T1"/>
              </a:cxn>
              <a:cxn ang="T9">
                <a:pos x="T2" y="T3"/>
              </a:cxn>
              <a:cxn ang="T10">
                <a:pos x="T4" y="T5"/>
              </a:cxn>
              <a:cxn ang="T11">
                <a:pos x="T6" y="T7"/>
              </a:cxn>
            </a:cxnLst>
            <a:rect l="T12" t="T13" r="T14" b="T15"/>
            <a:pathLst>
              <a:path w="480060" h="533400">
                <a:moveTo>
                  <a:pt x="0" y="0"/>
                </a:moveTo>
                <a:cubicBezTo>
                  <a:pt x="171450" y="16510"/>
                  <a:pt x="342900" y="33020"/>
                  <a:pt x="411480" y="121920"/>
                </a:cubicBezTo>
                <a:cubicBezTo>
                  <a:pt x="480060" y="210820"/>
                  <a:pt x="411480" y="533400"/>
                  <a:pt x="411480" y="533400"/>
                </a:cubicBezTo>
              </a:path>
            </a:pathLst>
          </a:custGeom>
          <a:noFill/>
          <a:ln w="25400" algn="ctr">
            <a:solidFill>
              <a:srgbClr val="0070C0"/>
            </a:solidFill>
            <a:prstDash val="sysDash"/>
            <a:round/>
            <a:headEnd type="triangle" w="med" len="med"/>
            <a:tailEnd/>
          </a:ln>
        </p:spPr>
        <p:txBody>
          <a:bodyPr/>
          <a:lstStyle/>
          <a:p>
            <a:endParaRPr lang="zh-CN" altLang="en-US"/>
          </a:p>
        </p:txBody>
      </p:sp>
      <p:sp>
        <p:nvSpPr>
          <p:cNvPr id="52236" name="任意多边形 23"/>
          <p:cNvSpPr>
            <a:spLocks noChangeArrowheads="1"/>
          </p:cNvSpPr>
          <p:nvPr/>
        </p:nvSpPr>
        <p:spPr bwMode="auto">
          <a:xfrm rot="4945817">
            <a:off x="5680075" y="2794000"/>
            <a:ext cx="712788" cy="598488"/>
          </a:xfrm>
          <a:custGeom>
            <a:avLst/>
            <a:gdLst>
              <a:gd name="T0" fmla="*/ 0 w 480060"/>
              <a:gd name="T1" fmla="*/ 0 h 533400"/>
              <a:gd name="T2" fmla="*/ 4363063 w 480060"/>
              <a:gd name="T3" fmla="*/ 243326 h 533400"/>
              <a:gd name="T4" fmla="*/ 4363063 w 480060"/>
              <a:gd name="T5" fmla="*/ 1064550 h 533400"/>
              <a:gd name="T6" fmla="*/ 4363063 w 480060"/>
              <a:gd name="T7" fmla="*/ 1064550 h 533400"/>
              <a:gd name="T8" fmla="*/ 0 60000 65536"/>
              <a:gd name="T9" fmla="*/ 0 60000 65536"/>
              <a:gd name="T10" fmla="*/ 0 60000 65536"/>
              <a:gd name="T11" fmla="*/ 0 60000 65536"/>
              <a:gd name="T12" fmla="*/ 0 w 480060"/>
              <a:gd name="T13" fmla="*/ 0 h 533400"/>
              <a:gd name="T14" fmla="*/ 480060 w 480060"/>
              <a:gd name="T15" fmla="*/ 533400 h 533400"/>
            </a:gdLst>
            <a:ahLst/>
            <a:cxnLst>
              <a:cxn ang="T8">
                <a:pos x="T0" y="T1"/>
              </a:cxn>
              <a:cxn ang="T9">
                <a:pos x="T2" y="T3"/>
              </a:cxn>
              <a:cxn ang="T10">
                <a:pos x="T4" y="T5"/>
              </a:cxn>
              <a:cxn ang="T11">
                <a:pos x="T6" y="T7"/>
              </a:cxn>
            </a:cxnLst>
            <a:rect l="T12" t="T13" r="T14" b="T15"/>
            <a:pathLst>
              <a:path w="480060" h="533400">
                <a:moveTo>
                  <a:pt x="0" y="0"/>
                </a:moveTo>
                <a:cubicBezTo>
                  <a:pt x="171450" y="16510"/>
                  <a:pt x="342900" y="33020"/>
                  <a:pt x="411480" y="121920"/>
                </a:cubicBezTo>
                <a:cubicBezTo>
                  <a:pt x="480060" y="210820"/>
                  <a:pt x="411480" y="533400"/>
                  <a:pt x="411480" y="533400"/>
                </a:cubicBezTo>
              </a:path>
            </a:pathLst>
          </a:custGeom>
          <a:noFill/>
          <a:ln w="25400" algn="ctr">
            <a:solidFill>
              <a:srgbClr val="0070C0"/>
            </a:solidFill>
            <a:prstDash val="sysDash"/>
            <a:round/>
            <a:headEnd/>
            <a:tailEnd type="triangle" w="med" len="med"/>
          </a:ln>
        </p:spPr>
        <p:txBody>
          <a:bodyPr/>
          <a:lstStyle/>
          <a:p>
            <a:endParaRPr lang="zh-CN" altLang="en-US"/>
          </a:p>
        </p:txBody>
      </p:sp>
      <p:sp>
        <p:nvSpPr>
          <p:cNvPr id="25" name="TextBox 24"/>
          <p:cNvSpPr txBox="1"/>
          <p:nvPr/>
        </p:nvSpPr>
        <p:spPr>
          <a:xfrm>
            <a:off x="5795963" y="2060575"/>
            <a:ext cx="792162" cy="708025"/>
          </a:xfrm>
          <a:prstGeom prst="rect">
            <a:avLst/>
          </a:prstGeom>
          <a:noFill/>
        </p:spPr>
        <p:txBody>
          <a:bodyPr>
            <a:spAutoFit/>
          </a:bodyPr>
          <a:lstStyle/>
          <a:p>
            <a:pPr eaLnBrk="1" hangingPunct="1">
              <a:spcBef>
                <a:spcPct val="50000"/>
              </a:spcBef>
              <a:defRPr/>
            </a:pPr>
            <a:r>
              <a:rPr lang="zh-CN" altLang="en-US" i="1">
                <a:solidFill>
                  <a:srgbClr val="0070C0"/>
                </a:solidFill>
              </a:rPr>
              <a:t>设已同步</a:t>
            </a:r>
          </a:p>
        </p:txBody>
      </p:sp>
      <p:sp>
        <p:nvSpPr>
          <p:cNvPr id="2" name="TextBox 1"/>
          <p:cNvSpPr txBox="1">
            <a:spLocks noChangeArrowheads="1"/>
          </p:cNvSpPr>
          <p:nvPr/>
        </p:nvSpPr>
        <p:spPr bwMode="auto">
          <a:xfrm>
            <a:off x="8640763" y="1557338"/>
            <a:ext cx="503237"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a</a:t>
            </a:r>
            <a:endParaRPr lang="zh-CN" altLang="en-US">
              <a:solidFill>
                <a:srgbClr val="FF0000"/>
              </a:solidFill>
              <a:latin typeface="Comic Sans MS" pitchFamily="66" charset="0"/>
            </a:endParaRPr>
          </a:p>
        </p:txBody>
      </p:sp>
      <p:sp>
        <p:nvSpPr>
          <p:cNvPr id="24" name="TextBox 23"/>
          <p:cNvSpPr txBox="1">
            <a:spLocks noChangeArrowheads="1"/>
          </p:cNvSpPr>
          <p:nvPr/>
        </p:nvSpPr>
        <p:spPr bwMode="auto">
          <a:xfrm>
            <a:off x="8640763" y="2332038"/>
            <a:ext cx="503237"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b</a:t>
            </a:r>
            <a:endParaRPr lang="zh-CN" altLang="en-US">
              <a:solidFill>
                <a:srgbClr val="FF0000"/>
              </a:solidFill>
              <a:latin typeface="Comic Sans MS" pitchFamily="66" charset="0"/>
            </a:endParaRPr>
          </a:p>
        </p:txBody>
      </p:sp>
      <p:sp>
        <p:nvSpPr>
          <p:cNvPr id="26" name="TextBox 25"/>
          <p:cNvSpPr txBox="1">
            <a:spLocks noChangeArrowheads="1"/>
          </p:cNvSpPr>
          <p:nvPr/>
        </p:nvSpPr>
        <p:spPr bwMode="auto">
          <a:xfrm>
            <a:off x="8640763" y="3213100"/>
            <a:ext cx="503237"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c</a:t>
            </a:r>
            <a:endParaRPr lang="zh-CN" altLang="en-US">
              <a:solidFill>
                <a:srgbClr val="FF0000"/>
              </a:solidFill>
              <a:latin typeface="Comic Sans MS" pitchFamily="66" charset="0"/>
            </a:endParaRPr>
          </a:p>
        </p:txBody>
      </p:sp>
      <p:sp>
        <p:nvSpPr>
          <p:cNvPr id="27" name="TextBox 26"/>
          <p:cNvSpPr txBox="1">
            <a:spLocks noChangeArrowheads="1"/>
          </p:cNvSpPr>
          <p:nvPr/>
        </p:nvSpPr>
        <p:spPr bwMode="auto">
          <a:xfrm>
            <a:off x="8623300" y="4329113"/>
            <a:ext cx="501650"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d</a:t>
            </a:r>
            <a:endParaRPr lang="zh-CN" altLang="en-US">
              <a:solidFill>
                <a:srgbClr val="FF0000"/>
              </a:solidFill>
              <a:latin typeface="Comic Sans MS" pitchFamily="66" charset="0"/>
            </a:endParaRPr>
          </a:p>
        </p:txBody>
      </p:sp>
      <p:sp>
        <p:nvSpPr>
          <p:cNvPr id="3" name="TextBox 2"/>
          <p:cNvSpPr txBox="1">
            <a:spLocks noChangeArrowheads="1"/>
          </p:cNvSpPr>
          <p:nvPr/>
        </p:nvSpPr>
        <p:spPr bwMode="auto">
          <a:xfrm>
            <a:off x="0" y="6308725"/>
            <a:ext cx="9144000" cy="415925"/>
          </a:xfrm>
          <a:prstGeom prst="rect">
            <a:avLst/>
          </a:prstGeom>
          <a:noFill/>
          <a:ln w="9525">
            <a:noFill/>
            <a:miter lim="800000"/>
            <a:headEnd/>
            <a:tailEnd/>
          </a:ln>
        </p:spPr>
        <p:txBody>
          <a:bodyPr>
            <a:spAutoFit/>
          </a:bodyPr>
          <a:lstStyle/>
          <a:p>
            <a:pPr algn="ctr"/>
            <a:r>
              <a:rPr lang="zh-CN" altLang="en-US" sz="2100">
                <a:solidFill>
                  <a:srgbClr val="FF0000"/>
                </a:solidFill>
                <a:latin typeface="Comic Sans MS" pitchFamily="66" charset="0"/>
                <a:ea typeface="华文楷体" pitchFamily="2" charset="-122"/>
              </a:rPr>
              <a:t>锁定后</a:t>
            </a:r>
            <a:r>
              <a:rPr lang="en-US" altLang="zh-CN" sz="2100">
                <a:solidFill>
                  <a:srgbClr val="FF0000"/>
                </a:solidFill>
                <a:latin typeface="Comic Sans MS" pitchFamily="66" charset="0"/>
                <a:ea typeface="华文楷体" pitchFamily="2" charset="-122"/>
              </a:rPr>
              <a:t>a</a:t>
            </a:r>
            <a:r>
              <a:rPr lang="zh-CN" altLang="en-US" sz="2100">
                <a:solidFill>
                  <a:srgbClr val="FF0000"/>
                </a:solidFill>
                <a:latin typeface="Comic Sans MS" pitchFamily="66" charset="0"/>
                <a:ea typeface="华文楷体" pitchFamily="2" charset="-122"/>
              </a:rPr>
              <a:t>与</a:t>
            </a:r>
            <a:r>
              <a:rPr lang="en-US" altLang="zh-CN" sz="2100">
                <a:solidFill>
                  <a:srgbClr val="FF0000"/>
                </a:solidFill>
                <a:latin typeface="Comic Sans MS" pitchFamily="66" charset="0"/>
                <a:ea typeface="华文楷体" pitchFamily="2" charset="-122"/>
              </a:rPr>
              <a:t>c</a:t>
            </a:r>
            <a:r>
              <a:rPr lang="zh-CN" altLang="en-US" sz="2100">
                <a:solidFill>
                  <a:srgbClr val="FF0000"/>
                </a:solidFill>
                <a:latin typeface="Comic Sans MS" pitchFamily="66" charset="0"/>
                <a:ea typeface="华文楷体" pitchFamily="2" charset="-122"/>
              </a:rPr>
              <a:t>对齐，而</a:t>
            </a:r>
            <a:r>
              <a:rPr lang="en-US" altLang="zh-CN" sz="2100">
                <a:solidFill>
                  <a:srgbClr val="FF0000"/>
                </a:solidFill>
                <a:latin typeface="Comic Sans MS" pitchFamily="66" charset="0"/>
                <a:ea typeface="华文楷体" pitchFamily="2" charset="-122"/>
              </a:rPr>
              <a:t>c</a:t>
            </a:r>
            <a:r>
              <a:rPr lang="zh-CN" altLang="en-US" sz="2100">
                <a:solidFill>
                  <a:srgbClr val="FF0000"/>
                </a:solidFill>
                <a:latin typeface="Comic Sans MS" pitchFamily="66" charset="0"/>
                <a:ea typeface="华文楷体" pitchFamily="2" charset="-122"/>
              </a:rPr>
              <a:t>与</a:t>
            </a:r>
            <a:r>
              <a:rPr lang="en-US" altLang="zh-CN" sz="2100">
                <a:solidFill>
                  <a:srgbClr val="FF0000"/>
                </a:solidFill>
                <a:latin typeface="Comic Sans MS" pitchFamily="66" charset="0"/>
                <a:ea typeface="华文楷体" pitchFamily="2" charset="-122"/>
              </a:rPr>
              <a:t>b</a:t>
            </a:r>
            <a:r>
              <a:rPr lang="zh-CN" altLang="en-US" sz="2100">
                <a:solidFill>
                  <a:srgbClr val="FF0000"/>
                </a:solidFill>
                <a:latin typeface="Comic Sans MS" pitchFamily="66" charset="0"/>
                <a:ea typeface="华文楷体" pitchFamily="2" charset="-122"/>
              </a:rPr>
              <a:t>天生对齐、</a:t>
            </a:r>
            <a:r>
              <a:rPr lang="en-US" altLang="zh-CN" sz="2100">
                <a:solidFill>
                  <a:srgbClr val="FF0000"/>
                </a:solidFill>
                <a:latin typeface="Comic Sans MS" pitchFamily="66" charset="0"/>
                <a:ea typeface="华文楷体" pitchFamily="2" charset="-122"/>
              </a:rPr>
              <a:t>b</a:t>
            </a:r>
            <a:r>
              <a:rPr lang="zh-CN" altLang="en-US" sz="2100">
                <a:solidFill>
                  <a:srgbClr val="FF0000"/>
                </a:solidFill>
                <a:latin typeface="Comic Sans MS" pitchFamily="66" charset="0"/>
                <a:ea typeface="华文楷体" pitchFamily="2" charset="-122"/>
              </a:rPr>
              <a:t>与</a:t>
            </a:r>
            <a:r>
              <a:rPr lang="en-US" altLang="zh-CN" sz="2100">
                <a:solidFill>
                  <a:srgbClr val="FF0000"/>
                </a:solidFill>
                <a:latin typeface="Comic Sans MS" pitchFamily="66" charset="0"/>
                <a:ea typeface="华文楷体" pitchFamily="2" charset="-122"/>
              </a:rPr>
              <a:t>d</a:t>
            </a:r>
            <a:r>
              <a:rPr lang="zh-CN" altLang="en-US" sz="2100">
                <a:solidFill>
                  <a:srgbClr val="FF0000"/>
                </a:solidFill>
                <a:latin typeface="Comic Sans MS" pitchFamily="66" charset="0"/>
                <a:ea typeface="华文楷体" pitchFamily="2" charset="-122"/>
              </a:rPr>
              <a:t>天生对齐，故有</a:t>
            </a:r>
            <a:r>
              <a:rPr lang="en-US" altLang="zh-CN" sz="2100">
                <a:solidFill>
                  <a:srgbClr val="FF0000"/>
                </a:solidFill>
                <a:latin typeface="Comic Sans MS" pitchFamily="66" charset="0"/>
                <a:ea typeface="华文楷体" pitchFamily="2" charset="-122"/>
              </a:rPr>
              <a:t>a</a:t>
            </a:r>
            <a:r>
              <a:rPr lang="zh-CN" altLang="en-US" sz="2100">
                <a:solidFill>
                  <a:srgbClr val="FF0000"/>
                </a:solidFill>
                <a:latin typeface="Comic Sans MS" pitchFamily="66" charset="0"/>
                <a:ea typeface="华文楷体" pitchFamily="2" charset="-122"/>
              </a:rPr>
              <a:t>与</a:t>
            </a:r>
            <a:r>
              <a:rPr lang="en-US" altLang="zh-CN" sz="2100">
                <a:solidFill>
                  <a:srgbClr val="FF0000"/>
                </a:solidFill>
                <a:latin typeface="Comic Sans MS" pitchFamily="66" charset="0"/>
                <a:ea typeface="华文楷体" pitchFamily="2" charset="-122"/>
              </a:rPr>
              <a:t>d</a:t>
            </a:r>
            <a:r>
              <a:rPr lang="zh-CN" altLang="en-US" sz="2100">
                <a:solidFill>
                  <a:srgbClr val="FF0000"/>
                </a:solidFill>
                <a:latin typeface="Comic Sans MS" pitchFamily="66" charset="0"/>
                <a:ea typeface="华文楷体" pitchFamily="2" charset="-122"/>
              </a:rPr>
              <a:t>同步对齐！</a:t>
            </a:r>
          </a:p>
        </p:txBody>
      </p:sp>
      <p:sp>
        <p:nvSpPr>
          <p:cNvPr id="4" name="TextBox 3"/>
          <p:cNvSpPr txBox="1">
            <a:spLocks noChangeArrowheads="1"/>
          </p:cNvSpPr>
          <p:nvPr/>
        </p:nvSpPr>
        <p:spPr bwMode="auto">
          <a:xfrm>
            <a:off x="34925" y="1377950"/>
            <a:ext cx="2808288" cy="1323439"/>
          </a:xfrm>
          <a:prstGeom prst="rect">
            <a:avLst/>
          </a:prstGeom>
          <a:noFill/>
          <a:ln w="9525">
            <a:noFill/>
            <a:miter lim="800000"/>
            <a:headEnd/>
            <a:tailEnd/>
          </a:ln>
        </p:spPr>
        <p:txBody>
          <a:bodyPr>
            <a:spAutoFit/>
          </a:bodyPr>
          <a:lstStyle/>
          <a:p>
            <a:r>
              <a:rPr lang="zh-CN" altLang="en-US">
                <a:solidFill>
                  <a:srgbClr val="FF0000"/>
                </a:solidFill>
                <a:latin typeface="华文新魏" pitchFamily="2" charset="-122"/>
                <a:ea typeface="华文新魏" pitchFamily="2" charset="-122"/>
                <a:hlinkClick r:id="rId4" action="ppaction://hlinksldjump"/>
              </a:rPr>
              <a:t>前面问题</a:t>
            </a:r>
            <a:r>
              <a:rPr lang="zh-CN" altLang="en-US">
                <a:solidFill>
                  <a:srgbClr val="FF0000"/>
                </a:solidFill>
                <a:latin typeface="华文新魏" pitchFamily="2" charset="-122"/>
                <a:ea typeface="华文新魏" pitchFamily="2" charset="-122"/>
              </a:rPr>
              <a:t>答案也有了：</a:t>
            </a:r>
            <a:endParaRPr lang="en-US" altLang="zh-CN">
              <a:solidFill>
                <a:srgbClr val="FF0000"/>
              </a:solidFill>
              <a:latin typeface="华文新魏" pitchFamily="2" charset="-122"/>
              <a:ea typeface="华文新魏" pitchFamily="2" charset="-122"/>
            </a:endParaRPr>
          </a:p>
          <a:p>
            <a:pPr algn="ctr"/>
            <a:r>
              <a:rPr lang="en-US" altLang="zh-CN">
                <a:solidFill>
                  <a:srgbClr val="008000"/>
                </a:solidFill>
                <a:latin typeface="华文新魏" pitchFamily="2" charset="-122"/>
                <a:ea typeface="华文新魏" pitchFamily="2" charset="-122"/>
              </a:rPr>
              <a:t>Q</a:t>
            </a:r>
            <a:r>
              <a:rPr lang="en-US" altLang="zh-CN" baseline="-25000">
                <a:solidFill>
                  <a:srgbClr val="008000"/>
                </a:solidFill>
                <a:latin typeface="华文新魏" pitchFamily="2" charset="-122"/>
                <a:ea typeface="华文新魏" pitchFamily="2" charset="-122"/>
              </a:rPr>
              <a:t>7</a:t>
            </a:r>
            <a:r>
              <a:rPr lang="zh-CN" altLang="en-US">
                <a:solidFill>
                  <a:srgbClr val="008000"/>
                </a:solidFill>
                <a:latin typeface="华文新魏" pitchFamily="2" charset="-122"/>
                <a:ea typeface="华文新魏" pitchFamily="2" charset="-122"/>
              </a:rPr>
              <a:t>下降沿</a:t>
            </a:r>
            <a:r>
              <a:rPr lang="zh-CN" altLang="en-US">
                <a:solidFill>
                  <a:srgbClr val="FF0000"/>
                </a:solidFill>
                <a:latin typeface="华文新魏" pitchFamily="2" charset="-122"/>
                <a:ea typeface="华文新魏" pitchFamily="2" charset="-122"/>
              </a:rPr>
              <a:t>与</a:t>
            </a:r>
            <a:r>
              <a:rPr lang="en-US" altLang="zh-CN">
                <a:solidFill>
                  <a:srgbClr val="FF0000"/>
                </a:solidFill>
                <a:latin typeface="华文新魏" pitchFamily="2" charset="-122"/>
                <a:ea typeface="华文新魏" pitchFamily="2" charset="-122"/>
              </a:rPr>
              <a:t/>
            </a:r>
            <a:br>
              <a:rPr lang="en-US" altLang="zh-CN">
                <a:solidFill>
                  <a:srgbClr val="FF0000"/>
                </a:solidFill>
                <a:latin typeface="华文新魏" pitchFamily="2" charset="-122"/>
                <a:ea typeface="华文新魏" pitchFamily="2" charset="-122"/>
              </a:rPr>
            </a:br>
            <a:r>
              <a:rPr lang="zh-CN" altLang="en-US">
                <a:solidFill>
                  <a:srgbClr val="FF00FF"/>
                </a:solidFill>
                <a:latin typeface="华文新魏" pitchFamily="2" charset="-122"/>
                <a:ea typeface="华文新魏" pitchFamily="2" charset="-122"/>
              </a:rPr>
              <a:t>行信号上升沿</a:t>
            </a:r>
            <a:r>
              <a:rPr lang="zh-CN" altLang="en-US">
                <a:solidFill>
                  <a:srgbClr val="FF0000"/>
                </a:solidFill>
                <a:latin typeface="华文新魏" pitchFamily="2" charset="-122"/>
                <a:ea typeface="华文新魏" pitchFamily="2" charset="-122"/>
              </a:rPr>
              <a:t>对齐</a:t>
            </a:r>
            <a:r>
              <a:rPr lang="zh-CN" altLang="en-US" smtClean="0">
                <a:solidFill>
                  <a:srgbClr val="FF0000"/>
                </a:solidFill>
                <a:latin typeface="华文新魏" pitchFamily="2" charset="-122"/>
                <a:ea typeface="华文新魏" pitchFamily="2" charset="-122"/>
              </a:rPr>
              <a:t>！</a:t>
            </a:r>
            <a:r>
              <a:rPr lang="en-US" altLang="zh-CN" smtClean="0">
                <a:solidFill>
                  <a:srgbClr val="FF0000"/>
                </a:solidFill>
                <a:latin typeface="华文新魏" pitchFamily="2" charset="-122"/>
                <a:ea typeface="华文新魏" pitchFamily="2" charset="-122"/>
              </a:rPr>
              <a:t/>
            </a:r>
            <a:br>
              <a:rPr lang="en-US" altLang="zh-CN" smtClean="0">
                <a:solidFill>
                  <a:srgbClr val="FF0000"/>
                </a:solidFill>
                <a:latin typeface="华文新魏" pitchFamily="2" charset="-122"/>
                <a:ea typeface="华文新魏" pitchFamily="2" charset="-122"/>
              </a:rPr>
            </a:br>
            <a:r>
              <a:rPr lang="zh-CN" altLang="en-US" smtClean="0">
                <a:solidFill>
                  <a:srgbClr val="FF0000"/>
                </a:solidFill>
                <a:latin typeface="华文新魏" pitchFamily="2" charset="-122"/>
                <a:ea typeface="华文新魏" pitchFamily="2" charset="-122"/>
              </a:rPr>
              <a:t>（即图中</a:t>
            </a:r>
            <a:r>
              <a:rPr lang="en-US" altLang="zh-CN" smtClean="0">
                <a:solidFill>
                  <a:srgbClr val="FF0000"/>
                </a:solidFill>
                <a:latin typeface="华文新魏" pitchFamily="2" charset="-122"/>
                <a:ea typeface="华文新魏" pitchFamily="2" charset="-122"/>
              </a:rPr>
              <a:t>a</a:t>
            </a:r>
            <a:r>
              <a:rPr lang="zh-CN" altLang="en-US" smtClean="0">
                <a:solidFill>
                  <a:srgbClr val="FF0000"/>
                </a:solidFill>
                <a:latin typeface="华文新魏" pitchFamily="2" charset="-122"/>
                <a:ea typeface="华文新魏" pitchFamily="2" charset="-122"/>
              </a:rPr>
              <a:t>与</a:t>
            </a:r>
            <a:r>
              <a:rPr lang="en-US" altLang="zh-CN" smtClean="0">
                <a:solidFill>
                  <a:srgbClr val="FF0000"/>
                </a:solidFill>
                <a:latin typeface="华文新魏" pitchFamily="2" charset="-122"/>
                <a:ea typeface="华文新魏" pitchFamily="2" charset="-122"/>
              </a:rPr>
              <a:t>b</a:t>
            </a:r>
            <a:r>
              <a:rPr lang="zh-CN" altLang="en-US" smtClean="0">
                <a:solidFill>
                  <a:srgbClr val="FF0000"/>
                </a:solidFill>
                <a:latin typeface="华文新魏" pitchFamily="2" charset="-122"/>
                <a:ea typeface="华文新魏" pitchFamily="2" charset="-122"/>
              </a:rPr>
              <a:t>对齐）</a:t>
            </a:r>
            <a:endParaRPr lang="zh-CN" altLang="en-US">
              <a:solidFill>
                <a:srgbClr val="FF0000"/>
              </a:solidFill>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41" grpId="0"/>
      <p:bldP spid="2" grpId="0"/>
      <p:bldP spid="24" grpId="0"/>
      <p:bldP spid="26" grpId="0"/>
      <p:bldP spid="27" grpId="0"/>
      <p:bldP spid="3"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p:cNvPicPr>
            <a:picLocks noChangeAspect="1" noChangeArrowheads="1"/>
          </p:cNvPicPr>
          <p:nvPr/>
        </p:nvPicPr>
        <p:blipFill>
          <a:blip r:embed="rId3"/>
          <a:srcRect/>
          <a:stretch>
            <a:fillRect/>
          </a:stretch>
        </p:blipFill>
        <p:spPr bwMode="auto">
          <a:xfrm>
            <a:off x="830263" y="1449388"/>
            <a:ext cx="5838825" cy="4610100"/>
          </a:xfrm>
          <a:prstGeom prst="rect">
            <a:avLst/>
          </a:prstGeom>
          <a:noFill/>
          <a:ln w="9525">
            <a:noFill/>
            <a:miter lim="800000"/>
            <a:headEnd/>
            <a:tailEnd/>
          </a:ln>
        </p:spPr>
      </p:pic>
      <p:sp>
        <p:nvSpPr>
          <p:cNvPr id="53251" name="Rectangle 8"/>
          <p:cNvSpPr>
            <a:spLocks noGrp="1" noChangeArrowheads="1"/>
          </p:cNvSpPr>
          <p:nvPr>
            <p:ph type="title"/>
          </p:nvPr>
        </p:nvSpPr>
        <p:spPr>
          <a:xfrm>
            <a:off x="88900" y="19050"/>
            <a:ext cx="7939088" cy="647700"/>
          </a:xfrm>
        </p:spPr>
        <p:txBody>
          <a:bodyPr/>
          <a:lstStyle/>
          <a:p>
            <a:pPr eaLnBrk="1" hangingPunct="1"/>
            <a:r>
              <a:rPr lang="zh-CN" altLang="en-US" sz="3200" smtClean="0">
                <a:solidFill>
                  <a:srgbClr val="0000FF"/>
                </a:solidFill>
              </a:rPr>
              <a:t>分频</a:t>
            </a:r>
            <a:r>
              <a:rPr lang="zh-CN" altLang="en-US" sz="3200" smtClean="0">
                <a:solidFill>
                  <a:srgbClr val="0000FF"/>
                </a:solidFill>
                <a:latin typeface="Times New Roman" pitchFamily="18" charset="0"/>
              </a:rPr>
              <a:t>电路及鉴相器部分的完整波形图</a:t>
            </a:r>
          </a:p>
        </p:txBody>
      </p:sp>
      <p:sp>
        <p:nvSpPr>
          <p:cNvPr id="53252" name="Line 12"/>
          <p:cNvSpPr>
            <a:spLocks noChangeShapeType="1"/>
          </p:cNvSpPr>
          <p:nvPr/>
        </p:nvSpPr>
        <p:spPr bwMode="auto">
          <a:xfrm flipH="1">
            <a:off x="5562000" y="3392488"/>
            <a:ext cx="0" cy="215900"/>
          </a:xfrm>
          <a:prstGeom prst="line">
            <a:avLst/>
          </a:prstGeom>
          <a:noFill/>
          <a:ln w="28575">
            <a:solidFill>
              <a:srgbClr val="0000FF"/>
            </a:solidFill>
            <a:round/>
            <a:headEnd/>
            <a:tailEnd type="stealth" w="lg" len="lg"/>
          </a:ln>
        </p:spPr>
        <p:txBody>
          <a:bodyPr/>
          <a:lstStyle/>
          <a:p>
            <a:endParaRPr lang="zh-CN" altLang="en-US"/>
          </a:p>
        </p:txBody>
      </p:sp>
      <p:sp>
        <p:nvSpPr>
          <p:cNvPr id="53253" name="Text Box 13"/>
          <p:cNvSpPr txBox="1">
            <a:spLocks noChangeArrowheads="1"/>
          </p:cNvSpPr>
          <p:nvPr/>
        </p:nvSpPr>
        <p:spPr bwMode="auto">
          <a:xfrm>
            <a:off x="1779588" y="3290888"/>
            <a:ext cx="503237"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0</a:t>
            </a:r>
          </a:p>
        </p:txBody>
      </p:sp>
      <p:sp>
        <p:nvSpPr>
          <p:cNvPr id="53254" name="Text Box 14"/>
          <p:cNvSpPr txBox="1">
            <a:spLocks noChangeArrowheads="1"/>
          </p:cNvSpPr>
          <p:nvPr/>
        </p:nvSpPr>
        <p:spPr bwMode="auto">
          <a:xfrm>
            <a:off x="3436938" y="3290888"/>
            <a:ext cx="574675"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127</a:t>
            </a:r>
          </a:p>
        </p:txBody>
      </p:sp>
      <p:sp>
        <p:nvSpPr>
          <p:cNvPr id="53255" name="Text Box 15"/>
          <p:cNvSpPr txBox="1">
            <a:spLocks noChangeArrowheads="1"/>
          </p:cNvSpPr>
          <p:nvPr/>
        </p:nvSpPr>
        <p:spPr bwMode="auto">
          <a:xfrm>
            <a:off x="3868738" y="3290888"/>
            <a:ext cx="574675"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128</a:t>
            </a:r>
          </a:p>
        </p:txBody>
      </p:sp>
      <p:sp>
        <p:nvSpPr>
          <p:cNvPr id="53256" name="Text Box 16"/>
          <p:cNvSpPr txBox="1">
            <a:spLocks noChangeArrowheads="1"/>
          </p:cNvSpPr>
          <p:nvPr/>
        </p:nvSpPr>
        <p:spPr bwMode="auto">
          <a:xfrm>
            <a:off x="5021263" y="3290888"/>
            <a:ext cx="574675"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255</a:t>
            </a:r>
          </a:p>
        </p:txBody>
      </p:sp>
      <p:sp>
        <p:nvSpPr>
          <p:cNvPr id="53257" name="Text Box 17"/>
          <p:cNvSpPr txBox="1">
            <a:spLocks noChangeArrowheads="1"/>
          </p:cNvSpPr>
          <p:nvPr/>
        </p:nvSpPr>
        <p:spPr bwMode="auto">
          <a:xfrm>
            <a:off x="5453063" y="3290888"/>
            <a:ext cx="503237"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00FF"/>
                </a:solidFill>
                <a:latin typeface="Times New Roman" pitchFamily="18" charset="0"/>
              </a:rPr>
              <a:t>0</a:t>
            </a:r>
          </a:p>
        </p:txBody>
      </p:sp>
      <p:sp>
        <p:nvSpPr>
          <p:cNvPr id="53258" name="Line 19"/>
          <p:cNvSpPr>
            <a:spLocks noChangeShapeType="1"/>
          </p:cNvSpPr>
          <p:nvPr/>
        </p:nvSpPr>
        <p:spPr bwMode="auto">
          <a:xfrm flipH="1" flipV="1">
            <a:off x="5554800" y="2498725"/>
            <a:ext cx="0" cy="215900"/>
          </a:xfrm>
          <a:prstGeom prst="line">
            <a:avLst/>
          </a:prstGeom>
          <a:noFill/>
          <a:ln w="28575">
            <a:solidFill>
              <a:srgbClr val="0000FF"/>
            </a:solidFill>
            <a:round/>
            <a:headEnd/>
            <a:tailEnd type="stealth" w="lg" len="lg"/>
          </a:ln>
        </p:spPr>
        <p:txBody>
          <a:bodyPr/>
          <a:lstStyle/>
          <a:p>
            <a:endParaRPr lang="zh-CN" altLang="en-US"/>
          </a:p>
        </p:txBody>
      </p:sp>
      <p:sp>
        <p:nvSpPr>
          <p:cNvPr id="53259" name="Text Box 21"/>
          <p:cNvSpPr txBox="1">
            <a:spLocks noChangeArrowheads="1"/>
          </p:cNvSpPr>
          <p:nvPr/>
        </p:nvSpPr>
        <p:spPr bwMode="auto">
          <a:xfrm>
            <a:off x="2041525" y="3270250"/>
            <a:ext cx="1584325" cy="366713"/>
          </a:xfrm>
          <a:prstGeom prst="rect">
            <a:avLst/>
          </a:prstGeom>
          <a:noFill/>
          <a:ln w="9525">
            <a:noFill/>
            <a:miter lim="800000"/>
            <a:headEnd/>
            <a:tailEnd/>
          </a:ln>
        </p:spPr>
        <p:txBody>
          <a:bodyPr>
            <a:spAutoFit/>
          </a:bodyPr>
          <a:lstStyle/>
          <a:p>
            <a:pPr algn="ctr" eaLnBrk="1" hangingPunct="1">
              <a:spcBef>
                <a:spcPct val="50000"/>
              </a:spcBef>
            </a:pPr>
            <a:r>
              <a:rPr lang="en-US" altLang="zh-CN" sz="1800">
                <a:solidFill>
                  <a:srgbClr val="008000"/>
                </a:solidFill>
                <a:latin typeface="Times New Roman" pitchFamily="18" charset="0"/>
              </a:rPr>
              <a:t>(8</a:t>
            </a:r>
            <a:r>
              <a:rPr lang="zh-CN" altLang="en-US" sz="1800">
                <a:solidFill>
                  <a:srgbClr val="008000"/>
                </a:solidFill>
                <a:latin typeface="Times New Roman" pitchFamily="18" charset="0"/>
              </a:rPr>
              <a:t>位计数值</a:t>
            </a:r>
            <a:r>
              <a:rPr lang="en-US" altLang="zh-CN" sz="1800">
                <a:solidFill>
                  <a:srgbClr val="008000"/>
                </a:solidFill>
                <a:latin typeface="Times New Roman" pitchFamily="18" charset="0"/>
              </a:rPr>
              <a:t>)</a:t>
            </a:r>
          </a:p>
        </p:txBody>
      </p:sp>
      <p:sp>
        <p:nvSpPr>
          <p:cNvPr id="53260" name="Text Box 23"/>
          <p:cNvSpPr txBox="1">
            <a:spLocks noChangeArrowheads="1"/>
          </p:cNvSpPr>
          <p:nvPr/>
        </p:nvSpPr>
        <p:spPr bwMode="auto">
          <a:xfrm>
            <a:off x="341313" y="2354263"/>
            <a:ext cx="503237" cy="366712"/>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chemeClr val="tx2"/>
                </a:solidFill>
                <a:latin typeface="Times New Roman" pitchFamily="18" charset="0"/>
              </a:rPr>
              <a:t>v</a:t>
            </a:r>
            <a:r>
              <a:rPr lang="en-US" altLang="zh-SG" sz="1800" baseline="-25000">
                <a:solidFill>
                  <a:schemeClr val="tx2"/>
                </a:solidFill>
                <a:latin typeface="Times New Roman" pitchFamily="18" charset="0"/>
              </a:rPr>
              <a:t>o</a:t>
            </a:r>
            <a:endParaRPr lang="en-US" altLang="zh-CN" sz="1800">
              <a:solidFill>
                <a:schemeClr val="tx2"/>
              </a:solidFill>
              <a:latin typeface="Times New Roman" pitchFamily="18" charset="0"/>
            </a:endParaRPr>
          </a:p>
        </p:txBody>
      </p:sp>
      <p:sp>
        <p:nvSpPr>
          <p:cNvPr id="53261" name="Text Box 24"/>
          <p:cNvSpPr txBox="1">
            <a:spLocks noChangeArrowheads="1"/>
          </p:cNvSpPr>
          <p:nvPr/>
        </p:nvSpPr>
        <p:spPr bwMode="auto">
          <a:xfrm>
            <a:off x="6350" y="3297238"/>
            <a:ext cx="1044575"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chemeClr val="tx2"/>
                </a:solidFill>
                <a:latin typeface="Times New Roman" pitchFamily="18" charset="0"/>
              </a:rPr>
              <a:t>v</a:t>
            </a:r>
            <a:r>
              <a:rPr lang="en-US" altLang="zh-CN" sz="1800" baseline="-25000">
                <a:solidFill>
                  <a:schemeClr val="tx2"/>
                </a:solidFill>
                <a:latin typeface="Times New Roman" pitchFamily="18" charset="0"/>
              </a:rPr>
              <a:t>o</a:t>
            </a:r>
            <a:r>
              <a:rPr lang="zh-CN" altLang="en-US" sz="1800">
                <a:solidFill>
                  <a:schemeClr val="tx2"/>
                </a:solidFill>
                <a:latin typeface="Times New Roman" pitchFamily="18" charset="0"/>
              </a:rPr>
              <a:t>的</a:t>
            </a:r>
            <a:r>
              <a:rPr lang="en-US" altLang="zh-CN" sz="1800">
                <a:solidFill>
                  <a:schemeClr val="tx2"/>
                </a:solidFill>
                <a:latin typeface="Times New Roman" pitchFamily="18" charset="0"/>
              </a:rPr>
              <a:t>256</a:t>
            </a:r>
            <a:r>
              <a:rPr lang="zh-CN" altLang="en-US" sz="1800">
                <a:solidFill>
                  <a:schemeClr val="tx2"/>
                </a:solidFill>
                <a:latin typeface="Times New Roman" pitchFamily="18" charset="0"/>
              </a:rPr>
              <a:t>分频</a:t>
            </a:r>
          </a:p>
        </p:txBody>
      </p:sp>
      <p:sp>
        <p:nvSpPr>
          <p:cNvPr id="53262" name="Text Box 26"/>
          <p:cNvSpPr txBox="1">
            <a:spLocks noChangeArrowheads="1"/>
          </p:cNvSpPr>
          <p:nvPr/>
        </p:nvSpPr>
        <p:spPr bwMode="auto">
          <a:xfrm>
            <a:off x="198438" y="981075"/>
            <a:ext cx="2230437" cy="641350"/>
          </a:xfrm>
          <a:prstGeom prst="rect">
            <a:avLst/>
          </a:prstGeom>
          <a:noFill/>
          <a:ln w="19050">
            <a:solidFill>
              <a:srgbClr val="FF6600"/>
            </a:solidFill>
            <a:prstDash val="dash"/>
            <a:miter lim="800000"/>
            <a:headEnd/>
            <a:tailEnd/>
          </a:ln>
        </p:spPr>
        <p:txBody>
          <a:bodyPr>
            <a:spAutoFit/>
          </a:bodyPr>
          <a:lstStyle/>
          <a:p>
            <a:pPr eaLnBrk="1" hangingPunct="1"/>
            <a:r>
              <a:rPr lang="zh-CN" altLang="en-US" sz="1800">
                <a:solidFill>
                  <a:schemeClr val="accent2"/>
                </a:solidFill>
                <a:latin typeface="Times New Roman" pitchFamily="18" charset="0"/>
              </a:rPr>
              <a:t>至鉴相器</a:t>
            </a:r>
          </a:p>
          <a:p>
            <a:pPr eaLnBrk="1" hangingPunct="1"/>
            <a:r>
              <a:rPr lang="en-US" altLang="zh-CN" sz="1800">
                <a:solidFill>
                  <a:schemeClr val="accent2"/>
                </a:solidFill>
                <a:latin typeface="Times New Roman" pitchFamily="18" charset="0"/>
              </a:rPr>
              <a:t>CD4046 14</a:t>
            </a:r>
            <a:r>
              <a:rPr lang="zh-CN" altLang="en-US" sz="1800">
                <a:solidFill>
                  <a:schemeClr val="accent2"/>
                </a:solidFill>
                <a:latin typeface="Times New Roman" pitchFamily="18" charset="0"/>
              </a:rPr>
              <a:t>脚（</a:t>
            </a:r>
            <a:r>
              <a:rPr lang="en-US" altLang="zh-SG" sz="1800">
                <a:solidFill>
                  <a:schemeClr val="accent2"/>
                </a:solidFill>
                <a:latin typeface="Times New Roman" pitchFamily="18" charset="0"/>
              </a:rPr>
              <a:t>f</a:t>
            </a:r>
            <a:r>
              <a:rPr lang="en-US" altLang="zh-SG" sz="1800" baseline="-25000">
                <a:solidFill>
                  <a:schemeClr val="accent2"/>
                </a:solidFill>
                <a:latin typeface="Times New Roman" pitchFamily="18" charset="0"/>
              </a:rPr>
              <a:t>r</a:t>
            </a:r>
            <a:r>
              <a:rPr lang="zh-CN" altLang="en-US" sz="1800">
                <a:solidFill>
                  <a:schemeClr val="accent2"/>
                </a:solidFill>
                <a:latin typeface="Times New Roman" pitchFamily="18" charset="0"/>
              </a:rPr>
              <a:t>脚）</a:t>
            </a:r>
          </a:p>
        </p:txBody>
      </p:sp>
      <p:sp>
        <p:nvSpPr>
          <p:cNvPr id="50193" name="Text Box 27"/>
          <p:cNvSpPr txBox="1">
            <a:spLocks noChangeArrowheads="1"/>
          </p:cNvSpPr>
          <p:nvPr/>
        </p:nvSpPr>
        <p:spPr bwMode="auto">
          <a:xfrm>
            <a:off x="1298575" y="4468813"/>
            <a:ext cx="2184400" cy="641350"/>
          </a:xfrm>
          <a:prstGeom prst="rect">
            <a:avLst/>
          </a:prstGeom>
          <a:noFill/>
          <a:ln w="19050">
            <a:solidFill>
              <a:schemeClr val="accent6">
                <a:lumMod val="60000"/>
                <a:lumOff val="40000"/>
              </a:schemeClr>
            </a:solidFill>
            <a:prstDash val="dash"/>
            <a:miter lim="800000"/>
            <a:headEnd/>
            <a:tailEnd/>
          </a:ln>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eaLnBrk="0" fontAlgn="base" hangingPunct="0">
              <a:spcBef>
                <a:spcPct val="0"/>
              </a:spcBef>
              <a:spcAft>
                <a:spcPct val="0"/>
              </a:spcAft>
              <a:defRPr sz="2000" b="1">
                <a:solidFill>
                  <a:schemeClr val="tx1"/>
                </a:solidFill>
                <a:latin typeface="Arial" charset="0"/>
                <a:ea typeface="宋体" pitchFamily="2" charset="-122"/>
              </a:defRPr>
            </a:lvl6pPr>
            <a:lvl7pPr marL="2971800" indent="-228600" eaLnBrk="0" fontAlgn="base" hangingPunct="0">
              <a:spcBef>
                <a:spcPct val="0"/>
              </a:spcBef>
              <a:spcAft>
                <a:spcPct val="0"/>
              </a:spcAft>
              <a:defRPr sz="2000" b="1">
                <a:solidFill>
                  <a:schemeClr val="tx1"/>
                </a:solidFill>
                <a:latin typeface="Arial" charset="0"/>
                <a:ea typeface="宋体" pitchFamily="2" charset="-122"/>
              </a:defRPr>
            </a:lvl7pPr>
            <a:lvl8pPr marL="3429000" indent="-228600" eaLnBrk="0" fontAlgn="base" hangingPunct="0">
              <a:spcBef>
                <a:spcPct val="0"/>
              </a:spcBef>
              <a:spcAft>
                <a:spcPct val="0"/>
              </a:spcAft>
              <a:defRPr sz="2000" b="1">
                <a:solidFill>
                  <a:schemeClr val="tx1"/>
                </a:solidFill>
                <a:latin typeface="Arial" charset="0"/>
                <a:ea typeface="宋体" pitchFamily="2" charset="-122"/>
              </a:defRPr>
            </a:lvl8pPr>
            <a:lvl9pPr marL="3886200" indent="-228600"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defRPr/>
            </a:pPr>
            <a:r>
              <a:rPr lang="en-US" altLang="zh-CN" sz="1800" smtClean="0">
                <a:solidFill>
                  <a:schemeClr val="accent2"/>
                </a:solidFill>
                <a:latin typeface="Times New Roman" pitchFamily="18" charset="0"/>
              </a:rPr>
              <a:t>Q</a:t>
            </a:r>
            <a:r>
              <a:rPr lang="en-US" altLang="zh-CN" sz="1800" baseline="-25000" smtClean="0">
                <a:solidFill>
                  <a:schemeClr val="accent2"/>
                </a:solidFill>
                <a:latin typeface="Times New Roman" pitchFamily="18" charset="0"/>
              </a:rPr>
              <a:t>7</a:t>
            </a:r>
            <a:r>
              <a:rPr lang="zh-CN" altLang="en-US" sz="1800" smtClean="0">
                <a:solidFill>
                  <a:schemeClr val="accent2"/>
                </a:solidFill>
                <a:latin typeface="Times New Roman" pitchFamily="18" charset="0"/>
              </a:rPr>
              <a:t>取反后至鉴相器</a:t>
            </a:r>
          </a:p>
          <a:p>
            <a:pPr eaLnBrk="1" hangingPunct="1">
              <a:defRPr/>
            </a:pPr>
            <a:r>
              <a:rPr lang="en-US" altLang="zh-CN" sz="1800" smtClean="0">
                <a:solidFill>
                  <a:schemeClr val="accent2"/>
                </a:solidFill>
                <a:latin typeface="Times New Roman" pitchFamily="18" charset="0"/>
              </a:rPr>
              <a:t>CD4046 </a:t>
            </a:r>
            <a:r>
              <a:rPr lang="en-US" altLang="zh-SG" sz="1800" smtClean="0">
                <a:solidFill>
                  <a:schemeClr val="accent2"/>
                </a:solidFill>
                <a:latin typeface="Times New Roman" pitchFamily="18" charset="0"/>
              </a:rPr>
              <a:t>3</a:t>
            </a:r>
            <a:r>
              <a:rPr lang="zh-CN" altLang="en-US" sz="1800" smtClean="0">
                <a:solidFill>
                  <a:schemeClr val="accent2"/>
                </a:solidFill>
                <a:latin typeface="Times New Roman" pitchFamily="18" charset="0"/>
              </a:rPr>
              <a:t>脚（</a:t>
            </a:r>
            <a:r>
              <a:rPr lang="en-US" altLang="zh-SG" sz="1800" smtClean="0">
                <a:solidFill>
                  <a:schemeClr val="accent2"/>
                </a:solidFill>
                <a:latin typeface="Times New Roman" pitchFamily="18" charset="0"/>
              </a:rPr>
              <a:t>f</a:t>
            </a:r>
            <a:r>
              <a:rPr lang="en-US" altLang="zh-SG" sz="1800" baseline="-25000" smtClean="0">
                <a:solidFill>
                  <a:schemeClr val="accent2"/>
                </a:solidFill>
                <a:latin typeface="Times New Roman" pitchFamily="18" charset="0"/>
              </a:rPr>
              <a:t>V</a:t>
            </a:r>
            <a:r>
              <a:rPr lang="zh-CN" altLang="en-US" sz="1800" smtClean="0">
                <a:solidFill>
                  <a:schemeClr val="accent2"/>
                </a:solidFill>
                <a:latin typeface="Times New Roman" pitchFamily="18" charset="0"/>
              </a:rPr>
              <a:t>脚）</a:t>
            </a:r>
          </a:p>
        </p:txBody>
      </p:sp>
      <p:sp>
        <p:nvSpPr>
          <p:cNvPr id="53264" name="Text Box 23"/>
          <p:cNvSpPr txBox="1">
            <a:spLocks noChangeArrowheads="1"/>
          </p:cNvSpPr>
          <p:nvPr/>
        </p:nvSpPr>
        <p:spPr bwMode="auto">
          <a:xfrm>
            <a:off x="387350" y="1652588"/>
            <a:ext cx="1690688" cy="366712"/>
          </a:xfrm>
          <a:prstGeom prst="rect">
            <a:avLst/>
          </a:prstGeom>
          <a:noFill/>
          <a:ln w="9525">
            <a:noFill/>
            <a:miter lim="800000"/>
            <a:headEnd/>
            <a:tailEnd/>
          </a:ln>
        </p:spPr>
        <p:txBody>
          <a:bodyPr>
            <a:spAutoFit/>
          </a:bodyPr>
          <a:lstStyle/>
          <a:p>
            <a:pPr eaLnBrk="1" hangingPunct="1">
              <a:spcBef>
                <a:spcPct val="50000"/>
              </a:spcBef>
            </a:pPr>
            <a:r>
              <a:rPr lang="en-US" altLang="zh-SG" sz="1800">
                <a:solidFill>
                  <a:schemeClr val="tx2"/>
                </a:solidFill>
                <a:latin typeface="Times New Roman" pitchFamily="18" charset="0"/>
              </a:rPr>
              <a:t>v</a:t>
            </a:r>
            <a:r>
              <a:rPr lang="en-US" altLang="zh-CN" sz="1800" baseline="-25000">
                <a:solidFill>
                  <a:schemeClr val="tx2"/>
                </a:solidFill>
                <a:latin typeface="Times New Roman" pitchFamily="18" charset="0"/>
              </a:rPr>
              <a:t>i</a:t>
            </a:r>
            <a:endParaRPr lang="en-US" altLang="zh-CN" sz="1800">
              <a:solidFill>
                <a:schemeClr val="tx2"/>
              </a:solidFill>
              <a:latin typeface="Times New Roman" pitchFamily="18" charset="0"/>
            </a:endParaRPr>
          </a:p>
        </p:txBody>
      </p:sp>
      <p:sp>
        <p:nvSpPr>
          <p:cNvPr id="53265" name="Line 19"/>
          <p:cNvSpPr>
            <a:spLocks noChangeShapeType="1"/>
          </p:cNvSpPr>
          <p:nvPr/>
        </p:nvSpPr>
        <p:spPr bwMode="auto">
          <a:xfrm flipH="1" flipV="1">
            <a:off x="5562000" y="4456113"/>
            <a:ext cx="0" cy="215900"/>
          </a:xfrm>
          <a:prstGeom prst="line">
            <a:avLst/>
          </a:prstGeom>
          <a:noFill/>
          <a:ln w="28575">
            <a:solidFill>
              <a:srgbClr val="0000FF"/>
            </a:solidFill>
            <a:round/>
            <a:headEnd/>
            <a:tailEnd type="stealth" w="lg" len="lg"/>
          </a:ln>
        </p:spPr>
        <p:txBody>
          <a:bodyPr/>
          <a:lstStyle/>
          <a:p>
            <a:endParaRPr lang="zh-CN" altLang="en-US"/>
          </a:p>
        </p:txBody>
      </p:sp>
      <p:sp>
        <p:nvSpPr>
          <p:cNvPr id="53266" name="TextBox 2"/>
          <p:cNvSpPr txBox="1">
            <a:spLocks noChangeArrowheads="1"/>
          </p:cNvSpPr>
          <p:nvPr/>
        </p:nvSpPr>
        <p:spPr bwMode="auto">
          <a:xfrm>
            <a:off x="6659563" y="1875596"/>
            <a:ext cx="2482850" cy="3785652"/>
          </a:xfrm>
          <a:prstGeom prst="rect">
            <a:avLst/>
          </a:prstGeom>
          <a:noFill/>
          <a:ln w="9525">
            <a:noFill/>
            <a:miter lim="800000"/>
            <a:headEnd/>
            <a:tailEnd/>
          </a:ln>
        </p:spPr>
        <p:txBody>
          <a:bodyPr>
            <a:spAutoFit/>
          </a:bodyPr>
          <a:lstStyle/>
          <a:p>
            <a:pPr algn="ctr"/>
            <a:r>
              <a:rPr lang="zh-CN" altLang="en-US" u="sng" smtClean="0">
                <a:solidFill>
                  <a:srgbClr val="FF00FF"/>
                </a:solidFill>
                <a:latin typeface="华文新魏" pitchFamily="2" charset="-122"/>
                <a:ea typeface="华文新魏" pitchFamily="2" charset="-122"/>
              </a:rPr>
              <a:t>与</a:t>
            </a:r>
            <a:r>
              <a:rPr lang="en-US" altLang="zh-CN" u="sng">
                <a:solidFill>
                  <a:srgbClr val="FF0000"/>
                </a:solidFill>
                <a:latin typeface="华文新魏" pitchFamily="2" charset="-122"/>
                <a:ea typeface="华文新魏" pitchFamily="2" charset="-122"/>
              </a:rPr>
              <a:t>Q</a:t>
            </a:r>
            <a:r>
              <a:rPr lang="en-US" altLang="zh-CN" u="sng" baseline="-25000">
                <a:solidFill>
                  <a:srgbClr val="FF0000"/>
                </a:solidFill>
                <a:latin typeface="华文新魏" pitchFamily="2" charset="-122"/>
                <a:ea typeface="华文新魏" pitchFamily="2" charset="-122"/>
              </a:rPr>
              <a:t>7</a:t>
            </a:r>
            <a:r>
              <a:rPr lang="zh-CN" altLang="en-US" u="sng">
                <a:solidFill>
                  <a:srgbClr val="FF0000"/>
                </a:solidFill>
                <a:latin typeface="华文新魏" pitchFamily="2" charset="-122"/>
                <a:ea typeface="华文新魏" pitchFamily="2" charset="-122"/>
              </a:rPr>
              <a:t>下降沿</a:t>
            </a:r>
            <a:r>
              <a:rPr lang="zh-CN" altLang="en-US" u="sng">
                <a:solidFill>
                  <a:srgbClr val="FF00FF"/>
                </a:solidFill>
                <a:latin typeface="华文新魏" pitchFamily="2" charset="-122"/>
                <a:ea typeface="华文新魏" pitchFamily="2" charset="-122"/>
              </a:rPr>
              <a:t>对齐的那个</a:t>
            </a:r>
            <a:r>
              <a:rPr lang="en-US" altLang="zh-CN" u="sng">
                <a:solidFill>
                  <a:srgbClr val="FF00FF"/>
                </a:solidFill>
                <a:latin typeface="华文新魏" pitchFamily="2" charset="-122"/>
                <a:ea typeface="华文新魏" pitchFamily="2" charset="-122"/>
              </a:rPr>
              <a:t>v</a:t>
            </a:r>
            <a:r>
              <a:rPr lang="en-US" altLang="zh-CN" u="sng" baseline="-25000">
                <a:solidFill>
                  <a:srgbClr val="FF00FF"/>
                </a:solidFill>
                <a:latin typeface="华文新魏" pitchFamily="2" charset="-122"/>
                <a:ea typeface="华文新魏" pitchFamily="2" charset="-122"/>
              </a:rPr>
              <a:t>o</a:t>
            </a:r>
            <a:r>
              <a:rPr lang="zh-CN" altLang="en-US" u="sng">
                <a:solidFill>
                  <a:srgbClr val="FF00FF"/>
                </a:solidFill>
                <a:latin typeface="华文新魏" pitchFamily="2" charset="-122"/>
                <a:ea typeface="华文新魏" pitchFamily="2" charset="-122"/>
              </a:rPr>
              <a:t>上升沿</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
            </a:r>
            <a:br>
              <a:rPr lang="en-US" altLang="zh-CN" smtClean="0">
                <a:latin typeface="华文新魏" pitchFamily="2" charset="-122"/>
                <a:ea typeface="华文新魏" pitchFamily="2" charset="-122"/>
              </a:rPr>
            </a:br>
            <a:r>
              <a:rPr lang="zh-CN" altLang="en-US" smtClean="0">
                <a:latin typeface="华文新魏" pitchFamily="2" charset="-122"/>
                <a:ea typeface="华文新魏" pitchFamily="2" charset="-122"/>
              </a:rPr>
              <a:t>与 </a:t>
            </a:r>
            <a:r>
              <a:rPr lang="en-US" altLang="zh-CN" smtClean="0">
                <a:solidFill>
                  <a:srgbClr val="7030A0"/>
                </a:solidFill>
                <a:latin typeface="华文新魏" pitchFamily="2" charset="-122"/>
                <a:ea typeface="华文新魏" pitchFamily="2" charset="-122"/>
              </a:rPr>
              <a:t>v</a:t>
            </a:r>
            <a:r>
              <a:rPr lang="en-US" altLang="zh-CN" baseline="-25000" smtClean="0">
                <a:solidFill>
                  <a:srgbClr val="7030A0"/>
                </a:solidFill>
                <a:latin typeface="华文新魏" pitchFamily="2" charset="-122"/>
                <a:ea typeface="华文新魏" pitchFamily="2" charset="-122"/>
              </a:rPr>
              <a:t>i</a:t>
            </a:r>
            <a:r>
              <a:rPr lang="zh-CN" altLang="en-US">
                <a:solidFill>
                  <a:srgbClr val="7030A0"/>
                </a:solidFill>
                <a:latin typeface="华文新魏" pitchFamily="2" charset="-122"/>
                <a:ea typeface="华文新魏" pitchFamily="2" charset="-122"/>
              </a:rPr>
              <a:t>上升</a:t>
            </a:r>
            <a:r>
              <a:rPr lang="zh-CN" altLang="en-US" smtClean="0">
                <a:solidFill>
                  <a:srgbClr val="7030A0"/>
                </a:solidFill>
                <a:latin typeface="华文新魏" pitchFamily="2" charset="-122"/>
                <a:ea typeface="华文新魏" pitchFamily="2" charset="-122"/>
              </a:rPr>
              <a:t>沿 </a:t>
            </a:r>
            <a:r>
              <a:rPr lang="zh-CN" altLang="en-US" smtClean="0">
                <a:latin typeface="华文新魏" pitchFamily="2" charset="-122"/>
                <a:ea typeface="华文新魏" pitchFamily="2" charset="-122"/>
              </a:rPr>
              <a:t>对齐</a:t>
            </a:r>
            <a:r>
              <a:rPr lang="zh-CN" altLang="en-US">
                <a:latin typeface="华文新魏" pitchFamily="2" charset="-122"/>
                <a:ea typeface="华文新魏" pitchFamily="2" charset="-122"/>
              </a:rPr>
              <a:t>！</a:t>
            </a:r>
            <a:endParaRPr lang="en-US" altLang="zh-CN">
              <a:latin typeface="华文新魏" pitchFamily="2" charset="-122"/>
              <a:ea typeface="华文新魏" pitchFamily="2" charset="-122"/>
            </a:endParaRPr>
          </a:p>
          <a:p>
            <a:pPr algn="ctr"/>
            <a:endParaRPr lang="en-US" altLang="zh-CN">
              <a:solidFill>
                <a:srgbClr val="0066FF"/>
              </a:solidFill>
              <a:latin typeface="华文新魏" pitchFamily="2" charset="-122"/>
              <a:ea typeface="华文新魏" pitchFamily="2" charset="-122"/>
            </a:endParaRPr>
          </a:p>
          <a:p>
            <a:pPr algn="ctr"/>
            <a:r>
              <a:rPr lang="zh-CN" altLang="en-US">
                <a:solidFill>
                  <a:srgbClr val="0066FF"/>
                </a:solidFill>
                <a:latin typeface="华文新魏" pitchFamily="2" charset="-122"/>
                <a:ea typeface="华文新魏" pitchFamily="2" charset="-122"/>
              </a:rPr>
              <a:t>  </a:t>
            </a:r>
            <a:r>
              <a:rPr lang="zh-CN" altLang="en-US">
                <a:latin typeface="华文新魏" pitchFamily="2" charset="-122"/>
                <a:ea typeface="华文新魏" pitchFamily="2" charset="-122"/>
              </a:rPr>
              <a:t>因为</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
            </a:r>
            <a:br>
              <a:rPr lang="en-US" altLang="zh-CN" smtClean="0">
                <a:latin typeface="华文新魏" pitchFamily="2" charset="-122"/>
                <a:ea typeface="华文新魏" pitchFamily="2" charset="-122"/>
              </a:rPr>
            </a:br>
            <a:r>
              <a:rPr lang="zh-CN" altLang="en-US" smtClean="0">
                <a:latin typeface="华文新魏" pitchFamily="2" charset="-122"/>
                <a:ea typeface="华文新魏" pitchFamily="2" charset="-122"/>
              </a:rPr>
              <a:t>如上所述</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
            </a:r>
            <a:br>
              <a:rPr lang="en-US" altLang="zh-CN">
                <a:latin typeface="华文新魏" pitchFamily="2" charset="-122"/>
                <a:ea typeface="华文新魏" pitchFamily="2" charset="-122"/>
              </a:rPr>
            </a:br>
            <a:r>
              <a:rPr lang="en-US" altLang="zh-CN">
                <a:latin typeface="华文新魏" pitchFamily="2" charset="-122"/>
                <a:ea typeface="华文新魏" pitchFamily="2" charset="-122"/>
              </a:rPr>
              <a:t>  </a:t>
            </a:r>
            <a:r>
              <a:rPr lang="en-US" altLang="zh-CN">
                <a:solidFill>
                  <a:srgbClr val="7030A0"/>
                </a:solidFill>
                <a:latin typeface="华文新魏" pitchFamily="2" charset="-122"/>
                <a:ea typeface="华文新魏" pitchFamily="2" charset="-122"/>
              </a:rPr>
              <a:t>a</a:t>
            </a:r>
            <a:r>
              <a:rPr lang="en-US" altLang="zh-CN">
                <a:solidFill>
                  <a:srgbClr val="7030A0"/>
                </a:solidFill>
                <a:latin typeface="华文新魏" pitchFamily="2" charset="-122"/>
                <a:ea typeface="华文新魏" pitchFamily="2" charset="-122"/>
                <a:sym typeface="Symbol" pitchFamily="18" charset="2"/>
              </a:rPr>
              <a:t></a:t>
            </a:r>
            <a:r>
              <a:rPr lang="zh-CN" altLang="en-US">
                <a:latin typeface="华文新魏" pitchFamily="2" charset="-122"/>
                <a:ea typeface="华文新魏" pitchFamily="2" charset="-122"/>
              </a:rPr>
              <a:t>与</a:t>
            </a:r>
            <a:r>
              <a:rPr lang="en-US" altLang="zh-CN">
                <a:latin typeface="华文新魏" pitchFamily="2" charset="-122"/>
                <a:ea typeface="华文新魏" pitchFamily="2" charset="-122"/>
              </a:rPr>
              <a:t>b</a:t>
            </a:r>
            <a:r>
              <a:rPr lang="en-US" altLang="zh-CN">
                <a:latin typeface="华文新魏" pitchFamily="2" charset="-122"/>
                <a:ea typeface="华文新魏" pitchFamily="2" charset="-122"/>
                <a:sym typeface="Symbol" pitchFamily="18" charset="2"/>
              </a:rPr>
              <a:t></a:t>
            </a:r>
            <a:r>
              <a:rPr lang="zh-CN" altLang="en-US">
                <a:latin typeface="华文新魏" pitchFamily="2" charset="-122"/>
                <a:ea typeface="华文新魏" pitchFamily="2" charset="-122"/>
              </a:rPr>
              <a:t>对齐</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
            </a:r>
            <a:br>
              <a:rPr lang="en-US" altLang="zh-CN" smtClean="0">
                <a:latin typeface="华文新魏" pitchFamily="2" charset="-122"/>
                <a:ea typeface="华文新魏" pitchFamily="2" charset="-122"/>
              </a:rPr>
            </a:br>
            <a:r>
              <a:rPr lang="zh-CN" altLang="en-US" smtClean="0">
                <a:latin typeface="华文新魏" pitchFamily="2" charset="-122"/>
                <a:ea typeface="华文新魏" pitchFamily="2" charset="-122"/>
              </a:rPr>
              <a:t>而</a:t>
            </a:r>
            <a:r>
              <a:rPr lang="en-US" altLang="zh-CN" smtClean="0">
                <a:latin typeface="华文新魏" pitchFamily="2" charset="-122"/>
                <a:ea typeface="华文新魏" pitchFamily="2" charset="-122"/>
              </a:rPr>
              <a:t>b</a:t>
            </a:r>
            <a:r>
              <a:rPr lang="en-US" altLang="zh-CN">
                <a:latin typeface="华文新魏" pitchFamily="2" charset="-122"/>
                <a:ea typeface="华文新魏" pitchFamily="2" charset="-122"/>
                <a:sym typeface="Symbol" pitchFamily="18" charset="2"/>
              </a:rPr>
              <a:t></a:t>
            </a:r>
            <a:r>
              <a:rPr lang="zh-CN" altLang="en-US">
                <a:latin typeface="华文新魏" pitchFamily="2" charset="-122"/>
                <a:ea typeface="华文新魏" pitchFamily="2" charset="-122"/>
                <a:sym typeface="Symbol" pitchFamily="18" charset="2"/>
              </a:rPr>
              <a:t>必然与</a:t>
            </a:r>
            <a:r>
              <a:rPr lang="en-US" altLang="zh-CN">
                <a:latin typeface="华文新魏" pitchFamily="2" charset="-122"/>
                <a:ea typeface="华文新魏" pitchFamily="2" charset="-122"/>
                <a:sym typeface="Symbol" pitchFamily="18" charset="2"/>
              </a:rPr>
              <a:t>e</a:t>
            </a:r>
            <a:r>
              <a:rPr lang="en-US" altLang="zh-CN" smtClean="0">
                <a:latin typeface="华文新魏" pitchFamily="2" charset="-122"/>
                <a:ea typeface="华文新魏" pitchFamily="2" charset="-122"/>
                <a:sym typeface="Symbol" pitchFamily="18" charset="2"/>
              </a:rPr>
              <a:t></a:t>
            </a:r>
            <a:br>
              <a:rPr lang="en-US" altLang="zh-CN" smtClean="0">
                <a:latin typeface="华文新魏" pitchFamily="2" charset="-122"/>
                <a:ea typeface="华文新魏" pitchFamily="2" charset="-122"/>
                <a:sym typeface="Symbol" pitchFamily="18" charset="2"/>
              </a:rPr>
            </a:br>
            <a:r>
              <a:rPr lang="zh-CN" altLang="en-US" smtClean="0">
                <a:latin typeface="华文新魏" pitchFamily="2" charset="-122"/>
                <a:ea typeface="华文新魏" pitchFamily="2" charset="-122"/>
                <a:sym typeface="Symbol" pitchFamily="18" charset="2"/>
              </a:rPr>
              <a:t>（计数</a:t>
            </a:r>
            <a:r>
              <a:rPr lang="en-US" altLang="zh-CN" smtClean="0">
                <a:latin typeface="华文新魏" pitchFamily="2" charset="-122"/>
                <a:ea typeface="华文新魏" pitchFamily="2" charset="-122"/>
                <a:sym typeface="Symbol" pitchFamily="18" charset="2"/>
              </a:rPr>
              <a:t>CLK</a:t>
            </a:r>
            <a:r>
              <a:rPr lang="zh-CN" altLang="en-US" smtClean="0">
                <a:latin typeface="华文新魏" pitchFamily="2" charset="-122"/>
                <a:ea typeface="华文新魏" pitchFamily="2" charset="-122"/>
                <a:sym typeface="Symbol" pitchFamily="18" charset="2"/>
              </a:rPr>
              <a:t>）对齐</a:t>
            </a:r>
            <a:r>
              <a:rPr lang="zh-CN" altLang="en-US">
                <a:latin typeface="华文新魏" pitchFamily="2" charset="-122"/>
                <a:ea typeface="华文新魏" pitchFamily="2" charset="-122"/>
                <a:sym typeface="Symbol" pitchFamily="18" charset="2"/>
              </a:rPr>
              <a:t>，</a:t>
            </a:r>
            <a:r>
              <a:rPr lang="en-US" altLang="zh-CN">
                <a:latin typeface="华文新魏" pitchFamily="2" charset="-122"/>
                <a:ea typeface="华文新魏" pitchFamily="2" charset="-122"/>
                <a:sym typeface="Symbol" pitchFamily="18" charset="2"/>
              </a:rPr>
              <a:t/>
            </a:r>
            <a:br>
              <a:rPr lang="en-US" altLang="zh-CN">
                <a:latin typeface="华文新魏" pitchFamily="2" charset="-122"/>
                <a:ea typeface="华文新魏" pitchFamily="2" charset="-122"/>
                <a:sym typeface="Symbol" pitchFamily="18" charset="2"/>
              </a:rPr>
            </a:br>
            <a:r>
              <a:rPr lang="en-US" altLang="zh-CN">
                <a:latin typeface="华文新魏" pitchFamily="2" charset="-122"/>
                <a:ea typeface="华文新魏" pitchFamily="2" charset="-122"/>
                <a:sym typeface="Symbol" pitchFamily="18" charset="2"/>
              </a:rPr>
              <a:t>  </a:t>
            </a:r>
            <a:r>
              <a:rPr lang="zh-CN" altLang="en-US">
                <a:latin typeface="华文新魏" pitchFamily="2" charset="-122"/>
                <a:ea typeface="华文新魏" pitchFamily="2" charset="-122"/>
                <a:sym typeface="Symbol" pitchFamily="18" charset="2"/>
              </a:rPr>
              <a:t>所以</a:t>
            </a:r>
            <a:r>
              <a:rPr lang="zh-CN" altLang="en-US" smtClean="0">
                <a:latin typeface="华文新魏" pitchFamily="2" charset="-122"/>
                <a:ea typeface="华文新魏" pitchFamily="2" charset="-122"/>
                <a:sym typeface="Symbol" pitchFamily="18" charset="2"/>
              </a:rPr>
              <a:t>：</a:t>
            </a:r>
            <a:r>
              <a:rPr lang="en-US" altLang="zh-CN" smtClean="0">
                <a:latin typeface="华文新魏" pitchFamily="2" charset="-122"/>
                <a:ea typeface="华文新魏" pitchFamily="2" charset="-122"/>
                <a:sym typeface="Symbol" pitchFamily="18" charset="2"/>
              </a:rPr>
              <a:t/>
            </a:r>
            <a:br>
              <a:rPr lang="en-US" altLang="zh-CN" smtClean="0">
                <a:latin typeface="华文新魏" pitchFamily="2" charset="-122"/>
                <a:ea typeface="华文新魏" pitchFamily="2" charset="-122"/>
                <a:sym typeface="Symbol" pitchFamily="18" charset="2"/>
              </a:rPr>
            </a:br>
            <a:r>
              <a:rPr lang="en-US" altLang="zh-CN" u="sng" smtClean="0">
                <a:solidFill>
                  <a:srgbClr val="FF00FF"/>
                </a:solidFill>
                <a:latin typeface="华文新魏" pitchFamily="2" charset="-122"/>
                <a:ea typeface="华文新魏" pitchFamily="2" charset="-122"/>
                <a:sym typeface="Symbol" pitchFamily="18" charset="2"/>
              </a:rPr>
              <a:t>e</a:t>
            </a:r>
            <a:r>
              <a:rPr lang="zh-CN" altLang="en-US" u="sng" smtClean="0">
                <a:solidFill>
                  <a:srgbClr val="FF00FF"/>
                </a:solidFill>
                <a:latin typeface="华文新魏" pitchFamily="2" charset="-122"/>
                <a:ea typeface="华文新魏" pitchFamily="2" charset="-122"/>
                <a:sym typeface="Symbol" pitchFamily="18" charset="2"/>
              </a:rPr>
              <a:t>的上述那个</a:t>
            </a:r>
            <a:r>
              <a:rPr lang="en-US" altLang="zh-CN" u="sng" smtClean="0">
                <a:solidFill>
                  <a:srgbClr val="FF00FF"/>
                </a:solidFill>
                <a:latin typeface="华文新魏" pitchFamily="2" charset="-122"/>
                <a:ea typeface="华文新魏" pitchFamily="2" charset="-122"/>
                <a:sym typeface="Symbol" pitchFamily="18" charset="2"/>
              </a:rPr>
              <a:t></a:t>
            </a:r>
            <a:br>
              <a:rPr lang="en-US" altLang="zh-CN" u="sng" smtClean="0">
                <a:solidFill>
                  <a:srgbClr val="FF00FF"/>
                </a:solidFill>
                <a:latin typeface="华文新魏" pitchFamily="2" charset="-122"/>
                <a:ea typeface="华文新魏" pitchFamily="2" charset="-122"/>
                <a:sym typeface="Symbol" pitchFamily="18" charset="2"/>
              </a:rPr>
            </a:br>
            <a:r>
              <a:rPr lang="zh-CN" altLang="en-US" smtClean="0">
                <a:latin typeface="华文新魏" pitchFamily="2" charset="-122"/>
                <a:ea typeface="华文新魏" pitchFamily="2" charset="-122"/>
                <a:sym typeface="Symbol" pitchFamily="18" charset="2"/>
              </a:rPr>
              <a:t>与 </a:t>
            </a:r>
            <a:r>
              <a:rPr lang="en-US" altLang="zh-CN" smtClean="0">
                <a:solidFill>
                  <a:srgbClr val="7030A0"/>
                </a:solidFill>
                <a:latin typeface="华文新魏" pitchFamily="2" charset="-122"/>
                <a:ea typeface="华文新魏" pitchFamily="2" charset="-122"/>
                <a:sym typeface="Symbol" pitchFamily="18" charset="2"/>
              </a:rPr>
              <a:t>a </a:t>
            </a:r>
            <a:r>
              <a:rPr lang="zh-CN" altLang="en-US" smtClean="0">
                <a:latin typeface="华文新魏" pitchFamily="2" charset="-122"/>
                <a:ea typeface="华文新魏" pitchFamily="2" charset="-122"/>
                <a:sym typeface="Symbol" pitchFamily="18" charset="2"/>
              </a:rPr>
              <a:t>对齐</a:t>
            </a:r>
            <a:r>
              <a:rPr lang="zh-CN" altLang="en-US">
                <a:latin typeface="华文新魏" pitchFamily="2" charset="-122"/>
                <a:ea typeface="华文新魏" pitchFamily="2" charset="-122"/>
                <a:sym typeface="Symbol" pitchFamily="18" charset="2"/>
              </a:rPr>
              <a:t>！</a:t>
            </a:r>
            <a:endParaRPr lang="zh-CN" altLang="en-US">
              <a:latin typeface="华文新魏" pitchFamily="2" charset="-122"/>
              <a:ea typeface="华文新魏" pitchFamily="2" charset="-122"/>
            </a:endParaRPr>
          </a:p>
        </p:txBody>
      </p:sp>
      <p:sp>
        <p:nvSpPr>
          <p:cNvPr id="53267" name="TextBox 1"/>
          <p:cNvSpPr txBox="1">
            <a:spLocks noChangeArrowheads="1"/>
          </p:cNvSpPr>
          <p:nvPr/>
        </p:nvSpPr>
        <p:spPr bwMode="auto">
          <a:xfrm>
            <a:off x="6340475" y="1557338"/>
            <a:ext cx="503238"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a</a:t>
            </a:r>
            <a:endParaRPr lang="zh-CN" altLang="en-US">
              <a:solidFill>
                <a:srgbClr val="FF0000"/>
              </a:solidFill>
              <a:latin typeface="Comic Sans MS" pitchFamily="66" charset="0"/>
            </a:endParaRPr>
          </a:p>
        </p:txBody>
      </p:sp>
      <p:sp>
        <p:nvSpPr>
          <p:cNvPr id="53268" name="TextBox 23"/>
          <p:cNvSpPr txBox="1">
            <a:spLocks noChangeArrowheads="1"/>
          </p:cNvSpPr>
          <p:nvPr/>
        </p:nvSpPr>
        <p:spPr bwMode="auto">
          <a:xfrm>
            <a:off x="6340475" y="3408363"/>
            <a:ext cx="503238"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b</a:t>
            </a:r>
            <a:endParaRPr lang="zh-CN" altLang="en-US">
              <a:solidFill>
                <a:srgbClr val="FF0000"/>
              </a:solidFill>
              <a:latin typeface="Comic Sans MS" pitchFamily="66" charset="0"/>
            </a:endParaRPr>
          </a:p>
        </p:txBody>
      </p:sp>
      <p:sp>
        <p:nvSpPr>
          <p:cNvPr id="53269" name="TextBox 25"/>
          <p:cNvSpPr txBox="1">
            <a:spLocks noChangeArrowheads="1"/>
          </p:cNvSpPr>
          <p:nvPr/>
        </p:nvSpPr>
        <p:spPr bwMode="auto">
          <a:xfrm>
            <a:off x="6323013" y="4289425"/>
            <a:ext cx="503237"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c</a:t>
            </a:r>
            <a:endParaRPr lang="zh-CN" altLang="en-US">
              <a:solidFill>
                <a:srgbClr val="FF0000"/>
              </a:solidFill>
              <a:latin typeface="Comic Sans MS" pitchFamily="66" charset="0"/>
            </a:endParaRPr>
          </a:p>
        </p:txBody>
      </p:sp>
      <p:sp>
        <p:nvSpPr>
          <p:cNvPr id="53270" name="TextBox 26"/>
          <p:cNvSpPr txBox="1">
            <a:spLocks noChangeArrowheads="1"/>
          </p:cNvSpPr>
          <p:nvPr/>
        </p:nvSpPr>
        <p:spPr bwMode="auto">
          <a:xfrm>
            <a:off x="6323013" y="5405438"/>
            <a:ext cx="501650"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d</a:t>
            </a:r>
            <a:endParaRPr lang="zh-CN" altLang="en-US">
              <a:solidFill>
                <a:srgbClr val="FF0000"/>
              </a:solidFill>
              <a:latin typeface="Comic Sans MS" pitchFamily="66" charset="0"/>
            </a:endParaRPr>
          </a:p>
        </p:txBody>
      </p:sp>
      <p:sp>
        <p:nvSpPr>
          <p:cNvPr id="53271" name="TextBox 1"/>
          <p:cNvSpPr txBox="1">
            <a:spLocks noChangeArrowheads="1"/>
          </p:cNvSpPr>
          <p:nvPr/>
        </p:nvSpPr>
        <p:spPr bwMode="auto">
          <a:xfrm>
            <a:off x="6321425" y="2365375"/>
            <a:ext cx="503238" cy="400050"/>
          </a:xfrm>
          <a:prstGeom prst="rect">
            <a:avLst/>
          </a:prstGeom>
          <a:noFill/>
          <a:ln w="9525">
            <a:noFill/>
            <a:miter lim="800000"/>
            <a:headEnd/>
            <a:tailEnd/>
          </a:ln>
        </p:spPr>
        <p:txBody>
          <a:bodyPr>
            <a:spAutoFit/>
          </a:bodyPr>
          <a:lstStyle/>
          <a:p>
            <a:pPr algn="r"/>
            <a:r>
              <a:rPr lang="en-US" altLang="zh-CN">
                <a:solidFill>
                  <a:srgbClr val="FF0000"/>
                </a:solidFill>
                <a:latin typeface="Comic Sans MS" pitchFamily="66" charset="0"/>
              </a:rPr>
              <a:t>e</a:t>
            </a:r>
            <a:endParaRPr lang="zh-CN" altLang="en-US">
              <a:solidFill>
                <a:srgbClr val="FF0000"/>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50825" y="1600200"/>
            <a:ext cx="8569325" cy="654050"/>
          </a:xfrm>
        </p:spPr>
        <p:txBody>
          <a:bodyPr/>
          <a:lstStyle/>
          <a:p>
            <a:pPr eaLnBrk="1" hangingPunct="1"/>
            <a:r>
              <a:rPr lang="zh-CN" altLang="en-US" sz="3200" smtClean="0">
                <a:solidFill>
                  <a:srgbClr val="0000FF"/>
                </a:solidFill>
                <a:latin typeface="Times New Roman" pitchFamily="18" charset="0"/>
              </a:rPr>
              <a:t>图</a:t>
            </a:r>
            <a:r>
              <a:rPr lang="en-US" altLang="zh-CN" sz="3200" smtClean="0">
                <a:solidFill>
                  <a:srgbClr val="0000FF"/>
                </a:solidFill>
                <a:latin typeface="Times New Roman" pitchFamily="18" charset="0"/>
              </a:rPr>
              <a:t>3-103 (a) Q</a:t>
            </a:r>
            <a:r>
              <a:rPr lang="en-US" altLang="zh-CN" sz="3200" baseline="-25000" smtClean="0">
                <a:solidFill>
                  <a:srgbClr val="0000FF"/>
                </a:solidFill>
                <a:latin typeface="Times New Roman" pitchFamily="18" charset="0"/>
              </a:rPr>
              <a:t>7</a:t>
            </a:r>
            <a:r>
              <a:rPr lang="zh-CN" altLang="en-US" sz="3200" smtClean="0">
                <a:solidFill>
                  <a:srgbClr val="0000FF"/>
                </a:solidFill>
                <a:latin typeface="Times New Roman" pitchFamily="18" charset="0"/>
              </a:rPr>
              <a:t>直接输入鉴相器</a:t>
            </a:r>
          </a:p>
        </p:txBody>
      </p:sp>
      <p:sp>
        <p:nvSpPr>
          <p:cNvPr id="54275" name="Rectangle 4"/>
          <p:cNvSpPr>
            <a:spLocks noChangeArrowheads="1"/>
          </p:cNvSpPr>
          <p:nvPr/>
        </p:nvSpPr>
        <p:spPr bwMode="auto">
          <a:xfrm>
            <a:off x="539750" y="15875"/>
            <a:ext cx="7272338" cy="1382713"/>
          </a:xfrm>
          <a:prstGeom prst="rect">
            <a:avLst/>
          </a:prstGeom>
          <a:solidFill>
            <a:srgbClr val="FFFF99"/>
          </a:solidFill>
          <a:ln w="9525">
            <a:solidFill>
              <a:srgbClr val="33CC33"/>
            </a:solidFill>
            <a:miter lim="800000"/>
            <a:headEnd/>
            <a:tailEnd/>
          </a:ln>
        </p:spPr>
        <p:txBody>
          <a:bodyPr>
            <a:spAutoFit/>
          </a:bodyPr>
          <a:lstStyle/>
          <a:p>
            <a:pPr algn="ctr" eaLnBrk="1" hangingPunct="1"/>
            <a:r>
              <a:rPr lang="zh-CN" altLang="en-US" sz="2800" i="1"/>
              <a:t>注意：</a:t>
            </a:r>
            <a:r>
              <a:rPr lang="en-US" altLang="zh-CN" sz="2800" i="1"/>
              <a:t>CD4046</a:t>
            </a:r>
            <a:r>
              <a:rPr lang="zh-CN" altLang="en-US" sz="2800" i="1"/>
              <a:t>的鉴相器</a:t>
            </a:r>
            <a:r>
              <a:rPr lang="en-US" altLang="zh-CN" sz="2800" i="1"/>
              <a:t>II</a:t>
            </a:r>
            <a:r>
              <a:rPr lang="zh-CN" altLang="en-US" sz="2800" i="1"/>
              <a:t>为</a:t>
            </a:r>
            <a:r>
              <a:rPr lang="zh-CN" altLang="en-US" sz="2800" i="1" u="sng">
                <a:solidFill>
                  <a:srgbClr val="FF00FF"/>
                </a:solidFill>
              </a:rPr>
              <a:t>上升沿触发型</a:t>
            </a:r>
            <a:r>
              <a:rPr lang="zh-CN" altLang="en-US" sz="2800" i="1"/>
              <a:t>的鉴频鉴相器。当环路锁定时，它使进入鉴相器的两个信号无相位差，即</a:t>
            </a:r>
            <a:r>
              <a:rPr lang="zh-CN" altLang="en-US" sz="2800" i="1" u="sng">
                <a:solidFill>
                  <a:srgbClr val="0000FF"/>
                </a:solidFill>
              </a:rPr>
              <a:t>两上升沿对齐</a:t>
            </a:r>
            <a:r>
              <a:rPr lang="zh-CN" altLang="en-US" sz="2800" i="1"/>
              <a:t>！</a:t>
            </a:r>
          </a:p>
        </p:txBody>
      </p:sp>
      <p:pic>
        <p:nvPicPr>
          <p:cNvPr id="54276" name="Picture 20"/>
          <p:cNvPicPr>
            <a:picLocks noChangeAspect="1" noChangeArrowheads="1"/>
          </p:cNvPicPr>
          <p:nvPr/>
        </p:nvPicPr>
        <p:blipFill>
          <a:blip r:embed="rId2"/>
          <a:srcRect l="27255"/>
          <a:stretch>
            <a:fillRect/>
          </a:stretch>
        </p:blipFill>
        <p:spPr bwMode="auto">
          <a:xfrm>
            <a:off x="3276600" y="2465388"/>
            <a:ext cx="3457575" cy="3238500"/>
          </a:xfrm>
          <a:prstGeom prst="rect">
            <a:avLst/>
          </a:prstGeom>
          <a:noFill/>
          <a:ln w="9525">
            <a:noFill/>
            <a:miter lim="800000"/>
            <a:headEnd/>
            <a:tailEnd/>
          </a:ln>
        </p:spPr>
      </p:pic>
      <p:pic>
        <p:nvPicPr>
          <p:cNvPr id="54277" name="Picture 24"/>
          <p:cNvPicPr>
            <a:picLocks noChangeAspect="1" noChangeArrowheads="1"/>
          </p:cNvPicPr>
          <p:nvPr/>
        </p:nvPicPr>
        <p:blipFill>
          <a:blip r:embed="rId3"/>
          <a:srcRect/>
          <a:stretch>
            <a:fillRect/>
          </a:stretch>
        </p:blipFill>
        <p:spPr bwMode="auto">
          <a:xfrm>
            <a:off x="1692275" y="2536825"/>
            <a:ext cx="1276350" cy="3086100"/>
          </a:xfrm>
          <a:prstGeom prst="rect">
            <a:avLst/>
          </a:prstGeom>
          <a:noFill/>
          <a:ln w="9525">
            <a:noFill/>
            <a:miter lim="800000"/>
            <a:headEnd/>
            <a:tailEnd/>
          </a:ln>
        </p:spPr>
      </p:pic>
      <p:sp>
        <p:nvSpPr>
          <p:cNvPr id="54278" name="Text Box 25"/>
          <p:cNvSpPr txBox="1">
            <a:spLocks noChangeArrowheads="1"/>
          </p:cNvSpPr>
          <p:nvPr/>
        </p:nvSpPr>
        <p:spPr bwMode="auto">
          <a:xfrm>
            <a:off x="2771775" y="5680075"/>
            <a:ext cx="4679950" cy="457200"/>
          </a:xfrm>
          <a:prstGeom prst="rect">
            <a:avLst/>
          </a:prstGeom>
          <a:noFill/>
          <a:ln w="9525">
            <a:noFill/>
            <a:miter lim="800000"/>
            <a:headEnd/>
            <a:tailEnd/>
          </a:ln>
        </p:spPr>
        <p:txBody>
          <a:bodyPr>
            <a:spAutoFit/>
          </a:bodyPr>
          <a:lstStyle/>
          <a:p>
            <a:pPr algn="ctr" eaLnBrk="1" hangingPunct="1">
              <a:spcBef>
                <a:spcPct val="50000"/>
              </a:spcBef>
            </a:pPr>
            <a:r>
              <a:rPr lang="zh-CN" altLang="en-US" sz="2400">
                <a:solidFill>
                  <a:srgbClr val="FF0000"/>
                </a:solidFill>
              </a:rPr>
              <a:t>初始未锁定时（失锁）</a:t>
            </a:r>
          </a:p>
        </p:txBody>
      </p:sp>
      <p:sp>
        <p:nvSpPr>
          <p:cNvPr id="54279" name="Line 26"/>
          <p:cNvSpPr>
            <a:spLocks noChangeShapeType="1"/>
          </p:cNvSpPr>
          <p:nvPr/>
        </p:nvSpPr>
        <p:spPr bwMode="auto">
          <a:xfrm>
            <a:off x="4356100" y="3041650"/>
            <a:ext cx="792163" cy="647700"/>
          </a:xfrm>
          <a:prstGeom prst="line">
            <a:avLst/>
          </a:prstGeom>
          <a:noFill/>
          <a:ln w="19050">
            <a:solidFill>
              <a:srgbClr val="FF0000"/>
            </a:solidFill>
            <a:prstDash val="dash"/>
            <a:round/>
            <a:headEnd/>
            <a:tailEnd/>
          </a:ln>
        </p:spPr>
        <p:txBody>
          <a:bodyPr/>
          <a:lstStyle/>
          <a:p>
            <a:endParaRPr lang="zh-CN" altLang="en-US"/>
          </a:p>
        </p:txBody>
      </p:sp>
      <p:sp>
        <p:nvSpPr>
          <p:cNvPr id="54280" name="Line 27"/>
          <p:cNvSpPr>
            <a:spLocks noChangeShapeType="1"/>
          </p:cNvSpPr>
          <p:nvPr/>
        </p:nvSpPr>
        <p:spPr bwMode="auto">
          <a:xfrm>
            <a:off x="4284663" y="4121150"/>
            <a:ext cx="0" cy="1512888"/>
          </a:xfrm>
          <a:prstGeom prst="line">
            <a:avLst/>
          </a:prstGeom>
          <a:noFill/>
          <a:ln w="19050">
            <a:solidFill>
              <a:srgbClr val="0000FF"/>
            </a:solidFill>
            <a:prstDash val="dash"/>
            <a:round/>
            <a:headEnd/>
            <a:tailEnd/>
          </a:ln>
        </p:spPr>
        <p:txBody>
          <a:bodyPr/>
          <a:lstStyle/>
          <a:p>
            <a:endParaRPr lang="zh-CN" altLang="en-US"/>
          </a:p>
        </p:txBody>
      </p:sp>
      <p:sp>
        <p:nvSpPr>
          <p:cNvPr id="54281" name="Line 28"/>
          <p:cNvSpPr>
            <a:spLocks noChangeShapeType="1"/>
          </p:cNvSpPr>
          <p:nvPr/>
        </p:nvSpPr>
        <p:spPr bwMode="auto">
          <a:xfrm>
            <a:off x="6242050" y="4121150"/>
            <a:ext cx="0" cy="1512888"/>
          </a:xfrm>
          <a:prstGeom prst="line">
            <a:avLst/>
          </a:prstGeom>
          <a:noFill/>
          <a:ln w="19050">
            <a:solidFill>
              <a:srgbClr val="0000FF"/>
            </a:solidFill>
            <a:prstDash val="dash"/>
            <a:round/>
            <a:headEnd/>
            <a:tailEnd/>
          </a:ln>
        </p:spPr>
        <p:txBody>
          <a:bodyPr/>
          <a:lstStyle/>
          <a:p>
            <a:endParaRPr lang="zh-CN" altLang="en-US"/>
          </a:p>
        </p:txBody>
      </p:sp>
      <p:sp>
        <p:nvSpPr>
          <p:cNvPr id="54282" name="Text Box 29"/>
          <p:cNvSpPr txBox="1">
            <a:spLocks noChangeArrowheads="1"/>
          </p:cNvSpPr>
          <p:nvPr/>
        </p:nvSpPr>
        <p:spPr bwMode="auto">
          <a:xfrm>
            <a:off x="6732588" y="2608263"/>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a:t>
            </a:r>
            <a:r>
              <a:rPr lang="en-US" altLang="zh-CN" sz="1800">
                <a:solidFill>
                  <a:srgbClr val="FF00FF"/>
                </a:solidFill>
              </a:rPr>
              <a:t>1</a:t>
            </a:r>
            <a:r>
              <a:rPr lang="en-US" altLang="zh-SG" sz="1800">
                <a:solidFill>
                  <a:srgbClr val="FF00FF"/>
                </a:solidFill>
              </a:rPr>
              <a:t>)</a:t>
            </a:r>
            <a:endParaRPr lang="en-US" altLang="zh-CN" sz="1800">
              <a:solidFill>
                <a:srgbClr val="FF00FF"/>
              </a:solidFill>
            </a:endParaRPr>
          </a:p>
        </p:txBody>
      </p:sp>
      <p:sp>
        <p:nvSpPr>
          <p:cNvPr id="54283" name="Text Box 30"/>
          <p:cNvSpPr txBox="1">
            <a:spLocks noChangeArrowheads="1"/>
          </p:cNvSpPr>
          <p:nvPr/>
        </p:nvSpPr>
        <p:spPr bwMode="auto">
          <a:xfrm>
            <a:off x="6732588" y="3487738"/>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(2)</a:t>
            </a:r>
            <a:endParaRPr lang="en-US" altLang="zh-CN" sz="1800">
              <a:solidFill>
                <a:srgbClr val="FF00FF"/>
              </a:solidFill>
            </a:endParaRPr>
          </a:p>
        </p:txBody>
      </p:sp>
      <p:sp>
        <p:nvSpPr>
          <p:cNvPr id="54284" name="矩形 1"/>
          <p:cNvSpPr>
            <a:spLocks noChangeArrowheads="1"/>
          </p:cNvSpPr>
          <p:nvPr/>
        </p:nvSpPr>
        <p:spPr bwMode="auto">
          <a:xfrm>
            <a:off x="2411760" y="6093296"/>
            <a:ext cx="5165725" cy="400110"/>
          </a:xfrm>
          <a:prstGeom prst="rect">
            <a:avLst/>
          </a:prstGeom>
          <a:noFill/>
          <a:ln w="9525">
            <a:noFill/>
            <a:miter lim="800000"/>
            <a:headEnd/>
            <a:tailEnd/>
          </a:ln>
        </p:spPr>
        <p:txBody>
          <a:bodyPr>
            <a:spAutoFit/>
          </a:bodyPr>
          <a:lstStyle/>
          <a:p>
            <a:r>
              <a:rPr lang="en-US" altLang="zh-CN" i="1">
                <a:solidFill>
                  <a:srgbClr val="008000"/>
                </a:solidFill>
              </a:rPr>
              <a:t>Q</a:t>
            </a:r>
            <a:r>
              <a:rPr lang="en-US" altLang="zh-CN" i="1" baseline="-25000">
                <a:solidFill>
                  <a:srgbClr val="008000"/>
                </a:solidFill>
              </a:rPr>
              <a:t>7</a:t>
            </a:r>
            <a:r>
              <a:rPr lang="zh-CN" altLang="en-US" i="1">
                <a:solidFill>
                  <a:srgbClr val="008000"/>
                </a:solidFill>
              </a:rPr>
              <a:t>的</a:t>
            </a:r>
            <a:r>
              <a:rPr lang="zh-CN" altLang="en-US" i="1">
                <a:solidFill>
                  <a:srgbClr val="008000"/>
                </a:solidFill>
              </a:rPr>
              <a:t>下降</a:t>
            </a:r>
            <a:r>
              <a:rPr lang="zh-CN" altLang="en-US" i="1" smtClean="0">
                <a:solidFill>
                  <a:srgbClr val="008000"/>
                </a:solidFill>
              </a:rPr>
              <a:t>沿与锯齿</a:t>
            </a:r>
            <a:r>
              <a:rPr lang="zh-CN" altLang="en-US" i="1">
                <a:solidFill>
                  <a:srgbClr val="008000"/>
                </a:solidFill>
              </a:rPr>
              <a:t>波的下降</a:t>
            </a:r>
            <a:r>
              <a:rPr lang="zh-CN" altLang="en-US" i="1" smtClean="0">
                <a:solidFill>
                  <a:srgbClr val="008000"/>
                </a:solidFill>
              </a:rPr>
              <a:t>沿始终</a:t>
            </a:r>
            <a:r>
              <a:rPr lang="zh-CN" altLang="en-US" i="1">
                <a:solidFill>
                  <a:srgbClr val="008000"/>
                </a:solidFill>
              </a:rPr>
              <a:t>“对齐”</a:t>
            </a:r>
            <a:endParaRPr lang="zh-CN" altLang="en-US" i="1"/>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8"/>
          <p:cNvPicPr>
            <a:picLocks noChangeAspect="1" noChangeArrowheads="1"/>
          </p:cNvPicPr>
          <p:nvPr/>
        </p:nvPicPr>
        <p:blipFill>
          <a:blip r:embed="rId2"/>
          <a:srcRect/>
          <a:stretch>
            <a:fillRect/>
          </a:stretch>
        </p:blipFill>
        <p:spPr bwMode="auto">
          <a:xfrm>
            <a:off x="2963863" y="2486025"/>
            <a:ext cx="4848225" cy="3219450"/>
          </a:xfrm>
          <a:prstGeom prst="rect">
            <a:avLst/>
          </a:prstGeom>
          <a:noFill/>
          <a:ln w="9525">
            <a:noFill/>
            <a:miter lim="800000"/>
            <a:headEnd/>
            <a:tailEnd/>
          </a:ln>
        </p:spPr>
      </p:pic>
      <p:sp>
        <p:nvSpPr>
          <p:cNvPr id="55299" name="Rectangle 3"/>
          <p:cNvSpPr>
            <a:spLocks noChangeArrowheads="1"/>
          </p:cNvSpPr>
          <p:nvPr/>
        </p:nvSpPr>
        <p:spPr bwMode="auto">
          <a:xfrm>
            <a:off x="539750" y="15875"/>
            <a:ext cx="7272338" cy="1382713"/>
          </a:xfrm>
          <a:prstGeom prst="rect">
            <a:avLst/>
          </a:prstGeom>
          <a:solidFill>
            <a:srgbClr val="FFFF99"/>
          </a:solidFill>
          <a:ln w="9525">
            <a:solidFill>
              <a:srgbClr val="33CC33"/>
            </a:solidFill>
            <a:miter lim="800000"/>
            <a:headEnd/>
            <a:tailEnd/>
          </a:ln>
        </p:spPr>
        <p:txBody>
          <a:bodyPr>
            <a:spAutoFit/>
          </a:bodyPr>
          <a:lstStyle/>
          <a:p>
            <a:pPr algn="ctr" eaLnBrk="1" hangingPunct="1"/>
            <a:r>
              <a:rPr lang="zh-CN" altLang="en-US" sz="2800" i="1"/>
              <a:t>注意：</a:t>
            </a:r>
            <a:r>
              <a:rPr lang="en-US" altLang="zh-CN" sz="2800" i="1"/>
              <a:t>CD4046</a:t>
            </a:r>
            <a:r>
              <a:rPr lang="zh-CN" altLang="en-US" sz="2800" i="1"/>
              <a:t>的鉴相器</a:t>
            </a:r>
            <a:r>
              <a:rPr lang="en-US" altLang="zh-CN" sz="2800" i="1"/>
              <a:t>II</a:t>
            </a:r>
            <a:r>
              <a:rPr lang="zh-CN" altLang="en-US" sz="2800" i="1"/>
              <a:t>为</a:t>
            </a:r>
            <a:r>
              <a:rPr lang="zh-CN" altLang="en-US" sz="2800" i="1" u="sng">
                <a:solidFill>
                  <a:srgbClr val="FF00FF"/>
                </a:solidFill>
              </a:rPr>
              <a:t>上升沿触发型</a:t>
            </a:r>
            <a:r>
              <a:rPr lang="zh-CN" altLang="en-US" sz="2800" i="1"/>
              <a:t>的鉴频鉴相器。当环路锁定时，它使进入鉴相器的两个信号无相位差，即</a:t>
            </a:r>
            <a:r>
              <a:rPr lang="zh-CN" altLang="en-US" sz="2800" i="1" u="sng">
                <a:solidFill>
                  <a:srgbClr val="0000FF"/>
                </a:solidFill>
              </a:rPr>
              <a:t>两上升沿对齐</a:t>
            </a:r>
            <a:r>
              <a:rPr lang="zh-CN" altLang="en-US" sz="2800" i="1"/>
              <a:t>！</a:t>
            </a:r>
          </a:p>
        </p:txBody>
      </p:sp>
      <p:pic>
        <p:nvPicPr>
          <p:cNvPr id="55300" name="Picture 5"/>
          <p:cNvPicPr>
            <a:picLocks noChangeAspect="1" noChangeArrowheads="1"/>
          </p:cNvPicPr>
          <p:nvPr/>
        </p:nvPicPr>
        <p:blipFill>
          <a:blip r:embed="rId3"/>
          <a:srcRect/>
          <a:stretch>
            <a:fillRect/>
          </a:stretch>
        </p:blipFill>
        <p:spPr bwMode="auto">
          <a:xfrm>
            <a:off x="1692275" y="2536825"/>
            <a:ext cx="1276350" cy="3086100"/>
          </a:xfrm>
          <a:prstGeom prst="rect">
            <a:avLst/>
          </a:prstGeom>
          <a:noFill/>
          <a:ln w="9525">
            <a:noFill/>
            <a:miter lim="800000"/>
            <a:headEnd/>
            <a:tailEnd/>
          </a:ln>
        </p:spPr>
      </p:pic>
      <p:sp>
        <p:nvSpPr>
          <p:cNvPr id="55301" name="Text Box 6"/>
          <p:cNvSpPr txBox="1">
            <a:spLocks noChangeArrowheads="1"/>
          </p:cNvSpPr>
          <p:nvPr/>
        </p:nvSpPr>
        <p:spPr bwMode="auto">
          <a:xfrm>
            <a:off x="3060700" y="5680075"/>
            <a:ext cx="4679950" cy="457200"/>
          </a:xfrm>
          <a:prstGeom prst="rect">
            <a:avLst/>
          </a:prstGeom>
          <a:noFill/>
          <a:ln w="9525">
            <a:noFill/>
            <a:miter lim="800000"/>
            <a:headEnd/>
            <a:tailEnd/>
          </a:ln>
        </p:spPr>
        <p:txBody>
          <a:bodyPr>
            <a:spAutoFit/>
          </a:bodyPr>
          <a:lstStyle/>
          <a:p>
            <a:pPr algn="ctr" eaLnBrk="1" hangingPunct="1">
              <a:spcBef>
                <a:spcPct val="50000"/>
              </a:spcBef>
            </a:pPr>
            <a:r>
              <a:rPr lang="zh-CN" altLang="en-US" sz="2400">
                <a:solidFill>
                  <a:srgbClr val="FF0000"/>
                </a:solidFill>
              </a:rPr>
              <a:t>捕捉过程进行中</a:t>
            </a:r>
            <a:r>
              <a:rPr lang="en-US" altLang="zh-CN" sz="2400">
                <a:solidFill>
                  <a:srgbClr val="FF0000"/>
                </a:solidFill>
              </a:rPr>
              <a:t>…</a:t>
            </a:r>
          </a:p>
        </p:txBody>
      </p:sp>
      <p:sp>
        <p:nvSpPr>
          <p:cNvPr id="55302" name="Line 7"/>
          <p:cNvSpPr>
            <a:spLocks noChangeShapeType="1"/>
          </p:cNvSpPr>
          <p:nvPr/>
        </p:nvSpPr>
        <p:spPr bwMode="auto">
          <a:xfrm>
            <a:off x="4086225" y="3062288"/>
            <a:ext cx="215900" cy="647700"/>
          </a:xfrm>
          <a:prstGeom prst="line">
            <a:avLst/>
          </a:prstGeom>
          <a:noFill/>
          <a:ln w="19050">
            <a:solidFill>
              <a:srgbClr val="FF0000"/>
            </a:solidFill>
            <a:prstDash val="dash"/>
            <a:round/>
            <a:headEnd/>
            <a:tailEnd/>
          </a:ln>
        </p:spPr>
        <p:txBody>
          <a:bodyPr/>
          <a:lstStyle/>
          <a:p>
            <a:endParaRPr lang="zh-CN" altLang="en-US"/>
          </a:p>
        </p:txBody>
      </p:sp>
      <p:sp>
        <p:nvSpPr>
          <p:cNvPr id="55303" name="Text Box 9"/>
          <p:cNvSpPr txBox="1">
            <a:spLocks noChangeArrowheads="1"/>
          </p:cNvSpPr>
          <p:nvPr/>
        </p:nvSpPr>
        <p:spPr bwMode="auto">
          <a:xfrm>
            <a:off x="250825" y="3473450"/>
            <a:ext cx="1512888" cy="701675"/>
          </a:xfrm>
          <a:prstGeom prst="rect">
            <a:avLst/>
          </a:prstGeom>
          <a:noFill/>
          <a:ln w="9525">
            <a:noFill/>
            <a:miter lim="800000"/>
            <a:headEnd/>
            <a:tailEnd/>
          </a:ln>
        </p:spPr>
        <p:txBody>
          <a:bodyPr>
            <a:spAutoFit/>
          </a:bodyPr>
          <a:lstStyle/>
          <a:p>
            <a:pPr algn="ctr" eaLnBrk="1" hangingPunct="1">
              <a:spcBef>
                <a:spcPct val="50000"/>
              </a:spcBef>
            </a:pPr>
            <a:r>
              <a:rPr lang="en-US" altLang="zh-CN" sz="4000">
                <a:solidFill>
                  <a:srgbClr val="0000FF"/>
                </a:solidFill>
                <a:sym typeface="Wingdings" pitchFamily="2" charset="2"/>
              </a:rPr>
              <a:t></a:t>
            </a:r>
          </a:p>
        </p:txBody>
      </p:sp>
      <p:sp>
        <p:nvSpPr>
          <p:cNvPr id="55304" name="Line 10"/>
          <p:cNvSpPr>
            <a:spLocks noChangeShapeType="1"/>
          </p:cNvSpPr>
          <p:nvPr/>
        </p:nvSpPr>
        <p:spPr bwMode="auto">
          <a:xfrm>
            <a:off x="3390900" y="4121150"/>
            <a:ext cx="0" cy="1512888"/>
          </a:xfrm>
          <a:prstGeom prst="line">
            <a:avLst/>
          </a:prstGeom>
          <a:noFill/>
          <a:ln w="19050">
            <a:solidFill>
              <a:srgbClr val="0000FF"/>
            </a:solidFill>
            <a:prstDash val="dash"/>
            <a:round/>
            <a:headEnd/>
            <a:tailEnd/>
          </a:ln>
        </p:spPr>
        <p:txBody>
          <a:bodyPr/>
          <a:lstStyle/>
          <a:p>
            <a:endParaRPr lang="zh-CN" altLang="en-US"/>
          </a:p>
        </p:txBody>
      </p:sp>
      <p:sp>
        <p:nvSpPr>
          <p:cNvPr id="55305" name="Line 11"/>
          <p:cNvSpPr>
            <a:spLocks noChangeShapeType="1"/>
          </p:cNvSpPr>
          <p:nvPr/>
        </p:nvSpPr>
        <p:spPr bwMode="auto">
          <a:xfrm>
            <a:off x="5349875" y="4121150"/>
            <a:ext cx="0" cy="1512888"/>
          </a:xfrm>
          <a:prstGeom prst="line">
            <a:avLst/>
          </a:prstGeom>
          <a:noFill/>
          <a:ln w="19050">
            <a:solidFill>
              <a:srgbClr val="0000FF"/>
            </a:solidFill>
            <a:prstDash val="dash"/>
            <a:round/>
            <a:headEnd/>
            <a:tailEnd/>
          </a:ln>
        </p:spPr>
        <p:txBody>
          <a:bodyPr/>
          <a:lstStyle/>
          <a:p>
            <a:endParaRPr lang="zh-CN" altLang="en-US"/>
          </a:p>
        </p:txBody>
      </p:sp>
      <p:sp>
        <p:nvSpPr>
          <p:cNvPr id="55306" name="Line 12"/>
          <p:cNvSpPr>
            <a:spLocks noChangeShapeType="1"/>
          </p:cNvSpPr>
          <p:nvPr/>
        </p:nvSpPr>
        <p:spPr bwMode="auto">
          <a:xfrm>
            <a:off x="7351713" y="4149725"/>
            <a:ext cx="0" cy="1512888"/>
          </a:xfrm>
          <a:prstGeom prst="line">
            <a:avLst/>
          </a:prstGeom>
          <a:noFill/>
          <a:ln w="19050">
            <a:solidFill>
              <a:srgbClr val="0000FF"/>
            </a:solidFill>
            <a:prstDash val="dash"/>
            <a:round/>
            <a:headEnd/>
            <a:tailEnd/>
          </a:ln>
        </p:spPr>
        <p:txBody>
          <a:bodyPr/>
          <a:lstStyle/>
          <a:p>
            <a:endParaRPr lang="zh-CN" altLang="en-US"/>
          </a:p>
        </p:txBody>
      </p:sp>
      <p:sp>
        <p:nvSpPr>
          <p:cNvPr id="55307" name="Line 13"/>
          <p:cNvSpPr>
            <a:spLocks noChangeShapeType="1"/>
          </p:cNvSpPr>
          <p:nvPr/>
        </p:nvSpPr>
        <p:spPr bwMode="auto">
          <a:xfrm>
            <a:off x="6056313" y="3113088"/>
            <a:ext cx="215900" cy="647700"/>
          </a:xfrm>
          <a:prstGeom prst="line">
            <a:avLst/>
          </a:prstGeom>
          <a:noFill/>
          <a:ln w="19050">
            <a:solidFill>
              <a:srgbClr val="FF0000"/>
            </a:solidFill>
            <a:prstDash val="dash"/>
            <a:round/>
            <a:headEnd/>
            <a:tailEnd/>
          </a:ln>
        </p:spPr>
        <p:txBody>
          <a:bodyPr/>
          <a:lstStyle/>
          <a:p>
            <a:endParaRPr lang="zh-CN" altLang="en-US"/>
          </a:p>
        </p:txBody>
      </p:sp>
      <p:sp>
        <p:nvSpPr>
          <p:cNvPr id="55308" name="Text Box 14"/>
          <p:cNvSpPr txBox="1">
            <a:spLocks noChangeArrowheads="1"/>
          </p:cNvSpPr>
          <p:nvPr/>
        </p:nvSpPr>
        <p:spPr bwMode="auto">
          <a:xfrm>
            <a:off x="7524750" y="2608263"/>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a:t>
            </a:r>
            <a:r>
              <a:rPr lang="en-US" altLang="zh-CN" sz="1800">
                <a:solidFill>
                  <a:srgbClr val="FF00FF"/>
                </a:solidFill>
              </a:rPr>
              <a:t>1</a:t>
            </a:r>
            <a:r>
              <a:rPr lang="en-US" altLang="zh-SG" sz="1800">
                <a:solidFill>
                  <a:srgbClr val="FF00FF"/>
                </a:solidFill>
              </a:rPr>
              <a:t>)</a:t>
            </a:r>
            <a:endParaRPr lang="en-US" altLang="zh-CN" sz="1800">
              <a:solidFill>
                <a:srgbClr val="FF00FF"/>
              </a:solidFill>
            </a:endParaRPr>
          </a:p>
        </p:txBody>
      </p:sp>
      <p:sp>
        <p:nvSpPr>
          <p:cNvPr id="55309" name="Text Box 15"/>
          <p:cNvSpPr txBox="1">
            <a:spLocks noChangeArrowheads="1"/>
          </p:cNvSpPr>
          <p:nvPr/>
        </p:nvSpPr>
        <p:spPr bwMode="auto">
          <a:xfrm>
            <a:off x="7524750" y="3473450"/>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(2)</a:t>
            </a:r>
            <a:endParaRPr lang="en-US" altLang="zh-CN" sz="1800">
              <a:solidFill>
                <a:srgbClr val="FF00FF"/>
              </a:solidFill>
            </a:endParaRPr>
          </a:p>
        </p:txBody>
      </p:sp>
      <p:sp>
        <p:nvSpPr>
          <p:cNvPr id="55310" name="Rectangle 16"/>
          <p:cNvSpPr>
            <a:spLocks noChangeArrowheads="1"/>
          </p:cNvSpPr>
          <p:nvPr/>
        </p:nvSpPr>
        <p:spPr bwMode="auto">
          <a:xfrm>
            <a:off x="250825" y="1600200"/>
            <a:ext cx="8569325" cy="654050"/>
          </a:xfrm>
          <a:prstGeom prst="rect">
            <a:avLst/>
          </a:prstGeom>
          <a:noFill/>
          <a:ln w="9525">
            <a:noFill/>
            <a:miter lim="800000"/>
            <a:headEnd/>
            <a:tailEnd/>
          </a:ln>
        </p:spPr>
        <p:txBody>
          <a:bodyPr anchor="b"/>
          <a:lstStyle/>
          <a:p>
            <a:pPr eaLnBrk="1" hangingPunct="1"/>
            <a:r>
              <a:rPr lang="zh-CN" altLang="en-US" sz="3200">
                <a:solidFill>
                  <a:srgbClr val="0000FF"/>
                </a:solidFill>
                <a:latin typeface="Times New Roman" pitchFamily="18" charset="0"/>
              </a:rPr>
              <a:t>图</a:t>
            </a:r>
            <a:r>
              <a:rPr lang="en-US" altLang="zh-CN" sz="3200">
                <a:solidFill>
                  <a:srgbClr val="0000FF"/>
                </a:solidFill>
                <a:latin typeface="Times New Roman" pitchFamily="18" charset="0"/>
              </a:rPr>
              <a:t>3-103 (a) Q</a:t>
            </a:r>
            <a:r>
              <a:rPr lang="en-US" altLang="zh-CN" sz="3200" baseline="-25000">
                <a:solidFill>
                  <a:srgbClr val="0000FF"/>
                </a:solidFill>
                <a:latin typeface="Times New Roman" pitchFamily="18" charset="0"/>
              </a:rPr>
              <a:t>7</a:t>
            </a:r>
            <a:r>
              <a:rPr lang="zh-CN" altLang="en-US" sz="3200">
                <a:solidFill>
                  <a:srgbClr val="0000FF"/>
                </a:solidFill>
                <a:latin typeface="Times New Roman" pitchFamily="18" charset="0"/>
              </a:rPr>
              <a:t>直接输入鉴相器</a:t>
            </a:r>
          </a:p>
        </p:txBody>
      </p:sp>
      <p:sp>
        <p:nvSpPr>
          <p:cNvPr id="16" name="矩形 1"/>
          <p:cNvSpPr>
            <a:spLocks noChangeArrowheads="1"/>
          </p:cNvSpPr>
          <p:nvPr/>
        </p:nvSpPr>
        <p:spPr bwMode="auto">
          <a:xfrm>
            <a:off x="2411760" y="6093296"/>
            <a:ext cx="5165725" cy="400110"/>
          </a:xfrm>
          <a:prstGeom prst="rect">
            <a:avLst/>
          </a:prstGeom>
          <a:noFill/>
          <a:ln w="9525">
            <a:noFill/>
            <a:miter lim="800000"/>
            <a:headEnd/>
            <a:tailEnd/>
          </a:ln>
        </p:spPr>
        <p:txBody>
          <a:bodyPr>
            <a:spAutoFit/>
          </a:bodyPr>
          <a:lstStyle/>
          <a:p>
            <a:r>
              <a:rPr lang="en-US" altLang="zh-CN" i="1">
                <a:solidFill>
                  <a:srgbClr val="008000"/>
                </a:solidFill>
              </a:rPr>
              <a:t>Q</a:t>
            </a:r>
            <a:r>
              <a:rPr lang="en-US" altLang="zh-CN" i="1" baseline="-25000">
                <a:solidFill>
                  <a:srgbClr val="008000"/>
                </a:solidFill>
              </a:rPr>
              <a:t>7</a:t>
            </a:r>
            <a:r>
              <a:rPr lang="zh-CN" altLang="en-US" i="1">
                <a:solidFill>
                  <a:srgbClr val="008000"/>
                </a:solidFill>
              </a:rPr>
              <a:t>的</a:t>
            </a:r>
            <a:r>
              <a:rPr lang="zh-CN" altLang="en-US" i="1">
                <a:solidFill>
                  <a:srgbClr val="008000"/>
                </a:solidFill>
              </a:rPr>
              <a:t>下降</a:t>
            </a:r>
            <a:r>
              <a:rPr lang="zh-CN" altLang="en-US" i="1" smtClean="0">
                <a:solidFill>
                  <a:srgbClr val="008000"/>
                </a:solidFill>
              </a:rPr>
              <a:t>沿与锯齿</a:t>
            </a:r>
            <a:r>
              <a:rPr lang="zh-CN" altLang="en-US" i="1">
                <a:solidFill>
                  <a:srgbClr val="008000"/>
                </a:solidFill>
              </a:rPr>
              <a:t>波的下降</a:t>
            </a:r>
            <a:r>
              <a:rPr lang="zh-CN" altLang="en-US" i="1" smtClean="0">
                <a:solidFill>
                  <a:srgbClr val="008000"/>
                </a:solidFill>
              </a:rPr>
              <a:t>沿始终</a:t>
            </a:r>
            <a:r>
              <a:rPr lang="zh-CN" altLang="en-US" i="1">
                <a:solidFill>
                  <a:srgbClr val="008000"/>
                </a:solidFill>
              </a:rPr>
              <a:t>“对齐”</a:t>
            </a:r>
            <a:endParaRPr lang="zh-CN" altLang="en-US" i="1"/>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8"/>
          <p:cNvPicPr>
            <a:picLocks noChangeAspect="1" noChangeArrowheads="1"/>
          </p:cNvPicPr>
          <p:nvPr/>
        </p:nvPicPr>
        <p:blipFill>
          <a:blip r:embed="rId2"/>
          <a:srcRect/>
          <a:stretch>
            <a:fillRect/>
          </a:stretch>
        </p:blipFill>
        <p:spPr bwMode="auto">
          <a:xfrm>
            <a:off x="2916238" y="2493963"/>
            <a:ext cx="4810125" cy="3200400"/>
          </a:xfrm>
          <a:prstGeom prst="rect">
            <a:avLst/>
          </a:prstGeom>
          <a:noFill/>
          <a:ln w="9525">
            <a:noFill/>
            <a:miter lim="800000"/>
            <a:headEnd/>
            <a:tailEnd/>
          </a:ln>
        </p:spPr>
      </p:pic>
      <p:sp>
        <p:nvSpPr>
          <p:cNvPr id="56323" name="Rectangle 4"/>
          <p:cNvSpPr>
            <a:spLocks noChangeArrowheads="1"/>
          </p:cNvSpPr>
          <p:nvPr/>
        </p:nvSpPr>
        <p:spPr bwMode="auto">
          <a:xfrm>
            <a:off x="539750" y="15875"/>
            <a:ext cx="7272338" cy="1382713"/>
          </a:xfrm>
          <a:prstGeom prst="rect">
            <a:avLst/>
          </a:prstGeom>
          <a:solidFill>
            <a:srgbClr val="FFFF99"/>
          </a:solidFill>
          <a:ln w="9525">
            <a:solidFill>
              <a:srgbClr val="33CC33"/>
            </a:solidFill>
            <a:miter lim="800000"/>
            <a:headEnd/>
            <a:tailEnd/>
          </a:ln>
        </p:spPr>
        <p:txBody>
          <a:bodyPr>
            <a:spAutoFit/>
          </a:bodyPr>
          <a:lstStyle/>
          <a:p>
            <a:pPr algn="ctr" eaLnBrk="1" hangingPunct="1"/>
            <a:r>
              <a:rPr lang="zh-CN" altLang="en-US" sz="2800" i="1"/>
              <a:t>注意：</a:t>
            </a:r>
            <a:r>
              <a:rPr lang="en-US" altLang="zh-CN" sz="2800" i="1"/>
              <a:t>CD4046</a:t>
            </a:r>
            <a:r>
              <a:rPr lang="zh-CN" altLang="en-US" sz="2800" i="1"/>
              <a:t>的鉴相器</a:t>
            </a:r>
            <a:r>
              <a:rPr lang="en-US" altLang="zh-CN" sz="2800" i="1"/>
              <a:t>II</a:t>
            </a:r>
            <a:r>
              <a:rPr lang="zh-CN" altLang="en-US" sz="2800" i="1"/>
              <a:t>为</a:t>
            </a:r>
            <a:r>
              <a:rPr lang="zh-CN" altLang="en-US" sz="2800" i="1" u="sng">
                <a:solidFill>
                  <a:srgbClr val="FF00FF"/>
                </a:solidFill>
              </a:rPr>
              <a:t>上升沿触发型</a:t>
            </a:r>
            <a:r>
              <a:rPr lang="zh-CN" altLang="en-US" sz="2800" i="1"/>
              <a:t>的鉴频鉴相器。当环路锁定时，它使进入鉴相器的两个信号无相位差，</a:t>
            </a:r>
            <a:r>
              <a:rPr lang="zh-CN" altLang="en-US" sz="2800" i="1" smtClean="0"/>
              <a:t>即</a:t>
            </a:r>
            <a:r>
              <a:rPr lang="zh-CN" altLang="en-US" sz="2800" i="1" u="sng">
                <a:solidFill>
                  <a:srgbClr val="0000FF"/>
                </a:solidFill>
              </a:rPr>
              <a:t>两上升沿对齐</a:t>
            </a:r>
            <a:r>
              <a:rPr lang="zh-CN" altLang="en-US" sz="2800" i="1" smtClean="0"/>
              <a:t>！</a:t>
            </a:r>
            <a:endParaRPr lang="zh-CN" altLang="en-US" sz="2800" i="1"/>
          </a:p>
        </p:txBody>
      </p:sp>
      <p:pic>
        <p:nvPicPr>
          <p:cNvPr id="56324" name="Picture 5"/>
          <p:cNvPicPr>
            <a:picLocks noChangeAspect="1" noChangeArrowheads="1"/>
          </p:cNvPicPr>
          <p:nvPr/>
        </p:nvPicPr>
        <p:blipFill>
          <a:blip r:embed="rId3"/>
          <a:srcRect/>
          <a:stretch>
            <a:fillRect/>
          </a:stretch>
        </p:blipFill>
        <p:spPr bwMode="auto">
          <a:xfrm>
            <a:off x="1692275" y="2536825"/>
            <a:ext cx="1276350" cy="3086100"/>
          </a:xfrm>
          <a:prstGeom prst="rect">
            <a:avLst/>
          </a:prstGeom>
          <a:noFill/>
          <a:ln w="9525">
            <a:noFill/>
            <a:miter lim="800000"/>
            <a:headEnd/>
            <a:tailEnd/>
          </a:ln>
        </p:spPr>
      </p:pic>
      <p:sp>
        <p:nvSpPr>
          <p:cNvPr id="56325" name="Text Box 6"/>
          <p:cNvSpPr txBox="1">
            <a:spLocks noChangeArrowheads="1"/>
          </p:cNvSpPr>
          <p:nvPr/>
        </p:nvSpPr>
        <p:spPr bwMode="auto">
          <a:xfrm>
            <a:off x="2987675" y="5662613"/>
            <a:ext cx="4679950" cy="457200"/>
          </a:xfrm>
          <a:prstGeom prst="rect">
            <a:avLst/>
          </a:prstGeom>
          <a:noFill/>
          <a:ln w="9525">
            <a:noFill/>
            <a:miter lim="800000"/>
            <a:headEnd/>
            <a:tailEnd/>
          </a:ln>
        </p:spPr>
        <p:txBody>
          <a:bodyPr>
            <a:spAutoFit/>
          </a:bodyPr>
          <a:lstStyle/>
          <a:p>
            <a:pPr algn="ctr" eaLnBrk="1" hangingPunct="1">
              <a:spcBef>
                <a:spcPct val="50000"/>
              </a:spcBef>
            </a:pPr>
            <a:r>
              <a:rPr lang="zh-CN" altLang="en-US" sz="2400">
                <a:solidFill>
                  <a:srgbClr val="FF0000"/>
                </a:solidFill>
              </a:rPr>
              <a:t>锁定状态</a:t>
            </a:r>
            <a:endParaRPr lang="en-US" altLang="zh-CN" sz="2400">
              <a:solidFill>
                <a:srgbClr val="FF0000"/>
              </a:solidFill>
            </a:endParaRPr>
          </a:p>
        </p:txBody>
      </p:sp>
      <p:sp>
        <p:nvSpPr>
          <p:cNvPr id="56326" name="Line 7"/>
          <p:cNvSpPr>
            <a:spLocks noChangeShapeType="1"/>
          </p:cNvSpPr>
          <p:nvPr/>
        </p:nvSpPr>
        <p:spPr bwMode="auto">
          <a:xfrm>
            <a:off x="4111625" y="3213100"/>
            <a:ext cx="14288" cy="2520950"/>
          </a:xfrm>
          <a:prstGeom prst="line">
            <a:avLst/>
          </a:prstGeom>
          <a:noFill/>
          <a:ln w="19050">
            <a:solidFill>
              <a:srgbClr val="FF0000"/>
            </a:solidFill>
            <a:prstDash val="dash"/>
            <a:round/>
            <a:headEnd/>
            <a:tailEnd/>
          </a:ln>
        </p:spPr>
        <p:txBody>
          <a:bodyPr/>
          <a:lstStyle/>
          <a:p>
            <a:endParaRPr lang="zh-CN" altLang="en-US"/>
          </a:p>
        </p:txBody>
      </p:sp>
      <p:sp>
        <p:nvSpPr>
          <p:cNvPr id="196617" name="Text Box 9"/>
          <p:cNvSpPr txBox="1">
            <a:spLocks noChangeArrowheads="1"/>
          </p:cNvSpPr>
          <p:nvPr/>
        </p:nvSpPr>
        <p:spPr bwMode="auto">
          <a:xfrm>
            <a:off x="504254" y="6309320"/>
            <a:ext cx="860425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400" i="1">
                <a:solidFill>
                  <a:srgbClr val="0066FF"/>
                </a:solidFill>
              </a:rPr>
              <a:t>行信号与</a:t>
            </a:r>
            <a:r>
              <a:rPr lang="en-US" altLang="zh-CN" sz="2400" i="1">
                <a:solidFill>
                  <a:srgbClr val="0066FF"/>
                </a:solidFill>
              </a:rPr>
              <a:t>Q</a:t>
            </a:r>
            <a:r>
              <a:rPr lang="en-US" altLang="zh-CN" sz="2400" i="1" baseline="-25000">
                <a:solidFill>
                  <a:srgbClr val="0066FF"/>
                </a:solidFill>
              </a:rPr>
              <a:t>7</a:t>
            </a:r>
            <a:r>
              <a:rPr lang="zh-CN" altLang="en-US" sz="2400" i="1">
                <a:solidFill>
                  <a:srgbClr val="0066FF"/>
                </a:solidFill>
              </a:rPr>
              <a:t>无相位差了，但行信号与输出锯齿波相位差</a:t>
            </a:r>
            <a:r>
              <a:rPr lang="en-US" altLang="zh-CN" sz="2400" i="1">
                <a:solidFill>
                  <a:srgbClr val="0066FF"/>
                </a:solidFill>
              </a:rPr>
              <a:t>180</a:t>
            </a:r>
            <a:r>
              <a:rPr lang="en-US" altLang="zh-CN" sz="2400" i="1">
                <a:solidFill>
                  <a:srgbClr val="0066FF"/>
                </a:solidFill>
                <a:sym typeface="Symbol" pitchFamily="18" charset="2"/>
              </a:rPr>
              <a:t></a:t>
            </a:r>
            <a:r>
              <a:rPr lang="zh-CN" altLang="en-US" sz="2400" i="1">
                <a:solidFill>
                  <a:srgbClr val="0066FF"/>
                </a:solidFill>
                <a:sym typeface="Symbol" pitchFamily="18" charset="2"/>
              </a:rPr>
              <a:t>！</a:t>
            </a:r>
          </a:p>
        </p:txBody>
      </p:sp>
      <p:sp>
        <p:nvSpPr>
          <p:cNvPr id="56328" name="Line 11"/>
          <p:cNvSpPr>
            <a:spLocks noChangeShapeType="1"/>
          </p:cNvSpPr>
          <p:nvPr/>
        </p:nvSpPr>
        <p:spPr bwMode="auto">
          <a:xfrm>
            <a:off x="5119688" y="4106863"/>
            <a:ext cx="0" cy="1512887"/>
          </a:xfrm>
          <a:prstGeom prst="line">
            <a:avLst/>
          </a:prstGeom>
          <a:noFill/>
          <a:ln w="19050">
            <a:solidFill>
              <a:srgbClr val="0000FF"/>
            </a:solidFill>
            <a:prstDash val="dash"/>
            <a:round/>
            <a:headEnd/>
            <a:tailEnd/>
          </a:ln>
        </p:spPr>
        <p:txBody>
          <a:bodyPr/>
          <a:lstStyle/>
          <a:p>
            <a:endParaRPr lang="zh-CN" altLang="en-US"/>
          </a:p>
        </p:txBody>
      </p:sp>
      <p:sp>
        <p:nvSpPr>
          <p:cNvPr id="56329" name="Line 12"/>
          <p:cNvSpPr>
            <a:spLocks noChangeShapeType="1"/>
          </p:cNvSpPr>
          <p:nvPr/>
        </p:nvSpPr>
        <p:spPr bwMode="auto">
          <a:xfrm>
            <a:off x="7221538" y="4121150"/>
            <a:ext cx="0" cy="1512888"/>
          </a:xfrm>
          <a:prstGeom prst="line">
            <a:avLst/>
          </a:prstGeom>
          <a:noFill/>
          <a:ln w="19050">
            <a:solidFill>
              <a:srgbClr val="0000FF"/>
            </a:solidFill>
            <a:prstDash val="dash"/>
            <a:round/>
            <a:headEnd/>
            <a:tailEnd/>
          </a:ln>
        </p:spPr>
        <p:txBody>
          <a:bodyPr/>
          <a:lstStyle/>
          <a:p>
            <a:endParaRPr lang="zh-CN" altLang="en-US"/>
          </a:p>
        </p:txBody>
      </p:sp>
      <p:sp>
        <p:nvSpPr>
          <p:cNvPr id="56330" name="Line 13"/>
          <p:cNvSpPr>
            <a:spLocks noChangeShapeType="1"/>
          </p:cNvSpPr>
          <p:nvPr/>
        </p:nvSpPr>
        <p:spPr bwMode="auto">
          <a:xfrm>
            <a:off x="6084888" y="3213100"/>
            <a:ext cx="14287" cy="2520950"/>
          </a:xfrm>
          <a:prstGeom prst="line">
            <a:avLst/>
          </a:prstGeom>
          <a:noFill/>
          <a:ln w="19050">
            <a:solidFill>
              <a:srgbClr val="FF0000"/>
            </a:solidFill>
            <a:prstDash val="dash"/>
            <a:round/>
            <a:headEnd/>
            <a:tailEnd/>
          </a:ln>
        </p:spPr>
        <p:txBody>
          <a:bodyPr/>
          <a:lstStyle/>
          <a:p>
            <a:endParaRPr lang="zh-CN" altLang="en-US"/>
          </a:p>
        </p:txBody>
      </p:sp>
      <p:sp>
        <p:nvSpPr>
          <p:cNvPr id="56331" name="Text Box 14"/>
          <p:cNvSpPr txBox="1">
            <a:spLocks noChangeArrowheads="1"/>
          </p:cNvSpPr>
          <p:nvPr/>
        </p:nvSpPr>
        <p:spPr bwMode="auto">
          <a:xfrm>
            <a:off x="250825" y="3473450"/>
            <a:ext cx="1512888" cy="701675"/>
          </a:xfrm>
          <a:prstGeom prst="rect">
            <a:avLst/>
          </a:prstGeom>
          <a:noFill/>
          <a:ln w="9525">
            <a:noFill/>
            <a:miter lim="800000"/>
            <a:headEnd/>
            <a:tailEnd/>
          </a:ln>
        </p:spPr>
        <p:txBody>
          <a:bodyPr>
            <a:spAutoFit/>
          </a:bodyPr>
          <a:lstStyle/>
          <a:p>
            <a:pPr algn="ctr" eaLnBrk="1" hangingPunct="1">
              <a:spcBef>
                <a:spcPct val="50000"/>
              </a:spcBef>
            </a:pPr>
            <a:r>
              <a:rPr lang="en-US" altLang="zh-CN" sz="4000">
                <a:solidFill>
                  <a:srgbClr val="0000FF"/>
                </a:solidFill>
                <a:sym typeface="Wingdings" pitchFamily="2" charset="2"/>
              </a:rPr>
              <a:t></a:t>
            </a:r>
          </a:p>
        </p:txBody>
      </p:sp>
      <p:sp>
        <p:nvSpPr>
          <p:cNvPr id="56332" name="Text Box 15"/>
          <p:cNvSpPr txBox="1">
            <a:spLocks noChangeArrowheads="1"/>
          </p:cNvSpPr>
          <p:nvPr/>
        </p:nvSpPr>
        <p:spPr bwMode="auto">
          <a:xfrm>
            <a:off x="7524750" y="2608263"/>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a:t>
            </a:r>
            <a:r>
              <a:rPr lang="en-US" altLang="zh-CN" sz="1800">
                <a:solidFill>
                  <a:srgbClr val="FF00FF"/>
                </a:solidFill>
              </a:rPr>
              <a:t>1</a:t>
            </a:r>
            <a:r>
              <a:rPr lang="en-US" altLang="zh-SG" sz="1800">
                <a:solidFill>
                  <a:srgbClr val="FF00FF"/>
                </a:solidFill>
              </a:rPr>
              <a:t>)</a:t>
            </a:r>
            <a:endParaRPr lang="en-US" altLang="zh-CN" sz="1800">
              <a:solidFill>
                <a:srgbClr val="FF00FF"/>
              </a:solidFill>
            </a:endParaRPr>
          </a:p>
        </p:txBody>
      </p:sp>
      <p:sp>
        <p:nvSpPr>
          <p:cNvPr id="56333" name="Text Box 16"/>
          <p:cNvSpPr txBox="1">
            <a:spLocks noChangeArrowheads="1"/>
          </p:cNvSpPr>
          <p:nvPr/>
        </p:nvSpPr>
        <p:spPr bwMode="auto">
          <a:xfrm>
            <a:off x="7524750" y="3473450"/>
            <a:ext cx="1187450" cy="641350"/>
          </a:xfrm>
          <a:prstGeom prst="rect">
            <a:avLst/>
          </a:prstGeom>
          <a:noFill/>
          <a:ln w="9525">
            <a:noFill/>
            <a:miter lim="800000"/>
            <a:headEnd/>
            <a:tailEnd/>
          </a:ln>
        </p:spPr>
        <p:txBody>
          <a:bodyPr>
            <a:spAutoFit/>
          </a:bodyPr>
          <a:lstStyle/>
          <a:p>
            <a:pPr algn="ctr" eaLnBrk="1" hangingPunct="1">
              <a:spcBef>
                <a:spcPct val="50000"/>
              </a:spcBef>
            </a:pPr>
            <a:r>
              <a:rPr lang="en-US" altLang="zh-SG" sz="1800">
                <a:solidFill>
                  <a:srgbClr val="FF00FF"/>
                </a:solidFill>
              </a:rPr>
              <a:t>4046</a:t>
            </a:r>
            <a:r>
              <a:rPr lang="zh-CN" altLang="en-US" sz="1800">
                <a:solidFill>
                  <a:srgbClr val="FF00FF"/>
                </a:solidFill>
              </a:rPr>
              <a:t>的</a:t>
            </a:r>
            <a:br>
              <a:rPr lang="zh-CN" altLang="en-US" sz="1800">
                <a:solidFill>
                  <a:srgbClr val="FF00FF"/>
                </a:solidFill>
              </a:rPr>
            </a:br>
            <a:r>
              <a:rPr lang="zh-CN" altLang="en-US" sz="1800">
                <a:solidFill>
                  <a:srgbClr val="FF00FF"/>
                </a:solidFill>
              </a:rPr>
              <a:t>输入</a:t>
            </a:r>
            <a:r>
              <a:rPr lang="en-US" altLang="zh-SG" sz="1800">
                <a:solidFill>
                  <a:srgbClr val="FF00FF"/>
                </a:solidFill>
              </a:rPr>
              <a:t>(2)</a:t>
            </a:r>
            <a:endParaRPr lang="en-US" altLang="zh-CN" sz="1800">
              <a:solidFill>
                <a:srgbClr val="FF00FF"/>
              </a:solidFill>
            </a:endParaRPr>
          </a:p>
        </p:txBody>
      </p:sp>
      <p:sp>
        <p:nvSpPr>
          <p:cNvPr id="56334" name="Rectangle 18"/>
          <p:cNvSpPr>
            <a:spLocks noChangeArrowheads="1"/>
          </p:cNvSpPr>
          <p:nvPr/>
        </p:nvSpPr>
        <p:spPr bwMode="auto">
          <a:xfrm>
            <a:off x="250825" y="1600200"/>
            <a:ext cx="8569325" cy="654050"/>
          </a:xfrm>
          <a:prstGeom prst="rect">
            <a:avLst/>
          </a:prstGeom>
          <a:noFill/>
          <a:ln w="9525">
            <a:noFill/>
            <a:miter lim="800000"/>
            <a:headEnd/>
            <a:tailEnd/>
          </a:ln>
        </p:spPr>
        <p:txBody>
          <a:bodyPr anchor="b"/>
          <a:lstStyle/>
          <a:p>
            <a:pPr eaLnBrk="1" hangingPunct="1"/>
            <a:r>
              <a:rPr lang="zh-CN" altLang="en-US" sz="3200">
                <a:solidFill>
                  <a:srgbClr val="0000FF"/>
                </a:solidFill>
                <a:latin typeface="Times New Roman" pitchFamily="18" charset="0"/>
              </a:rPr>
              <a:t>图</a:t>
            </a:r>
            <a:r>
              <a:rPr lang="en-US" altLang="zh-CN" sz="3200">
                <a:solidFill>
                  <a:srgbClr val="0000FF"/>
                </a:solidFill>
                <a:latin typeface="Times New Roman" pitchFamily="18" charset="0"/>
              </a:rPr>
              <a:t>3-103 (a) Q</a:t>
            </a:r>
            <a:r>
              <a:rPr lang="en-US" altLang="zh-CN" sz="3200" baseline="-25000">
                <a:solidFill>
                  <a:srgbClr val="0000FF"/>
                </a:solidFill>
                <a:latin typeface="Times New Roman" pitchFamily="18" charset="0"/>
              </a:rPr>
              <a:t>7</a:t>
            </a:r>
            <a:r>
              <a:rPr lang="zh-CN" altLang="en-US" sz="3200">
                <a:solidFill>
                  <a:srgbClr val="0000FF"/>
                </a:solidFill>
                <a:latin typeface="Times New Roman" pitchFamily="18" charset="0"/>
              </a:rPr>
              <a:t>直接输入鉴相器</a:t>
            </a:r>
          </a:p>
        </p:txBody>
      </p:sp>
      <p:sp>
        <p:nvSpPr>
          <p:cNvPr id="16" name="矩形 1"/>
          <p:cNvSpPr>
            <a:spLocks noChangeArrowheads="1"/>
          </p:cNvSpPr>
          <p:nvPr/>
        </p:nvSpPr>
        <p:spPr bwMode="auto">
          <a:xfrm>
            <a:off x="2411760" y="6093296"/>
            <a:ext cx="5165725" cy="400110"/>
          </a:xfrm>
          <a:prstGeom prst="rect">
            <a:avLst/>
          </a:prstGeom>
          <a:noFill/>
          <a:ln w="9525">
            <a:noFill/>
            <a:miter lim="800000"/>
            <a:headEnd/>
            <a:tailEnd/>
          </a:ln>
        </p:spPr>
        <p:txBody>
          <a:bodyPr>
            <a:spAutoFit/>
          </a:bodyPr>
          <a:lstStyle/>
          <a:p>
            <a:r>
              <a:rPr lang="en-US" altLang="zh-CN" i="1">
                <a:solidFill>
                  <a:srgbClr val="008000"/>
                </a:solidFill>
              </a:rPr>
              <a:t>Q</a:t>
            </a:r>
            <a:r>
              <a:rPr lang="en-US" altLang="zh-CN" i="1" baseline="-25000">
                <a:solidFill>
                  <a:srgbClr val="008000"/>
                </a:solidFill>
              </a:rPr>
              <a:t>7</a:t>
            </a:r>
            <a:r>
              <a:rPr lang="zh-CN" altLang="en-US" i="1">
                <a:solidFill>
                  <a:srgbClr val="008000"/>
                </a:solidFill>
              </a:rPr>
              <a:t>的</a:t>
            </a:r>
            <a:r>
              <a:rPr lang="zh-CN" altLang="en-US" i="1">
                <a:solidFill>
                  <a:srgbClr val="008000"/>
                </a:solidFill>
              </a:rPr>
              <a:t>下降</a:t>
            </a:r>
            <a:r>
              <a:rPr lang="zh-CN" altLang="en-US" i="1" smtClean="0">
                <a:solidFill>
                  <a:srgbClr val="008000"/>
                </a:solidFill>
              </a:rPr>
              <a:t>沿与锯齿</a:t>
            </a:r>
            <a:r>
              <a:rPr lang="zh-CN" altLang="en-US" i="1">
                <a:solidFill>
                  <a:srgbClr val="008000"/>
                </a:solidFill>
              </a:rPr>
              <a:t>波的下降</a:t>
            </a:r>
            <a:r>
              <a:rPr lang="zh-CN" altLang="en-US" i="1" smtClean="0">
                <a:solidFill>
                  <a:srgbClr val="008000"/>
                </a:solidFill>
              </a:rPr>
              <a:t>沿始终</a:t>
            </a:r>
            <a:r>
              <a:rPr lang="zh-CN" altLang="en-US" i="1">
                <a:solidFill>
                  <a:srgbClr val="008000"/>
                </a:solidFill>
              </a:rPr>
              <a:t>“对齐”</a:t>
            </a:r>
            <a:endParaRPr lang="zh-CN" altLang="en-US" i="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6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93663" y="836613"/>
            <a:ext cx="8964612" cy="5761037"/>
          </a:xfrm>
        </p:spPr>
        <p:txBody>
          <a:bodyPr/>
          <a:lstStyle/>
          <a:p>
            <a:pPr marL="355600" indent="-355600" eaLnBrk="1" hangingPunct="1">
              <a:spcBef>
                <a:spcPct val="0"/>
              </a:spcBef>
              <a:defRPr/>
            </a:pPr>
            <a:r>
              <a:rPr lang="zh-CN" altLang="en-US" sz="3600" b="1" smtClean="0">
                <a:solidFill>
                  <a:srgbClr val="FF0066"/>
                </a:solidFill>
                <a:latin typeface="Times New Roman" panose="02020603050405020304" pitchFamily="18" charset="0"/>
              </a:rPr>
              <a:t>细调：</a:t>
            </a:r>
            <a:r>
              <a:rPr lang="en-US" altLang="zh-CN" sz="3600" b="1" smtClean="0">
                <a:latin typeface="Times New Roman" panose="02020603050405020304" pitchFamily="18" charset="0"/>
              </a:rPr>
              <a:t>VCO</a:t>
            </a:r>
            <a:r>
              <a:rPr lang="zh-CN" altLang="en-US" sz="3600" b="1" smtClean="0">
                <a:latin typeface="Times New Roman" panose="02020603050405020304" pitchFamily="18" charset="0"/>
              </a:rPr>
              <a:t>的</a:t>
            </a:r>
            <a:r>
              <a:rPr lang="en-US" altLang="zh-CN" sz="3600" b="1" smtClean="0">
                <a:solidFill>
                  <a:srgbClr val="FF0066"/>
                </a:solidFill>
                <a:latin typeface="Times New Roman" panose="02020603050405020304" pitchFamily="18" charset="0"/>
              </a:rPr>
              <a:t>V</a:t>
            </a:r>
            <a:r>
              <a:rPr lang="en-US" altLang="zh-CN" sz="3600" b="1" baseline="-25000" smtClean="0">
                <a:solidFill>
                  <a:srgbClr val="FF0066"/>
                </a:solidFill>
                <a:latin typeface="Times New Roman" panose="02020603050405020304" pitchFamily="18" charset="0"/>
              </a:rPr>
              <a:t>reg</a:t>
            </a:r>
            <a:r>
              <a:rPr lang="zh-CN" altLang="en-US" sz="3600" b="1" smtClean="0">
                <a:solidFill>
                  <a:srgbClr val="FF0066"/>
                </a:solidFill>
                <a:latin typeface="Times New Roman" panose="02020603050405020304" pitchFamily="18" charset="0"/>
              </a:rPr>
              <a:t>调整电压</a:t>
            </a:r>
            <a:r>
              <a:rPr lang="zh-CN" altLang="en-US" sz="3600" b="1" smtClean="0">
                <a:latin typeface="Times New Roman" panose="02020603050405020304" pitchFamily="18" charset="0"/>
              </a:rPr>
              <a:t>来自于</a:t>
            </a:r>
            <a:r>
              <a:rPr lang="en-US" altLang="zh-CN" sz="3600" b="1" smtClean="0">
                <a:latin typeface="Times New Roman" panose="02020603050405020304" pitchFamily="18" charset="0"/>
              </a:rPr>
              <a:t/>
            </a:r>
            <a:br>
              <a:rPr lang="en-US" altLang="zh-CN" sz="3600" b="1" smtClean="0">
                <a:latin typeface="Times New Roman" panose="02020603050405020304" pitchFamily="18" charset="0"/>
              </a:rPr>
            </a:br>
            <a:r>
              <a:rPr lang="en-US" altLang="zh-CN" sz="3600" b="1" smtClean="0">
                <a:latin typeface="Times New Roman" panose="02020603050405020304" pitchFamily="18" charset="0"/>
              </a:rPr>
              <a:t>CD4046</a:t>
            </a:r>
            <a:r>
              <a:rPr lang="zh-CN" altLang="en-US" sz="3600" b="1" smtClean="0">
                <a:latin typeface="Times New Roman" panose="02020603050405020304" pitchFamily="18" charset="0"/>
              </a:rPr>
              <a:t>鉴相器输出的误差电压</a:t>
            </a:r>
            <a:r>
              <a:rPr lang="en-US" altLang="zh-CN" sz="3600" b="1" smtClean="0">
                <a:latin typeface="Times New Roman" panose="02020603050405020304" pitchFamily="18" charset="0"/>
              </a:rPr>
              <a:t/>
            </a:r>
            <a:br>
              <a:rPr lang="en-US" altLang="zh-CN" sz="3600" b="1" smtClean="0">
                <a:latin typeface="Times New Roman" panose="02020603050405020304" pitchFamily="18" charset="0"/>
              </a:rPr>
            </a:br>
            <a:r>
              <a:rPr lang="zh-CN" altLang="en-US" sz="3600" b="1" smtClean="0">
                <a:solidFill>
                  <a:srgbClr val="0000FF"/>
                </a:solidFill>
                <a:latin typeface="Times New Roman" panose="02020603050405020304" pitchFamily="18" charset="0"/>
              </a:rPr>
              <a:t>经过环路滤波器</a:t>
            </a:r>
            <a:r>
              <a:rPr lang="en-US" altLang="zh-CN" sz="3600" b="1" smtClean="0">
                <a:solidFill>
                  <a:srgbClr val="0000FF"/>
                </a:solidFill>
                <a:latin typeface="Times New Roman" panose="02020603050405020304" pitchFamily="18" charset="0"/>
              </a:rPr>
              <a:t>LF</a:t>
            </a:r>
            <a:r>
              <a:rPr lang="zh-CN" altLang="en-US" sz="3600" b="1" smtClean="0">
                <a:solidFill>
                  <a:srgbClr val="0000FF"/>
                </a:solidFill>
                <a:latin typeface="Times New Roman" panose="02020603050405020304" pitchFamily="18" charset="0"/>
              </a:rPr>
              <a:t>滤波后的电压</a:t>
            </a:r>
            <a:r>
              <a:rPr lang="en-US" altLang="zh-SG" sz="3600" b="1" smtClean="0">
                <a:solidFill>
                  <a:srgbClr val="0000FF"/>
                </a:solidFill>
                <a:latin typeface="Times New Roman" panose="02020603050405020304" pitchFamily="18" charset="0"/>
              </a:rPr>
              <a:t>V</a:t>
            </a:r>
            <a:r>
              <a:rPr lang="en-US" altLang="zh-CN" sz="3600" b="1" baseline="-25000" smtClean="0">
                <a:solidFill>
                  <a:srgbClr val="0000FF"/>
                </a:solidFill>
                <a:latin typeface="Times New Roman" panose="02020603050405020304" pitchFamily="18" charset="0"/>
              </a:rPr>
              <a:t>c</a:t>
            </a:r>
            <a:r>
              <a:rPr lang="zh-CN" altLang="en-US" sz="3600" b="1" smtClean="0">
                <a:latin typeface="Times New Roman" panose="02020603050405020304" pitchFamily="18" charset="0"/>
              </a:rPr>
              <a:t>。</a:t>
            </a:r>
          </a:p>
          <a:p>
            <a:pPr marL="723900" lvl="1" indent="-368300" eaLnBrk="1" hangingPunct="1">
              <a:spcBef>
                <a:spcPct val="0"/>
              </a:spcBef>
              <a:buFont typeface="Wingdings" pitchFamily="2" charset="2"/>
              <a:buChar char="ü"/>
              <a:defRPr/>
            </a:pPr>
            <a:r>
              <a:rPr lang="zh-CN" altLang="en-US" sz="3200" b="1" smtClean="0">
                <a:latin typeface="Times New Roman" panose="02020603050405020304" pitchFamily="18" charset="0"/>
              </a:rPr>
              <a:t>按照锁相环路的原理，本来</a:t>
            </a:r>
            <a:r>
              <a:rPr lang="en-US" altLang="zh-CN" sz="3200" b="1" smtClean="0">
                <a:latin typeface="Times New Roman" panose="02020603050405020304" pitchFamily="18" charset="0"/>
              </a:rPr>
              <a:t>LF</a:t>
            </a:r>
            <a:r>
              <a:rPr lang="zh-CN" altLang="en-US" sz="3200" b="1" smtClean="0">
                <a:latin typeface="Times New Roman" panose="02020603050405020304" pitchFamily="18" charset="0"/>
              </a:rPr>
              <a:t>的输出电压</a:t>
            </a:r>
            <a:r>
              <a:rPr lang="en-US" altLang="zh-CN" sz="3200" b="1" smtClean="0">
                <a:latin typeface="Times New Roman" panose="02020603050405020304" pitchFamily="18" charset="0"/>
              </a:rPr>
              <a:t>V</a:t>
            </a:r>
            <a:r>
              <a:rPr lang="en-US" altLang="zh-CN" sz="3200" b="1" baseline="-25000" smtClean="0">
                <a:latin typeface="Times New Roman" panose="02020603050405020304" pitchFamily="18" charset="0"/>
              </a:rPr>
              <a:t>c</a:t>
            </a:r>
            <a:r>
              <a:rPr lang="zh-CN" altLang="en-US" sz="3200" b="1" smtClean="0">
                <a:latin typeface="Times New Roman" panose="02020603050405020304" pitchFamily="18" charset="0"/>
              </a:rPr>
              <a:t>就是要送去</a:t>
            </a:r>
            <a:r>
              <a:rPr lang="en-US" altLang="zh-CN" sz="3200" b="1" smtClean="0">
                <a:latin typeface="Times New Roman" panose="02020603050405020304" pitchFamily="18" charset="0"/>
              </a:rPr>
              <a:t>VCO</a:t>
            </a:r>
            <a:r>
              <a:rPr lang="zh-CN" altLang="en-US" sz="3200" b="1" smtClean="0">
                <a:latin typeface="Times New Roman" panose="02020603050405020304" pitchFamily="18" charset="0"/>
              </a:rPr>
              <a:t>调整其输出信号频率的。</a:t>
            </a:r>
          </a:p>
          <a:p>
            <a:pPr marL="723900" lvl="1" indent="-368300" eaLnBrk="1" hangingPunct="1">
              <a:spcBef>
                <a:spcPct val="0"/>
              </a:spcBef>
              <a:buFont typeface="Wingdings" pitchFamily="2" charset="2"/>
              <a:buChar char="ü"/>
              <a:defRPr/>
            </a:pPr>
            <a:r>
              <a:rPr lang="zh-CN" altLang="en-US" sz="3200" b="1" smtClean="0">
                <a:latin typeface="Times New Roman" panose="02020603050405020304" pitchFamily="18" charset="0"/>
                <a:hlinkClick r:id="rId2" action="ppaction://hlinksldjump"/>
              </a:rPr>
              <a:t>另一解释</a:t>
            </a:r>
            <a:endParaRPr lang="zh-CN" altLang="en-US" sz="3200" b="1" smtClean="0">
              <a:latin typeface="Times New Roman" panose="02020603050405020304" pitchFamily="18" charset="0"/>
            </a:endParaRPr>
          </a:p>
          <a:p>
            <a:pPr marL="355600" indent="-355600" eaLnBrk="1" hangingPunct="1">
              <a:spcBef>
                <a:spcPts val="600"/>
              </a:spcBef>
              <a:spcAft>
                <a:spcPts val="0"/>
              </a:spcAft>
              <a:defRPr/>
            </a:pPr>
            <a:r>
              <a:rPr lang="zh-CN" altLang="en-US" sz="3600" b="1" smtClean="0">
                <a:solidFill>
                  <a:srgbClr val="C00000"/>
                </a:solidFill>
                <a:latin typeface="Times New Roman" panose="02020603050405020304" pitchFamily="18" charset="0"/>
              </a:rPr>
              <a:t>粗调：</a:t>
            </a:r>
            <a:r>
              <a:rPr lang="en-US" altLang="zh-CN" sz="3600" b="1" smtClean="0">
                <a:latin typeface="Times New Roman" panose="02020603050405020304" pitchFamily="18" charset="0"/>
              </a:rPr>
              <a:t>VCO</a:t>
            </a:r>
            <a:r>
              <a:rPr lang="zh-CN" altLang="en-US" sz="3600" b="1" smtClean="0">
                <a:latin typeface="Times New Roman" panose="02020603050405020304" pitchFamily="18" charset="0"/>
              </a:rPr>
              <a:t>的</a:t>
            </a:r>
            <a:r>
              <a:rPr lang="en-US" altLang="zh-CN" sz="3600" b="1" smtClean="0">
                <a:solidFill>
                  <a:srgbClr val="C00000"/>
                </a:solidFill>
                <a:latin typeface="Times New Roman" panose="02020603050405020304" pitchFamily="18" charset="0"/>
              </a:rPr>
              <a:t>V</a:t>
            </a:r>
            <a:r>
              <a:rPr lang="en-US" altLang="zh-CN" sz="3600" b="1" baseline="-25000" smtClean="0">
                <a:solidFill>
                  <a:srgbClr val="C00000"/>
                </a:solidFill>
                <a:latin typeface="Times New Roman" panose="02020603050405020304" pitchFamily="18" charset="0"/>
              </a:rPr>
              <a:t>Rng</a:t>
            </a:r>
            <a:r>
              <a:rPr lang="zh-CN" altLang="en-US" sz="3600" b="1" smtClean="0">
                <a:solidFill>
                  <a:srgbClr val="C00000"/>
                </a:solidFill>
                <a:latin typeface="Times New Roman" panose="02020603050405020304" pitchFamily="18" charset="0"/>
              </a:rPr>
              <a:t>电压</a:t>
            </a:r>
            <a:r>
              <a:rPr lang="zh-CN" altLang="en-US" sz="3600" b="1" smtClean="0">
                <a:latin typeface="Times New Roman" panose="02020603050405020304" pitchFamily="18" charset="0"/>
              </a:rPr>
              <a:t>可用前面</a:t>
            </a:r>
            <a:r>
              <a:rPr lang="en-US" altLang="zh-CN" sz="3600" b="1" smtClean="0">
                <a:latin typeface="Times New Roman" panose="02020603050405020304" pitchFamily="18" charset="0"/>
              </a:rPr>
              <a:t/>
            </a:r>
            <a:br>
              <a:rPr lang="en-US" altLang="zh-CN" sz="3600" b="1" smtClean="0">
                <a:latin typeface="Times New Roman" panose="02020603050405020304" pitchFamily="18" charset="0"/>
              </a:rPr>
            </a:br>
            <a:r>
              <a:rPr lang="en-US" altLang="zh-CN" sz="3600" b="1" smtClean="0">
                <a:latin typeface="Times New Roman" panose="02020603050405020304" pitchFamily="18" charset="0"/>
              </a:rPr>
              <a:t>F/V</a:t>
            </a:r>
            <a:r>
              <a:rPr lang="zh-CN" altLang="en-US" sz="3600" b="1" smtClean="0">
                <a:latin typeface="Times New Roman" panose="02020603050405020304" pitchFamily="18" charset="0"/>
              </a:rPr>
              <a:t>变换器</a:t>
            </a:r>
            <a:r>
              <a:rPr lang="en-US" altLang="zh-CN" sz="3600" b="1" smtClean="0">
                <a:latin typeface="Times New Roman" panose="02020603050405020304" pitchFamily="18" charset="0"/>
              </a:rPr>
              <a:t>LM331</a:t>
            </a:r>
            <a:r>
              <a:rPr lang="zh-CN" altLang="en-US" sz="3600" b="1" smtClean="0">
                <a:latin typeface="Times New Roman" panose="02020603050405020304" pitchFamily="18" charset="0"/>
              </a:rPr>
              <a:t>的输出</a:t>
            </a:r>
            <a:endParaRPr lang="en-US" altLang="zh-CN" sz="3600" b="1" smtClean="0">
              <a:latin typeface="Times New Roman" panose="02020603050405020304" pitchFamily="18" charset="0"/>
            </a:endParaRPr>
          </a:p>
          <a:p>
            <a:pPr marL="723900" lvl="1" indent="-374650" eaLnBrk="1" hangingPunct="1">
              <a:spcBef>
                <a:spcPts val="0"/>
              </a:spcBef>
              <a:spcAft>
                <a:spcPts val="600"/>
              </a:spcAft>
              <a:buFont typeface="Wingdings" pitchFamily="2" charset="2"/>
              <a:buChar char="ü"/>
              <a:defRPr/>
            </a:pPr>
            <a:r>
              <a:rPr lang="zh-CN" altLang="en-US" sz="2800" b="1" i="1" smtClean="0">
                <a:solidFill>
                  <a:srgbClr val="FF00FF"/>
                </a:solidFill>
                <a:latin typeface="Times New Roman" panose="02020603050405020304" pitchFamily="18" charset="0"/>
              </a:rPr>
              <a:t>因为经过理论分析可知，如果</a:t>
            </a:r>
            <a:r>
              <a:rPr lang="en-US" altLang="zh-CN" sz="2800" b="1" i="1" smtClean="0">
                <a:solidFill>
                  <a:srgbClr val="FF00FF"/>
                </a:solidFill>
                <a:latin typeface="Times New Roman" panose="02020603050405020304" pitchFamily="18" charset="0"/>
              </a:rPr>
              <a:t>V</a:t>
            </a:r>
            <a:r>
              <a:rPr lang="en-US" altLang="zh-CN" sz="2800" b="1" i="1" baseline="-25000" smtClean="0">
                <a:solidFill>
                  <a:srgbClr val="FF00FF"/>
                </a:solidFill>
                <a:latin typeface="Times New Roman" panose="02020603050405020304" pitchFamily="18" charset="0"/>
              </a:rPr>
              <a:t>Rng</a:t>
            </a:r>
            <a:r>
              <a:rPr lang="zh-CN" altLang="en-US" sz="2800" b="1" i="1" smtClean="0">
                <a:solidFill>
                  <a:srgbClr val="FF00FF"/>
                </a:solidFill>
                <a:latin typeface="Times New Roman" panose="02020603050405020304" pitchFamily="18" charset="0"/>
              </a:rPr>
              <a:t>电压随输入行频变化而变化，而非固定值，可缩短捕捉时间、</a:t>
            </a:r>
            <a:r>
              <a:rPr lang="en-US" altLang="zh-CN" sz="2800" b="1" i="1" smtClean="0">
                <a:solidFill>
                  <a:srgbClr val="FF00FF"/>
                </a:solidFill>
                <a:latin typeface="Times New Roman" panose="02020603050405020304" pitchFamily="18" charset="0"/>
              </a:rPr>
              <a:t/>
            </a:r>
            <a:br>
              <a:rPr lang="en-US" altLang="zh-CN" sz="2800" b="1" i="1" smtClean="0">
                <a:solidFill>
                  <a:srgbClr val="FF00FF"/>
                </a:solidFill>
                <a:latin typeface="Times New Roman" panose="02020603050405020304" pitchFamily="18" charset="0"/>
              </a:rPr>
            </a:br>
            <a:r>
              <a:rPr lang="zh-CN" altLang="en-US" sz="2800" b="1" i="1" smtClean="0">
                <a:solidFill>
                  <a:srgbClr val="FF00FF"/>
                </a:solidFill>
                <a:latin typeface="Times New Roman" panose="02020603050405020304" pitchFamily="18" charset="0"/>
              </a:rPr>
              <a:t>展宽捕捉带！参见</a:t>
            </a:r>
            <a:r>
              <a:rPr lang="zh-CN" altLang="en-US" sz="2800" b="1" i="1" smtClean="0">
                <a:solidFill>
                  <a:srgbClr val="FF00FF"/>
                </a:solidFill>
                <a:latin typeface="Times New Roman" panose="02020603050405020304" pitchFamily="18" charset="0"/>
                <a:hlinkClick r:id="rId3" action="ppaction://hlinksldjump"/>
              </a:rPr>
              <a:t>补充内容</a:t>
            </a:r>
            <a:r>
              <a:rPr lang="zh-CN" altLang="en-US" sz="3200" b="1" smtClean="0">
                <a:latin typeface="Times New Roman" panose="02020603050405020304" pitchFamily="18" charset="0"/>
              </a:rPr>
              <a:t>。</a:t>
            </a:r>
          </a:p>
        </p:txBody>
      </p:sp>
      <p:sp>
        <p:nvSpPr>
          <p:cNvPr id="57347" name="Rectangle 4"/>
          <p:cNvSpPr>
            <a:spLocks noGrp="1" noChangeArrowheads="1"/>
          </p:cNvSpPr>
          <p:nvPr>
            <p:ph type="title"/>
          </p:nvPr>
        </p:nvSpPr>
        <p:spPr>
          <a:xfrm>
            <a:off x="457200" y="122238"/>
            <a:ext cx="8147050" cy="642937"/>
          </a:xfrm>
        </p:spPr>
        <p:txBody>
          <a:bodyPr/>
          <a:lstStyle/>
          <a:p>
            <a:pPr eaLnBrk="1" hangingPunct="1"/>
            <a:r>
              <a:rPr lang="en-US" altLang="zh-CN" sz="3800" smtClean="0">
                <a:solidFill>
                  <a:srgbClr val="0000CC"/>
                </a:solidFill>
              </a:rPr>
              <a:t>(4). </a:t>
            </a:r>
            <a:r>
              <a:rPr lang="zh-CN" altLang="en-US" sz="3800" smtClean="0">
                <a:solidFill>
                  <a:srgbClr val="0000CC"/>
                </a:solidFill>
              </a:rPr>
              <a:t>压控振荡器</a:t>
            </a:r>
            <a:r>
              <a:rPr lang="en-US" altLang="zh-CN" sz="3800" smtClean="0">
                <a:solidFill>
                  <a:srgbClr val="0000CC"/>
                </a:solidFill>
              </a:rPr>
              <a:t>74LS124</a:t>
            </a:r>
            <a:r>
              <a:rPr lang="zh-CN" altLang="en-US" sz="3800" smtClean="0">
                <a:solidFill>
                  <a:srgbClr val="0000CC"/>
                </a:solidFill>
              </a:rPr>
              <a:t>的频率控制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47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71438" y="44450"/>
            <a:ext cx="8964612" cy="4968875"/>
          </a:xfrm>
          <a:solidFill>
            <a:schemeClr val="bg1"/>
          </a:solidFill>
        </p:spPr>
        <p:txBody>
          <a:bodyPr/>
          <a:lstStyle/>
          <a:p>
            <a:pPr marL="261938" indent="-261938" eaLnBrk="1" hangingPunct="1">
              <a:spcBef>
                <a:spcPct val="5000"/>
              </a:spcBef>
              <a:spcAft>
                <a:spcPct val="5000"/>
              </a:spcAft>
              <a:buFont typeface="Wingdings" pitchFamily="2" charset="2"/>
              <a:buNone/>
            </a:pPr>
            <a:r>
              <a:rPr kumimoji="1" lang="en-US" altLang="zh-CN" sz="2500" smtClean="0">
                <a:latin typeface="Times New Roman" pitchFamily="18" charset="0"/>
              </a:rPr>
              <a:t>CD4046</a:t>
            </a:r>
            <a:r>
              <a:rPr kumimoji="1" lang="zh-CN" altLang="en-US" sz="2500" smtClean="0">
                <a:latin typeface="Times New Roman" pitchFamily="18" charset="0"/>
              </a:rPr>
              <a:t>的鉴相器</a:t>
            </a:r>
            <a:r>
              <a:rPr kumimoji="1" lang="en-US" altLang="zh-CN" sz="2500" smtClean="0">
                <a:latin typeface="Times New Roman" pitchFamily="18" charset="0"/>
              </a:rPr>
              <a:t>II</a:t>
            </a:r>
            <a:r>
              <a:rPr kumimoji="1" lang="zh-CN" altLang="en-US" sz="2500" smtClean="0">
                <a:latin typeface="Times New Roman" pitchFamily="18" charset="0"/>
              </a:rPr>
              <a:t>：</a:t>
            </a:r>
          </a:p>
          <a:p>
            <a:pPr marL="261938" indent="-261938" eaLnBrk="1" hangingPunct="1">
              <a:spcBef>
                <a:spcPct val="5000"/>
              </a:spcBef>
              <a:spcAft>
                <a:spcPct val="5000"/>
              </a:spcAft>
            </a:pPr>
            <a:r>
              <a:rPr kumimoji="1" lang="zh-CN" altLang="en-US" sz="2500" smtClean="0">
                <a:latin typeface="Times New Roman" pitchFamily="18" charset="0"/>
              </a:rPr>
              <a:t>当</a:t>
            </a:r>
            <a:r>
              <a:rPr kumimoji="1" lang="en-US" altLang="zh-CN" sz="2500" smtClean="0">
                <a:latin typeface="Times New Roman" pitchFamily="18" charset="0"/>
              </a:rPr>
              <a:t>VCO</a:t>
            </a:r>
            <a:r>
              <a:rPr kumimoji="1" lang="zh-CN" altLang="en-US" sz="2500" smtClean="0">
                <a:latin typeface="Times New Roman" pitchFamily="18" charset="0"/>
              </a:rPr>
              <a:t>输出信号</a:t>
            </a:r>
            <a:r>
              <a:rPr kumimoji="1" lang="en-US" altLang="zh-SG" sz="2500" smtClean="0">
                <a:latin typeface="Times New Roman" pitchFamily="18" charset="0"/>
              </a:rPr>
              <a:t>V</a:t>
            </a:r>
            <a:r>
              <a:rPr kumimoji="1" lang="en-US" altLang="zh-SG" sz="2500" baseline="-25000" smtClean="0">
                <a:latin typeface="Times New Roman" pitchFamily="18" charset="0"/>
              </a:rPr>
              <a:t>o</a:t>
            </a:r>
            <a:r>
              <a:rPr kumimoji="1" lang="zh-CN" altLang="en-US" sz="2500" smtClean="0">
                <a:latin typeface="Times New Roman" pitchFamily="18" charset="0"/>
              </a:rPr>
              <a:t>频率</a:t>
            </a:r>
            <a:r>
              <a:rPr kumimoji="1" lang="en-US" altLang="zh-SG" sz="2500" smtClean="0">
                <a:latin typeface="Times New Roman" pitchFamily="18" charset="0"/>
              </a:rPr>
              <a:t>f</a:t>
            </a:r>
            <a:r>
              <a:rPr kumimoji="1" lang="en-US" altLang="zh-SG" sz="2500" baseline="-25000" smtClean="0">
                <a:latin typeface="Times New Roman" pitchFamily="18" charset="0"/>
              </a:rPr>
              <a:t>VCO</a:t>
            </a:r>
            <a:r>
              <a:rPr kumimoji="1" lang="zh-CN" altLang="en-US" sz="2500" smtClean="0">
                <a:latin typeface="Times New Roman" pitchFamily="18" charset="0"/>
              </a:rPr>
              <a:t>低于（或相位滞后）输入信号</a:t>
            </a:r>
            <a:r>
              <a:rPr kumimoji="1" lang="en-US" altLang="zh-SG" sz="2500" smtClean="0">
                <a:latin typeface="Times New Roman" pitchFamily="18" charset="0"/>
              </a:rPr>
              <a:t>V</a:t>
            </a:r>
            <a:r>
              <a:rPr kumimoji="1" lang="en-US" altLang="zh-SG" sz="2500" baseline="-25000" smtClean="0">
                <a:latin typeface="Times New Roman" pitchFamily="18" charset="0"/>
              </a:rPr>
              <a:t>i</a:t>
            </a:r>
            <a:r>
              <a:rPr kumimoji="1" lang="zh-CN" altLang="en-US" sz="2500" smtClean="0">
                <a:latin typeface="Times New Roman" pitchFamily="18" charset="0"/>
              </a:rPr>
              <a:t>频率</a:t>
            </a:r>
            <a:r>
              <a:rPr kumimoji="1" lang="en-US" altLang="zh-SG" sz="2500" smtClean="0">
                <a:latin typeface="Times New Roman" pitchFamily="18" charset="0"/>
              </a:rPr>
              <a:t>f</a:t>
            </a:r>
            <a:r>
              <a:rPr kumimoji="1" lang="en-US" altLang="zh-SG" sz="2500" baseline="-25000" smtClean="0">
                <a:latin typeface="Times New Roman" pitchFamily="18" charset="0"/>
              </a:rPr>
              <a:t>i</a:t>
            </a:r>
            <a:r>
              <a:rPr kumimoji="1" lang="zh-CN" altLang="en-US" sz="2500" smtClean="0">
                <a:latin typeface="Times New Roman" pitchFamily="18" charset="0"/>
              </a:rPr>
              <a:t>（相位）时，</a:t>
            </a:r>
            <a:r>
              <a:rPr kumimoji="1" lang="en-US" altLang="zh-SG" sz="2500" smtClean="0">
                <a:latin typeface="Times New Roman" pitchFamily="18" charset="0"/>
              </a:rPr>
              <a:t>PD</a:t>
            </a:r>
            <a:r>
              <a:rPr kumimoji="1" lang="en-US" altLang="zh-CN" sz="2500" smtClean="0">
                <a:latin typeface="Times New Roman" pitchFamily="18" charset="0"/>
              </a:rPr>
              <a:t> </a:t>
            </a:r>
            <a:r>
              <a:rPr kumimoji="1" lang="en-US" altLang="zh-SG" sz="2500" smtClean="0">
                <a:latin typeface="Times New Roman" pitchFamily="18" charset="0"/>
              </a:rPr>
              <a:t>II</a:t>
            </a:r>
            <a:r>
              <a:rPr kumimoji="1" lang="zh-CN" altLang="en-US" sz="2500" smtClean="0">
                <a:latin typeface="Times New Roman" pitchFamily="18" charset="0"/>
              </a:rPr>
              <a:t>输出正脉冲，对环路滤波电容充电，则</a:t>
            </a:r>
            <a:r>
              <a:rPr kumimoji="1" lang="zh-CN" altLang="en-US" sz="2500" smtClean="0">
                <a:solidFill>
                  <a:srgbClr val="0000FF"/>
                </a:solidFill>
                <a:latin typeface="Times New Roman" pitchFamily="18" charset="0"/>
              </a:rPr>
              <a:t>控制电压</a:t>
            </a:r>
            <a:r>
              <a:rPr kumimoji="1" lang="en-US" altLang="zh-SG" sz="2500" smtClean="0">
                <a:solidFill>
                  <a:srgbClr val="0000FF"/>
                </a:solidFill>
                <a:latin typeface="Times New Roman" pitchFamily="18" charset="0"/>
              </a:rPr>
              <a:t>V</a:t>
            </a:r>
            <a:r>
              <a:rPr kumimoji="1" lang="en-US" altLang="zh-CN" sz="2500" baseline="-25000" smtClean="0">
                <a:solidFill>
                  <a:srgbClr val="0000FF"/>
                </a:solidFill>
                <a:latin typeface="Times New Roman" pitchFamily="18" charset="0"/>
              </a:rPr>
              <a:t>c</a:t>
            </a:r>
            <a:r>
              <a:rPr kumimoji="1" lang="zh-CN" altLang="en-US" sz="2500" smtClean="0">
                <a:solidFill>
                  <a:srgbClr val="0000FF"/>
                </a:solidFill>
                <a:latin typeface="Times New Roman" pitchFamily="18" charset="0"/>
              </a:rPr>
              <a:t>增大（可去拉升</a:t>
            </a:r>
            <a:r>
              <a:rPr kumimoji="1" lang="en-US" altLang="zh-CN" sz="2500" smtClean="0">
                <a:solidFill>
                  <a:srgbClr val="0000FF"/>
                </a:solidFill>
                <a:latin typeface="Times New Roman" pitchFamily="18" charset="0"/>
              </a:rPr>
              <a:t>f</a:t>
            </a:r>
            <a:r>
              <a:rPr kumimoji="1" lang="en-US" altLang="zh-CN" sz="2500" baseline="-25000" smtClean="0">
                <a:solidFill>
                  <a:srgbClr val="0000FF"/>
                </a:solidFill>
                <a:latin typeface="Times New Roman" pitchFamily="18" charset="0"/>
              </a:rPr>
              <a:t>VCO</a:t>
            </a:r>
            <a:r>
              <a:rPr kumimoji="1" lang="zh-CN" altLang="en-US" sz="2500" smtClean="0">
                <a:solidFill>
                  <a:srgbClr val="0000FF"/>
                </a:solidFill>
                <a:latin typeface="Times New Roman" pitchFamily="18" charset="0"/>
              </a:rPr>
              <a:t>，使之接近</a:t>
            </a:r>
            <a:r>
              <a:rPr kumimoji="1" lang="en-US" altLang="zh-SG" sz="2500" smtClean="0">
                <a:solidFill>
                  <a:srgbClr val="0000FF"/>
                </a:solidFill>
                <a:latin typeface="Times New Roman" pitchFamily="18" charset="0"/>
              </a:rPr>
              <a:t>f</a:t>
            </a:r>
            <a:r>
              <a:rPr kumimoji="1" lang="en-US" altLang="zh-SG" sz="2500" baseline="-25000" smtClean="0">
                <a:solidFill>
                  <a:srgbClr val="0000FF"/>
                </a:solidFill>
                <a:latin typeface="Times New Roman" pitchFamily="18" charset="0"/>
              </a:rPr>
              <a:t>i</a:t>
            </a:r>
            <a:r>
              <a:rPr kumimoji="1" lang="zh-CN" altLang="en-US" sz="2500" smtClean="0">
                <a:solidFill>
                  <a:srgbClr val="0000FF"/>
                </a:solidFill>
                <a:latin typeface="Times New Roman" pitchFamily="18" charset="0"/>
              </a:rPr>
              <a:t>）</a:t>
            </a:r>
            <a:r>
              <a:rPr kumimoji="1" lang="zh-CN" altLang="en-US" sz="2500" smtClean="0">
                <a:latin typeface="Times New Roman" pitchFamily="18" charset="0"/>
              </a:rPr>
              <a:t>。</a:t>
            </a:r>
          </a:p>
          <a:p>
            <a:pPr marL="261938" indent="-261938" eaLnBrk="1" hangingPunct="1">
              <a:spcBef>
                <a:spcPct val="5000"/>
              </a:spcBef>
              <a:spcAft>
                <a:spcPct val="5000"/>
              </a:spcAft>
            </a:pPr>
            <a:r>
              <a:rPr kumimoji="1" lang="zh-CN" altLang="en-US" sz="2500" smtClean="0">
                <a:latin typeface="Times New Roman" pitchFamily="18" charset="0"/>
              </a:rPr>
              <a:t>当</a:t>
            </a:r>
            <a:r>
              <a:rPr kumimoji="1" lang="en-US" altLang="zh-CN" sz="2500" smtClean="0">
                <a:latin typeface="Times New Roman" pitchFamily="18" charset="0"/>
              </a:rPr>
              <a:t>VCO</a:t>
            </a:r>
            <a:r>
              <a:rPr kumimoji="1" lang="zh-CN" altLang="en-US" sz="2500" smtClean="0">
                <a:latin typeface="Times New Roman" pitchFamily="18" charset="0"/>
              </a:rPr>
              <a:t>输出信号</a:t>
            </a:r>
            <a:r>
              <a:rPr kumimoji="1" lang="en-US" altLang="zh-SG" sz="2500" smtClean="0">
                <a:latin typeface="Times New Roman" pitchFamily="18" charset="0"/>
              </a:rPr>
              <a:t>V</a:t>
            </a:r>
            <a:r>
              <a:rPr kumimoji="1" lang="en-US" altLang="zh-SG" sz="2500" baseline="-25000" smtClean="0">
                <a:latin typeface="Times New Roman" pitchFamily="18" charset="0"/>
              </a:rPr>
              <a:t>o</a:t>
            </a:r>
            <a:r>
              <a:rPr kumimoji="1" lang="zh-CN" altLang="en-US" sz="2500" smtClean="0">
                <a:latin typeface="Times New Roman" pitchFamily="18" charset="0"/>
              </a:rPr>
              <a:t>频率</a:t>
            </a:r>
            <a:r>
              <a:rPr kumimoji="1" lang="en-US" altLang="zh-SG" sz="2500" smtClean="0">
                <a:latin typeface="Times New Roman" pitchFamily="18" charset="0"/>
              </a:rPr>
              <a:t>f</a:t>
            </a:r>
            <a:r>
              <a:rPr kumimoji="1" lang="en-US" altLang="zh-SG" sz="2500" baseline="-25000" smtClean="0">
                <a:latin typeface="Times New Roman" pitchFamily="18" charset="0"/>
              </a:rPr>
              <a:t>VCO</a:t>
            </a:r>
            <a:r>
              <a:rPr kumimoji="1" lang="zh-CN" altLang="en-US" sz="2500" smtClean="0">
                <a:latin typeface="Times New Roman" pitchFamily="18" charset="0"/>
              </a:rPr>
              <a:t>高于（或相位超前）输入信号</a:t>
            </a:r>
            <a:r>
              <a:rPr kumimoji="1" lang="en-US" altLang="zh-SG" sz="2500" smtClean="0">
                <a:latin typeface="Times New Roman" pitchFamily="18" charset="0"/>
              </a:rPr>
              <a:t>V</a:t>
            </a:r>
            <a:r>
              <a:rPr kumimoji="1" lang="en-US" altLang="zh-SG" sz="2500" baseline="-25000" smtClean="0">
                <a:latin typeface="Times New Roman" pitchFamily="18" charset="0"/>
              </a:rPr>
              <a:t>i</a:t>
            </a:r>
            <a:r>
              <a:rPr kumimoji="1" lang="zh-CN" altLang="en-US" sz="2500" smtClean="0">
                <a:latin typeface="Times New Roman" pitchFamily="18" charset="0"/>
              </a:rPr>
              <a:t>频率</a:t>
            </a:r>
            <a:r>
              <a:rPr kumimoji="1" lang="en-US" altLang="zh-SG" sz="2500" smtClean="0">
                <a:latin typeface="Times New Roman" pitchFamily="18" charset="0"/>
              </a:rPr>
              <a:t>f</a:t>
            </a:r>
            <a:r>
              <a:rPr kumimoji="1" lang="en-US" altLang="zh-SG" sz="2500" baseline="-25000" smtClean="0">
                <a:latin typeface="Times New Roman" pitchFamily="18" charset="0"/>
              </a:rPr>
              <a:t>i</a:t>
            </a:r>
            <a:r>
              <a:rPr kumimoji="1" lang="zh-CN" altLang="en-US" sz="2500" smtClean="0">
                <a:latin typeface="Times New Roman" pitchFamily="18" charset="0"/>
              </a:rPr>
              <a:t>（相位）时，</a:t>
            </a:r>
            <a:r>
              <a:rPr kumimoji="1" lang="en-US" altLang="zh-SG" sz="2500" smtClean="0">
                <a:latin typeface="Times New Roman" pitchFamily="18" charset="0"/>
              </a:rPr>
              <a:t>PD</a:t>
            </a:r>
            <a:r>
              <a:rPr kumimoji="1" lang="en-US" altLang="zh-CN" sz="2500" smtClean="0">
                <a:latin typeface="Times New Roman" pitchFamily="18" charset="0"/>
              </a:rPr>
              <a:t> </a:t>
            </a:r>
            <a:r>
              <a:rPr kumimoji="1" lang="en-US" altLang="zh-SG" sz="2500" smtClean="0">
                <a:latin typeface="Times New Roman" pitchFamily="18" charset="0"/>
              </a:rPr>
              <a:t>II</a:t>
            </a:r>
            <a:r>
              <a:rPr kumimoji="1" lang="zh-CN" altLang="en-US" sz="2500" smtClean="0">
                <a:latin typeface="Times New Roman" pitchFamily="18" charset="0"/>
              </a:rPr>
              <a:t>输出负脉冲，环路滤波电容放电，则</a:t>
            </a:r>
            <a:r>
              <a:rPr kumimoji="1" lang="zh-CN" altLang="en-US" sz="2500" smtClean="0">
                <a:solidFill>
                  <a:srgbClr val="0000FF"/>
                </a:solidFill>
                <a:latin typeface="Times New Roman" pitchFamily="18" charset="0"/>
              </a:rPr>
              <a:t>控制电压</a:t>
            </a:r>
            <a:r>
              <a:rPr kumimoji="1" lang="en-US" altLang="zh-SG" sz="2500" smtClean="0">
                <a:solidFill>
                  <a:srgbClr val="0000FF"/>
                </a:solidFill>
                <a:latin typeface="Times New Roman" pitchFamily="18" charset="0"/>
              </a:rPr>
              <a:t>V</a:t>
            </a:r>
            <a:r>
              <a:rPr kumimoji="1" lang="en-US" altLang="zh-CN" sz="2500" baseline="-25000" smtClean="0">
                <a:solidFill>
                  <a:srgbClr val="0000FF"/>
                </a:solidFill>
                <a:latin typeface="Times New Roman" pitchFamily="18" charset="0"/>
              </a:rPr>
              <a:t>c</a:t>
            </a:r>
            <a:r>
              <a:rPr kumimoji="1" lang="zh-CN" altLang="en-US" sz="2500" smtClean="0">
                <a:solidFill>
                  <a:srgbClr val="0000FF"/>
                </a:solidFill>
                <a:latin typeface="Times New Roman" pitchFamily="18" charset="0"/>
              </a:rPr>
              <a:t>变小</a:t>
            </a:r>
            <a:r>
              <a:rPr kumimoji="1" lang="zh-CN" altLang="en-US" sz="2500" smtClean="0">
                <a:latin typeface="Times New Roman" pitchFamily="18" charset="0"/>
              </a:rPr>
              <a:t>，最低值为零</a:t>
            </a:r>
            <a:r>
              <a:rPr kumimoji="1" lang="zh-CN" altLang="en-US" sz="2500" smtClean="0">
                <a:solidFill>
                  <a:srgbClr val="0000FF"/>
                </a:solidFill>
                <a:latin typeface="Times New Roman" pitchFamily="18" charset="0"/>
              </a:rPr>
              <a:t>（可去降低</a:t>
            </a:r>
            <a:r>
              <a:rPr kumimoji="1" lang="en-US" altLang="zh-CN" sz="2500" smtClean="0">
                <a:solidFill>
                  <a:srgbClr val="0000FF"/>
                </a:solidFill>
                <a:latin typeface="Times New Roman" pitchFamily="18" charset="0"/>
              </a:rPr>
              <a:t>f</a:t>
            </a:r>
            <a:r>
              <a:rPr kumimoji="1" lang="en-US" altLang="zh-CN" sz="2500" baseline="-25000" smtClean="0">
                <a:solidFill>
                  <a:srgbClr val="0000FF"/>
                </a:solidFill>
                <a:latin typeface="Times New Roman" pitchFamily="18" charset="0"/>
              </a:rPr>
              <a:t>VCO</a:t>
            </a:r>
            <a:r>
              <a:rPr kumimoji="1" lang="zh-CN" altLang="en-US" sz="2500" smtClean="0">
                <a:solidFill>
                  <a:srgbClr val="0000FF"/>
                </a:solidFill>
                <a:latin typeface="Times New Roman" pitchFamily="18" charset="0"/>
              </a:rPr>
              <a:t>，使之接近</a:t>
            </a:r>
            <a:r>
              <a:rPr kumimoji="1" lang="en-US" altLang="zh-SG" sz="2500" smtClean="0">
                <a:solidFill>
                  <a:srgbClr val="0000FF"/>
                </a:solidFill>
                <a:latin typeface="Times New Roman" pitchFamily="18" charset="0"/>
              </a:rPr>
              <a:t>f</a:t>
            </a:r>
            <a:r>
              <a:rPr kumimoji="1" lang="en-US" altLang="zh-SG" sz="2500" baseline="-25000" smtClean="0">
                <a:solidFill>
                  <a:srgbClr val="0000FF"/>
                </a:solidFill>
                <a:latin typeface="Times New Roman" pitchFamily="18" charset="0"/>
              </a:rPr>
              <a:t>i</a:t>
            </a:r>
            <a:r>
              <a:rPr kumimoji="1" lang="zh-CN" altLang="en-US" sz="2500" smtClean="0">
                <a:solidFill>
                  <a:srgbClr val="0000FF"/>
                </a:solidFill>
                <a:latin typeface="Times New Roman" pitchFamily="18" charset="0"/>
              </a:rPr>
              <a:t>）</a:t>
            </a:r>
            <a:r>
              <a:rPr kumimoji="1" lang="zh-CN" altLang="en-US" sz="2500" smtClean="0">
                <a:latin typeface="Times New Roman" pitchFamily="18" charset="0"/>
              </a:rPr>
              <a:t>。</a:t>
            </a:r>
          </a:p>
          <a:p>
            <a:pPr marL="261938" indent="-261938" eaLnBrk="1" hangingPunct="1">
              <a:spcBef>
                <a:spcPct val="5000"/>
              </a:spcBef>
              <a:spcAft>
                <a:spcPct val="5000"/>
              </a:spcAft>
              <a:buFont typeface="Wingdings" pitchFamily="2" charset="2"/>
              <a:buChar char="ü"/>
            </a:pPr>
            <a:r>
              <a:rPr kumimoji="1" lang="zh-CN" altLang="en-US" sz="2500" b="1" smtClean="0">
                <a:latin typeface="Times New Roman" pitchFamily="18" charset="0"/>
              </a:rPr>
              <a:t>电压</a:t>
            </a:r>
            <a:r>
              <a:rPr kumimoji="1" lang="en-US" altLang="zh-SG" sz="2500" b="1" smtClean="0">
                <a:latin typeface="Times New Roman" pitchFamily="18" charset="0"/>
              </a:rPr>
              <a:t>V</a:t>
            </a:r>
            <a:r>
              <a:rPr kumimoji="1" lang="en-US" altLang="zh-CN" sz="2500" b="1" baseline="-25000" smtClean="0">
                <a:latin typeface="Times New Roman" pitchFamily="18" charset="0"/>
              </a:rPr>
              <a:t>c</a:t>
            </a:r>
            <a:r>
              <a:rPr kumimoji="1" lang="zh-CN" altLang="en-US" sz="2500" b="1" smtClean="0">
                <a:latin typeface="Times New Roman" pitchFamily="18" charset="0"/>
              </a:rPr>
              <a:t>随频差</a:t>
            </a:r>
            <a:r>
              <a:rPr kumimoji="1" lang="en-US" altLang="zh-CN" sz="2500" b="1" smtClean="0">
                <a:latin typeface="Times New Roman" pitchFamily="18" charset="0"/>
              </a:rPr>
              <a:t>f</a:t>
            </a:r>
            <a:r>
              <a:rPr kumimoji="1" lang="en-US" altLang="zh-CN" sz="2500" b="1" baseline="-25000" smtClean="0">
                <a:latin typeface="Times New Roman" pitchFamily="18" charset="0"/>
              </a:rPr>
              <a:t>VCO</a:t>
            </a:r>
            <a:r>
              <a:rPr kumimoji="1" lang="en-US" altLang="zh-CN" sz="2500" b="1" smtClean="0">
                <a:latin typeface="Times New Roman" pitchFamily="18" charset="0"/>
              </a:rPr>
              <a:t>-f</a:t>
            </a:r>
            <a:r>
              <a:rPr kumimoji="1" lang="en-US" altLang="zh-CN" sz="2500" b="1" baseline="-25000" smtClean="0">
                <a:latin typeface="Times New Roman" pitchFamily="18" charset="0"/>
              </a:rPr>
              <a:t>i</a:t>
            </a:r>
            <a:r>
              <a:rPr kumimoji="1" lang="zh-CN" altLang="en-US" sz="2500" b="1" smtClean="0">
                <a:latin typeface="Times New Roman" pitchFamily="18" charset="0"/>
              </a:rPr>
              <a:t>的变化趋势与</a:t>
            </a:r>
            <a:r>
              <a:rPr kumimoji="1" lang="en-US" altLang="zh-SG" sz="2500" b="1" smtClean="0">
                <a:latin typeface="Times New Roman" pitchFamily="18" charset="0"/>
              </a:rPr>
              <a:t>VCO </a:t>
            </a:r>
            <a:r>
              <a:rPr kumimoji="1" lang="en-US" altLang="zh-CN" sz="2500" b="1" smtClean="0">
                <a:latin typeface="Times New Roman" pitchFamily="18" charset="0"/>
              </a:rPr>
              <a:t>74LS124</a:t>
            </a:r>
            <a:r>
              <a:rPr kumimoji="1" lang="zh-CN" altLang="en-US" sz="2500" b="1" smtClean="0">
                <a:latin typeface="Times New Roman" pitchFamily="18" charset="0"/>
              </a:rPr>
              <a:t>的控制电压</a:t>
            </a:r>
            <a:r>
              <a:rPr kumimoji="1" lang="en-US" altLang="zh-CN" sz="2500" b="1" smtClean="0">
                <a:latin typeface="Times New Roman" pitchFamily="18" charset="0"/>
              </a:rPr>
              <a:t>V</a:t>
            </a:r>
            <a:r>
              <a:rPr kumimoji="1" lang="en-US" altLang="zh-CN" sz="2500" b="1" baseline="-25000" smtClean="0">
                <a:latin typeface="Times New Roman" pitchFamily="18" charset="0"/>
              </a:rPr>
              <a:t>reg</a:t>
            </a:r>
            <a:r>
              <a:rPr kumimoji="1" lang="zh-CN" altLang="en-US" sz="2500" b="1" smtClean="0">
                <a:latin typeface="Times New Roman" pitchFamily="18" charset="0"/>
              </a:rPr>
              <a:t>对频率的控制趋势（图</a:t>
            </a:r>
            <a:r>
              <a:rPr kumimoji="1" lang="en-US" altLang="zh-SG" sz="2500" b="1" smtClean="0">
                <a:latin typeface="Times New Roman" pitchFamily="18" charset="0"/>
              </a:rPr>
              <a:t>3-96</a:t>
            </a:r>
            <a:r>
              <a:rPr kumimoji="1" lang="zh-CN" altLang="en-US" sz="2500" b="1" smtClean="0">
                <a:latin typeface="Times New Roman" pitchFamily="18" charset="0"/>
              </a:rPr>
              <a:t>）是一致的，即单调递增；</a:t>
            </a:r>
          </a:p>
          <a:p>
            <a:pPr marL="261938" indent="-261938" eaLnBrk="1" hangingPunct="1">
              <a:spcBef>
                <a:spcPct val="5000"/>
              </a:spcBef>
              <a:spcAft>
                <a:spcPct val="5000"/>
              </a:spcAft>
              <a:buFont typeface="Wingdings" pitchFamily="2" charset="2"/>
              <a:buChar char="ü"/>
            </a:pPr>
            <a:r>
              <a:rPr kumimoji="1" lang="zh-CN" altLang="en-US" sz="2500" b="1" smtClean="0">
                <a:latin typeface="Times New Roman" pitchFamily="18" charset="0"/>
              </a:rPr>
              <a:t>输出的控制电压</a:t>
            </a:r>
            <a:r>
              <a:rPr kumimoji="1" lang="en-US" altLang="zh-SG" sz="2500" b="1" smtClean="0">
                <a:latin typeface="Times New Roman" pitchFamily="18" charset="0"/>
              </a:rPr>
              <a:t>V</a:t>
            </a:r>
            <a:r>
              <a:rPr kumimoji="1" lang="en-US" altLang="zh-CN" sz="2500" b="1" baseline="-25000" smtClean="0">
                <a:latin typeface="Times New Roman" pitchFamily="18" charset="0"/>
              </a:rPr>
              <a:t>c</a:t>
            </a:r>
            <a:r>
              <a:rPr kumimoji="1" lang="zh-CN" altLang="en-US" sz="2500" b="1" smtClean="0">
                <a:latin typeface="Times New Roman" pitchFamily="18" charset="0"/>
              </a:rPr>
              <a:t>变化范围是</a:t>
            </a:r>
            <a:r>
              <a:rPr kumimoji="1" lang="en-US" altLang="zh-CN" sz="2500" b="1" smtClean="0">
                <a:latin typeface="Times New Roman" pitchFamily="18" charset="0"/>
              </a:rPr>
              <a:t>0~5V</a:t>
            </a:r>
            <a:r>
              <a:rPr kumimoji="1" lang="zh-CN" altLang="en-US" sz="2500" b="1" smtClean="0">
                <a:latin typeface="Times New Roman" pitchFamily="18" charset="0"/>
              </a:rPr>
              <a:t>（电源电压），与</a:t>
            </a:r>
            <a:r>
              <a:rPr kumimoji="1" lang="en-US" altLang="zh-SG" sz="2500" b="1" smtClean="0">
                <a:latin typeface="Times New Roman" pitchFamily="18" charset="0"/>
              </a:rPr>
              <a:t>VCO</a:t>
            </a:r>
            <a:r>
              <a:rPr kumimoji="1" lang="en-US" altLang="zh-CN" sz="2500" b="1" smtClean="0">
                <a:latin typeface="Times New Roman" pitchFamily="18" charset="0"/>
              </a:rPr>
              <a:t> 74LS124</a:t>
            </a:r>
            <a:r>
              <a:rPr kumimoji="1" lang="zh-CN" altLang="en-US" sz="2500" b="1" smtClean="0">
                <a:latin typeface="Times New Roman" pitchFamily="18" charset="0"/>
              </a:rPr>
              <a:t>的频率调节电压</a:t>
            </a:r>
            <a:r>
              <a:rPr kumimoji="1" lang="en-US" altLang="zh-CN" sz="2500" b="1" smtClean="0">
                <a:latin typeface="Times New Roman" pitchFamily="18" charset="0"/>
              </a:rPr>
              <a:t>V</a:t>
            </a:r>
            <a:r>
              <a:rPr kumimoji="1" lang="en-US" altLang="zh-CN" sz="2500" b="1" baseline="-25000" smtClean="0">
                <a:latin typeface="Times New Roman" pitchFamily="18" charset="0"/>
              </a:rPr>
              <a:t>reg</a:t>
            </a:r>
            <a:r>
              <a:rPr kumimoji="1" lang="zh-CN" altLang="en-US" sz="2500" b="1" smtClean="0">
                <a:latin typeface="Times New Roman" pitchFamily="18" charset="0"/>
              </a:rPr>
              <a:t>的电平范围（</a:t>
            </a:r>
            <a:r>
              <a:rPr kumimoji="1" lang="en-US" altLang="zh-CN" sz="2500" b="1" smtClean="0">
                <a:latin typeface="Times New Roman" pitchFamily="18" charset="0"/>
              </a:rPr>
              <a:t>TTL</a:t>
            </a:r>
            <a:r>
              <a:rPr kumimoji="1" lang="zh-CN" altLang="en-US" sz="2500" b="1" smtClean="0">
                <a:latin typeface="Times New Roman" pitchFamily="18" charset="0"/>
              </a:rPr>
              <a:t>电平）一致；</a:t>
            </a:r>
          </a:p>
          <a:p>
            <a:pPr marL="261938" indent="-261938" eaLnBrk="1" hangingPunct="1">
              <a:spcBef>
                <a:spcPct val="5000"/>
              </a:spcBef>
              <a:spcAft>
                <a:spcPct val="5000"/>
              </a:spcAft>
              <a:buFont typeface="Wingdings" pitchFamily="2" charset="2"/>
              <a:buChar char="ü"/>
            </a:pPr>
            <a:r>
              <a:rPr kumimoji="1" lang="zh-CN" altLang="en-US" sz="2500" b="1" smtClean="0">
                <a:latin typeface="Times New Roman" pitchFamily="18" charset="0"/>
              </a:rPr>
              <a:t>故可将电压</a:t>
            </a:r>
            <a:r>
              <a:rPr kumimoji="1" lang="en-US" altLang="zh-SG" sz="2500" b="1" smtClean="0">
                <a:latin typeface="Times New Roman" pitchFamily="18" charset="0"/>
              </a:rPr>
              <a:t>V</a:t>
            </a:r>
            <a:r>
              <a:rPr kumimoji="1" lang="en-US" altLang="zh-CN" sz="2500" b="1" baseline="-25000" smtClean="0">
                <a:latin typeface="Times New Roman" pitchFamily="18" charset="0"/>
              </a:rPr>
              <a:t>c</a:t>
            </a:r>
            <a:r>
              <a:rPr kumimoji="1" lang="zh-CN" altLang="en-US" sz="2500" b="1" smtClean="0">
                <a:latin typeface="Times New Roman" pitchFamily="18" charset="0"/>
              </a:rPr>
              <a:t>接在</a:t>
            </a:r>
            <a:r>
              <a:rPr kumimoji="1" lang="en-US" altLang="zh-CN" sz="2500" b="1" smtClean="0">
                <a:latin typeface="Times New Roman" pitchFamily="18" charset="0"/>
              </a:rPr>
              <a:t>74LS124</a:t>
            </a:r>
            <a:r>
              <a:rPr kumimoji="1" lang="zh-CN" altLang="en-US" sz="2500" b="1" smtClean="0">
                <a:latin typeface="Times New Roman" pitchFamily="18" charset="0"/>
              </a:rPr>
              <a:t>的</a:t>
            </a:r>
            <a:r>
              <a:rPr kumimoji="1" lang="en-US" altLang="zh-CN" sz="2500" b="1" smtClean="0">
                <a:latin typeface="Times New Roman" pitchFamily="18" charset="0"/>
              </a:rPr>
              <a:t>1</a:t>
            </a:r>
            <a:r>
              <a:rPr kumimoji="1" lang="zh-CN" altLang="en-US" sz="2500" b="1" smtClean="0">
                <a:latin typeface="Times New Roman" pitchFamily="18" charset="0"/>
              </a:rPr>
              <a:t>、</a:t>
            </a:r>
            <a:r>
              <a:rPr kumimoji="1" lang="en-US" altLang="zh-CN" sz="2500" b="1" smtClean="0">
                <a:latin typeface="Times New Roman" pitchFamily="18" charset="0"/>
              </a:rPr>
              <a:t>2</a:t>
            </a:r>
            <a:r>
              <a:rPr kumimoji="1" lang="zh-CN" altLang="en-US" sz="2500" b="1" smtClean="0">
                <a:latin typeface="Times New Roman" pitchFamily="18" charset="0"/>
              </a:rPr>
              <a:t>细调</a:t>
            </a:r>
            <a:r>
              <a:rPr kumimoji="1" lang="en-US" altLang="zh-CN" sz="2500" b="1" smtClean="0">
                <a:latin typeface="Times New Roman" pitchFamily="18" charset="0"/>
              </a:rPr>
              <a:t>V</a:t>
            </a:r>
            <a:r>
              <a:rPr kumimoji="1" lang="en-US" altLang="zh-CN" sz="2500" b="1" baseline="-25000" smtClean="0">
                <a:latin typeface="Times New Roman" pitchFamily="18" charset="0"/>
              </a:rPr>
              <a:t>reg</a:t>
            </a:r>
            <a:r>
              <a:rPr kumimoji="1" lang="zh-CN" altLang="en-US" sz="2500" b="1" smtClean="0">
                <a:latin typeface="Times New Roman" pitchFamily="18" charset="0"/>
              </a:rPr>
              <a:t>端。</a:t>
            </a:r>
          </a:p>
        </p:txBody>
      </p:sp>
      <p:grpSp>
        <p:nvGrpSpPr>
          <p:cNvPr id="58371" name="Group 11"/>
          <p:cNvGrpSpPr>
            <a:grpSpLocks/>
          </p:cNvGrpSpPr>
          <p:nvPr/>
        </p:nvGrpSpPr>
        <p:grpSpPr bwMode="auto">
          <a:xfrm>
            <a:off x="323850" y="4956175"/>
            <a:ext cx="8275638" cy="1800225"/>
            <a:chOff x="295" y="2976"/>
            <a:chExt cx="5213" cy="1200"/>
          </a:xfrm>
        </p:grpSpPr>
        <p:pic>
          <p:nvPicPr>
            <p:cNvPr id="58373" name="Picture 5"/>
            <p:cNvPicPr>
              <a:picLocks noChangeAspect="1" noChangeArrowheads="1"/>
            </p:cNvPicPr>
            <p:nvPr/>
          </p:nvPicPr>
          <p:blipFill>
            <a:blip r:embed="rId3"/>
            <a:srcRect/>
            <a:stretch>
              <a:fillRect/>
            </a:stretch>
          </p:blipFill>
          <p:spPr bwMode="auto">
            <a:xfrm>
              <a:off x="703" y="3024"/>
              <a:ext cx="2628" cy="1152"/>
            </a:xfrm>
            <a:prstGeom prst="rect">
              <a:avLst/>
            </a:prstGeom>
            <a:noFill/>
            <a:ln w="9525">
              <a:noFill/>
              <a:miter lim="800000"/>
              <a:headEnd/>
              <a:tailEnd/>
            </a:ln>
          </p:spPr>
        </p:pic>
        <p:pic>
          <p:nvPicPr>
            <p:cNvPr id="58374" name="Picture 7"/>
            <p:cNvPicPr>
              <a:picLocks noChangeAspect="1" noChangeArrowheads="1"/>
            </p:cNvPicPr>
            <p:nvPr/>
          </p:nvPicPr>
          <p:blipFill>
            <a:blip r:embed="rId4"/>
            <a:srcRect/>
            <a:stretch>
              <a:fillRect/>
            </a:stretch>
          </p:blipFill>
          <p:spPr bwMode="auto">
            <a:xfrm>
              <a:off x="3606" y="2976"/>
              <a:ext cx="1902" cy="1193"/>
            </a:xfrm>
            <a:prstGeom prst="rect">
              <a:avLst/>
            </a:prstGeom>
            <a:noFill/>
            <a:ln w="9525">
              <a:noFill/>
              <a:miter lim="800000"/>
              <a:headEnd/>
              <a:tailEnd/>
            </a:ln>
          </p:spPr>
        </p:pic>
        <p:sp>
          <p:nvSpPr>
            <p:cNvPr id="58375" name="Text Box 9"/>
            <p:cNvSpPr txBox="1">
              <a:spLocks noChangeArrowheads="1"/>
            </p:cNvSpPr>
            <p:nvPr/>
          </p:nvSpPr>
          <p:spPr bwMode="auto">
            <a:xfrm>
              <a:off x="295" y="3295"/>
              <a:ext cx="453" cy="244"/>
            </a:xfrm>
            <a:prstGeom prst="rect">
              <a:avLst/>
            </a:prstGeom>
            <a:noFill/>
            <a:ln w="9525">
              <a:noFill/>
              <a:miter lim="800000"/>
              <a:headEnd/>
              <a:tailEnd/>
            </a:ln>
          </p:spPr>
          <p:txBody>
            <a:bodyPr>
              <a:spAutoFit/>
            </a:bodyPr>
            <a:lstStyle/>
            <a:p>
              <a:pPr algn="ctr" eaLnBrk="1" hangingPunct="1">
                <a:spcBef>
                  <a:spcPct val="50000"/>
                </a:spcBef>
              </a:pPr>
              <a:r>
                <a:rPr lang="en-US" altLang="zh-SG" sz="1800"/>
                <a:t>v</a:t>
              </a:r>
              <a:r>
                <a:rPr lang="en-US" altLang="zh-SG" sz="1800" baseline="-25000"/>
                <a:t>o</a:t>
              </a:r>
              <a:endParaRPr lang="en-US" altLang="zh-CN" sz="1800"/>
            </a:p>
          </p:txBody>
        </p:sp>
        <p:sp>
          <p:nvSpPr>
            <p:cNvPr id="58376" name="Text Box 10"/>
            <p:cNvSpPr txBox="1">
              <a:spLocks noChangeArrowheads="1"/>
            </p:cNvSpPr>
            <p:nvPr/>
          </p:nvSpPr>
          <p:spPr bwMode="auto">
            <a:xfrm>
              <a:off x="295" y="3748"/>
              <a:ext cx="453" cy="245"/>
            </a:xfrm>
            <a:prstGeom prst="rect">
              <a:avLst/>
            </a:prstGeom>
            <a:noFill/>
            <a:ln w="9525">
              <a:noFill/>
              <a:miter lim="800000"/>
              <a:headEnd/>
              <a:tailEnd/>
            </a:ln>
          </p:spPr>
          <p:txBody>
            <a:bodyPr>
              <a:spAutoFit/>
            </a:bodyPr>
            <a:lstStyle/>
            <a:p>
              <a:pPr algn="ctr" eaLnBrk="1" hangingPunct="1">
                <a:spcBef>
                  <a:spcPct val="50000"/>
                </a:spcBef>
              </a:pPr>
              <a:r>
                <a:rPr lang="en-US" altLang="zh-SG" sz="1800"/>
                <a:t>v</a:t>
              </a:r>
              <a:r>
                <a:rPr lang="en-US" altLang="zh-SG" sz="1800" baseline="-25000"/>
                <a:t>c</a:t>
              </a:r>
              <a:endParaRPr lang="en-US" altLang="zh-CN" sz="1800"/>
            </a:p>
          </p:txBody>
        </p:sp>
      </p:grpSp>
      <p:sp>
        <p:nvSpPr>
          <p:cNvPr id="58372" name="Line 12"/>
          <p:cNvSpPr>
            <a:spLocks noChangeShapeType="1"/>
          </p:cNvSpPr>
          <p:nvPr/>
        </p:nvSpPr>
        <p:spPr bwMode="auto">
          <a:xfrm>
            <a:off x="4716463" y="3500438"/>
            <a:ext cx="1873250" cy="1512887"/>
          </a:xfrm>
          <a:prstGeom prst="line">
            <a:avLst/>
          </a:prstGeom>
          <a:noFill/>
          <a:ln w="19050">
            <a:solidFill>
              <a:srgbClr val="FF0000"/>
            </a:solidFill>
            <a:prstDash val="dash"/>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394" name="Picture 4"/>
          <p:cNvPicPr>
            <a:picLocks noChangeAspect="1" noChangeArrowheads="1"/>
          </p:cNvPicPr>
          <p:nvPr/>
        </p:nvPicPr>
        <p:blipFill>
          <a:blip r:embed="rId2">
            <a:lum contrast="12000"/>
          </a:blip>
          <a:srcRect/>
          <a:stretch>
            <a:fillRect/>
          </a:stretch>
        </p:blipFill>
        <p:spPr bwMode="auto">
          <a:xfrm>
            <a:off x="0" y="1781175"/>
            <a:ext cx="9144000" cy="3505200"/>
          </a:xfrm>
          <a:prstGeom prst="rect">
            <a:avLst/>
          </a:prstGeom>
          <a:noFill/>
          <a:ln w="9525">
            <a:noFill/>
            <a:miter lim="800000"/>
            <a:headEnd/>
            <a:tailEnd/>
          </a:ln>
        </p:spPr>
      </p:pic>
      <p:sp>
        <p:nvSpPr>
          <p:cNvPr id="59395" name="Rectangle 5"/>
          <p:cNvSpPr>
            <a:spLocks noChangeArrowheads="1"/>
          </p:cNvSpPr>
          <p:nvPr/>
        </p:nvSpPr>
        <p:spPr bwMode="auto">
          <a:xfrm>
            <a:off x="71438" y="981075"/>
            <a:ext cx="7885112" cy="654050"/>
          </a:xfrm>
          <a:prstGeom prst="rect">
            <a:avLst/>
          </a:prstGeom>
          <a:noFill/>
          <a:ln w="9525">
            <a:noFill/>
            <a:miter lim="800000"/>
            <a:headEnd/>
            <a:tailEnd/>
          </a:ln>
        </p:spPr>
        <p:txBody>
          <a:bodyPr anchor="b"/>
          <a:lstStyle/>
          <a:p>
            <a:pPr eaLnBrk="1" hangingPunct="1"/>
            <a:r>
              <a:rPr lang="zh-CN" altLang="en-US" sz="3200">
                <a:solidFill>
                  <a:srgbClr val="0000FF"/>
                </a:solidFill>
                <a:latin typeface="Times New Roman" pitchFamily="18" charset="0"/>
              </a:rPr>
              <a:t>（补充）关于</a:t>
            </a:r>
            <a:r>
              <a:rPr lang="en-US" altLang="zh-SG" sz="3200">
                <a:solidFill>
                  <a:srgbClr val="0000FF"/>
                </a:solidFill>
                <a:latin typeface="Times New Roman" pitchFamily="18" charset="0"/>
              </a:rPr>
              <a:t>V</a:t>
            </a:r>
            <a:r>
              <a:rPr lang="en-US" altLang="zh-SG" sz="3200" baseline="-25000">
                <a:solidFill>
                  <a:srgbClr val="0000FF"/>
                </a:solidFill>
                <a:latin typeface="Times New Roman" pitchFamily="18" charset="0"/>
              </a:rPr>
              <a:t>Rng</a:t>
            </a:r>
            <a:r>
              <a:rPr lang="zh-CN" altLang="en-US" sz="3200">
                <a:solidFill>
                  <a:srgbClr val="0000FF"/>
                </a:solidFill>
                <a:latin typeface="Times New Roman" pitchFamily="18" charset="0"/>
              </a:rPr>
              <a:t>最好随行频变化的解释：</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07950" y="1557338"/>
            <a:ext cx="8280400" cy="4608512"/>
          </a:xfrm>
        </p:spPr>
        <p:txBody>
          <a:bodyPr/>
          <a:lstStyle/>
          <a:p>
            <a:pPr marL="465138" indent="-465138" eaLnBrk="1" hangingPunct="1">
              <a:lnSpc>
                <a:spcPct val="135000"/>
              </a:lnSpc>
              <a:buSzTx/>
              <a:buFont typeface="Wingdings" pitchFamily="2" charset="2"/>
              <a:buChar char="ü"/>
            </a:pPr>
            <a:r>
              <a:rPr lang="zh-CN" altLang="en-US" sz="2800" b="1" smtClean="0">
                <a:latin typeface="Times New Roman" pitchFamily="18" charset="0"/>
              </a:rPr>
              <a:t>输入信号电压与压控振荡器</a:t>
            </a:r>
            <a:r>
              <a:rPr lang="en-US" altLang="zh-CN" sz="2800" b="1" smtClean="0">
                <a:latin typeface="Times New Roman" pitchFamily="18" charset="0"/>
              </a:rPr>
              <a:t>VCO</a:t>
            </a:r>
            <a:r>
              <a:rPr lang="zh-CN" altLang="en-US" sz="2800" b="1" smtClean="0">
                <a:latin typeface="Times New Roman" pitchFamily="18" charset="0"/>
              </a:rPr>
              <a:t>输出电压之间的相位差为：</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e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o         </a:t>
            </a:r>
            <a:endParaRPr lang="zh-CN" altLang="en-US" sz="2800" b="1" baseline="-25000" smtClean="0">
              <a:latin typeface="Times New Roman" pitchFamily="18" charset="0"/>
            </a:endParaRPr>
          </a:p>
          <a:p>
            <a:pPr marL="465138" indent="-465138" eaLnBrk="1" hangingPunct="1">
              <a:lnSpc>
                <a:spcPct val="135000"/>
              </a:lnSpc>
            </a:pPr>
            <a:r>
              <a:rPr lang="zh-CN" altLang="en-US" sz="2800" b="1" smtClean="0">
                <a:solidFill>
                  <a:srgbClr val="008000"/>
                </a:solidFill>
                <a:latin typeface="Times New Roman" pitchFamily="18" charset="0"/>
              </a:rPr>
              <a:t>固有频差：</a:t>
            </a:r>
            <a:r>
              <a:rPr lang="en-US" altLang="zh-CN" sz="2800" b="1" smtClean="0">
                <a:latin typeface="Times New Roman" pitchFamily="18" charset="0"/>
              </a:rPr>
              <a:t>d</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a:t>
            </a:r>
            <a:r>
              <a:rPr lang="en-US" altLang="zh-CN" sz="2800" b="1" smtClean="0">
                <a:latin typeface="Times New Roman" pitchFamily="18" charset="0"/>
              </a:rPr>
              <a:t>/dt =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r</a:t>
            </a:r>
            <a:r>
              <a:rPr lang="en-US" altLang="zh-CN" sz="2800" b="1" smtClean="0">
                <a:latin typeface="Times New Roman" pitchFamily="18" charset="0"/>
              </a:rPr>
              <a:t> =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a:t>
            </a:r>
            <a:r>
              <a:rPr lang="zh-CN" altLang="en-US" sz="2800" b="1" baseline="-25000" smtClean="0">
                <a:latin typeface="Times New Roman" pitchFamily="18" charset="0"/>
              </a:rPr>
              <a:t> </a:t>
            </a:r>
          </a:p>
          <a:p>
            <a:pPr marL="465138" indent="-465138" eaLnBrk="1" hangingPunct="1">
              <a:lnSpc>
                <a:spcPct val="135000"/>
              </a:lnSpc>
            </a:pPr>
            <a:r>
              <a:rPr lang="zh-CN" altLang="en-US" sz="2800" b="1" smtClean="0">
                <a:solidFill>
                  <a:srgbClr val="008000"/>
                </a:solidFill>
                <a:latin typeface="Times New Roman" pitchFamily="18" charset="0"/>
              </a:rPr>
              <a:t>控制频差：</a:t>
            </a:r>
            <a:r>
              <a:rPr lang="en-US" altLang="zh-CN" sz="2800" b="1" smtClean="0">
                <a:latin typeface="Times New Roman" pitchFamily="18" charset="0"/>
              </a:rPr>
              <a:t>d</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o</a:t>
            </a:r>
            <a:r>
              <a:rPr lang="en-US" altLang="zh-CN" sz="2800" b="1" smtClean="0">
                <a:latin typeface="Times New Roman" pitchFamily="18" charset="0"/>
              </a:rPr>
              <a:t>/dt =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o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r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o</a:t>
            </a:r>
            <a:endParaRPr lang="en-US" altLang="zh-CN" sz="2800" b="1" baseline="-25000" smtClean="0">
              <a:latin typeface="Times New Roman" pitchFamily="18" charset="0"/>
            </a:endParaRPr>
          </a:p>
          <a:p>
            <a:pPr marL="465138" indent="-465138" eaLnBrk="1" hangingPunct="1">
              <a:lnSpc>
                <a:spcPct val="135000"/>
              </a:lnSpc>
            </a:pPr>
            <a:r>
              <a:rPr lang="zh-CN" altLang="en-US" sz="2800" b="1" smtClean="0">
                <a:solidFill>
                  <a:srgbClr val="008000"/>
                </a:solidFill>
                <a:latin typeface="Times New Roman" pitchFamily="18" charset="0"/>
              </a:rPr>
              <a:t>瞬时频差：</a:t>
            </a:r>
            <a:r>
              <a:rPr lang="en-US" altLang="zh-CN" sz="2800" b="1" smtClean="0">
                <a:latin typeface="Times New Roman" pitchFamily="18" charset="0"/>
              </a:rPr>
              <a:t>d</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e</a:t>
            </a:r>
            <a:r>
              <a:rPr lang="en-US" altLang="zh-CN" sz="2800" b="1" smtClean="0">
                <a:latin typeface="Times New Roman" pitchFamily="18" charset="0"/>
              </a:rPr>
              <a:t>/dt =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o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e</a:t>
            </a:r>
          </a:p>
          <a:p>
            <a:pPr marL="465138" indent="-465138" eaLnBrk="1" hangingPunct="1">
              <a:lnSpc>
                <a:spcPct val="135000"/>
              </a:lnSpc>
              <a:buSzTx/>
              <a:buFont typeface="Wingdings" pitchFamily="2" charset="2"/>
              <a:buChar char="ü"/>
            </a:pPr>
            <a:r>
              <a:rPr lang="en-GB" altLang="zh-CN" sz="2800" b="1" smtClean="0">
                <a:latin typeface="Times New Roman" pitchFamily="18" charset="0"/>
              </a:rPr>
              <a:t>(</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o</a:t>
            </a:r>
            <a:r>
              <a:rPr lang="en-US" altLang="zh-CN" sz="2800" b="1" smtClean="0">
                <a:latin typeface="Times New Roman" pitchFamily="18" charset="0"/>
              </a:rPr>
              <a:t>) =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r</a:t>
            </a:r>
            <a:r>
              <a:rPr lang="en-US" altLang="zh-CN" sz="2800" b="1" smtClean="0">
                <a:latin typeface="Times New Roman" pitchFamily="18" charset="0"/>
              </a:rPr>
              <a:t>) -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sym typeface="Symbol" pitchFamily="18" charset="2"/>
              </a:rPr>
              <a:t>o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r</a:t>
            </a:r>
            <a:r>
              <a:rPr lang="en-US" altLang="zh-CN" sz="2800" b="1" smtClean="0">
                <a:latin typeface="Times New Roman" pitchFamily="18" charset="0"/>
              </a:rPr>
              <a:t>)</a:t>
            </a:r>
          </a:p>
        </p:txBody>
      </p:sp>
      <p:sp>
        <p:nvSpPr>
          <p:cNvPr id="5124" name="Rectangle 4"/>
          <p:cNvSpPr>
            <a:spLocks noGrp="1" noChangeArrowheads="1"/>
          </p:cNvSpPr>
          <p:nvPr>
            <p:ph type="title"/>
          </p:nvPr>
        </p:nvSpPr>
        <p:spPr>
          <a:xfrm>
            <a:off x="468313" y="44450"/>
            <a:ext cx="7272337" cy="792163"/>
          </a:xfrm>
        </p:spPr>
        <p:txBody>
          <a:bodyPr/>
          <a:lstStyle/>
          <a:p>
            <a:pPr eaLnBrk="1" hangingPunct="1">
              <a:defRPr/>
            </a:pPr>
            <a:r>
              <a:rPr lang="en-US" altLang="zh-CN" sz="3600" smtClean="0">
                <a:solidFill>
                  <a:srgbClr val="009900"/>
                </a:solidFill>
                <a:effectLst>
                  <a:outerShdw blurRad="38100" dist="38100" dir="2700000" algn="tl">
                    <a:srgbClr val="C0C0C0"/>
                  </a:outerShdw>
                </a:effectLst>
              </a:rPr>
              <a:t>2. </a:t>
            </a:r>
            <a:r>
              <a:rPr lang="zh-CN" altLang="en-US" sz="3600" smtClean="0">
                <a:solidFill>
                  <a:srgbClr val="009900"/>
                </a:solidFill>
                <a:effectLst>
                  <a:outerShdw blurRad="38100" dist="38100" dir="2700000" algn="tl">
                    <a:srgbClr val="C0C0C0"/>
                  </a:outerShdw>
                </a:effectLst>
              </a:rPr>
              <a:t>三大频差和环路基本方程</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0" y="44450"/>
            <a:ext cx="9144000" cy="6481763"/>
          </a:xfrm>
        </p:spPr>
        <p:txBody>
          <a:bodyPr/>
          <a:lstStyle/>
          <a:p>
            <a:pPr marL="355600" indent="-355600" eaLnBrk="1" hangingPunct="1">
              <a:buSzTx/>
              <a:buFont typeface="Wingdings" pitchFamily="2" charset="2"/>
              <a:buChar char="ü"/>
              <a:defRPr/>
            </a:pPr>
            <a:r>
              <a:rPr lang="zh-CN" altLang="en-US" sz="2800" b="1" smtClean="0">
                <a:latin typeface="Times New Roman" pitchFamily="18" charset="0"/>
              </a:rPr>
              <a:t>但要注意：</a:t>
            </a:r>
            <a:r>
              <a:rPr lang="en-US" altLang="zh-CN" sz="2800" b="1" smtClean="0">
                <a:solidFill>
                  <a:srgbClr val="0000FF"/>
                </a:solidFill>
                <a:latin typeface="Times New Roman" pitchFamily="18" charset="0"/>
              </a:rPr>
              <a:t>LM331</a:t>
            </a:r>
            <a:r>
              <a:rPr lang="zh-CN" altLang="en-US" sz="2800" b="1" smtClean="0">
                <a:solidFill>
                  <a:srgbClr val="0000FF"/>
                </a:solidFill>
                <a:latin typeface="Times New Roman" pitchFamily="18" charset="0"/>
              </a:rPr>
              <a:t>的</a:t>
            </a:r>
            <a:r>
              <a:rPr lang="en-US" altLang="zh-CN" sz="2800" b="1" smtClean="0">
                <a:solidFill>
                  <a:srgbClr val="0000FF"/>
                </a:solidFill>
                <a:latin typeface="Times New Roman" pitchFamily="18" charset="0"/>
              </a:rPr>
              <a:t>V</a:t>
            </a:r>
            <a:r>
              <a:rPr lang="en-US" altLang="zh-CN" sz="2800" b="1" baseline="-25000" smtClean="0">
                <a:solidFill>
                  <a:srgbClr val="0000FF"/>
                </a:solidFill>
                <a:latin typeface="Times New Roman" pitchFamily="18" charset="0"/>
              </a:rPr>
              <a:t>1</a:t>
            </a:r>
            <a:r>
              <a:rPr lang="en-US" altLang="zh-CN" sz="2800" b="1" smtClean="0">
                <a:solidFill>
                  <a:srgbClr val="0000FF"/>
                </a:solidFill>
                <a:latin typeface="Times New Roman" pitchFamily="18" charset="0"/>
              </a:rPr>
              <a:t>-f</a:t>
            </a:r>
            <a:r>
              <a:rPr lang="zh-CN" altLang="en-US" sz="2800" b="1" smtClean="0">
                <a:solidFill>
                  <a:srgbClr val="0000FF"/>
                </a:solidFill>
                <a:latin typeface="Times New Roman" pitchFamily="18" charset="0"/>
              </a:rPr>
              <a:t>变化曲线是正斜率的，</a:t>
            </a:r>
            <a:r>
              <a:rPr lang="zh-CN" altLang="en-US" sz="2800" b="1" smtClean="0">
                <a:latin typeface="Times New Roman" pitchFamily="18" charset="0"/>
              </a:rPr>
              <a:t>且当</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输入频率</a:t>
            </a:r>
            <a:r>
              <a:rPr lang="en-US" altLang="zh-CN" sz="2800" b="1" smtClean="0">
                <a:latin typeface="Times New Roman" pitchFamily="18" charset="0"/>
              </a:rPr>
              <a:t>f</a:t>
            </a:r>
            <a:r>
              <a:rPr lang="zh-CN" altLang="en-US" sz="2800" b="1" smtClean="0">
                <a:latin typeface="Times New Roman" pitchFamily="18" charset="0"/>
              </a:rPr>
              <a:t>从</a:t>
            </a:r>
            <a:r>
              <a:rPr lang="en-US" altLang="zh-CN" sz="2800" b="1" smtClean="0">
                <a:latin typeface="Times New Roman" pitchFamily="18" charset="0"/>
              </a:rPr>
              <a:t>15.625kHz</a:t>
            </a:r>
            <a:r>
              <a:rPr lang="zh-CN" altLang="en-US" sz="2800" b="1" smtClean="0">
                <a:latin typeface="Times New Roman" pitchFamily="18" charset="0"/>
              </a:rPr>
              <a:t>变到</a:t>
            </a:r>
            <a:r>
              <a:rPr lang="en-US" altLang="zh-CN" sz="2800" b="1" smtClean="0">
                <a:latin typeface="Times New Roman" pitchFamily="18" charset="0"/>
              </a:rPr>
              <a:t>64kHz</a:t>
            </a:r>
            <a:r>
              <a:rPr lang="zh-CN" altLang="en-US" sz="2800" b="1" smtClean="0">
                <a:latin typeface="Times New Roman" pitchFamily="18" charset="0"/>
              </a:rPr>
              <a:t>时，输出电压</a:t>
            </a:r>
            <a:r>
              <a:rPr lang="en-US" altLang="zh-CN" sz="2800" b="1" smtClean="0">
                <a:latin typeface="Times New Roman" pitchFamily="18" charset="0"/>
              </a:rPr>
              <a:t>V</a:t>
            </a:r>
            <a:r>
              <a:rPr lang="en-US" altLang="zh-CN" sz="2800" b="1" baseline="-25000" smtClean="0">
                <a:latin typeface="Times New Roman" pitchFamily="18" charset="0"/>
              </a:rPr>
              <a:t>1</a:t>
            </a:r>
            <a:r>
              <a:rPr lang="zh-CN" altLang="en-US" sz="2800" b="1" smtClean="0">
                <a:latin typeface="Times New Roman" pitchFamily="18" charset="0"/>
              </a:rPr>
              <a:t>从</a:t>
            </a:r>
            <a:r>
              <a:rPr lang="en-US" altLang="zh-SG" sz="2800" b="1" smtClean="0">
                <a:latin typeface="Times New Roman" pitchFamily="18" charset="0"/>
              </a:rPr>
              <a:t>3</a:t>
            </a:r>
            <a:r>
              <a:rPr lang="en-US" altLang="zh-CN" sz="2800" b="1" smtClean="0">
                <a:latin typeface="Times New Roman" pitchFamily="18" charset="0"/>
              </a:rPr>
              <a:t>V</a:t>
            </a:r>
            <a:r>
              <a:rPr lang="zh-CN" altLang="en-US" sz="2800" b="1" smtClean="0">
                <a:latin typeface="Times New Roman" pitchFamily="18" charset="0"/>
              </a:rPr>
              <a:t>变到</a:t>
            </a:r>
            <a:r>
              <a:rPr lang="en-US" altLang="zh-CN" sz="2800" b="1" smtClean="0">
                <a:latin typeface="Times New Roman" pitchFamily="18" charset="0"/>
              </a:rPr>
              <a:t>1</a:t>
            </a:r>
            <a:r>
              <a:rPr lang="en-US" altLang="zh-SG" sz="2800" b="1" smtClean="0">
                <a:latin typeface="Times New Roman" pitchFamily="18" charset="0"/>
              </a:rPr>
              <a:t>2.5</a:t>
            </a:r>
            <a:r>
              <a:rPr lang="en-US" altLang="zh-CN" sz="2800" b="1" smtClean="0">
                <a:latin typeface="Times New Roman" pitchFamily="18" charset="0"/>
              </a:rPr>
              <a:t>V</a:t>
            </a:r>
            <a:r>
              <a:rPr lang="zh-CN" altLang="en-US" sz="2800" b="1" smtClean="0">
                <a:latin typeface="Times New Roman" pitchFamily="18" charset="0"/>
                <a:hlinkClick r:id="rId2" action="ppaction://hlinksldjump"/>
              </a:rPr>
              <a:t>（见图</a:t>
            </a:r>
            <a:r>
              <a:rPr lang="en-US" altLang="zh-CN" sz="2800" b="1" smtClean="0">
                <a:latin typeface="Times New Roman" pitchFamily="18" charset="0"/>
                <a:hlinkClick r:id="rId2" action="ppaction://hlinksldjump"/>
              </a:rPr>
              <a:t>3-</a:t>
            </a:r>
            <a:r>
              <a:rPr lang="en-US" altLang="zh-SG" sz="2800" b="1" smtClean="0">
                <a:latin typeface="Times New Roman" pitchFamily="18" charset="0"/>
                <a:hlinkClick r:id="rId2" action="ppaction://hlinksldjump"/>
              </a:rPr>
              <a:t>100</a:t>
            </a:r>
            <a:r>
              <a:rPr lang="zh-CN" altLang="en-US" sz="2800" b="1" smtClean="0">
                <a:latin typeface="Times New Roman" pitchFamily="18" charset="0"/>
                <a:hlinkClick r:id="rId2" action="ppaction://hlinksldjump"/>
              </a:rPr>
              <a:t>）</a:t>
            </a:r>
            <a:r>
              <a:rPr lang="zh-CN" altLang="en-US" sz="2800" b="1" smtClean="0">
                <a:latin typeface="Times New Roman" pitchFamily="18" charset="0"/>
              </a:rPr>
              <a:t>；</a:t>
            </a:r>
            <a:r>
              <a:rPr lang="zh-CN" altLang="en-US" sz="2800" b="1" smtClean="0">
                <a:solidFill>
                  <a:srgbClr val="0000FF"/>
                </a:solidFill>
                <a:latin typeface="Times New Roman" pitchFamily="18" charset="0"/>
              </a:rPr>
              <a:t>而</a:t>
            </a:r>
            <a:r>
              <a:rPr lang="en-US" altLang="zh-CN" sz="2800" b="1" smtClean="0">
                <a:solidFill>
                  <a:srgbClr val="0000FF"/>
                </a:solidFill>
                <a:latin typeface="Times New Roman" pitchFamily="18" charset="0"/>
              </a:rPr>
              <a:t>74LS124</a:t>
            </a:r>
            <a:r>
              <a:rPr lang="zh-CN" altLang="en-US" sz="2800" b="1" smtClean="0">
                <a:solidFill>
                  <a:srgbClr val="0000FF"/>
                </a:solidFill>
                <a:latin typeface="Times New Roman" pitchFamily="18" charset="0"/>
              </a:rPr>
              <a:t>的</a:t>
            </a:r>
            <a:r>
              <a:rPr lang="en-US" altLang="zh-CN" sz="2800" b="1" smtClean="0">
                <a:solidFill>
                  <a:srgbClr val="0000FF"/>
                </a:solidFill>
                <a:latin typeface="Times New Roman" pitchFamily="18" charset="0"/>
              </a:rPr>
              <a:t>f-V</a:t>
            </a:r>
            <a:r>
              <a:rPr lang="en-US" altLang="zh-CN" sz="2800" b="1" baseline="-25000" smtClean="0">
                <a:solidFill>
                  <a:srgbClr val="0000FF"/>
                </a:solidFill>
                <a:latin typeface="Times New Roman" pitchFamily="18" charset="0"/>
              </a:rPr>
              <a:t>Rng</a:t>
            </a:r>
            <a:r>
              <a:rPr lang="zh-CN" altLang="en-US" sz="2800" b="1" smtClean="0">
                <a:solidFill>
                  <a:srgbClr val="0000FF"/>
                </a:solidFill>
                <a:latin typeface="Times New Roman" pitchFamily="18" charset="0"/>
              </a:rPr>
              <a:t>变化曲线是负斜率的，</a:t>
            </a:r>
            <a:r>
              <a:rPr lang="zh-CN" altLang="en-US" sz="2800" b="1" smtClean="0">
                <a:latin typeface="Times New Roman" pitchFamily="18" charset="0"/>
              </a:rPr>
              <a:t>即输出频率</a:t>
            </a:r>
            <a:r>
              <a:rPr lang="en-US" altLang="zh-CN" sz="2800" b="1" smtClean="0">
                <a:latin typeface="Times New Roman" pitchFamily="18" charset="0"/>
              </a:rPr>
              <a:t>f</a:t>
            </a:r>
            <a:r>
              <a:rPr lang="zh-CN" altLang="en-US" sz="2800" b="1" smtClean="0">
                <a:latin typeface="Times New Roman" pitchFamily="18" charset="0"/>
              </a:rPr>
              <a:t>随范围控制电压</a:t>
            </a:r>
            <a:r>
              <a:rPr lang="en-US" altLang="zh-CN" sz="2800" b="1" smtClean="0">
                <a:latin typeface="Times New Roman" pitchFamily="18" charset="0"/>
              </a:rPr>
              <a:t>V</a:t>
            </a:r>
            <a:r>
              <a:rPr lang="en-US" altLang="zh-CN" sz="2800" b="1" baseline="-25000" smtClean="0">
                <a:latin typeface="Times New Roman" pitchFamily="18" charset="0"/>
              </a:rPr>
              <a:t>Rng</a:t>
            </a:r>
            <a:r>
              <a:rPr lang="zh-CN" altLang="en-US" sz="2800" b="1" smtClean="0">
                <a:latin typeface="Times New Roman" pitchFamily="18" charset="0"/>
              </a:rPr>
              <a:t>的增大而减小，且</a:t>
            </a:r>
            <a:r>
              <a:rPr lang="en-US" altLang="zh-CN" sz="2800" b="1" smtClean="0">
                <a:latin typeface="Times New Roman" pitchFamily="18" charset="0"/>
              </a:rPr>
              <a:t>V</a:t>
            </a:r>
            <a:r>
              <a:rPr lang="en-US" altLang="zh-CN" sz="2800" b="1" baseline="-25000" smtClean="0">
                <a:latin typeface="Times New Roman" pitchFamily="18" charset="0"/>
              </a:rPr>
              <a:t>Rng</a:t>
            </a:r>
            <a:r>
              <a:rPr lang="zh-CN" altLang="en-US" sz="2800" b="1" smtClean="0">
                <a:latin typeface="Times New Roman" pitchFamily="18" charset="0"/>
              </a:rPr>
              <a:t>电压不能超过电源电压</a:t>
            </a:r>
            <a:r>
              <a:rPr lang="en-US" altLang="zh-CN" sz="2800" b="1" smtClean="0">
                <a:latin typeface="Times New Roman" pitchFamily="18" charset="0"/>
              </a:rPr>
              <a:t>5V</a:t>
            </a:r>
            <a:r>
              <a:rPr lang="zh-CN" altLang="en-US" sz="2800" b="1" smtClean="0">
                <a:latin typeface="Times New Roman" pitchFamily="18" charset="0"/>
                <a:hlinkClick r:id="rId3" action="ppaction://hlinksldjump"/>
              </a:rPr>
              <a:t>（见图</a:t>
            </a:r>
            <a:r>
              <a:rPr lang="en-US" altLang="zh-CN" sz="2800" b="1" smtClean="0">
                <a:latin typeface="Times New Roman" pitchFamily="18" charset="0"/>
                <a:hlinkClick r:id="rId3" action="ppaction://hlinksldjump"/>
              </a:rPr>
              <a:t>3-96</a:t>
            </a:r>
            <a:r>
              <a:rPr lang="zh-CN" altLang="en-US" sz="2800" b="1" smtClean="0">
                <a:latin typeface="Times New Roman" pitchFamily="18" charset="0"/>
                <a:hlinkClick r:id="rId3" action="ppaction://hlinksldjump"/>
              </a:rPr>
              <a:t>）</a:t>
            </a:r>
            <a:r>
              <a:rPr lang="zh-CN" altLang="en-US" sz="2800" b="1" smtClean="0">
                <a:latin typeface="Times New Roman" pitchFamily="18" charset="0"/>
              </a:rPr>
              <a:t>。若直接用</a:t>
            </a:r>
            <a:r>
              <a:rPr lang="en-US" altLang="zh-CN" sz="2800" b="1" smtClean="0">
                <a:latin typeface="Times New Roman" pitchFamily="18" charset="0"/>
              </a:rPr>
              <a:t>LM331</a:t>
            </a:r>
            <a:r>
              <a:rPr lang="zh-CN" altLang="en-US" sz="2800" b="1" smtClean="0">
                <a:latin typeface="Times New Roman" pitchFamily="18" charset="0"/>
              </a:rPr>
              <a:t>的输出</a:t>
            </a:r>
            <a:r>
              <a:rPr lang="en-US" altLang="zh-SG" sz="2800" b="1" smtClean="0">
                <a:latin typeface="Times New Roman" pitchFamily="18" charset="0"/>
              </a:rPr>
              <a:t>V</a:t>
            </a:r>
            <a:r>
              <a:rPr lang="en-US" altLang="zh-SG" sz="2800" b="1" baseline="-25000" smtClean="0">
                <a:latin typeface="Times New Roman" pitchFamily="18" charset="0"/>
              </a:rPr>
              <a:t>331</a:t>
            </a:r>
            <a:r>
              <a:rPr lang="zh-CN" altLang="en-US" sz="2800" b="1" smtClean="0">
                <a:latin typeface="Times New Roman" pitchFamily="18" charset="0"/>
              </a:rPr>
              <a:t>作</a:t>
            </a:r>
            <a:r>
              <a:rPr lang="en-US" altLang="zh-SG" sz="2800" b="1" smtClean="0">
                <a:latin typeface="Times New Roman" pitchFamily="18" charset="0"/>
              </a:rPr>
              <a:t>V</a:t>
            </a:r>
            <a:r>
              <a:rPr lang="en-US" altLang="zh-SG" sz="2800" b="1" baseline="-25000" smtClean="0">
                <a:latin typeface="Times New Roman" pitchFamily="18" charset="0"/>
              </a:rPr>
              <a:t>Rng</a:t>
            </a:r>
            <a:r>
              <a:rPr lang="zh-SG" altLang="zh-CN" sz="2800" b="1" smtClean="0">
                <a:latin typeface="Times New Roman" pitchFamily="18" charset="0"/>
              </a:rPr>
              <a:t>，</a:t>
            </a:r>
            <a:r>
              <a:rPr lang="zh-CN" altLang="en-US" sz="2800" b="1" smtClean="0">
                <a:latin typeface="Times New Roman" pitchFamily="18" charset="0"/>
              </a:rPr>
              <a:t>则有：</a:t>
            </a:r>
            <a:endParaRPr lang="zh-CN" altLang="zh-SG" sz="2800" b="1" smtClean="0">
              <a:latin typeface="Times New Roman" pitchFamily="18" charset="0"/>
            </a:endParaRPr>
          </a:p>
          <a:p>
            <a:pPr marL="0" indent="0" algn="ctr" eaLnBrk="1" hangingPunct="1">
              <a:buSzTx/>
              <a:buFont typeface="Wingdings" pitchFamily="2" charset="2"/>
              <a:buNone/>
              <a:defRPr/>
            </a:pPr>
            <a:r>
              <a:rPr lang="en-US" altLang="zh-CN" sz="2800" b="1" i="1" smtClean="0">
                <a:effectLst>
                  <a:outerShdw blurRad="38100" dist="38100" dir="2700000" algn="tl">
                    <a:srgbClr val="C0C0C0"/>
                  </a:outerShdw>
                </a:effectLst>
                <a:latin typeface="Times New Roman" pitchFamily="18" charset="0"/>
              </a:rPr>
              <a:t>f</a:t>
            </a:r>
            <a:r>
              <a:rPr lang="en-US" altLang="zh-CN" sz="2800" b="1" i="1" baseline="-25000" smtClean="0">
                <a:effectLst>
                  <a:outerShdw blurRad="38100" dist="38100" dir="2700000" algn="tl">
                    <a:srgbClr val="C0C0C0"/>
                  </a:outerShdw>
                </a:effectLst>
                <a:latin typeface="Times New Roman" pitchFamily="18" charset="0"/>
              </a:rPr>
              <a:t>i</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Wingdings" pitchFamily="2" charset="2"/>
              </a:rPr>
              <a:t> V</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331</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solidFill>
                  <a:srgbClr val="FF0000"/>
                </a:solidFill>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Symbol" pitchFamily="18" charset="2"/>
              </a:rPr>
              <a:t>V</a:t>
            </a:r>
            <a:r>
              <a:rPr lang="en-US" altLang="zh-CN" sz="2800" b="1" i="1" baseline="-25000" smtClean="0">
                <a:effectLst>
                  <a:outerShdw blurRad="38100" dist="38100" dir="2700000" algn="tl">
                    <a:srgbClr val="C0C0C0"/>
                  </a:outerShdw>
                </a:effectLst>
                <a:latin typeface="Times New Roman" pitchFamily="18" charset="0"/>
                <a:sym typeface="Symbol" pitchFamily="18" charset="2"/>
              </a:rPr>
              <a:t>Rng</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Wingdings" pitchFamily="2" charset="2"/>
              </a:rPr>
              <a:t> f</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o</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Wingdings" pitchFamily="2" charset="2"/>
              </a:rPr>
              <a:t> f</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161Q7</a:t>
            </a:r>
            <a:r>
              <a:rPr lang="en-US" altLang="zh-CN" sz="2800" b="1" i="1" smtClean="0">
                <a:effectLst>
                  <a:outerShdw blurRad="38100" dist="38100" dir="2700000" algn="tl">
                    <a:srgbClr val="C0C0C0"/>
                  </a:outerShdw>
                </a:effectLst>
                <a:latin typeface="Times New Roman" pitchFamily="18" charset="0"/>
                <a:sym typeface="Wingdings" pitchFamily="2" charset="2"/>
              </a:rPr>
              <a:t>=f</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o</a:t>
            </a:r>
            <a:r>
              <a:rPr lang="en-US" altLang="zh-CN" sz="2800" b="1" i="1" smtClean="0">
                <a:effectLst>
                  <a:outerShdw blurRad="38100" dist="38100" dir="2700000" algn="tl">
                    <a:srgbClr val="C0C0C0"/>
                  </a:outerShdw>
                </a:effectLst>
                <a:latin typeface="Times New Roman" pitchFamily="18" charset="0"/>
                <a:sym typeface="Wingdings" pitchFamily="2" charset="2"/>
              </a:rPr>
              <a:t>/256</a:t>
            </a:r>
            <a:r>
              <a:rPr lang="en-US" altLang="zh-CN" sz="2800" b="1" i="1" smtClean="0">
                <a:effectLst>
                  <a:outerShdw blurRad="38100" dist="38100" dir="2700000" algn="tl">
                    <a:srgbClr val="C0C0C0"/>
                  </a:outerShdw>
                </a:effectLst>
                <a:latin typeface="Times New Roman" pitchFamily="18" charset="0"/>
                <a:sym typeface="Symbol" pitchFamily="18" charset="2"/>
              </a:rPr>
              <a:t></a:t>
            </a:r>
            <a:r>
              <a:rPr lang="zh-CN" altLang="en-US" sz="2800" b="1" i="1" smtClean="0">
                <a:effectLst>
                  <a:outerShdw blurRad="38100" dist="38100" dir="2700000" algn="tl">
                    <a:srgbClr val="C0C0C0"/>
                  </a:outerShdw>
                </a:effectLst>
                <a:latin typeface="Times New Roman" pitchFamily="18" charset="0"/>
                <a:sym typeface="Symbol" pitchFamily="18" charset="2"/>
              </a:rPr>
              <a:t>，</a:t>
            </a:r>
            <a:r>
              <a:rPr lang="zh-CN" altLang="zh-SG" sz="2800" b="1" i="1" smtClean="0">
                <a:effectLst>
                  <a:outerShdw blurRad="38100" dist="38100" dir="2700000" algn="tl">
                    <a:srgbClr val="C0C0C0"/>
                  </a:outerShdw>
                </a:effectLst>
                <a:latin typeface="Times New Roman" pitchFamily="18" charset="0"/>
                <a:sym typeface="Symbol" pitchFamily="18" charset="2"/>
              </a:rPr>
              <a:t/>
            </a:r>
            <a:br>
              <a:rPr lang="zh-CN" altLang="zh-SG" sz="2800" b="1" i="1" smtClean="0">
                <a:effectLst>
                  <a:outerShdw blurRad="38100" dist="38100" dir="2700000" algn="tl">
                    <a:srgbClr val="C0C0C0"/>
                  </a:outerShdw>
                </a:effectLst>
                <a:latin typeface="Times New Roman" pitchFamily="18" charset="0"/>
                <a:sym typeface="Symbol" pitchFamily="18" charset="2"/>
              </a:rPr>
            </a:br>
            <a:r>
              <a:rPr lang="zh-CN" altLang="en-US" sz="2800" b="1" i="1" smtClean="0">
                <a:solidFill>
                  <a:srgbClr val="FF0000"/>
                </a:solidFill>
                <a:latin typeface="Times New Roman" pitchFamily="18" charset="0"/>
                <a:sym typeface="Symbol" pitchFamily="18" charset="2"/>
              </a:rPr>
              <a:t>两个频率反方向变化，怎么可能通过鉴相去锁定？！</a:t>
            </a:r>
          </a:p>
          <a:p>
            <a:pPr marL="355600" indent="-355600" eaLnBrk="1" hangingPunct="1">
              <a:spcAft>
                <a:spcPts val="600"/>
              </a:spcAft>
              <a:buSzTx/>
              <a:buFont typeface="Wingdings" pitchFamily="2" charset="2"/>
              <a:buChar char="ü"/>
              <a:defRPr/>
            </a:pPr>
            <a:r>
              <a:rPr lang="zh-CN" altLang="en-US" sz="2800" b="1" smtClean="0">
                <a:solidFill>
                  <a:srgbClr val="0000FF"/>
                </a:solidFill>
                <a:latin typeface="Times New Roman" pitchFamily="18" charset="0"/>
              </a:rPr>
              <a:t>为使两者匹配，可用一常数电压减去</a:t>
            </a:r>
            <a:r>
              <a:rPr lang="en-US" altLang="zh-CN" sz="2800" b="1" smtClean="0">
                <a:solidFill>
                  <a:srgbClr val="0000FF"/>
                </a:solidFill>
                <a:latin typeface="Times New Roman" pitchFamily="18" charset="0"/>
              </a:rPr>
              <a:t>LM331</a:t>
            </a:r>
            <a:r>
              <a:rPr lang="zh-CN" altLang="en-US" sz="2800" b="1" smtClean="0">
                <a:solidFill>
                  <a:srgbClr val="0000FF"/>
                </a:solidFill>
                <a:latin typeface="Times New Roman" pitchFamily="18" charset="0"/>
              </a:rPr>
              <a:t>的输出</a:t>
            </a:r>
            <a:r>
              <a:rPr lang="en-US" altLang="zh-SG" sz="2800" b="1" smtClean="0">
                <a:solidFill>
                  <a:srgbClr val="0000FF"/>
                </a:solidFill>
                <a:latin typeface="Times New Roman" pitchFamily="18" charset="0"/>
              </a:rPr>
              <a:t>V</a:t>
            </a:r>
            <a:r>
              <a:rPr lang="en-US" altLang="zh-SG" sz="2800" b="1" baseline="-25000" smtClean="0">
                <a:solidFill>
                  <a:srgbClr val="0000FF"/>
                </a:solidFill>
                <a:latin typeface="Times New Roman" pitchFamily="18" charset="0"/>
              </a:rPr>
              <a:t>331</a:t>
            </a:r>
            <a:r>
              <a:rPr lang="en-US" altLang="zh-CN" sz="2800" b="1" baseline="-25000" smtClean="0">
                <a:solidFill>
                  <a:srgbClr val="0000FF"/>
                </a:solidFill>
                <a:latin typeface="Times New Roman" pitchFamily="18" charset="0"/>
              </a:rPr>
              <a:t/>
            </a:r>
            <a:br>
              <a:rPr lang="en-US" altLang="zh-CN" sz="2800" b="1" baseline="-25000" smtClean="0">
                <a:solidFill>
                  <a:srgbClr val="0000FF"/>
                </a:solidFill>
                <a:latin typeface="Times New Roman" pitchFamily="18" charset="0"/>
              </a:rPr>
            </a:br>
            <a:r>
              <a:rPr lang="zh-CN" altLang="en-US" sz="2800" b="1" smtClean="0">
                <a:solidFill>
                  <a:srgbClr val="0000FF"/>
                </a:solidFill>
                <a:latin typeface="Times New Roman" pitchFamily="18" charset="0"/>
              </a:rPr>
              <a:t>，并进行适当的压缩后来作为</a:t>
            </a:r>
            <a:r>
              <a:rPr lang="en-US" altLang="zh-CN" sz="2800" b="1" smtClean="0">
                <a:solidFill>
                  <a:srgbClr val="0000FF"/>
                </a:solidFill>
                <a:latin typeface="Times New Roman" pitchFamily="18" charset="0"/>
              </a:rPr>
              <a:t>V</a:t>
            </a:r>
            <a:r>
              <a:rPr lang="en-US" altLang="zh-CN" sz="2800" b="1" baseline="-25000" smtClean="0">
                <a:solidFill>
                  <a:srgbClr val="0000FF"/>
                </a:solidFill>
                <a:latin typeface="Times New Roman" pitchFamily="18" charset="0"/>
              </a:rPr>
              <a:t>Rng </a:t>
            </a:r>
            <a:r>
              <a:rPr lang="zh-CN" altLang="en-US" sz="2800" b="1" smtClean="0">
                <a:solidFill>
                  <a:srgbClr val="0000FF"/>
                </a:solidFill>
                <a:latin typeface="Times New Roman" pitchFamily="18" charset="0"/>
              </a:rPr>
              <a:t>，则可满足</a:t>
            </a:r>
            <a:r>
              <a:rPr lang="en-US" altLang="zh-CN" sz="2800" b="1" smtClean="0">
                <a:solidFill>
                  <a:srgbClr val="0000FF"/>
                </a:solidFill>
                <a:latin typeface="Times New Roman" pitchFamily="18" charset="0"/>
              </a:rPr>
              <a:t/>
            </a:r>
            <a:br>
              <a:rPr lang="en-US" altLang="zh-CN" sz="2800" b="1" smtClean="0">
                <a:solidFill>
                  <a:srgbClr val="0000FF"/>
                </a:solidFill>
                <a:latin typeface="Times New Roman" pitchFamily="18" charset="0"/>
              </a:rPr>
            </a:br>
            <a:r>
              <a:rPr lang="zh-CN" altLang="en-US" sz="2800" b="1" smtClean="0">
                <a:solidFill>
                  <a:srgbClr val="FF00FF"/>
                </a:solidFill>
                <a:latin typeface="Times New Roman" pitchFamily="18" charset="0"/>
              </a:rPr>
              <a:t>负斜率控制</a:t>
            </a:r>
            <a:r>
              <a:rPr lang="zh-CN" altLang="en-US" sz="2800" b="1" smtClean="0">
                <a:solidFill>
                  <a:srgbClr val="0000FF"/>
                </a:solidFill>
                <a:latin typeface="Times New Roman" pitchFamily="18" charset="0"/>
              </a:rPr>
              <a:t>且</a:t>
            </a:r>
            <a:r>
              <a:rPr lang="zh-CN" altLang="en-US" sz="2800" b="1" smtClean="0">
                <a:solidFill>
                  <a:srgbClr val="FF00FF"/>
                </a:solidFill>
                <a:latin typeface="Times New Roman" pitchFamily="18" charset="0"/>
              </a:rPr>
              <a:t>电平</a:t>
            </a:r>
            <a:r>
              <a:rPr lang="en-US" altLang="zh-CN" sz="2800" b="1" smtClean="0">
                <a:solidFill>
                  <a:srgbClr val="FF00FF"/>
                </a:solidFill>
                <a:latin typeface="宋体" pitchFamily="2" charset="-122"/>
              </a:rPr>
              <a:t>≤</a:t>
            </a:r>
            <a:r>
              <a:rPr lang="en-US" altLang="zh-CN" sz="2800" b="1" smtClean="0">
                <a:solidFill>
                  <a:srgbClr val="FF00FF"/>
                </a:solidFill>
                <a:latin typeface="Times New Roman" pitchFamily="18" charset="0"/>
              </a:rPr>
              <a:t>5V</a:t>
            </a:r>
            <a:r>
              <a:rPr lang="zh-CN" altLang="en-US" sz="2800" b="1" smtClean="0">
                <a:solidFill>
                  <a:srgbClr val="0000FF"/>
                </a:solidFill>
                <a:latin typeface="Times New Roman" pitchFamily="18" charset="0"/>
              </a:rPr>
              <a:t>的要求：</a:t>
            </a:r>
            <a:endParaRPr lang="zh-CN" altLang="zh-SG" sz="2800" b="1" smtClean="0">
              <a:solidFill>
                <a:srgbClr val="0000FF"/>
              </a:solidFill>
              <a:latin typeface="Times New Roman" pitchFamily="18" charset="0"/>
            </a:endParaRPr>
          </a:p>
          <a:p>
            <a:pPr marL="0" indent="0" algn="ctr" eaLnBrk="1" hangingPunct="1">
              <a:spcBef>
                <a:spcPts val="675"/>
              </a:spcBef>
              <a:buSzTx/>
              <a:buFont typeface="Wingdings" pitchFamily="2" charset="2"/>
              <a:buNone/>
              <a:defRPr/>
            </a:pPr>
            <a:r>
              <a:rPr lang="zh-CN" altLang="en-US" sz="2800" b="1" smtClean="0">
                <a:effectLst>
                  <a:outerShdw blurRad="38100" dist="38100" dir="2700000" algn="tl">
                    <a:srgbClr val="C0C0C0"/>
                  </a:outerShdw>
                </a:effectLst>
                <a:latin typeface="Times New Roman" pitchFamily="18" charset="0"/>
              </a:rPr>
              <a:t> </a:t>
            </a:r>
            <a:r>
              <a:rPr lang="en-US" altLang="zh-CN" sz="2800" b="1" i="1" smtClean="0">
                <a:effectLst>
                  <a:outerShdw blurRad="38100" dist="38100" dir="2700000" algn="tl">
                    <a:srgbClr val="C0C0C0"/>
                  </a:outerShdw>
                </a:effectLst>
                <a:latin typeface="Times New Roman" pitchFamily="18" charset="0"/>
              </a:rPr>
              <a:t>f</a:t>
            </a:r>
            <a:r>
              <a:rPr lang="en-US" altLang="zh-CN" sz="2800" b="1" i="1" baseline="-25000" smtClean="0">
                <a:effectLst>
                  <a:outerShdw blurRad="38100" dist="38100" dir="2700000" algn="tl">
                    <a:srgbClr val="C0C0C0"/>
                  </a:outerShdw>
                </a:effectLst>
                <a:latin typeface="Times New Roman" pitchFamily="18" charset="0"/>
              </a:rPr>
              <a:t>i</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Wingdings" pitchFamily="2" charset="2"/>
              </a:rPr>
              <a:t> V</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331</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sz="2800" b="1" i="1" smtClean="0">
                <a:effectLst>
                  <a:outerShdw blurRad="38100" dist="38100" dir="2700000" algn="tl">
                    <a:srgbClr val="C0C0C0"/>
                  </a:outerShdw>
                </a:effectLst>
                <a:latin typeface="Times New Roman" pitchFamily="18" charset="0"/>
                <a:sym typeface="Symbol" pitchFamily="18" charset="2"/>
              </a:rPr>
              <a:t> V</a:t>
            </a:r>
            <a:r>
              <a:rPr lang="en-US" altLang="zh-CN" sz="2800" b="1" i="1" baseline="-25000" smtClean="0">
                <a:effectLst>
                  <a:outerShdw blurRad="38100" dist="38100" dir="2700000" algn="tl">
                    <a:srgbClr val="C0C0C0"/>
                  </a:outerShdw>
                </a:effectLst>
                <a:latin typeface="Times New Roman" pitchFamily="18" charset="0"/>
                <a:sym typeface="Symbol" pitchFamily="18" charset="2"/>
              </a:rPr>
              <a:t>Rng</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Wingdings" pitchFamily="2" charset="2"/>
              </a:rPr>
              <a:t> f</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o</a:t>
            </a:r>
            <a:r>
              <a:rPr lang="en-US" altLang="zh-CN" sz="2800" b="1" i="1" smtClean="0">
                <a:effectLst>
                  <a:outerShdw blurRad="38100" dist="38100" dir="2700000" algn="tl">
                    <a:srgbClr val="C0C0C0"/>
                  </a:outerShdw>
                </a:effectLst>
                <a:latin typeface="Times New Roman" pitchFamily="18" charset="0"/>
                <a:sym typeface="Symbol" pitchFamily="18" charset="2"/>
              </a:rPr>
              <a:t> </a:t>
            </a:r>
            <a:r>
              <a:rPr lang="en-US" altLang="zh-CN" sz="2800" b="1" i="1" smtClean="0">
                <a:effectLst>
                  <a:outerShdw blurRad="38100" dist="38100" dir="2700000" algn="tl">
                    <a:srgbClr val="C0C0C0"/>
                  </a:outerShdw>
                </a:effectLst>
                <a:latin typeface="Times New Roman" pitchFamily="18" charset="0"/>
                <a:sym typeface="Wingdings" pitchFamily="2" charset="2"/>
              </a:rPr>
              <a:t> f</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161Q7</a:t>
            </a:r>
            <a:r>
              <a:rPr lang="en-US" altLang="zh-CN" sz="2800" b="1" i="1" smtClean="0">
                <a:effectLst>
                  <a:outerShdw blurRad="38100" dist="38100" dir="2700000" algn="tl">
                    <a:srgbClr val="C0C0C0"/>
                  </a:outerShdw>
                </a:effectLst>
                <a:latin typeface="Times New Roman" pitchFamily="18" charset="0"/>
                <a:sym typeface="Wingdings" pitchFamily="2" charset="2"/>
              </a:rPr>
              <a:t>=f</a:t>
            </a:r>
            <a:r>
              <a:rPr lang="en-US" altLang="zh-CN" sz="2800" b="1" i="1" baseline="-25000" smtClean="0">
                <a:effectLst>
                  <a:outerShdw blurRad="38100" dist="38100" dir="2700000" algn="tl">
                    <a:srgbClr val="C0C0C0"/>
                  </a:outerShdw>
                </a:effectLst>
                <a:latin typeface="Times New Roman" pitchFamily="18" charset="0"/>
                <a:sym typeface="Wingdings" pitchFamily="2" charset="2"/>
              </a:rPr>
              <a:t>o</a:t>
            </a:r>
            <a:r>
              <a:rPr lang="en-US" altLang="zh-CN" sz="2800" b="1" i="1" smtClean="0">
                <a:effectLst>
                  <a:outerShdw blurRad="38100" dist="38100" dir="2700000" algn="tl">
                    <a:srgbClr val="C0C0C0"/>
                  </a:outerShdw>
                </a:effectLst>
                <a:latin typeface="Times New Roman" pitchFamily="18" charset="0"/>
                <a:sym typeface="Wingdings" pitchFamily="2" charset="2"/>
              </a:rPr>
              <a:t>/256</a:t>
            </a:r>
            <a:r>
              <a:rPr lang="en-US" altLang="zh-CN" sz="2800" b="1" i="1" smtClean="0">
                <a:effectLst>
                  <a:outerShdw blurRad="38100" dist="38100" dir="2700000" algn="tl">
                    <a:srgbClr val="C0C0C0"/>
                  </a:outerShdw>
                </a:effectLst>
                <a:latin typeface="Times New Roman" pitchFamily="18" charset="0"/>
                <a:sym typeface="Symbol" pitchFamily="18" charset="2"/>
              </a:rPr>
              <a:t></a:t>
            </a:r>
            <a:r>
              <a:rPr lang="zh-CN" altLang="en-US" sz="2800" b="1" i="1" smtClean="0">
                <a:effectLst>
                  <a:outerShdw blurRad="38100" dist="38100" dir="2700000" algn="tl">
                    <a:srgbClr val="C0C0C0"/>
                  </a:outerShdw>
                </a:effectLst>
                <a:latin typeface="Times New Roman" pitchFamily="18" charset="0"/>
                <a:sym typeface="Symbol" pitchFamily="18" charset="2"/>
              </a:rPr>
              <a:t>，</a:t>
            </a:r>
            <a:br>
              <a:rPr lang="zh-CN" altLang="en-US" sz="2800" b="1" i="1" smtClean="0">
                <a:effectLst>
                  <a:outerShdw blurRad="38100" dist="38100" dir="2700000" algn="tl">
                    <a:srgbClr val="C0C0C0"/>
                  </a:outerShdw>
                </a:effectLst>
                <a:latin typeface="Times New Roman" pitchFamily="18" charset="0"/>
                <a:sym typeface="Symbol" pitchFamily="18" charset="2"/>
              </a:rPr>
            </a:br>
            <a:r>
              <a:rPr lang="zh-CN" altLang="en-US" sz="2800" b="1" i="1" smtClean="0">
                <a:solidFill>
                  <a:srgbClr val="008000"/>
                </a:solidFill>
                <a:latin typeface="Times New Roman" pitchFamily="18" charset="0"/>
                <a:sym typeface="Symbol" pitchFamily="18" charset="2"/>
              </a:rPr>
              <a:t>两个频率同方向变化，才有可能通过鉴相去锁定！</a:t>
            </a:r>
            <a:endParaRPr lang="zh-CN" altLang="en-US" sz="2800" b="1" i="1" smtClean="0">
              <a:solidFill>
                <a:srgbClr val="008000"/>
              </a:solidFill>
              <a:latin typeface="Times New Roman" pitchFamily="18" charset="0"/>
            </a:endParaRPr>
          </a:p>
          <a:p>
            <a:pPr marL="355600" indent="-355600" eaLnBrk="1" hangingPunct="1">
              <a:buSzTx/>
              <a:defRPr/>
            </a:pPr>
            <a:r>
              <a:rPr lang="zh-CN" altLang="en-US" sz="2800" b="1" smtClean="0">
                <a:latin typeface="Times New Roman" pitchFamily="18" charset="0"/>
              </a:rPr>
              <a:t>具体电路如图</a:t>
            </a:r>
            <a:r>
              <a:rPr lang="en-US" altLang="zh-CN" sz="2800" b="1" smtClean="0">
                <a:latin typeface="Times New Roman" pitchFamily="18" charset="0"/>
              </a:rPr>
              <a:t>3-104</a:t>
            </a:r>
            <a:r>
              <a:rPr lang="zh-CN" altLang="en-US" sz="2800" b="1" smtClean="0">
                <a:latin typeface="Times New Roman" pitchFamily="18" charset="0"/>
              </a:rPr>
              <a:t>所示。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44463"/>
            <a:ext cx="7543800" cy="1052512"/>
          </a:xfrm>
        </p:spPr>
        <p:txBody>
          <a:bodyPr/>
          <a:lstStyle/>
          <a:p>
            <a:pPr eaLnBrk="1" hangingPunct="1"/>
            <a:r>
              <a:rPr lang="zh-CN" altLang="en-US" sz="3200" smtClean="0">
                <a:solidFill>
                  <a:srgbClr val="0000FF"/>
                </a:solidFill>
                <a:latin typeface="Times New Roman" pitchFamily="18" charset="0"/>
              </a:rPr>
              <a:t>图</a:t>
            </a:r>
            <a:r>
              <a:rPr lang="en-US" altLang="zh-CN" sz="3200" smtClean="0">
                <a:solidFill>
                  <a:srgbClr val="0000FF"/>
                </a:solidFill>
                <a:latin typeface="Times New Roman" pitchFamily="18" charset="0"/>
              </a:rPr>
              <a:t>3-104</a:t>
            </a:r>
            <a:r>
              <a:rPr lang="zh-CN" altLang="en-US" sz="3200" smtClean="0">
                <a:solidFill>
                  <a:srgbClr val="0000FF"/>
                </a:solidFill>
                <a:latin typeface="Times New Roman" pitchFamily="18" charset="0"/>
              </a:rPr>
              <a:t> </a:t>
            </a:r>
            <a:br>
              <a:rPr lang="zh-CN" altLang="en-US" sz="3200" smtClean="0">
                <a:solidFill>
                  <a:srgbClr val="0000FF"/>
                </a:solidFill>
                <a:latin typeface="Times New Roman" pitchFamily="18" charset="0"/>
              </a:rPr>
            </a:br>
            <a:r>
              <a:rPr lang="en-US" altLang="zh-CN" sz="3200" smtClean="0">
                <a:solidFill>
                  <a:srgbClr val="0000FF"/>
                </a:solidFill>
                <a:latin typeface="Times New Roman" pitchFamily="18" charset="0"/>
              </a:rPr>
              <a:t>74LS124</a:t>
            </a:r>
            <a:r>
              <a:rPr lang="zh-CN" altLang="en-US" sz="3200" smtClean="0">
                <a:solidFill>
                  <a:srgbClr val="0000FF"/>
                </a:solidFill>
                <a:latin typeface="Times New Roman" pitchFamily="18" charset="0"/>
              </a:rPr>
              <a:t>频率范围控制</a:t>
            </a:r>
            <a:r>
              <a:rPr lang="en-US" altLang="zh-CN" sz="3200" smtClean="0">
                <a:solidFill>
                  <a:srgbClr val="0000FF"/>
                </a:solidFill>
                <a:latin typeface="Times New Roman" pitchFamily="18" charset="0"/>
              </a:rPr>
              <a:t>/</a:t>
            </a:r>
            <a:r>
              <a:rPr lang="zh-CN" altLang="en-US" sz="3200" smtClean="0">
                <a:solidFill>
                  <a:srgbClr val="0000FF"/>
                </a:solidFill>
                <a:latin typeface="Times New Roman" pitchFamily="18" charset="0"/>
              </a:rPr>
              <a:t>频率调节电路</a:t>
            </a:r>
          </a:p>
        </p:txBody>
      </p:sp>
      <p:pic>
        <p:nvPicPr>
          <p:cNvPr id="61443" name="Picture 4" descr="04135"/>
          <p:cNvPicPr>
            <a:picLocks noGrp="1" noChangeAspect="1" noChangeArrowheads="1"/>
          </p:cNvPicPr>
          <p:nvPr>
            <p:ph sz="half" idx="2"/>
          </p:nvPr>
        </p:nvPicPr>
        <p:blipFill>
          <a:blip r:embed="rId3"/>
          <a:srcRect/>
          <a:stretch>
            <a:fillRect/>
          </a:stretch>
        </p:blipFill>
        <p:spPr>
          <a:xfrm>
            <a:off x="395288" y="1341438"/>
            <a:ext cx="8748712" cy="3240087"/>
          </a:xfrm>
        </p:spPr>
      </p:pic>
      <p:sp>
        <p:nvSpPr>
          <p:cNvPr id="61444" name="Rectangle 7"/>
          <p:cNvSpPr>
            <a:spLocks noChangeArrowheads="1"/>
          </p:cNvSpPr>
          <p:nvPr/>
        </p:nvSpPr>
        <p:spPr bwMode="auto">
          <a:xfrm>
            <a:off x="5508625" y="2060575"/>
            <a:ext cx="3455988" cy="396875"/>
          </a:xfrm>
          <a:prstGeom prst="rect">
            <a:avLst/>
          </a:prstGeom>
          <a:noFill/>
          <a:ln w="9525">
            <a:noFill/>
            <a:miter lim="800000"/>
            <a:headEnd/>
            <a:tailEnd/>
          </a:ln>
        </p:spPr>
        <p:txBody>
          <a:bodyPr>
            <a:spAutoFit/>
          </a:bodyPr>
          <a:lstStyle/>
          <a:p>
            <a:pPr marL="174625" indent="-174625" eaLnBrk="1" hangingPunct="1">
              <a:buFontTx/>
              <a:buChar char="•"/>
            </a:pPr>
            <a:r>
              <a:rPr lang="zh-CN" altLang="en-US" u="sng"/>
              <a:t>运放</a:t>
            </a:r>
            <a:r>
              <a:rPr lang="en-US" altLang="zh-CN" u="sng"/>
              <a:t>358</a:t>
            </a:r>
            <a:r>
              <a:rPr lang="zh-CN" altLang="en-US" u="sng"/>
              <a:t>是</a:t>
            </a:r>
            <a:r>
              <a:rPr lang="en-US" altLang="zh-CN" u="sng"/>
              <a:t>+15V</a:t>
            </a:r>
            <a:r>
              <a:rPr lang="zh-CN" altLang="en-US" u="sng">
                <a:solidFill>
                  <a:srgbClr val="FF00FF"/>
                </a:solidFill>
              </a:rPr>
              <a:t>单电源供电</a:t>
            </a:r>
          </a:p>
        </p:txBody>
      </p:sp>
      <p:sp>
        <p:nvSpPr>
          <p:cNvPr id="61445" name="Rectangle 3"/>
          <p:cNvSpPr>
            <a:spLocks noGrp="1" noChangeArrowheads="1"/>
          </p:cNvSpPr>
          <p:nvPr>
            <p:ph type="body" sz="half" idx="1"/>
          </p:nvPr>
        </p:nvSpPr>
        <p:spPr>
          <a:xfrm>
            <a:off x="0" y="4365625"/>
            <a:ext cx="9144000" cy="1655763"/>
          </a:xfrm>
        </p:spPr>
        <p:txBody>
          <a:bodyPr/>
          <a:lstStyle/>
          <a:p>
            <a:pPr marL="0" indent="0" eaLnBrk="1" hangingPunct="1">
              <a:lnSpc>
                <a:spcPct val="115000"/>
              </a:lnSpc>
              <a:buFont typeface="Wingdings" pitchFamily="2" charset="2"/>
              <a:buNone/>
            </a:pPr>
            <a:r>
              <a:rPr lang="zh-CN" altLang="en-US" sz="2700" b="1" smtClean="0">
                <a:latin typeface="Times New Roman" pitchFamily="18" charset="0"/>
              </a:rPr>
              <a:t>第一个运放</a:t>
            </a:r>
            <a:r>
              <a:rPr lang="en-US" altLang="zh-CN" sz="2700" b="1" smtClean="0">
                <a:latin typeface="Times New Roman" pitchFamily="18" charset="0"/>
              </a:rPr>
              <a:t>358</a:t>
            </a:r>
            <a:r>
              <a:rPr lang="zh-CN" altLang="en-US" sz="2700" b="1" smtClean="0">
                <a:latin typeface="Times New Roman" pitchFamily="18" charset="0"/>
              </a:rPr>
              <a:t>是隔离器</a:t>
            </a:r>
            <a:r>
              <a:rPr lang="en-US" altLang="zh-CN" sz="2700" b="1" smtClean="0">
                <a:latin typeface="Times New Roman" pitchFamily="18" charset="0"/>
              </a:rPr>
              <a:t>/</a:t>
            </a:r>
            <a:r>
              <a:rPr lang="zh-CN" altLang="en-US" sz="2700" b="1" smtClean="0">
                <a:latin typeface="Times New Roman" pitchFamily="18" charset="0"/>
              </a:rPr>
              <a:t>跟随器；第二个运放</a:t>
            </a:r>
            <a:r>
              <a:rPr lang="en-US" altLang="zh-CN" sz="2700" b="1" smtClean="0">
                <a:latin typeface="Times New Roman" pitchFamily="18" charset="0"/>
              </a:rPr>
              <a:t>358</a:t>
            </a:r>
            <a:r>
              <a:rPr lang="zh-CN" altLang="en-US" sz="2700" b="1" smtClean="0">
                <a:latin typeface="Times New Roman" pitchFamily="18" charset="0"/>
              </a:rPr>
              <a:t>是减法器</a:t>
            </a:r>
            <a:br>
              <a:rPr lang="zh-CN" altLang="en-US" sz="2700" b="1" smtClean="0">
                <a:latin typeface="Times New Roman" pitchFamily="18" charset="0"/>
              </a:rPr>
            </a:br>
            <a:r>
              <a:rPr lang="zh-CN" altLang="en-US" sz="2700" b="1" smtClean="0">
                <a:latin typeface="Times New Roman" pitchFamily="18" charset="0"/>
              </a:rPr>
              <a:t>，其正端接一常量，负端是经隔离后的</a:t>
            </a:r>
            <a:r>
              <a:rPr lang="en-US" altLang="zh-CN" sz="2700" b="1" smtClean="0">
                <a:latin typeface="Times New Roman" pitchFamily="18" charset="0"/>
              </a:rPr>
              <a:t>LM331</a:t>
            </a:r>
            <a:r>
              <a:rPr lang="zh-CN" altLang="en-US" sz="2700" b="1" smtClean="0">
                <a:latin typeface="Times New Roman" pitchFamily="18" charset="0"/>
              </a:rPr>
              <a:t>输出，</a:t>
            </a:r>
            <a:r>
              <a:rPr lang="en-US" altLang="zh-CN" sz="2700" b="1" smtClean="0">
                <a:latin typeface="Times New Roman" pitchFamily="18" charset="0"/>
              </a:rPr>
              <a:t/>
            </a:r>
            <a:br>
              <a:rPr lang="en-US" altLang="zh-CN" sz="2700" b="1" smtClean="0">
                <a:latin typeface="Times New Roman" pitchFamily="18" charset="0"/>
              </a:rPr>
            </a:br>
            <a:r>
              <a:rPr lang="zh-CN" altLang="en-US" sz="2700" b="1" smtClean="0">
                <a:latin typeface="Times New Roman" pitchFamily="18" charset="0"/>
              </a:rPr>
              <a:t>减法器的输出电压经</a:t>
            </a:r>
            <a:r>
              <a:rPr lang="zh-CN" altLang="en-US" sz="2700" b="1" smtClean="0">
                <a:solidFill>
                  <a:srgbClr val="0000FF"/>
                </a:solidFill>
                <a:latin typeface="Times New Roman" pitchFamily="18" charset="0"/>
              </a:rPr>
              <a:t>电阻分压压缩</a:t>
            </a:r>
            <a:r>
              <a:rPr lang="zh-CN" altLang="en-US" sz="2700" b="1" smtClean="0">
                <a:latin typeface="Times New Roman" pitchFamily="18" charset="0"/>
              </a:rPr>
              <a:t>后作为</a:t>
            </a:r>
            <a:r>
              <a:rPr lang="en-US" altLang="zh-CN" sz="2700" b="1" smtClean="0">
                <a:latin typeface="Times New Roman" pitchFamily="18" charset="0"/>
              </a:rPr>
              <a:t>74LS124</a:t>
            </a:r>
            <a:r>
              <a:rPr lang="zh-CN" altLang="en-US" sz="2700" b="1" smtClean="0">
                <a:latin typeface="Times New Roman" pitchFamily="18" charset="0"/>
              </a:rPr>
              <a:t>的</a:t>
            </a:r>
            <a:r>
              <a:rPr lang="en-US" altLang="zh-CN" sz="2700" b="1" smtClean="0">
                <a:latin typeface="Times New Roman" pitchFamily="18" charset="0"/>
              </a:rPr>
              <a:t>V</a:t>
            </a:r>
            <a:r>
              <a:rPr lang="en-US" altLang="zh-CN" sz="2700" b="1" baseline="-25000" smtClean="0">
                <a:latin typeface="Times New Roman" pitchFamily="18" charset="0"/>
              </a:rPr>
              <a:t>Rng</a:t>
            </a:r>
            <a:r>
              <a:rPr lang="zh-CN" altLang="en-US" sz="2700" b="1" smtClean="0">
                <a:latin typeface="Times New Roman" pitchFamily="18" charset="0"/>
              </a:rPr>
              <a:t>。</a:t>
            </a:r>
            <a:endParaRPr lang="zh-CN" altLang="en-US" sz="2700" b="1" smtClean="0"/>
          </a:p>
        </p:txBody>
      </p:sp>
      <p:sp>
        <p:nvSpPr>
          <p:cNvPr id="61446" name="Text Box 6"/>
          <p:cNvSpPr txBox="1">
            <a:spLocks noChangeArrowheads="1"/>
          </p:cNvSpPr>
          <p:nvPr/>
        </p:nvSpPr>
        <p:spPr bwMode="auto">
          <a:xfrm>
            <a:off x="2339975" y="5699125"/>
            <a:ext cx="3816350" cy="461963"/>
          </a:xfrm>
          <a:prstGeom prst="rect">
            <a:avLst/>
          </a:prstGeom>
          <a:noFill/>
          <a:ln w="9525">
            <a:noFill/>
            <a:miter lim="800000"/>
            <a:headEnd/>
            <a:tailEnd/>
          </a:ln>
        </p:spPr>
        <p:txBody>
          <a:bodyPr>
            <a:spAutoFit/>
          </a:bodyPr>
          <a:lstStyle/>
          <a:p>
            <a:pPr algn="ctr" eaLnBrk="1" hangingPunct="1">
              <a:spcBef>
                <a:spcPct val="50000"/>
              </a:spcBef>
            </a:pPr>
            <a:r>
              <a:rPr lang="en-US" altLang="zh-CN" sz="2400">
                <a:solidFill>
                  <a:srgbClr val="FF0000"/>
                </a:solidFill>
                <a:latin typeface="Times New Roman" pitchFamily="18" charset="0"/>
              </a:rPr>
              <a:t>(15V-1.5V) </a:t>
            </a:r>
            <a:r>
              <a:rPr lang="en-US" altLang="zh-CN" sz="2400">
                <a:solidFill>
                  <a:srgbClr val="FF0000"/>
                </a:solidFill>
                <a:latin typeface="Times New Roman" pitchFamily="18" charset="0"/>
                <a:sym typeface="Wingdings" pitchFamily="2" charset="2"/>
              </a:rPr>
              <a:t> 5V TTL</a:t>
            </a:r>
            <a:r>
              <a:rPr lang="zh-CN" altLang="en-US" sz="2400">
                <a:solidFill>
                  <a:srgbClr val="FF0000"/>
                </a:solidFill>
                <a:latin typeface="Times New Roman" pitchFamily="18" charset="0"/>
                <a:sym typeface="Wingdings" pitchFamily="2" charset="2"/>
              </a:rPr>
              <a:t>电平</a:t>
            </a:r>
            <a:endParaRPr lang="en-US" altLang="zh-CN" sz="2400">
              <a:solidFill>
                <a:srgbClr val="FF0000"/>
              </a:solidFill>
              <a:latin typeface="Times New Roman" pitchFamily="18" charset="0"/>
            </a:endParaRPr>
          </a:p>
        </p:txBody>
      </p:sp>
      <p:sp>
        <p:nvSpPr>
          <p:cNvPr id="61447" name="Rectangle 7"/>
          <p:cNvSpPr>
            <a:spLocks noChangeArrowheads="1"/>
          </p:cNvSpPr>
          <p:nvPr/>
        </p:nvSpPr>
        <p:spPr bwMode="auto">
          <a:xfrm>
            <a:off x="7694613" y="3500438"/>
            <a:ext cx="765175" cy="457200"/>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V</a:t>
            </a:r>
            <a:r>
              <a:rPr lang="en-US" altLang="zh-CN" sz="2400" baseline="-25000">
                <a:latin typeface="Times New Roman" pitchFamily="18" charset="0"/>
              </a:rPr>
              <a:t>Rng</a:t>
            </a:r>
            <a:endParaRPr lang="zh-CN" altLang="en-US" sz="2400" baseline="-25000">
              <a:latin typeface="Times New Roman" pitchFamily="18" charset="0"/>
            </a:endParaRPr>
          </a:p>
        </p:txBody>
      </p:sp>
      <p:sp>
        <p:nvSpPr>
          <p:cNvPr id="8" name="矩形 7"/>
          <p:cNvSpPr/>
          <p:nvPr/>
        </p:nvSpPr>
        <p:spPr>
          <a:xfrm>
            <a:off x="1619672" y="6021288"/>
            <a:ext cx="5688632" cy="400110"/>
          </a:xfrm>
          <a:prstGeom prst="rect">
            <a:avLst/>
          </a:prstGeom>
        </p:spPr>
        <p:txBody>
          <a:bodyPr wrap="square">
            <a:spAutoFit/>
          </a:bodyPr>
          <a:lstStyle/>
          <a:p>
            <a:r>
              <a:rPr lang="en-US" altLang="zh-CN" smtClean="0">
                <a:solidFill>
                  <a:srgbClr val="FF00FF"/>
                </a:solidFill>
              </a:rPr>
              <a:t>358</a:t>
            </a:r>
            <a:r>
              <a:rPr lang="zh-CN" altLang="en-US" smtClean="0">
                <a:solidFill>
                  <a:srgbClr val="FF00FF"/>
                </a:solidFill>
              </a:rPr>
              <a:t>是非轨到轨运放，输出范围有</a:t>
            </a:r>
            <a:r>
              <a:rPr lang="en-US" altLang="zh-CN" smtClean="0">
                <a:solidFill>
                  <a:srgbClr val="FF00FF"/>
                </a:solidFill>
              </a:rPr>
              <a:t>1.5V</a:t>
            </a:r>
            <a:r>
              <a:rPr lang="zh-CN" altLang="en-US" smtClean="0">
                <a:solidFill>
                  <a:srgbClr val="FF00FF"/>
                </a:solidFill>
              </a:rPr>
              <a:t>的净空。</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66713" y="188913"/>
            <a:ext cx="8424862" cy="1079500"/>
          </a:xfrm>
        </p:spPr>
        <p:txBody>
          <a:bodyPr/>
          <a:lstStyle/>
          <a:p>
            <a:pPr eaLnBrk="1" hangingPunct="1"/>
            <a:r>
              <a:rPr lang="en-US" altLang="zh-CN" sz="3200" smtClean="0">
                <a:solidFill>
                  <a:srgbClr val="0000CC"/>
                </a:solidFill>
              </a:rPr>
              <a:t>(5). </a:t>
            </a:r>
            <a:r>
              <a:rPr lang="zh-CN" altLang="en-US" sz="3200" smtClean="0">
                <a:solidFill>
                  <a:srgbClr val="0000CC"/>
                </a:solidFill>
              </a:rPr>
              <a:t>环路滤波器设计</a:t>
            </a:r>
            <a:r>
              <a:rPr lang="zh-CN" altLang="en-US" sz="3200" smtClean="0">
                <a:solidFill>
                  <a:srgbClr val="FF0000"/>
                </a:solidFill>
              </a:rPr>
              <a:t>（简介）</a:t>
            </a:r>
            <a:r>
              <a:rPr lang="zh-CN" altLang="en-US" sz="3200" smtClean="0">
                <a:solidFill>
                  <a:srgbClr val="0000CC"/>
                </a:solidFill>
              </a:rPr>
              <a:t/>
            </a:r>
            <a:br>
              <a:rPr lang="zh-CN" altLang="en-US" sz="3200" smtClean="0">
                <a:solidFill>
                  <a:srgbClr val="0000CC"/>
                </a:solidFill>
              </a:rPr>
            </a:br>
            <a:r>
              <a:rPr lang="zh-CN" altLang="en-US" sz="3200" smtClean="0">
                <a:solidFill>
                  <a:srgbClr val="FF00FF"/>
                </a:solidFill>
              </a:rPr>
              <a:t>（</a:t>
            </a:r>
            <a:r>
              <a:rPr lang="zh-CN" altLang="en-US" sz="3200" u="sng" smtClean="0">
                <a:solidFill>
                  <a:srgbClr val="FF00FF"/>
                </a:solidFill>
              </a:rPr>
              <a:t>注意</a:t>
            </a:r>
            <a:r>
              <a:rPr lang="en-US" altLang="zh-CN" sz="3200" u="sng" smtClean="0">
                <a:solidFill>
                  <a:srgbClr val="FF00FF"/>
                </a:solidFill>
              </a:rPr>
              <a:t>LM331</a:t>
            </a:r>
            <a:r>
              <a:rPr lang="zh-CN" altLang="en-US" sz="3200" u="sng" smtClean="0">
                <a:solidFill>
                  <a:srgbClr val="FF00FF"/>
                </a:solidFill>
              </a:rPr>
              <a:t>与系统转换时间的关系！</a:t>
            </a:r>
            <a:r>
              <a:rPr lang="zh-CN" altLang="en-US" sz="3200" smtClean="0">
                <a:solidFill>
                  <a:srgbClr val="FF00FF"/>
                </a:solidFill>
              </a:rPr>
              <a:t>）</a:t>
            </a:r>
            <a:endParaRPr lang="en-US" altLang="zh-CN" sz="3200" smtClean="0">
              <a:solidFill>
                <a:srgbClr val="FF00FF"/>
              </a:solidFill>
            </a:endParaRPr>
          </a:p>
        </p:txBody>
      </p:sp>
      <p:sp>
        <p:nvSpPr>
          <p:cNvPr id="62467" name="Rectangle 3"/>
          <p:cNvSpPr>
            <a:spLocks noGrp="1" noChangeArrowheads="1"/>
          </p:cNvSpPr>
          <p:nvPr>
            <p:ph type="body" idx="1"/>
          </p:nvPr>
        </p:nvSpPr>
        <p:spPr>
          <a:xfrm>
            <a:off x="0" y="1196975"/>
            <a:ext cx="9144000" cy="5040313"/>
          </a:xfrm>
        </p:spPr>
        <p:txBody>
          <a:bodyPr/>
          <a:lstStyle/>
          <a:p>
            <a:pPr marL="0" indent="363538" eaLnBrk="1" hangingPunct="1">
              <a:lnSpc>
                <a:spcPct val="115000"/>
              </a:lnSpc>
              <a:tabLst>
                <a:tab pos="363538" algn="l"/>
              </a:tabLst>
            </a:pPr>
            <a:r>
              <a:rPr lang="zh-CN" altLang="en-US" sz="2800" b="1" smtClean="0">
                <a:latin typeface="Times New Roman" pitchFamily="18" charset="0"/>
              </a:rPr>
              <a:t>当环路增益</a:t>
            </a:r>
            <a:r>
              <a:rPr lang="en-US" altLang="zh-CN" sz="2800" b="1" smtClean="0">
                <a:latin typeface="Times New Roman" pitchFamily="18" charset="0"/>
              </a:rPr>
              <a:t>A</a:t>
            </a:r>
            <a:r>
              <a:rPr lang="en-US" altLang="zh-CN" sz="2800" b="1" baseline="-25000" smtClean="0">
                <a:latin typeface="Times New Roman" pitchFamily="18" charset="0"/>
              </a:rPr>
              <a:t>o</a:t>
            </a:r>
            <a:r>
              <a:rPr lang="zh-CN" altLang="en-US" sz="2800" b="1" smtClean="0">
                <a:latin typeface="Times New Roman" pitchFamily="18" charset="0"/>
              </a:rPr>
              <a:t>、</a:t>
            </a:r>
            <a:r>
              <a:rPr lang="en-US" altLang="zh-CN" sz="2800" b="1" smtClean="0">
                <a:latin typeface="Times New Roman" pitchFamily="18" charset="0"/>
              </a:rPr>
              <a:t>A</a:t>
            </a:r>
            <a:r>
              <a:rPr lang="en-US" altLang="zh-CN" sz="2800" b="1" baseline="-25000" smtClean="0">
                <a:latin typeface="Times New Roman" pitchFamily="18" charset="0"/>
              </a:rPr>
              <a:t>d</a:t>
            </a:r>
            <a:r>
              <a:rPr lang="zh-CN" altLang="en-US" sz="2800" b="1" smtClean="0">
                <a:latin typeface="Times New Roman" pitchFamily="18" charset="0"/>
              </a:rPr>
              <a:t>以及其他器件确定以后，</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环路滤波器就是决定环路性能的重要因素。</a:t>
            </a:r>
          </a:p>
          <a:p>
            <a:pPr marL="0" indent="363538" eaLnBrk="1" hangingPunct="1">
              <a:lnSpc>
                <a:spcPct val="115000"/>
              </a:lnSpc>
              <a:tabLst>
                <a:tab pos="363538" algn="l"/>
              </a:tabLst>
            </a:pPr>
            <a:r>
              <a:rPr lang="zh-CN" altLang="en-US" sz="2800" b="1" smtClean="0">
                <a:latin typeface="Times New Roman" pitchFamily="18" charset="0"/>
              </a:rPr>
              <a:t>分析一下本例对环路的要求：</a:t>
            </a:r>
          </a:p>
          <a:p>
            <a:pPr marL="0" indent="363538" eaLnBrk="1" hangingPunct="1">
              <a:lnSpc>
                <a:spcPct val="115000"/>
              </a:lnSpc>
              <a:buFont typeface="Wingdings" pitchFamily="2" charset="2"/>
              <a:buNone/>
              <a:tabLst>
                <a:tab pos="363538" algn="l"/>
              </a:tabLst>
            </a:pPr>
            <a:r>
              <a:rPr lang="en-US" altLang="zh-CN" sz="2800" b="1" smtClean="0">
                <a:latin typeface="Times New Roman" pitchFamily="18" charset="0"/>
              </a:rPr>
              <a:t>① </a:t>
            </a:r>
            <a:r>
              <a:rPr lang="zh-CN" altLang="en-US" sz="2800" b="1" smtClean="0">
                <a:latin typeface="Times New Roman" pitchFamily="18" charset="0"/>
              </a:rPr>
              <a:t>由于输入的行频没有受到调制，因此环路不是</a:t>
            </a:r>
            <a:r>
              <a:rPr lang="en-US" altLang="zh-CN" sz="2800" b="1" smtClean="0">
                <a:latin typeface="Times New Roman" pitchFamily="18" charset="0"/>
              </a:rPr>
              <a:t/>
            </a:r>
            <a:br>
              <a:rPr lang="en-US" altLang="zh-CN" sz="2800" b="1" smtClean="0">
                <a:latin typeface="Times New Roman" pitchFamily="18" charset="0"/>
              </a:rPr>
            </a:br>
            <a:r>
              <a:rPr lang="zh-CN" altLang="en-US" sz="2800" b="1" smtClean="0">
                <a:latin typeface="Times New Roman" pitchFamily="18" charset="0"/>
              </a:rPr>
              <a:t>一个调制跟踪环，不必考虑调制信号的带宽问题。</a:t>
            </a:r>
          </a:p>
          <a:p>
            <a:pPr marL="0" indent="363538" eaLnBrk="1" hangingPunct="1">
              <a:lnSpc>
                <a:spcPct val="115000"/>
              </a:lnSpc>
              <a:buFont typeface="Wingdings" pitchFamily="2" charset="2"/>
              <a:buNone/>
              <a:tabLst>
                <a:tab pos="363538" algn="l"/>
              </a:tabLst>
            </a:pPr>
            <a:r>
              <a:rPr lang="en-US" altLang="zh-CN" sz="2800" b="1" smtClean="0">
                <a:latin typeface="Times New Roman" pitchFamily="18" charset="0"/>
              </a:rPr>
              <a:t>② </a:t>
            </a:r>
            <a:r>
              <a:rPr lang="zh-CN" altLang="en-US" sz="2800" b="1" smtClean="0">
                <a:latin typeface="Times New Roman" pitchFamily="18" charset="0"/>
              </a:rPr>
              <a:t>系统对环路的捕捉带和同步带的要求。由于对</a:t>
            </a:r>
            <a:r>
              <a:rPr lang="en-US" altLang="zh-CN" sz="2800" b="1" smtClean="0">
                <a:latin typeface="Times New Roman" pitchFamily="18" charset="0"/>
              </a:rPr>
              <a:t>VCO</a:t>
            </a:r>
            <a:r>
              <a:rPr lang="zh-CN" altLang="en-US" sz="2800" b="1" smtClean="0">
                <a:latin typeface="Times New Roman" pitchFamily="18" charset="0"/>
              </a:rPr>
              <a:t>采用了双重控制（粗调和细调），并且</a:t>
            </a:r>
            <a:r>
              <a:rPr lang="en-US" altLang="zh-CN" sz="2800" b="1" smtClean="0">
                <a:latin typeface="Times New Roman" pitchFamily="18" charset="0"/>
              </a:rPr>
              <a:t>VCO</a:t>
            </a:r>
            <a:r>
              <a:rPr lang="zh-CN" altLang="en-US" sz="2800" b="1" smtClean="0">
                <a:latin typeface="Times New Roman" pitchFamily="18" charset="0"/>
              </a:rPr>
              <a:t>的频率变化范围也足够宽，这就大大扩展了捕捉带，缩短了捕捉时间，捕捉带和同步带的设计要求已满足。</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0" y="44450"/>
            <a:ext cx="9144000" cy="5761038"/>
          </a:xfrm>
        </p:spPr>
        <p:txBody>
          <a:bodyPr/>
          <a:lstStyle/>
          <a:p>
            <a:pPr marL="0" indent="363538" eaLnBrk="1" hangingPunct="1">
              <a:buFont typeface="Wingdings" pitchFamily="2" charset="2"/>
              <a:buNone/>
            </a:pPr>
            <a:r>
              <a:rPr lang="en-US" altLang="zh-SG" b="1" smtClean="0">
                <a:latin typeface="Times New Roman" pitchFamily="18" charset="0"/>
              </a:rPr>
              <a:t>	</a:t>
            </a:r>
            <a:r>
              <a:rPr lang="en-US" altLang="zh-CN" b="1" smtClean="0">
                <a:latin typeface="Times New Roman" pitchFamily="18" charset="0"/>
              </a:rPr>
              <a:t>③ </a:t>
            </a:r>
            <a:r>
              <a:rPr lang="zh-CN" altLang="en-US" b="1" smtClean="0">
                <a:solidFill>
                  <a:srgbClr val="0000FF"/>
                </a:solidFill>
                <a:latin typeface="Times New Roman" pitchFamily="18" charset="0"/>
              </a:rPr>
              <a:t>对环路指标的要求还有系统转换时间小于</a:t>
            </a:r>
            <a:r>
              <a:rPr lang="en-US" altLang="zh-CN" b="1" smtClean="0">
                <a:solidFill>
                  <a:srgbClr val="0000FF"/>
                </a:solidFill>
                <a:latin typeface="Times New Roman" pitchFamily="18" charset="0"/>
              </a:rPr>
              <a:t>0.5s</a:t>
            </a:r>
            <a:r>
              <a:rPr lang="zh-CN" altLang="en-US" b="1" smtClean="0">
                <a:solidFill>
                  <a:srgbClr val="0000FF"/>
                </a:solidFill>
                <a:latin typeface="Times New Roman" pitchFamily="18" charset="0"/>
              </a:rPr>
              <a:t>。</a:t>
            </a:r>
            <a:r>
              <a:rPr lang="en-US" altLang="zh-CN" b="1" smtClean="0">
                <a:solidFill>
                  <a:srgbClr val="FF00FF"/>
                </a:solidFill>
                <a:latin typeface="Times New Roman" pitchFamily="18" charset="0"/>
              </a:rPr>
              <a:t>LM331</a:t>
            </a:r>
            <a:r>
              <a:rPr lang="zh-CN" altLang="en-US" b="1" smtClean="0">
                <a:solidFill>
                  <a:srgbClr val="FF00FF"/>
                </a:solidFill>
                <a:latin typeface="Times New Roman" pitchFamily="18" charset="0"/>
              </a:rPr>
              <a:t>为系统中最低速的器件，其参数决定了</a:t>
            </a:r>
            <a:r>
              <a:rPr lang="en-US" altLang="zh-CN" b="1" smtClean="0">
                <a:solidFill>
                  <a:srgbClr val="FF00FF"/>
                </a:solidFill>
                <a:latin typeface="Times New Roman" pitchFamily="18" charset="0"/>
              </a:rPr>
              <a:t/>
            </a:r>
            <a:br>
              <a:rPr lang="en-US" altLang="zh-CN" b="1" smtClean="0">
                <a:solidFill>
                  <a:srgbClr val="FF00FF"/>
                </a:solidFill>
                <a:latin typeface="Times New Roman" pitchFamily="18" charset="0"/>
              </a:rPr>
            </a:br>
            <a:r>
              <a:rPr lang="zh-CN" altLang="en-US" b="1" smtClean="0">
                <a:solidFill>
                  <a:srgbClr val="FF00FF"/>
                </a:solidFill>
                <a:latin typeface="Times New Roman" pitchFamily="18" charset="0"/>
              </a:rPr>
              <a:t>行频变化时的系统转换时间</a:t>
            </a:r>
            <a:r>
              <a:rPr lang="zh-CN" altLang="en-US" sz="2800" b="1" smtClean="0">
                <a:solidFill>
                  <a:srgbClr val="FF0000"/>
                </a:solidFill>
                <a:latin typeface="华文楷体" pitchFamily="2" charset="-122"/>
                <a:ea typeface="华文楷体" pitchFamily="2" charset="-122"/>
              </a:rPr>
              <a:t>（前面已取</a:t>
            </a:r>
            <a:r>
              <a:rPr lang="en-US" altLang="zh-CN" sz="2800" b="1" smtClean="0">
                <a:solidFill>
                  <a:srgbClr val="FF0000"/>
                </a:solidFill>
                <a:latin typeface="华文楷体" pitchFamily="2" charset="-122"/>
                <a:ea typeface="华文楷体" pitchFamily="2" charset="-122"/>
              </a:rPr>
              <a:t>LM331</a:t>
            </a:r>
            <a:r>
              <a:rPr lang="zh-CN" altLang="en-US" sz="2800" b="1" smtClean="0">
                <a:solidFill>
                  <a:srgbClr val="FF0000"/>
                </a:solidFill>
                <a:latin typeface="华文楷体" pitchFamily="2" charset="-122"/>
                <a:ea typeface="华文楷体" pitchFamily="2" charset="-122"/>
              </a:rPr>
              <a:t>的</a:t>
            </a:r>
            <a:r>
              <a:rPr lang="en-US" altLang="zh-CN" sz="2800" b="1" smtClean="0">
                <a:solidFill>
                  <a:srgbClr val="FF0000"/>
                </a:solidFill>
                <a:latin typeface="华文楷体" pitchFamily="2" charset="-122"/>
                <a:ea typeface="华文楷体" pitchFamily="2" charset="-122"/>
              </a:rPr>
              <a:t/>
            </a:r>
            <a:br>
              <a:rPr lang="en-US" altLang="zh-CN" sz="2800" b="1" smtClean="0">
                <a:solidFill>
                  <a:srgbClr val="FF0000"/>
                </a:solidFill>
                <a:latin typeface="华文楷体" pitchFamily="2" charset="-122"/>
                <a:ea typeface="华文楷体" pitchFamily="2" charset="-122"/>
              </a:rPr>
            </a:br>
            <a:r>
              <a:rPr lang="zh-CN" altLang="en-US" sz="2800" b="1" smtClean="0">
                <a:solidFill>
                  <a:srgbClr val="FF0000"/>
                </a:solidFill>
                <a:latin typeface="华文楷体" pitchFamily="2" charset="-122"/>
                <a:ea typeface="华文楷体" pitchFamily="2" charset="-122"/>
              </a:rPr>
              <a:t>时间常数</a:t>
            </a:r>
            <a:r>
              <a:rPr lang="en-US" altLang="zh-CN" sz="2800" b="1" smtClean="0">
                <a:solidFill>
                  <a:srgbClr val="FF0000"/>
                </a:solidFill>
                <a:latin typeface="华文楷体" pitchFamily="2" charset="-122"/>
                <a:ea typeface="华文楷体" pitchFamily="2" charset="-122"/>
              </a:rPr>
              <a:t>R</a:t>
            </a:r>
            <a:r>
              <a:rPr lang="en-US" altLang="zh-CN" sz="2800" b="1" baseline="-25000" smtClean="0">
                <a:solidFill>
                  <a:srgbClr val="FF0000"/>
                </a:solidFill>
                <a:latin typeface="华文楷体" pitchFamily="2" charset="-122"/>
                <a:ea typeface="华文楷体" pitchFamily="2" charset="-122"/>
              </a:rPr>
              <a:t>L</a:t>
            </a:r>
            <a:r>
              <a:rPr lang="en-US" altLang="zh-CN" sz="2800" b="1" smtClean="0">
                <a:solidFill>
                  <a:srgbClr val="FF0000"/>
                </a:solidFill>
                <a:latin typeface="华文楷体" pitchFamily="2" charset="-122"/>
                <a:ea typeface="华文楷体" pitchFamily="2" charset="-122"/>
              </a:rPr>
              <a:t>C</a:t>
            </a:r>
            <a:r>
              <a:rPr lang="en-US" altLang="zh-CN" sz="2800" b="1" baseline="-25000" smtClean="0">
                <a:solidFill>
                  <a:srgbClr val="FF0000"/>
                </a:solidFill>
                <a:latin typeface="华文楷体" pitchFamily="2" charset="-122"/>
                <a:ea typeface="华文楷体" pitchFamily="2" charset="-122"/>
              </a:rPr>
              <a:t>L</a:t>
            </a:r>
            <a:r>
              <a:rPr lang="zh-CN" altLang="en-US" sz="2800" b="1" smtClean="0">
                <a:solidFill>
                  <a:srgbClr val="FF0000"/>
                </a:solidFill>
                <a:latin typeface="华文楷体" pitchFamily="2" charset="-122"/>
                <a:ea typeface="华文楷体" pitchFamily="2" charset="-122"/>
              </a:rPr>
              <a:t>为系统转换时间要求</a:t>
            </a:r>
            <a:r>
              <a:rPr lang="en-US" altLang="zh-CN" sz="2800" b="1" smtClean="0">
                <a:solidFill>
                  <a:srgbClr val="FF0000"/>
                </a:solidFill>
                <a:latin typeface="华文楷体" pitchFamily="2" charset="-122"/>
                <a:ea typeface="华文楷体" pitchFamily="2" charset="-122"/>
              </a:rPr>
              <a:t>0.5s</a:t>
            </a:r>
            <a:r>
              <a:rPr lang="zh-CN" altLang="en-US" sz="2800" b="1" smtClean="0">
                <a:solidFill>
                  <a:srgbClr val="FF0000"/>
                </a:solidFill>
                <a:latin typeface="华文楷体" pitchFamily="2" charset="-122"/>
                <a:ea typeface="华文楷体" pitchFamily="2" charset="-122"/>
              </a:rPr>
              <a:t>的</a:t>
            </a:r>
            <a:r>
              <a:rPr lang="en-US" altLang="zh-CN" sz="2800" b="1" smtClean="0">
                <a:solidFill>
                  <a:srgbClr val="FF0000"/>
                </a:solidFill>
                <a:latin typeface="华文楷体" pitchFamily="2" charset="-122"/>
                <a:ea typeface="华文楷体" pitchFamily="2" charset="-122"/>
              </a:rPr>
              <a:t>1/10</a:t>
            </a:r>
            <a:r>
              <a:rPr lang="zh-CN" altLang="en-US" sz="2800" b="1" smtClean="0">
                <a:solidFill>
                  <a:srgbClr val="FF0000"/>
                </a:solidFill>
                <a:latin typeface="华文楷体" pitchFamily="2" charset="-122"/>
                <a:ea typeface="华文楷体" pitchFamily="2" charset="-122"/>
              </a:rPr>
              <a:t>故可满足！）</a:t>
            </a:r>
            <a:endParaRPr lang="zh-CN" altLang="zh-SG" b="1" smtClean="0">
              <a:latin typeface="Times New Roman" pitchFamily="18" charset="0"/>
            </a:endParaRPr>
          </a:p>
          <a:p>
            <a:pPr marL="0" indent="363538" eaLnBrk="1" hangingPunct="1"/>
            <a:r>
              <a:rPr lang="zh-CN" altLang="en-US" sz="3200" b="1" smtClean="0">
                <a:latin typeface="Times New Roman" pitchFamily="18" charset="0"/>
              </a:rPr>
              <a:t>为简单起见，本例中的环路滤波器采用了常用的</a:t>
            </a:r>
            <a:r>
              <a:rPr lang="zh-CN" altLang="en-US" sz="3200" b="1" smtClean="0">
                <a:solidFill>
                  <a:srgbClr val="008000"/>
                </a:solidFill>
                <a:latin typeface="Times New Roman" pitchFamily="18" charset="0"/>
              </a:rPr>
              <a:t>无源比例积分滤波器</a:t>
            </a:r>
            <a:r>
              <a:rPr lang="zh-CN" altLang="en-US" sz="3200" b="1" smtClean="0">
                <a:latin typeface="Times New Roman" pitchFamily="18" charset="0"/>
              </a:rPr>
              <a:t>形式，如</a:t>
            </a:r>
            <a:r>
              <a:rPr lang="zh-CN" altLang="en-US" sz="3200" b="1" smtClean="0">
                <a:solidFill>
                  <a:srgbClr val="0000FF"/>
                </a:solidFill>
                <a:latin typeface="Times New Roman" pitchFamily="18" charset="0"/>
              </a:rPr>
              <a:t>图</a:t>
            </a:r>
            <a:r>
              <a:rPr lang="en-US" altLang="zh-SG" sz="3200" b="1" smtClean="0">
                <a:solidFill>
                  <a:srgbClr val="0000FF"/>
                </a:solidFill>
                <a:latin typeface="Times New Roman" pitchFamily="18" charset="0"/>
              </a:rPr>
              <a:t>3-105</a:t>
            </a:r>
            <a:r>
              <a:rPr lang="zh-CN" altLang="en-US" sz="3200" b="1" smtClean="0">
                <a:latin typeface="Times New Roman" pitchFamily="18" charset="0"/>
              </a:rPr>
              <a:t>所示。</a:t>
            </a:r>
            <a:endParaRPr lang="zh-CN" altLang="en-US" sz="3400" b="1" smtClean="0">
              <a:latin typeface="Times New Roman" pitchFamily="18" charset="0"/>
            </a:endParaRPr>
          </a:p>
        </p:txBody>
      </p:sp>
      <p:pic>
        <p:nvPicPr>
          <p:cNvPr id="63491" name="Picture 4" descr="04136"/>
          <p:cNvPicPr>
            <a:picLocks noChangeAspect="1" noChangeArrowheads="1"/>
          </p:cNvPicPr>
          <p:nvPr/>
        </p:nvPicPr>
        <p:blipFill>
          <a:blip r:embed="rId3">
            <a:clrChange>
              <a:clrFrom>
                <a:srgbClr val="FFFFFF"/>
              </a:clrFrom>
              <a:clrTo>
                <a:srgbClr val="FFFFFF">
                  <a:alpha val="0"/>
                </a:srgbClr>
              </a:clrTo>
            </a:clrChange>
          </a:blip>
          <a:srcRect l="27673" r="27673" b="36130"/>
          <a:stretch>
            <a:fillRect/>
          </a:stretch>
        </p:blipFill>
        <p:spPr bwMode="auto">
          <a:xfrm>
            <a:off x="2324100" y="3068638"/>
            <a:ext cx="2895600" cy="3313112"/>
          </a:xfrm>
          <a:prstGeom prst="rect">
            <a:avLst/>
          </a:prstGeom>
          <a:noFill/>
          <a:ln w="9525">
            <a:noFill/>
            <a:miter lim="800000"/>
            <a:headEnd/>
            <a:tailEnd/>
          </a:ln>
        </p:spPr>
      </p:pic>
      <p:sp>
        <p:nvSpPr>
          <p:cNvPr id="63492" name="Rectangle 5"/>
          <p:cNvSpPr>
            <a:spLocks noGrp="1" noChangeArrowheads="1"/>
          </p:cNvSpPr>
          <p:nvPr>
            <p:ph type="title"/>
          </p:nvPr>
        </p:nvSpPr>
        <p:spPr>
          <a:xfrm>
            <a:off x="5003800" y="4437063"/>
            <a:ext cx="3529013" cy="1655762"/>
          </a:xfrm>
        </p:spPr>
        <p:txBody>
          <a:bodyPr/>
          <a:lstStyle/>
          <a:p>
            <a:pPr algn="ctr" eaLnBrk="1" hangingPunct="1"/>
            <a:r>
              <a:rPr lang="zh-CN" altLang="en-US" sz="3500" smtClean="0">
                <a:solidFill>
                  <a:srgbClr val="0000FF"/>
                </a:solidFill>
                <a:latin typeface="Times New Roman" pitchFamily="18" charset="0"/>
              </a:rPr>
              <a:t>图</a:t>
            </a:r>
            <a:r>
              <a:rPr lang="en-US" altLang="zh-CN" sz="3500" smtClean="0">
                <a:solidFill>
                  <a:srgbClr val="0000FF"/>
                </a:solidFill>
                <a:latin typeface="Times New Roman" pitchFamily="18" charset="0"/>
              </a:rPr>
              <a:t>3-10</a:t>
            </a:r>
            <a:r>
              <a:rPr lang="en-US" altLang="zh-SG" sz="3500" smtClean="0">
                <a:solidFill>
                  <a:srgbClr val="0000FF"/>
                </a:solidFill>
                <a:latin typeface="Times New Roman" pitchFamily="18" charset="0"/>
              </a:rPr>
              <a:t>5</a:t>
            </a:r>
            <a:br>
              <a:rPr lang="en-US" altLang="zh-SG" sz="3500" smtClean="0">
                <a:solidFill>
                  <a:srgbClr val="0000FF"/>
                </a:solidFill>
                <a:latin typeface="Times New Roman" pitchFamily="18" charset="0"/>
              </a:rPr>
            </a:br>
            <a:r>
              <a:rPr lang="zh-CN" altLang="en-US" sz="3500" smtClean="0">
                <a:solidFill>
                  <a:srgbClr val="0000FF"/>
                </a:solidFill>
                <a:latin typeface="Times New Roman" pitchFamily="18" charset="0"/>
              </a:rPr>
              <a:t>无源比例</a:t>
            </a:r>
            <a:r>
              <a:rPr lang="zh-CN" altLang="zh-SG" sz="3500" smtClean="0">
                <a:solidFill>
                  <a:srgbClr val="0000FF"/>
                </a:solidFill>
                <a:latin typeface="Times New Roman" pitchFamily="18" charset="0"/>
              </a:rPr>
              <a:t/>
            </a:r>
            <a:br>
              <a:rPr lang="zh-CN" altLang="zh-SG" sz="3500" smtClean="0">
                <a:solidFill>
                  <a:srgbClr val="0000FF"/>
                </a:solidFill>
                <a:latin typeface="Times New Roman" pitchFamily="18" charset="0"/>
              </a:rPr>
            </a:br>
            <a:r>
              <a:rPr lang="zh-CN" altLang="en-US" sz="3500" smtClean="0">
                <a:solidFill>
                  <a:srgbClr val="0000FF"/>
                </a:solidFill>
                <a:latin typeface="Times New Roman" pitchFamily="18" charset="0"/>
              </a:rPr>
              <a:t>积分滤波器</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90488"/>
            <a:ext cx="7543800" cy="641350"/>
          </a:xfrm>
        </p:spPr>
        <p:txBody>
          <a:bodyPr/>
          <a:lstStyle/>
          <a:p>
            <a:pPr eaLnBrk="1" hangingPunct="1"/>
            <a:r>
              <a:rPr lang="en-US" altLang="zh-CN" sz="3800" smtClean="0">
                <a:solidFill>
                  <a:srgbClr val="0000CC"/>
                </a:solidFill>
              </a:rPr>
              <a:t>(6). D/A</a:t>
            </a:r>
            <a:r>
              <a:rPr lang="zh-CN" altLang="en-US" sz="3800" smtClean="0">
                <a:solidFill>
                  <a:srgbClr val="0000CC"/>
                </a:solidFill>
              </a:rPr>
              <a:t>变换器电路</a:t>
            </a:r>
            <a:endParaRPr lang="zh-CN" altLang="en-US" sz="3800" smtClean="0">
              <a:solidFill>
                <a:schemeClr val="accent1"/>
              </a:solidFill>
            </a:endParaRPr>
          </a:p>
        </p:txBody>
      </p:sp>
      <p:sp>
        <p:nvSpPr>
          <p:cNvPr id="90115" name="Rectangle 3"/>
          <p:cNvSpPr>
            <a:spLocks noGrp="1" noChangeArrowheads="1"/>
          </p:cNvSpPr>
          <p:nvPr>
            <p:ph type="body" idx="1"/>
          </p:nvPr>
        </p:nvSpPr>
        <p:spPr>
          <a:xfrm>
            <a:off x="250825" y="660400"/>
            <a:ext cx="8569325" cy="4929188"/>
          </a:xfrm>
        </p:spPr>
        <p:txBody>
          <a:bodyPr/>
          <a:lstStyle/>
          <a:p>
            <a:pPr eaLnBrk="1" hangingPunct="1">
              <a:lnSpc>
                <a:spcPct val="110000"/>
              </a:lnSpc>
              <a:defRPr/>
            </a:pPr>
            <a:r>
              <a:rPr lang="en-US" altLang="zh-CN" sz="2800" b="1" smtClean="0">
                <a:latin typeface="Times New Roman" pitchFamily="18" charset="0"/>
              </a:rPr>
              <a:t>CA3338</a:t>
            </a:r>
            <a:r>
              <a:rPr lang="zh-CN" altLang="en-US" sz="2800" b="1" smtClean="0">
                <a:latin typeface="Times New Roman" pitchFamily="18" charset="0"/>
              </a:rPr>
              <a:t>的数据输入端与两块</a:t>
            </a:r>
            <a:r>
              <a:rPr lang="en-US" altLang="zh-CN" sz="2800" b="1" smtClean="0">
                <a:latin typeface="Times New Roman" pitchFamily="18" charset="0"/>
              </a:rPr>
              <a:t>74LS161</a:t>
            </a:r>
            <a:r>
              <a:rPr lang="zh-CN" altLang="en-US" sz="2800" b="1" smtClean="0">
                <a:latin typeface="Times New Roman" pitchFamily="18" charset="0"/>
              </a:rPr>
              <a:t>的数据输出端相接。</a:t>
            </a:r>
            <a:r>
              <a:rPr lang="zh-CN" altLang="en-US" sz="2800" b="1" smtClean="0">
                <a:solidFill>
                  <a:srgbClr val="0000FF"/>
                </a:solidFill>
                <a:latin typeface="Times New Roman" pitchFamily="18" charset="0"/>
              </a:rPr>
              <a:t>为了达到设计要求中规定的锯齿波幅度在</a:t>
            </a:r>
            <a:r>
              <a:rPr lang="en-US" altLang="zh-CN" sz="2800" b="1" smtClean="0">
                <a:solidFill>
                  <a:srgbClr val="0000FF"/>
                </a:solidFill>
                <a:latin typeface="Times New Roman" pitchFamily="18" charset="0"/>
              </a:rPr>
              <a:t>0~5V</a:t>
            </a:r>
            <a:r>
              <a:rPr lang="zh-CN" altLang="en-US" sz="2800" b="1" smtClean="0">
                <a:solidFill>
                  <a:srgbClr val="0000FF"/>
                </a:solidFill>
                <a:latin typeface="Times New Roman" pitchFamily="18" charset="0"/>
              </a:rPr>
              <a:t>范围内可调的要求，</a:t>
            </a:r>
            <a:r>
              <a:rPr lang="zh-CN" altLang="en-US" sz="2800" b="1" smtClean="0">
                <a:latin typeface="Times New Roman" pitchFamily="18" charset="0"/>
              </a:rPr>
              <a:t>在</a:t>
            </a:r>
            <a:r>
              <a:rPr lang="en-US" altLang="zh-CN" sz="2800" b="1" smtClean="0">
                <a:latin typeface="Times New Roman" pitchFamily="18" charset="0"/>
              </a:rPr>
              <a:t>CA3338</a:t>
            </a:r>
            <a:r>
              <a:rPr lang="zh-CN" altLang="en-US" sz="2800" b="1" smtClean="0">
                <a:latin typeface="Times New Roman" pitchFamily="18" charset="0"/>
              </a:rPr>
              <a:t>的参考电压</a:t>
            </a:r>
            <a:r>
              <a:rPr lang="en-US" altLang="zh-CN" sz="2800" b="1" smtClean="0">
                <a:latin typeface="Times New Roman" pitchFamily="18" charset="0"/>
              </a:rPr>
              <a:t>V</a:t>
            </a:r>
            <a:r>
              <a:rPr lang="en-US" altLang="zh-CN" sz="2800" b="1" baseline="-25000" smtClean="0">
                <a:latin typeface="Times New Roman" pitchFamily="18" charset="0"/>
              </a:rPr>
              <a:t>REF+</a:t>
            </a:r>
            <a:r>
              <a:rPr lang="zh-CN" altLang="en-US" sz="2800" b="1" smtClean="0">
                <a:latin typeface="Times New Roman" pitchFamily="18" charset="0"/>
              </a:rPr>
              <a:t>端接一个</a:t>
            </a:r>
            <a:r>
              <a:rPr lang="zh-CN" altLang="en-US" sz="2800" b="1" smtClean="0">
                <a:solidFill>
                  <a:srgbClr val="0066FF"/>
                </a:solidFill>
                <a:latin typeface="Times New Roman" pitchFamily="18" charset="0"/>
              </a:rPr>
              <a:t>电压调整器（三端基准源）</a:t>
            </a:r>
            <a:r>
              <a:rPr lang="en-US" altLang="zh-CN" sz="2800" b="1" smtClean="0">
                <a:solidFill>
                  <a:srgbClr val="0066FF"/>
                </a:solidFill>
                <a:latin typeface="Times New Roman" pitchFamily="18" charset="0"/>
              </a:rPr>
              <a:t>LM317</a:t>
            </a:r>
            <a:r>
              <a:rPr lang="zh-CN" altLang="en-US" sz="2800" b="1" smtClean="0">
                <a:latin typeface="Times New Roman" pitchFamily="18" charset="0"/>
              </a:rPr>
              <a:t>。</a:t>
            </a:r>
            <a:endParaRPr lang="en-US" altLang="zh-CN" sz="2800" b="1" smtClean="0">
              <a:latin typeface="Times New Roman" pitchFamily="18" charset="0"/>
            </a:endParaRPr>
          </a:p>
          <a:p>
            <a:pPr eaLnBrk="1" hangingPunct="1">
              <a:lnSpc>
                <a:spcPct val="110000"/>
              </a:lnSpc>
              <a:defRPr/>
            </a:pPr>
            <a:r>
              <a:rPr lang="zh-CN" altLang="en-US" sz="2800" b="1" smtClean="0">
                <a:solidFill>
                  <a:srgbClr val="FF00FF"/>
                </a:solidFill>
                <a:latin typeface="Times New Roman" pitchFamily="18" charset="0"/>
              </a:rPr>
              <a:t>调整</a:t>
            </a:r>
            <a:r>
              <a:rPr lang="en-US" altLang="zh-CN" sz="2800" b="1" smtClean="0">
                <a:solidFill>
                  <a:srgbClr val="FF00FF"/>
                </a:solidFill>
                <a:latin typeface="Times New Roman" pitchFamily="18" charset="0"/>
              </a:rPr>
              <a:t>LM317</a:t>
            </a:r>
            <a:r>
              <a:rPr lang="zh-CN" altLang="en-US" sz="2800" b="1" smtClean="0">
                <a:solidFill>
                  <a:srgbClr val="FF00FF"/>
                </a:solidFill>
                <a:latin typeface="Times New Roman" pitchFamily="18" charset="0"/>
              </a:rPr>
              <a:t>外接电阻大小即可调整其输出电压数值，从而改变</a:t>
            </a:r>
            <a:r>
              <a:rPr lang="en-US" altLang="zh-CN" sz="2800" b="1" smtClean="0">
                <a:solidFill>
                  <a:srgbClr val="FF00FF"/>
                </a:solidFill>
                <a:latin typeface="Times New Roman" pitchFamily="18" charset="0"/>
              </a:rPr>
              <a:t>CA3338</a:t>
            </a:r>
            <a:r>
              <a:rPr lang="zh-CN" altLang="en-US" sz="2800" b="1" smtClean="0">
                <a:solidFill>
                  <a:srgbClr val="FF00FF"/>
                </a:solidFill>
                <a:latin typeface="Times New Roman" pitchFamily="18" charset="0"/>
              </a:rPr>
              <a:t>的参考电平</a:t>
            </a:r>
            <a:r>
              <a:rPr lang="en-US" altLang="zh-CN" sz="2800" b="1" smtClean="0">
                <a:solidFill>
                  <a:srgbClr val="FF00FF"/>
                </a:solidFill>
                <a:latin typeface="Times New Roman" pitchFamily="18" charset="0"/>
              </a:rPr>
              <a:t>V</a:t>
            </a:r>
            <a:r>
              <a:rPr lang="en-US" altLang="zh-CN" sz="2800" b="1" baseline="-25000" smtClean="0">
                <a:solidFill>
                  <a:srgbClr val="FF00FF"/>
                </a:solidFill>
                <a:latin typeface="Times New Roman" pitchFamily="18" charset="0"/>
              </a:rPr>
              <a:t>REF+</a:t>
            </a:r>
            <a:r>
              <a:rPr lang="zh-CN" altLang="en-US" sz="2800" b="1" smtClean="0">
                <a:solidFill>
                  <a:srgbClr val="FF00FF"/>
                </a:solidFill>
                <a:latin typeface="Times New Roman" pitchFamily="18" charset="0"/>
              </a:rPr>
              <a:t>，以调节</a:t>
            </a:r>
            <a:r>
              <a:rPr lang="en-US" altLang="zh-CN" sz="2800" b="1" smtClean="0">
                <a:solidFill>
                  <a:srgbClr val="FF00FF"/>
                </a:solidFill>
                <a:latin typeface="Times New Roman" pitchFamily="18" charset="0"/>
              </a:rPr>
              <a:t>CA3338</a:t>
            </a:r>
            <a:r>
              <a:rPr lang="zh-CN" altLang="en-US" sz="2800" b="1" smtClean="0">
                <a:solidFill>
                  <a:srgbClr val="FF00FF"/>
                </a:solidFill>
                <a:latin typeface="Times New Roman" pitchFamily="18" charset="0"/>
              </a:rPr>
              <a:t>的输出锯齿波幅度。</a:t>
            </a:r>
            <a:r>
              <a:rPr lang="zh-CN" altLang="en-US" sz="2800" b="1" smtClean="0">
                <a:latin typeface="Times New Roman" pitchFamily="18" charset="0"/>
              </a:rPr>
              <a:t>电路如</a:t>
            </a:r>
            <a:r>
              <a:rPr lang="zh-CN" altLang="en-US" sz="2800" b="1" smtClean="0">
                <a:latin typeface="Times New Roman" pitchFamily="18" charset="0"/>
                <a:hlinkClick r:id="rId3" action="ppaction://hlinksldjump"/>
              </a:rPr>
              <a:t>图</a:t>
            </a:r>
            <a:r>
              <a:rPr lang="en-US" altLang="zh-CN" sz="2800" b="1" smtClean="0">
                <a:latin typeface="Times New Roman" pitchFamily="18" charset="0"/>
                <a:hlinkClick r:id="rId3" action="ppaction://hlinksldjump"/>
              </a:rPr>
              <a:t>3-106</a:t>
            </a:r>
            <a:r>
              <a:rPr lang="zh-CN" altLang="en-US" sz="2800" b="1" smtClean="0">
                <a:latin typeface="Times New Roman" pitchFamily="18" charset="0"/>
              </a:rPr>
              <a:t>所示。</a:t>
            </a:r>
          </a:p>
          <a:p>
            <a:pPr eaLnBrk="1" hangingPunct="1">
              <a:lnSpc>
                <a:spcPct val="110000"/>
              </a:lnSpc>
              <a:defRPr/>
            </a:pPr>
            <a:r>
              <a:rPr lang="zh-CN" altLang="en-US" sz="2800" b="1" smtClean="0">
                <a:latin typeface="Times New Roman" pitchFamily="18" charset="0"/>
              </a:rPr>
              <a:t>由于</a:t>
            </a:r>
            <a:r>
              <a:rPr lang="en-US" altLang="zh-CN" sz="2800" b="1" smtClean="0">
                <a:latin typeface="Times New Roman" pitchFamily="18" charset="0"/>
              </a:rPr>
              <a:t>CA3338</a:t>
            </a:r>
            <a:r>
              <a:rPr lang="zh-CN" altLang="en-US" sz="2800" b="1" smtClean="0">
                <a:latin typeface="Times New Roman" pitchFamily="18" charset="0"/>
              </a:rPr>
              <a:t>的建立时间小于</a:t>
            </a:r>
            <a:r>
              <a:rPr lang="en-US" altLang="zh-CN" sz="2800" b="1" smtClean="0">
                <a:latin typeface="Times New Roman" pitchFamily="18" charset="0"/>
              </a:rPr>
              <a:t>0.5×10</a:t>
            </a:r>
            <a:r>
              <a:rPr lang="en-US" altLang="zh-CN" sz="2800" b="1" baseline="30000" smtClean="0">
                <a:latin typeface="Times New Roman" pitchFamily="18" charset="0"/>
              </a:rPr>
              <a:t>-7</a:t>
            </a:r>
            <a:r>
              <a:rPr lang="en-US" altLang="zh-CN" sz="2800" b="1" smtClean="0">
                <a:latin typeface="Times New Roman" pitchFamily="18" charset="0"/>
              </a:rPr>
              <a:t>s</a:t>
            </a:r>
            <a:r>
              <a:rPr lang="zh-CN" altLang="en-US" sz="2800" b="1" smtClean="0">
                <a:solidFill>
                  <a:srgbClr val="FF0000"/>
                </a:solidFill>
                <a:latin typeface="Times New Roman" pitchFamily="18" charset="0"/>
              </a:rPr>
              <a:t>（工作频率或转换速度大于</a:t>
            </a:r>
            <a:r>
              <a:rPr lang="en-US" altLang="zh-CN" sz="2800" b="1" smtClean="0">
                <a:solidFill>
                  <a:srgbClr val="FF0000"/>
                </a:solidFill>
                <a:latin typeface="Times New Roman" pitchFamily="18" charset="0"/>
              </a:rPr>
              <a:t>20MHz</a:t>
            </a:r>
            <a:r>
              <a:rPr lang="zh-CN" altLang="en-US" sz="2800" b="1" smtClean="0">
                <a:solidFill>
                  <a:srgbClr val="FF0000"/>
                </a:solidFill>
                <a:latin typeface="Times New Roman" pitchFamily="18" charset="0"/>
              </a:rPr>
              <a:t>）</a:t>
            </a:r>
            <a:r>
              <a:rPr lang="zh-CN" altLang="en-US" sz="2800" b="1" smtClean="0">
                <a:latin typeface="Times New Roman" pitchFamily="18" charset="0"/>
              </a:rPr>
              <a:t>，因此设计要求中规定的锯齿波的</a:t>
            </a:r>
            <a:r>
              <a:rPr lang="zh-CN" altLang="en-US" sz="2800" b="1" smtClean="0">
                <a:solidFill>
                  <a:srgbClr val="0000FF"/>
                </a:solidFill>
                <a:latin typeface="Times New Roman" pitchFamily="18" charset="0"/>
              </a:rPr>
              <a:t>逆程时间</a:t>
            </a:r>
            <a:r>
              <a:rPr lang="zh-CN" altLang="en-US" sz="2800" b="1" smtClean="0">
                <a:latin typeface="Times New Roman" pitchFamily="18" charset="0"/>
              </a:rPr>
              <a:t>小于</a:t>
            </a:r>
            <a:r>
              <a:rPr lang="en-US" altLang="zh-CN" sz="2800" b="1" smtClean="0">
                <a:latin typeface="Times New Roman" pitchFamily="18" charset="0"/>
              </a:rPr>
              <a:t>0.5</a:t>
            </a:r>
            <a:r>
              <a:rPr lang="en-US" altLang="zh-CN" sz="2800" b="1" smtClean="0">
                <a:latin typeface="Times New Roman" pitchFamily="18" charset="0"/>
                <a:sym typeface="Symbol" pitchFamily="18" charset="2"/>
              </a:rPr>
              <a:t></a:t>
            </a:r>
            <a:r>
              <a:rPr lang="en-US" altLang="zh-CN" sz="2800" b="1" smtClean="0">
                <a:latin typeface="Times New Roman" pitchFamily="18" charset="0"/>
              </a:rPr>
              <a:t>s</a:t>
            </a:r>
            <a:r>
              <a:rPr lang="zh-CN" altLang="en-US" sz="2800" b="1" smtClean="0">
                <a:latin typeface="Times New Roman" pitchFamily="18" charset="0"/>
              </a:rPr>
              <a:t>的要求一定可以满足。</a:t>
            </a:r>
          </a:p>
        </p:txBody>
      </p:sp>
      <p:sp>
        <p:nvSpPr>
          <p:cNvPr id="90116" name="Text Box 4"/>
          <p:cNvSpPr txBox="1">
            <a:spLocks noChangeArrowheads="1"/>
          </p:cNvSpPr>
          <p:nvPr/>
        </p:nvSpPr>
        <p:spPr bwMode="auto">
          <a:xfrm>
            <a:off x="395288" y="5559425"/>
            <a:ext cx="8424862" cy="822325"/>
          </a:xfrm>
          <a:prstGeom prst="rect">
            <a:avLst/>
          </a:prstGeom>
          <a:noFill/>
          <a:ln w="9525">
            <a:noFill/>
            <a:miter lim="800000"/>
            <a:headEnd/>
            <a:tailEnd/>
          </a:ln>
        </p:spPr>
        <p:txBody>
          <a:bodyPr>
            <a:spAutoFit/>
          </a:bodyPr>
          <a:lstStyle/>
          <a:p>
            <a:pPr eaLnBrk="1" hangingPunct="1">
              <a:spcBef>
                <a:spcPct val="50000"/>
              </a:spcBef>
            </a:pPr>
            <a:r>
              <a:rPr lang="zh-CN" altLang="en-US" sz="2400" i="1">
                <a:solidFill>
                  <a:srgbClr val="0000FF"/>
                </a:solidFill>
              </a:rPr>
              <a:t>逆程时间：输入数字量从</a:t>
            </a:r>
            <a:r>
              <a:rPr lang="en-US" altLang="zh-CN" sz="2400" i="1">
                <a:solidFill>
                  <a:srgbClr val="0000FF"/>
                </a:solidFill>
              </a:rPr>
              <a:t>255</a:t>
            </a:r>
            <a:r>
              <a:rPr lang="zh-CN" altLang="en-US" sz="2400" i="1">
                <a:solidFill>
                  <a:srgbClr val="0000FF"/>
                </a:solidFill>
              </a:rPr>
              <a:t>到</a:t>
            </a:r>
            <a:r>
              <a:rPr lang="en-US" altLang="zh-CN" sz="2400" i="1">
                <a:solidFill>
                  <a:srgbClr val="0000FF"/>
                </a:solidFill>
              </a:rPr>
              <a:t>0</a:t>
            </a:r>
            <a:r>
              <a:rPr lang="zh-CN" altLang="en-US" sz="2400" i="1">
                <a:solidFill>
                  <a:srgbClr val="0000FF"/>
                </a:solidFill>
              </a:rPr>
              <a:t>时，输出模拟量从最大幅值到</a:t>
            </a:r>
            <a:r>
              <a:rPr lang="en-US" altLang="zh-CN" sz="2400" i="1">
                <a:solidFill>
                  <a:srgbClr val="0000FF"/>
                </a:solidFill>
              </a:rPr>
              <a:t>0</a:t>
            </a:r>
            <a:r>
              <a:rPr lang="zh-CN" altLang="en-US" sz="2400" i="1">
                <a:solidFill>
                  <a:srgbClr val="0000FF"/>
                </a:solidFill>
              </a:rPr>
              <a:t>的时间。主要决定于</a:t>
            </a:r>
            <a:r>
              <a:rPr lang="en-US" altLang="zh-CN" sz="2400" i="1">
                <a:solidFill>
                  <a:srgbClr val="0000FF"/>
                </a:solidFill>
              </a:rPr>
              <a:t>DAC</a:t>
            </a:r>
            <a:r>
              <a:rPr lang="zh-CN" altLang="en-US" sz="2400" i="1">
                <a:solidFill>
                  <a:srgbClr val="0000FF"/>
                </a:solidFill>
              </a:rPr>
              <a:t>的建立时间（表征转换速度）。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0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6"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22238"/>
            <a:ext cx="7543800" cy="785812"/>
          </a:xfrm>
        </p:spPr>
        <p:txBody>
          <a:bodyPr/>
          <a:lstStyle/>
          <a:p>
            <a:pPr eaLnBrk="1" hangingPunct="1"/>
            <a:r>
              <a:rPr lang="zh-CN" altLang="en-US" sz="3200" smtClean="0">
                <a:solidFill>
                  <a:srgbClr val="0000FF"/>
                </a:solidFill>
                <a:latin typeface="Times New Roman" pitchFamily="18" charset="0"/>
              </a:rPr>
              <a:t>图</a:t>
            </a:r>
            <a:r>
              <a:rPr lang="en-US" altLang="zh-CN" sz="3200" smtClean="0">
                <a:solidFill>
                  <a:srgbClr val="0000FF"/>
                </a:solidFill>
                <a:latin typeface="Times New Roman" pitchFamily="18" charset="0"/>
              </a:rPr>
              <a:t>3-106</a:t>
            </a:r>
            <a:r>
              <a:rPr lang="zh-CN" altLang="en-US" sz="3200" smtClean="0">
                <a:solidFill>
                  <a:srgbClr val="0000FF"/>
                </a:solidFill>
                <a:latin typeface="Times New Roman" pitchFamily="18" charset="0"/>
              </a:rPr>
              <a:t> 锯齿波形成电路</a:t>
            </a:r>
          </a:p>
        </p:txBody>
      </p:sp>
      <p:pic>
        <p:nvPicPr>
          <p:cNvPr id="65539" name="Picture 4" descr="04137"/>
          <p:cNvPicPr>
            <a:picLocks noGrp="1" noChangeAspect="1" noChangeArrowheads="1"/>
          </p:cNvPicPr>
          <p:nvPr>
            <p:ph idx="1"/>
          </p:nvPr>
        </p:nvPicPr>
        <p:blipFill>
          <a:blip r:embed="rId2"/>
          <a:srcRect/>
          <a:stretch>
            <a:fillRect/>
          </a:stretch>
        </p:blipFill>
        <p:spPr>
          <a:xfrm>
            <a:off x="1187450" y="1125538"/>
            <a:ext cx="6480175" cy="4983162"/>
          </a:xfrm>
        </p:spPr>
      </p:pic>
      <p:sp>
        <p:nvSpPr>
          <p:cNvPr id="4" name="TextBox 3"/>
          <p:cNvSpPr txBox="1"/>
          <p:nvPr/>
        </p:nvSpPr>
        <p:spPr>
          <a:xfrm>
            <a:off x="467544" y="980728"/>
            <a:ext cx="4104456" cy="707886"/>
          </a:xfrm>
          <a:prstGeom prst="rect">
            <a:avLst/>
          </a:prstGeom>
          <a:noFill/>
        </p:spPr>
        <p:txBody>
          <a:bodyPr wrap="square" rtlCol="0">
            <a:spAutoFit/>
          </a:bodyPr>
          <a:lstStyle/>
          <a:p>
            <a:pPr algn="ctr"/>
            <a:r>
              <a:rPr lang="zh-CN" altLang="en-US" smtClean="0">
                <a:solidFill>
                  <a:srgbClr val="FF0066"/>
                </a:solidFill>
                <a:latin typeface="华文楷体" panose="02010600040101010101" pitchFamily="2" charset="-122"/>
                <a:ea typeface="华文楷体" panose="02010600040101010101" pitchFamily="2" charset="-122"/>
              </a:rPr>
              <a:t>注：</a:t>
            </a:r>
            <a:r>
              <a:rPr lang="en-US" altLang="zh-CN" smtClean="0">
                <a:solidFill>
                  <a:srgbClr val="FF0066"/>
                </a:solidFill>
                <a:latin typeface="华文楷体" panose="02010600040101010101" pitchFamily="2" charset="-122"/>
                <a:ea typeface="华文楷体" panose="02010600040101010101" pitchFamily="2" charset="-122"/>
              </a:rPr>
              <a:t>LM317</a:t>
            </a:r>
            <a:r>
              <a:rPr lang="zh-CN" altLang="en-US" smtClean="0">
                <a:solidFill>
                  <a:srgbClr val="FF0066"/>
                </a:solidFill>
                <a:latin typeface="华文楷体" panose="02010600040101010101" pitchFamily="2" charset="-122"/>
                <a:ea typeface="华文楷体" panose="02010600040101010101" pitchFamily="2" charset="-122"/>
              </a:rPr>
              <a:t>本身不</a:t>
            </a:r>
            <a:r>
              <a:rPr lang="zh-CN" altLang="en-US" smtClean="0">
                <a:solidFill>
                  <a:srgbClr val="FF0066"/>
                </a:solidFill>
                <a:latin typeface="华文楷体" panose="02010600040101010101" pitchFamily="2" charset="-122"/>
                <a:ea typeface="华文楷体" panose="02010600040101010101" pitchFamily="2" charset="-122"/>
              </a:rPr>
              <a:t>需额外供电</a:t>
            </a:r>
            <a:r>
              <a:rPr lang="zh-CN" altLang="en-US" smtClean="0">
                <a:solidFill>
                  <a:srgbClr val="FF0066"/>
                </a:solidFill>
                <a:latin typeface="华文楷体" panose="02010600040101010101" pitchFamily="2" charset="-122"/>
                <a:ea typeface="华文楷体" panose="02010600040101010101" pitchFamily="2" charset="-122"/>
              </a:rPr>
              <a:t>！</a:t>
            </a:r>
            <a:endParaRPr lang="en-US" altLang="zh-CN" smtClean="0">
              <a:solidFill>
                <a:srgbClr val="FF0066"/>
              </a:solidFill>
              <a:latin typeface="华文楷体" panose="02010600040101010101" pitchFamily="2" charset="-122"/>
              <a:ea typeface="华文楷体" panose="02010600040101010101" pitchFamily="2" charset="-122"/>
            </a:endParaRPr>
          </a:p>
          <a:p>
            <a:pPr algn="ctr"/>
            <a:r>
              <a:rPr lang="zh-CN" altLang="en-US" smtClean="0">
                <a:solidFill>
                  <a:srgbClr val="FF0066"/>
                </a:solidFill>
                <a:latin typeface="华文楷体" panose="02010600040101010101" pitchFamily="2" charset="-122"/>
                <a:ea typeface="华文楷体" panose="02010600040101010101" pitchFamily="2" charset="-122"/>
              </a:rPr>
              <a:t>另外三端基准源常用</a:t>
            </a:r>
            <a:r>
              <a:rPr lang="en-US" altLang="zh-CN" smtClean="0">
                <a:solidFill>
                  <a:srgbClr val="FF0066"/>
                </a:solidFill>
                <a:latin typeface="华文楷体" panose="02010600040101010101" pitchFamily="2" charset="-122"/>
                <a:ea typeface="华文楷体" panose="02010600040101010101" pitchFamily="2" charset="-122"/>
              </a:rPr>
              <a:t>AMS1117</a:t>
            </a:r>
            <a:r>
              <a:rPr lang="zh-CN" altLang="en-US" smtClean="0">
                <a:solidFill>
                  <a:srgbClr val="FF0066"/>
                </a:solidFill>
                <a:latin typeface="华文楷体" panose="02010600040101010101" pitchFamily="2" charset="-122"/>
                <a:ea typeface="华文楷体" panose="02010600040101010101" pitchFamily="2" charset="-122"/>
              </a:rPr>
              <a:t>！</a:t>
            </a:r>
            <a:endParaRPr lang="zh-CN" altLang="en-US">
              <a:solidFill>
                <a:srgbClr val="FF0066"/>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539750" y="1700213"/>
            <a:ext cx="7993063" cy="1873250"/>
          </a:xfrm>
        </p:spPr>
        <p:txBody>
          <a:bodyPr/>
          <a:lstStyle/>
          <a:p>
            <a:pPr marL="363538" indent="-363538" eaLnBrk="1" hangingPunct="1">
              <a:lnSpc>
                <a:spcPct val="130000"/>
              </a:lnSpc>
            </a:pPr>
            <a:r>
              <a:rPr lang="zh-CN" altLang="en-US" sz="4400" b="1" smtClean="0">
                <a:latin typeface="Times New Roman" pitchFamily="18" charset="0"/>
              </a:rPr>
              <a:t>理论上将本例题设计完毕，</a:t>
            </a:r>
            <a:br>
              <a:rPr lang="zh-CN" altLang="en-US" sz="4400" b="1" smtClean="0">
                <a:latin typeface="Times New Roman" pitchFamily="18" charset="0"/>
              </a:rPr>
            </a:br>
            <a:r>
              <a:rPr lang="zh-CN" altLang="en-US" sz="4400" b="1" smtClean="0">
                <a:latin typeface="Times New Roman" pitchFamily="18" charset="0"/>
              </a:rPr>
              <a:t>其</a:t>
            </a:r>
            <a:r>
              <a:rPr lang="zh-CN" altLang="en-US" sz="4400" b="1" smtClean="0">
                <a:solidFill>
                  <a:srgbClr val="0000FF"/>
                </a:solidFill>
                <a:latin typeface="Times New Roman" pitchFamily="18" charset="0"/>
              </a:rPr>
              <a:t>完整电路框图</a:t>
            </a:r>
            <a:r>
              <a:rPr lang="zh-CN" altLang="en-US" sz="4400" b="1" smtClean="0">
                <a:latin typeface="Times New Roman" pitchFamily="18" charset="0"/>
              </a:rPr>
              <a:t>如下图所示。</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105"/>
          <p:cNvSpPr>
            <a:spLocks noGrp="1" noChangeArrowheads="1"/>
          </p:cNvSpPr>
          <p:nvPr>
            <p:ph type="title"/>
          </p:nvPr>
        </p:nvSpPr>
        <p:spPr>
          <a:xfrm>
            <a:off x="179388" y="5661025"/>
            <a:ext cx="2879725" cy="647700"/>
          </a:xfrm>
        </p:spPr>
        <p:txBody>
          <a:bodyPr/>
          <a:lstStyle/>
          <a:p>
            <a:pPr algn="ctr" eaLnBrk="1" hangingPunct="1"/>
            <a:r>
              <a:rPr lang="zh-CN" altLang="en-US" sz="3500" smtClean="0">
                <a:solidFill>
                  <a:srgbClr val="0000FF"/>
                </a:solidFill>
              </a:rPr>
              <a:t>完整电路框图</a:t>
            </a:r>
          </a:p>
        </p:txBody>
      </p:sp>
      <p:sp>
        <p:nvSpPr>
          <p:cNvPr id="162923" name="Rectangle 107"/>
          <p:cNvSpPr>
            <a:spLocks noChangeArrowheads="1"/>
          </p:cNvSpPr>
          <p:nvPr/>
        </p:nvSpPr>
        <p:spPr bwMode="auto">
          <a:xfrm>
            <a:off x="7235825" y="4076700"/>
            <a:ext cx="1368425" cy="647700"/>
          </a:xfrm>
          <a:prstGeom prst="rect">
            <a:avLst/>
          </a:prstGeom>
          <a:solidFill>
            <a:srgbClr val="99FF99"/>
          </a:solidFill>
          <a:ln w="9525">
            <a:solidFill>
              <a:srgbClr val="FF0000"/>
            </a:solidFill>
            <a:miter lim="800000"/>
            <a:headEnd/>
            <a:tailEnd/>
          </a:ln>
          <a:effectLst/>
        </p:spPr>
        <p:txBody>
          <a:bodyPr wrap="none" anchor="ctr"/>
          <a:lstStyle/>
          <a:p>
            <a:pPr algn="ctr" eaLnBrk="1" hangingPunct="1">
              <a:defRPr/>
            </a:pPr>
            <a:r>
              <a:rPr lang="zh-CN" altLang="en-US" sz="1800">
                <a:effectLst>
                  <a:outerShdw blurRad="38100" dist="38100" dir="2700000" algn="tl">
                    <a:srgbClr val="FFFFFF"/>
                  </a:outerShdw>
                </a:effectLst>
              </a:rPr>
              <a:t>锁相环路</a:t>
            </a:r>
            <a:br>
              <a:rPr lang="zh-CN" altLang="en-US" sz="1800">
                <a:effectLst>
                  <a:outerShdw blurRad="38100" dist="38100" dir="2700000" algn="tl">
                    <a:srgbClr val="FFFFFF"/>
                  </a:outerShdw>
                </a:effectLst>
              </a:rPr>
            </a:br>
            <a:r>
              <a:rPr lang="zh-CN" altLang="en-US" sz="1800">
                <a:effectLst>
                  <a:outerShdw blurRad="38100" dist="38100" dir="2700000" algn="tl">
                    <a:srgbClr val="FFFFFF"/>
                  </a:outerShdw>
                </a:effectLst>
              </a:rPr>
              <a:t>基本模块</a:t>
            </a:r>
          </a:p>
        </p:txBody>
      </p:sp>
      <p:sp>
        <p:nvSpPr>
          <p:cNvPr id="162924" name="Rectangle 108"/>
          <p:cNvSpPr>
            <a:spLocks noChangeArrowheads="1"/>
          </p:cNvSpPr>
          <p:nvPr/>
        </p:nvSpPr>
        <p:spPr bwMode="auto">
          <a:xfrm>
            <a:off x="7235825" y="4868863"/>
            <a:ext cx="1368425" cy="647700"/>
          </a:xfrm>
          <a:prstGeom prst="rect">
            <a:avLst/>
          </a:prstGeom>
          <a:solidFill>
            <a:srgbClr val="FFCC66"/>
          </a:solidFill>
          <a:ln w="9525">
            <a:solidFill>
              <a:srgbClr val="FF0000"/>
            </a:solidFill>
            <a:miter lim="800000"/>
            <a:headEnd/>
            <a:tailEnd/>
          </a:ln>
          <a:effectLst/>
        </p:spPr>
        <p:txBody>
          <a:bodyPr wrap="none" anchor="ctr"/>
          <a:lstStyle/>
          <a:p>
            <a:pPr algn="ctr" eaLnBrk="1" hangingPunct="1">
              <a:defRPr/>
            </a:pPr>
            <a:r>
              <a:rPr lang="zh-CN" altLang="en-US" sz="1800">
                <a:effectLst>
                  <a:outerShdw blurRad="38100" dist="38100" dir="2700000" algn="tl">
                    <a:srgbClr val="FFFFFF"/>
                  </a:outerShdw>
                </a:effectLst>
              </a:rPr>
              <a:t>外围调整</a:t>
            </a:r>
            <a:br>
              <a:rPr lang="zh-CN" altLang="en-US" sz="1800">
                <a:effectLst>
                  <a:outerShdw blurRad="38100" dist="38100" dir="2700000" algn="tl">
                    <a:srgbClr val="FFFFFF"/>
                  </a:outerShdw>
                </a:effectLst>
              </a:rPr>
            </a:br>
            <a:r>
              <a:rPr lang="zh-CN" altLang="en-US" sz="1800">
                <a:effectLst>
                  <a:outerShdw blurRad="38100" dist="38100" dir="2700000" algn="tl">
                    <a:srgbClr val="FFFFFF"/>
                  </a:outerShdw>
                </a:effectLst>
              </a:rPr>
              <a:t>模块</a:t>
            </a:r>
          </a:p>
        </p:txBody>
      </p:sp>
      <p:sp>
        <p:nvSpPr>
          <p:cNvPr id="67589" name="Rectangle 110"/>
          <p:cNvSpPr>
            <a:spLocks noChangeArrowheads="1"/>
          </p:cNvSpPr>
          <p:nvPr/>
        </p:nvSpPr>
        <p:spPr bwMode="auto">
          <a:xfrm>
            <a:off x="1733550" y="2419350"/>
            <a:ext cx="1301750" cy="719138"/>
          </a:xfrm>
          <a:prstGeom prst="rect">
            <a:avLst/>
          </a:prstGeom>
          <a:solidFill>
            <a:srgbClr val="99FF99"/>
          </a:solidFill>
          <a:ln w="9525">
            <a:solidFill>
              <a:schemeClr val="tx1"/>
            </a:solidFill>
            <a:miter lim="800000"/>
            <a:headEnd/>
            <a:tailEnd/>
          </a:ln>
        </p:spPr>
        <p:txBody>
          <a:bodyPr wrap="none" anchor="ctr"/>
          <a:lstStyle/>
          <a:p>
            <a:pPr eaLnBrk="1" hangingPunct="1">
              <a:spcBef>
                <a:spcPct val="50000"/>
              </a:spcBef>
            </a:pPr>
            <a:endParaRPr lang="zh-CN" altLang="en-US"/>
          </a:p>
        </p:txBody>
      </p:sp>
      <p:sp>
        <p:nvSpPr>
          <p:cNvPr id="67590" name="Rectangle 111"/>
          <p:cNvSpPr>
            <a:spLocks noChangeArrowheads="1"/>
          </p:cNvSpPr>
          <p:nvPr/>
        </p:nvSpPr>
        <p:spPr bwMode="auto">
          <a:xfrm>
            <a:off x="3903663" y="2419350"/>
            <a:ext cx="1301750" cy="792163"/>
          </a:xfrm>
          <a:prstGeom prst="rect">
            <a:avLst/>
          </a:prstGeom>
          <a:solidFill>
            <a:srgbClr val="99FF99"/>
          </a:solidFill>
          <a:ln w="9525">
            <a:solidFill>
              <a:schemeClr val="tx1"/>
            </a:solidFill>
            <a:miter lim="800000"/>
            <a:headEnd/>
            <a:tailEnd/>
          </a:ln>
        </p:spPr>
        <p:txBody>
          <a:bodyPr wrap="none" anchor="ctr"/>
          <a:lstStyle/>
          <a:p>
            <a:pPr algn="ctr" eaLnBrk="1" hangingPunct="1"/>
            <a:endParaRPr lang="zh-CN" altLang="en-US" sz="1800"/>
          </a:p>
        </p:txBody>
      </p:sp>
      <p:sp>
        <p:nvSpPr>
          <p:cNvPr id="67591" name="Rectangle 112"/>
          <p:cNvSpPr>
            <a:spLocks noChangeArrowheads="1"/>
          </p:cNvSpPr>
          <p:nvPr/>
        </p:nvSpPr>
        <p:spPr bwMode="auto">
          <a:xfrm>
            <a:off x="6075363" y="2390775"/>
            <a:ext cx="1662112" cy="792163"/>
          </a:xfrm>
          <a:prstGeom prst="rect">
            <a:avLst/>
          </a:prstGeom>
          <a:solidFill>
            <a:srgbClr val="99FF99"/>
          </a:solidFill>
          <a:ln w="9525">
            <a:solidFill>
              <a:schemeClr val="tx1"/>
            </a:solidFill>
            <a:miter lim="800000"/>
            <a:headEnd/>
            <a:tailEnd/>
          </a:ln>
        </p:spPr>
        <p:txBody>
          <a:bodyPr wrap="none" anchor="ctr"/>
          <a:lstStyle/>
          <a:p>
            <a:pPr eaLnBrk="1" hangingPunct="1">
              <a:spcBef>
                <a:spcPct val="50000"/>
              </a:spcBef>
            </a:pPr>
            <a:endParaRPr lang="zh-CN" altLang="en-US"/>
          </a:p>
        </p:txBody>
      </p:sp>
      <p:sp>
        <p:nvSpPr>
          <p:cNvPr id="67592" name="Text Box 113"/>
          <p:cNvSpPr txBox="1">
            <a:spLocks noChangeArrowheads="1"/>
          </p:cNvSpPr>
          <p:nvPr/>
        </p:nvSpPr>
        <p:spPr bwMode="auto">
          <a:xfrm>
            <a:off x="1831975" y="2463800"/>
            <a:ext cx="1084263" cy="641350"/>
          </a:xfrm>
          <a:prstGeom prst="rect">
            <a:avLst/>
          </a:prstGeom>
          <a:noFill/>
          <a:ln w="9525">
            <a:noFill/>
            <a:miter lim="800000"/>
            <a:headEnd/>
            <a:tailEnd/>
          </a:ln>
        </p:spPr>
        <p:txBody>
          <a:bodyPr>
            <a:spAutoFit/>
          </a:bodyPr>
          <a:lstStyle/>
          <a:p>
            <a:pPr algn="ctr" eaLnBrk="1" hangingPunct="1">
              <a:spcBef>
                <a:spcPct val="50000"/>
              </a:spcBef>
            </a:pPr>
            <a:r>
              <a:rPr lang="zh-CN" altLang="en-US" sz="1800"/>
              <a:t>鉴相器</a:t>
            </a:r>
            <a:r>
              <a:rPr lang="en-US" altLang="zh-CN" sz="1800"/>
              <a:t>CD4046</a:t>
            </a:r>
            <a:endParaRPr lang="zh-CN" altLang="en-US" sz="1800"/>
          </a:p>
        </p:txBody>
      </p:sp>
      <p:sp>
        <p:nvSpPr>
          <p:cNvPr id="67593" name="Text Box 114"/>
          <p:cNvSpPr txBox="1">
            <a:spLocks noChangeArrowheads="1"/>
          </p:cNvSpPr>
          <p:nvPr/>
        </p:nvSpPr>
        <p:spPr bwMode="auto">
          <a:xfrm>
            <a:off x="6132513" y="2476500"/>
            <a:ext cx="1519237" cy="641350"/>
          </a:xfrm>
          <a:prstGeom prst="rect">
            <a:avLst/>
          </a:prstGeom>
          <a:noFill/>
          <a:ln w="9525">
            <a:noFill/>
            <a:miter lim="800000"/>
            <a:headEnd/>
            <a:tailEnd/>
          </a:ln>
        </p:spPr>
        <p:txBody>
          <a:bodyPr>
            <a:spAutoFit/>
          </a:bodyPr>
          <a:lstStyle/>
          <a:p>
            <a:pPr algn="ctr" eaLnBrk="1" hangingPunct="1">
              <a:spcBef>
                <a:spcPct val="50000"/>
              </a:spcBef>
            </a:pPr>
            <a:r>
              <a:rPr lang="zh-CN" altLang="en-US" sz="1800"/>
              <a:t>压控振荡器</a:t>
            </a:r>
            <a:r>
              <a:rPr lang="en-US" altLang="zh-CN" sz="1800"/>
              <a:t>74LS124</a:t>
            </a:r>
            <a:endParaRPr lang="zh-CN" altLang="en-US" sz="1800"/>
          </a:p>
        </p:txBody>
      </p:sp>
      <p:sp>
        <p:nvSpPr>
          <p:cNvPr id="67594" name="Line 115"/>
          <p:cNvSpPr>
            <a:spLocks noChangeShapeType="1"/>
          </p:cNvSpPr>
          <p:nvPr/>
        </p:nvSpPr>
        <p:spPr bwMode="auto">
          <a:xfrm>
            <a:off x="3038475" y="2779713"/>
            <a:ext cx="866775" cy="0"/>
          </a:xfrm>
          <a:prstGeom prst="line">
            <a:avLst/>
          </a:prstGeom>
          <a:noFill/>
          <a:ln w="9525">
            <a:solidFill>
              <a:schemeClr val="tx1"/>
            </a:solidFill>
            <a:round/>
            <a:headEnd/>
            <a:tailEnd type="triangle" w="med" len="med"/>
          </a:ln>
        </p:spPr>
        <p:txBody>
          <a:bodyPr/>
          <a:lstStyle/>
          <a:p>
            <a:endParaRPr lang="zh-CN" altLang="en-US"/>
          </a:p>
        </p:txBody>
      </p:sp>
      <p:sp>
        <p:nvSpPr>
          <p:cNvPr id="67595" name="Line 116"/>
          <p:cNvSpPr>
            <a:spLocks noChangeShapeType="1"/>
          </p:cNvSpPr>
          <p:nvPr/>
        </p:nvSpPr>
        <p:spPr bwMode="auto">
          <a:xfrm>
            <a:off x="5205413" y="2779713"/>
            <a:ext cx="868362" cy="0"/>
          </a:xfrm>
          <a:prstGeom prst="line">
            <a:avLst/>
          </a:prstGeom>
          <a:noFill/>
          <a:ln w="9525">
            <a:solidFill>
              <a:schemeClr val="tx1"/>
            </a:solidFill>
            <a:round/>
            <a:headEnd/>
            <a:tailEnd type="triangle" w="med" len="med"/>
          </a:ln>
        </p:spPr>
        <p:txBody>
          <a:bodyPr/>
          <a:lstStyle/>
          <a:p>
            <a:endParaRPr lang="zh-CN" altLang="en-US"/>
          </a:p>
        </p:txBody>
      </p:sp>
      <p:sp>
        <p:nvSpPr>
          <p:cNvPr id="67596" name="Rectangle 117"/>
          <p:cNvSpPr>
            <a:spLocks noChangeArrowheads="1"/>
          </p:cNvSpPr>
          <p:nvPr/>
        </p:nvSpPr>
        <p:spPr bwMode="auto">
          <a:xfrm>
            <a:off x="3862388" y="3587750"/>
            <a:ext cx="1374775" cy="847725"/>
          </a:xfrm>
          <a:prstGeom prst="rect">
            <a:avLst/>
          </a:prstGeom>
          <a:solidFill>
            <a:srgbClr val="99FF99"/>
          </a:solidFill>
          <a:ln w="9525">
            <a:solidFill>
              <a:schemeClr val="tx1"/>
            </a:solidFill>
            <a:miter lim="800000"/>
            <a:headEnd/>
            <a:tailEnd/>
          </a:ln>
        </p:spPr>
        <p:txBody>
          <a:bodyPr wrap="none" anchor="ctr"/>
          <a:lstStyle/>
          <a:p>
            <a:pPr eaLnBrk="1" hangingPunct="1">
              <a:spcBef>
                <a:spcPct val="50000"/>
              </a:spcBef>
            </a:pPr>
            <a:endParaRPr lang="zh-CN" altLang="en-US"/>
          </a:p>
        </p:txBody>
      </p:sp>
      <p:sp>
        <p:nvSpPr>
          <p:cNvPr id="67597" name="Text Box 118"/>
          <p:cNvSpPr txBox="1">
            <a:spLocks noChangeArrowheads="1"/>
          </p:cNvSpPr>
          <p:nvPr/>
        </p:nvSpPr>
        <p:spPr bwMode="auto">
          <a:xfrm>
            <a:off x="4048125" y="3932238"/>
            <a:ext cx="941388" cy="366712"/>
          </a:xfrm>
          <a:prstGeom prst="rect">
            <a:avLst/>
          </a:prstGeom>
          <a:noFill/>
          <a:ln w="9525">
            <a:noFill/>
            <a:miter lim="800000"/>
            <a:headEnd/>
            <a:tailEnd/>
          </a:ln>
        </p:spPr>
        <p:txBody>
          <a:bodyPr>
            <a:spAutoFit/>
          </a:bodyPr>
          <a:lstStyle/>
          <a:p>
            <a:pPr algn="ctr" eaLnBrk="1" hangingPunct="1">
              <a:spcBef>
                <a:spcPct val="50000"/>
              </a:spcBef>
            </a:pPr>
            <a:endParaRPr lang="zh-CN" altLang="en-US" sz="1800"/>
          </a:p>
        </p:txBody>
      </p:sp>
      <p:sp>
        <p:nvSpPr>
          <p:cNvPr id="67598" name="Rectangle 119"/>
          <p:cNvSpPr>
            <a:spLocks noChangeArrowheads="1"/>
          </p:cNvSpPr>
          <p:nvPr/>
        </p:nvSpPr>
        <p:spPr bwMode="auto">
          <a:xfrm>
            <a:off x="3860800" y="4795838"/>
            <a:ext cx="1374775" cy="720725"/>
          </a:xfrm>
          <a:prstGeom prst="rect">
            <a:avLst/>
          </a:prstGeom>
          <a:solidFill>
            <a:srgbClr val="99FF99"/>
          </a:solidFill>
          <a:ln w="9525">
            <a:solidFill>
              <a:schemeClr val="tx1"/>
            </a:solidFill>
            <a:miter lim="800000"/>
            <a:headEnd/>
            <a:tailEnd/>
          </a:ln>
        </p:spPr>
        <p:txBody>
          <a:bodyPr wrap="none" anchor="ctr"/>
          <a:lstStyle/>
          <a:p>
            <a:pPr eaLnBrk="1" hangingPunct="1">
              <a:spcBef>
                <a:spcPct val="50000"/>
              </a:spcBef>
            </a:pPr>
            <a:endParaRPr lang="zh-CN" altLang="en-US"/>
          </a:p>
        </p:txBody>
      </p:sp>
      <p:sp>
        <p:nvSpPr>
          <p:cNvPr id="67599" name="Text Box 120"/>
          <p:cNvSpPr txBox="1">
            <a:spLocks noChangeArrowheads="1"/>
          </p:cNvSpPr>
          <p:nvPr/>
        </p:nvSpPr>
        <p:spPr bwMode="auto">
          <a:xfrm>
            <a:off x="3905250" y="3602038"/>
            <a:ext cx="1300163" cy="873125"/>
          </a:xfrm>
          <a:prstGeom prst="rect">
            <a:avLst/>
          </a:prstGeom>
          <a:noFill/>
          <a:ln w="9525">
            <a:noFill/>
            <a:miter lim="800000"/>
            <a:headEnd/>
            <a:tailEnd/>
          </a:ln>
        </p:spPr>
        <p:txBody>
          <a:bodyPr>
            <a:spAutoFit/>
          </a:bodyPr>
          <a:lstStyle/>
          <a:p>
            <a:pPr algn="ctr" eaLnBrk="1" hangingPunct="1">
              <a:lnSpc>
                <a:spcPct val="95000"/>
              </a:lnSpc>
            </a:pPr>
            <a:r>
              <a:rPr lang="zh-CN" altLang="en-US" sz="1800"/>
              <a:t>计数器</a:t>
            </a:r>
            <a:r>
              <a:rPr lang="en-US" altLang="zh-CN" sz="1800"/>
              <a:t>74LS161</a:t>
            </a:r>
            <a:r>
              <a:rPr lang="en-US" altLang="zh-SG" sz="1800"/>
              <a:t/>
            </a:r>
            <a:br>
              <a:rPr lang="en-US" altLang="zh-SG" sz="1800"/>
            </a:br>
            <a:r>
              <a:rPr lang="en-US" altLang="zh-CN" sz="1800">
                <a:sym typeface="Symbol" pitchFamily="18" charset="2"/>
              </a:rPr>
              <a:t></a:t>
            </a:r>
            <a:r>
              <a:rPr lang="en-US" altLang="zh-SG" sz="1800">
                <a:sym typeface="Symbol" pitchFamily="18" charset="2"/>
              </a:rPr>
              <a:t>2</a:t>
            </a:r>
            <a:endParaRPr lang="en-US" altLang="en-US" sz="1800">
              <a:sym typeface="Symbol" pitchFamily="18" charset="2"/>
            </a:endParaRPr>
          </a:p>
        </p:txBody>
      </p:sp>
      <p:sp>
        <p:nvSpPr>
          <p:cNvPr id="67600" name="Text Box 121"/>
          <p:cNvSpPr txBox="1">
            <a:spLocks noChangeArrowheads="1"/>
          </p:cNvSpPr>
          <p:nvPr/>
        </p:nvSpPr>
        <p:spPr bwMode="auto">
          <a:xfrm>
            <a:off x="4540250" y="4437063"/>
            <a:ext cx="1544638" cy="366712"/>
          </a:xfrm>
          <a:prstGeom prst="rect">
            <a:avLst/>
          </a:prstGeom>
          <a:noFill/>
          <a:ln w="9525">
            <a:noFill/>
            <a:miter lim="800000"/>
            <a:headEnd/>
            <a:tailEnd/>
          </a:ln>
        </p:spPr>
        <p:txBody>
          <a:bodyPr>
            <a:spAutoFit/>
          </a:bodyPr>
          <a:lstStyle/>
          <a:p>
            <a:pPr algn="ctr" eaLnBrk="1" hangingPunct="1">
              <a:spcBef>
                <a:spcPct val="50000"/>
              </a:spcBef>
            </a:pPr>
            <a:r>
              <a:rPr lang="en-US" altLang="zh-CN" sz="1800"/>
              <a:t> N=8 (Q</a:t>
            </a:r>
            <a:r>
              <a:rPr lang="en-US" altLang="zh-CN" sz="1800" baseline="-25000"/>
              <a:t>7</a:t>
            </a:r>
            <a:r>
              <a:rPr lang="en-US" altLang="zh-CN" sz="1800"/>
              <a:t>~Q</a:t>
            </a:r>
            <a:r>
              <a:rPr lang="en-US" altLang="zh-CN" sz="1800" baseline="-25000"/>
              <a:t>0</a:t>
            </a:r>
            <a:r>
              <a:rPr lang="en-US" altLang="zh-CN" sz="1800"/>
              <a:t>)</a:t>
            </a:r>
          </a:p>
        </p:txBody>
      </p:sp>
      <p:sp>
        <p:nvSpPr>
          <p:cNvPr id="67601" name="Text Box 122"/>
          <p:cNvSpPr txBox="1">
            <a:spLocks noChangeArrowheads="1"/>
          </p:cNvSpPr>
          <p:nvPr/>
        </p:nvSpPr>
        <p:spPr bwMode="auto">
          <a:xfrm>
            <a:off x="3903663" y="4868863"/>
            <a:ext cx="1374775" cy="641350"/>
          </a:xfrm>
          <a:prstGeom prst="rect">
            <a:avLst/>
          </a:prstGeom>
          <a:noFill/>
          <a:ln w="9525">
            <a:noFill/>
            <a:miter lim="800000"/>
            <a:headEnd/>
            <a:tailEnd/>
          </a:ln>
        </p:spPr>
        <p:txBody>
          <a:bodyPr>
            <a:spAutoFit/>
          </a:bodyPr>
          <a:lstStyle/>
          <a:p>
            <a:pPr algn="ctr" eaLnBrk="1" hangingPunct="1">
              <a:spcBef>
                <a:spcPct val="50000"/>
              </a:spcBef>
            </a:pPr>
            <a:r>
              <a:rPr lang="en-US" altLang="zh-CN" sz="1800"/>
              <a:t>D/A</a:t>
            </a:r>
            <a:r>
              <a:rPr lang="zh-CN" altLang="en-US" sz="1800"/>
              <a:t>变换器</a:t>
            </a:r>
            <a:r>
              <a:rPr lang="en-US" altLang="zh-CN" sz="1800"/>
              <a:t>CA3338</a:t>
            </a:r>
            <a:endParaRPr lang="zh-CN" altLang="en-US" sz="1800"/>
          </a:p>
        </p:txBody>
      </p:sp>
      <p:sp>
        <p:nvSpPr>
          <p:cNvPr id="67602" name="Line 125"/>
          <p:cNvSpPr>
            <a:spLocks noChangeShapeType="1"/>
          </p:cNvSpPr>
          <p:nvPr/>
        </p:nvSpPr>
        <p:spPr bwMode="auto">
          <a:xfrm>
            <a:off x="4556125" y="4435475"/>
            <a:ext cx="0" cy="360363"/>
          </a:xfrm>
          <a:prstGeom prst="line">
            <a:avLst/>
          </a:prstGeom>
          <a:noFill/>
          <a:ln w="9525">
            <a:solidFill>
              <a:schemeClr val="tx1"/>
            </a:solidFill>
            <a:round/>
            <a:headEnd/>
            <a:tailEnd type="triangle" w="med" len="med"/>
          </a:ln>
        </p:spPr>
        <p:txBody>
          <a:bodyPr/>
          <a:lstStyle/>
          <a:p>
            <a:endParaRPr lang="zh-CN" altLang="en-US"/>
          </a:p>
        </p:txBody>
      </p:sp>
      <p:sp>
        <p:nvSpPr>
          <p:cNvPr id="67603" name="Rectangle 126"/>
          <p:cNvSpPr>
            <a:spLocks noChangeArrowheads="1"/>
          </p:cNvSpPr>
          <p:nvPr/>
        </p:nvSpPr>
        <p:spPr bwMode="auto">
          <a:xfrm>
            <a:off x="3933825" y="5803900"/>
            <a:ext cx="1301750" cy="504825"/>
          </a:xfrm>
          <a:prstGeom prst="rect">
            <a:avLst/>
          </a:prstGeom>
          <a:solidFill>
            <a:srgbClr val="99FF99"/>
          </a:solidFill>
          <a:ln w="9525">
            <a:solidFill>
              <a:schemeClr val="tx1"/>
            </a:solidFill>
            <a:miter lim="800000"/>
            <a:headEnd/>
            <a:tailEnd/>
          </a:ln>
        </p:spPr>
        <p:txBody>
          <a:bodyPr wrap="none" anchor="ctr"/>
          <a:lstStyle/>
          <a:p>
            <a:pPr eaLnBrk="1" hangingPunct="1">
              <a:spcBef>
                <a:spcPct val="50000"/>
              </a:spcBef>
            </a:pPr>
            <a:endParaRPr lang="zh-CN" altLang="en-US"/>
          </a:p>
        </p:txBody>
      </p:sp>
      <p:sp>
        <p:nvSpPr>
          <p:cNvPr id="67604" name="Text Box 127"/>
          <p:cNvSpPr txBox="1">
            <a:spLocks noChangeArrowheads="1"/>
          </p:cNvSpPr>
          <p:nvPr/>
        </p:nvSpPr>
        <p:spPr bwMode="auto">
          <a:xfrm>
            <a:off x="4048125" y="5854700"/>
            <a:ext cx="1084263" cy="366713"/>
          </a:xfrm>
          <a:prstGeom prst="rect">
            <a:avLst/>
          </a:prstGeom>
          <a:noFill/>
          <a:ln w="9525">
            <a:noFill/>
            <a:miter lim="800000"/>
            <a:headEnd/>
            <a:tailEnd/>
          </a:ln>
        </p:spPr>
        <p:txBody>
          <a:bodyPr>
            <a:spAutoFit/>
          </a:bodyPr>
          <a:lstStyle/>
          <a:p>
            <a:pPr algn="ctr" eaLnBrk="1" hangingPunct="1">
              <a:spcBef>
                <a:spcPct val="50000"/>
              </a:spcBef>
            </a:pPr>
            <a:r>
              <a:rPr lang="zh-CN" altLang="en-US" sz="1800"/>
              <a:t>滤波器</a:t>
            </a:r>
          </a:p>
        </p:txBody>
      </p:sp>
      <p:sp>
        <p:nvSpPr>
          <p:cNvPr id="67605" name="Line 128"/>
          <p:cNvSpPr>
            <a:spLocks noChangeShapeType="1"/>
          </p:cNvSpPr>
          <p:nvPr/>
        </p:nvSpPr>
        <p:spPr bwMode="auto">
          <a:xfrm>
            <a:off x="4584700" y="5516563"/>
            <a:ext cx="0" cy="287337"/>
          </a:xfrm>
          <a:prstGeom prst="line">
            <a:avLst/>
          </a:prstGeom>
          <a:noFill/>
          <a:ln w="9525">
            <a:solidFill>
              <a:schemeClr val="tx1"/>
            </a:solidFill>
            <a:round/>
            <a:headEnd/>
            <a:tailEnd type="triangle" w="med" len="med"/>
          </a:ln>
        </p:spPr>
        <p:txBody>
          <a:bodyPr/>
          <a:lstStyle/>
          <a:p>
            <a:endParaRPr lang="zh-CN" altLang="en-US"/>
          </a:p>
        </p:txBody>
      </p:sp>
      <p:sp>
        <p:nvSpPr>
          <p:cNvPr id="67606" name="Line 129"/>
          <p:cNvSpPr>
            <a:spLocks noChangeShapeType="1"/>
          </p:cNvSpPr>
          <p:nvPr/>
        </p:nvSpPr>
        <p:spPr bwMode="auto">
          <a:xfrm>
            <a:off x="5235575" y="6062663"/>
            <a:ext cx="577850" cy="0"/>
          </a:xfrm>
          <a:prstGeom prst="line">
            <a:avLst/>
          </a:prstGeom>
          <a:noFill/>
          <a:ln w="9525">
            <a:solidFill>
              <a:schemeClr val="tx1"/>
            </a:solidFill>
            <a:round/>
            <a:headEnd/>
            <a:tailEnd type="triangle" w="med" len="med"/>
          </a:ln>
        </p:spPr>
        <p:txBody>
          <a:bodyPr/>
          <a:lstStyle/>
          <a:p>
            <a:endParaRPr lang="zh-CN" altLang="en-US"/>
          </a:p>
        </p:txBody>
      </p:sp>
      <p:sp>
        <p:nvSpPr>
          <p:cNvPr id="67607" name="Rectangle 130"/>
          <p:cNvSpPr>
            <a:spLocks noChangeArrowheads="1"/>
          </p:cNvSpPr>
          <p:nvPr/>
        </p:nvSpPr>
        <p:spPr bwMode="auto">
          <a:xfrm>
            <a:off x="5651500" y="5589588"/>
            <a:ext cx="1398588" cy="366712"/>
          </a:xfrm>
          <a:prstGeom prst="rect">
            <a:avLst/>
          </a:prstGeom>
          <a:noFill/>
          <a:ln w="9525">
            <a:noFill/>
            <a:miter lim="800000"/>
            <a:headEnd/>
            <a:tailEnd/>
          </a:ln>
        </p:spPr>
        <p:txBody>
          <a:bodyPr>
            <a:spAutoFit/>
          </a:bodyPr>
          <a:lstStyle/>
          <a:p>
            <a:pPr algn="ctr" eaLnBrk="1" hangingPunct="1"/>
            <a:r>
              <a:rPr lang="zh-CN" altLang="en-US" sz="1800">
                <a:solidFill>
                  <a:srgbClr val="0000FF"/>
                </a:solidFill>
              </a:rPr>
              <a:t>锯齿波输出</a:t>
            </a:r>
          </a:p>
        </p:txBody>
      </p:sp>
      <p:sp>
        <p:nvSpPr>
          <p:cNvPr id="67608" name="Text Box 131"/>
          <p:cNvSpPr txBox="1">
            <a:spLocks noChangeArrowheads="1"/>
          </p:cNvSpPr>
          <p:nvPr/>
        </p:nvSpPr>
        <p:spPr bwMode="auto">
          <a:xfrm>
            <a:off x="4048125" y="2492375"/>
            <a:ext cx="1012825" cy="641350"/>
          </a:xfrm>
          <a:prstGeom prst="rect">
            <a:avLst/>
          </a:prstGeom>
          <a:noFill/>
          <a:ln w="9525">
            <a:noFill/>
            <a:miter lim="800000"/>
            <a:headEnd/>
            <a:tailEnd/>
          </a:ln>
        </p:spPr>
        <p:txBody>
          <a:bodyPr>
            <a:spAutoFit/>
          </a:bodyPr>
          <a:lstStyle/>
          <a:p>
            <a:pPr algn="ctr" eaLnBrk="1" hangingPunct="1">
              <a:spcBef>
                <a:spcPct val="50000"/>
              </a:spcBef>
            </a:pPr>
            <a:r>
              <a:rPr lang="zh-CN" altLang="en-US" sz="1800"/>
              <a:t>环路滤波器</a:t>
            </a:r>
          </a:p>
        </p:txBody>
      </p:sp>
      <p:sp>
        <p:nvSpPr>
          <p:cNvPr id="67609" name="Line 132"/>
          <p:cNvSpPr>
            <a:spLocks noChangeShapeType="1"/>
          </p:cNvSpPr>
          <p:nvPr/>
        </p:nvSpPr>
        <p:spPr bwMode="auto">
          <a:xfrm>
            <a:off x="1082675" y="2779713"/>
            <a:ext cx="652463" cy="0"/>
          </a:xfrm>
          <a:prstGeom prst="line">
            <a:avLst/>
          </a:prstGeom>
          <a:noFill/>
          <a:ln w="9525">
            <a:solidFill>
              <a:schemeClr val="tx1"/>
            </a:solidFill>
            <a:round/>
            <a:headEnd/>
            <a:tailEnd type="triangle" w="med" len="med"/>
          </a:ln>
        </p:spPr>
        <p:txBody>
          <a:bodyPr/>
          <a:lstStyle/>
          <a:p>
            <a:endParaRPr lang="zh-CN" altLang="en-US"/>
          </a:p>
        </p:txBody>
      </p:sp>
      <p:grpSp>
        <p:nvGrpSpPr>
          <p:cNvPr id="67610" name="Group 133"/>
          <p:cNvGrpSpPr>
            <a:grpSpLocks/>
          </p:cNvGrpSpPr>
          <p:nvPr/>
        </p:nvGrpSpPr>
        <p:grpSpPr bwMode="auto">
          <a:xfrm>
            <a:off x="795338" y="2924175"/>
            <a:ext cx="795337" cy="431800"/>
            <a:chOff x="340" y="2024"/>
            <a:chExt cx="499" cy="272"/>
          </a:xfrm>
        </p:grpSpPr>
        <p:sp>
          <p:nvSpPr>
            <p:cNvPr id="67681" name="Line 134"/>
            <p:cNvSpPr>
              <a:spLocks noChangeShapeType="1"/>
            </p:cNvSpPr>
            <p:nvPr/>
          </p:nvSpPr>
          <p:spPr bwMode="auto">
            <a:xfrm>
              <a:off x="340" y="2024"/>
              <a:ext cx="45" cy="0"/>
            </a:xfrm>
            <a:prstGeom prst="line">
              <a:avLst/>
            </a:prstGeom>
            <a:noFill/>
            <a:ln w="19050">
              <a:solidFill>
                <a:schemeClr val="accent2"/>
              </a:solidFill>
              <a:round/>
              <a:headEnd/>
              <a:tailEnd/>
            </a:ln>
          </p:spPr>
          <p:txBody>
            <a:bodyPr/>
            <a:lstStyle/>
            <a:p>
              <a:endParaRPr lang="zh-CN" altLang="en-US"/>
            </a:p>
          </p:txBody>
        </p:sp>
        <p:sp>
          <p:nvSpPr>
            <p:cNvPr id="67682" name="Line 135"/>
            <p:cNvSpPr>
              <a:spLocks noChangeShapeType="1"/>
            </p:cNvSpPr>
            <p:nvPr/>
          </p:nvSpPr>
          <p:spPr bwMode="auto">
            <a:xfrm>
              <a:off x="385" y="2024"/>
              <a:ext cx="0" cy="272"/>
            </a:xfrm>
            <a:prstGeom prst="line">
              <a:avLst/>
            </a:prstGeom>
            <a:noFill/>
            <a:ln w="19050">
              <a:solidFill>
                <a:schemeClr val="accent2"/>
              </a:solidFill>
              <a:round/>
              <a:headEnd/>
              <a:tailEnd/>
            </a:ln>
          </p:spPr>
          <p:txBody>
            <a:bodyPr/>
            <a:lstStyle/>
            <a:p>
              <a:endParaRPr lang="zh-CN" altLang="en-US"/>
            </a:p>
          </p:txBody>
        </p:sp>
        <p:sp>
          <p:nvSpPr>
            <p:cNvPr id="67683" name="Line 136"/>
            <p:cNvSpPr>
              <a:spLocks noChangeShapeType="1"/>
            </p:cNvSpPr>
            <p:nvPr/>
          </p:nvSpPr>
          <p:spPr bwMode="auto">
            <a:xfrm>
              <a:off x="385" y="2296"/>
              <a:ext cx="91" cy="0"/>
            </a:xfrm>
            <a:prstGeom prst="line">
              <a:avLst/>
            </a:prstGeom>
            <a:noFill/>
            <a:ln w="19050">
              <a:solidFill>
                <a:schemeClr val="accent2"/>
              </a:solidFill>
              <a:round/>
              <a:headEnd/>
              <a:tailEnd/>
            </a:ln>
          </p:spPr>
          <p:txBody>
            <a:bodyPr/>
            <a:lstStyle/>
            <a:p>
              <a:endParaRPr lang="zh-CN" altLang="en-US"/>
            </a:p>
          </p:txBody>
        </p:sp>
        <p:sp>
          <p:nvSpPr>
            <p:cNvPr id="67684" name="Line 137"/>
            <p:cNvSpPr>
              <a:spLocks noChangeShapeType="1"/>
            </p:cNvSpPr>
            <p:nvPr/>
          </p:nvSpPr>
          <p:spPr bwMode="auto">
            <a:xfrm flipV="1">
              <a:off x="476" y="2024"/>
              <a:ext cx="0" cy="272"/>
            </a:xfrm>
            <a:prstGeom prst="line">
              <a:avLst/>
            </a:prstGeom>
            <a:noFill/>
            <a:ln w="19050">
              <a:solidFill>
                <a:schemeClr val="accent2"/>
              </a:solidFill>
              <a:round/>
              <a:headEnd/>
              <a:tailEnd/>
            </a:ln>
          </p:spPr>
          <p:txBody>
            <a:bodyPr/>
            <a:lstStyle/>
            <a:p>
              <a:endParaRPr lang="zh-CN" altLang="en-US"/>
            </a:p>
          </p:txBody>
        </p:sp>
        <p:sp>
          <p:nvSpPr>
            <p:cNvPr id="67685" name="Line 138"/>
            <p:cNvSpPr>
              <a:spLocks noChangeShapeType="1"/>
            </p:cNvSpPr>
            <p:nvPr/>
          </p:nvSpPr>
          <p:spPr bwMode="auto">
            <a:xfrm>
              <a:off x="476" y="2024"/>
              <a:ext cx="226" cy="0"/>
            </a:xfrm>
            <a:prstGeom prst="line">
              <a:avLst/>
            </a:prstGeom>
            <a:noFill/>
            <a:ln w="19050">
              <a:solidFill>
                <a:schemeClr val="accent2"/>
              </a:solidFill>
              <a:round/>
              <a:headEnd/>
              <a:tailEnd/>
            </a:ln>
          </p:spPr>
          <p:txBody>
            <a:bodyPr/>
            <a:lstStyle/>
            <a:p>
              <a:endParaRPr lang="zh-CN" altLang="en-US"/>
            </a:p>
          </p:txBody>
        </p:sp>
        <p:sp>
          <p:nvSpPr>
            <p:cNvPr id="67686" name="Line 139"/>
            <p:cNvSpPr>
              <a:spLocks noChangeShapeType="1"/>
            </p:cNvSpPr>
            <p:nvPr/>
          </p:nvSpPr>
          <p:spPr bwMode="auto">
            <a:xfrm>
              <a:off x="702" y="2024"/>
              <a:ext cx="0" cy="272"/>
            </a:xfrm>
            <a:prstGeom prst="line">
              <a:avLst/>
            </a:prstGeom>
            <a:noFill/>
            <a:ln w="19050">
              <a:solidFill>
                <a:schemeClr val="accent2"/>
              </a:solidFill>
              <a:round/>
              <a:headEnd/>
              <a:tailEnd/>
            </a:ln>
          </p:spPr>
          <p:txBody>
            <a:bodyPr/>
            <a:lstStyle/>
            <a:p>
              <a:endParaRPr lang="zh-CN" altLang="en-US"/>
            </a:p>
          </p:txBody>
        </p:sp>
        <p:sp>
          <p:nvSpPr>
            <p:cNvPr id="67687" name="Line 140"/>
            <p:cNvSpPr>
              <a:spLocks noChangeShapeType="1"/>
            </p:cNvSpPr>
            <p:nvPr/>
          </p:nvSpPr>
          <p:spPr bwMode="auto">
            <a:xfrm flipV="1">
              <a:off x="702" y="2296"/>
              <a:ext cx="91" cy="0"/>
            </a:xfrm>
            <a:prstGeom prst="line">
              <a:avLst/>
            </a:prstGeom>
            <a:noFill/>
            <a:ln w="19050">
              <a:solidFill>
                <a:schemeClr val="accent2"/>
              </a:solidFill>
              <a:round/>
              <a:headEnd/>
              <a:tailEnd/>
            </a:ln>
          </p:spPr>
          <p:txBody>
            <a:bodyPr/>
            <a:lstStyle/>
            <a:p>
              <a:endParaRPr lang="zh-CN" altLang="en-US"/>
            </a:p>
          </p:txBody>
        </p:sp>
        <p:sp>
          <p:nvSpPr>
            <p:cNvPr id="67688" name="Line 141"/>
            <p:cNvSpPr>
              <a:spLocks noChangeShapeType="1"/>
            </p:cNvSpPr>
            <p:nvPr/>
          </p:nvSpPr>
          <p:spPr bwMode="auto">
            <a:xfrm flipV="1">
              <a:off x="793" y="2024"/>
              <a:ext cx="0" cy="272"/>
            </a:xfrm>
            <a:prstGeom prst="line">
              <a:avLst/>
            </a:prstGeom>
            <a:noFill/>
            <a:ln w="19050">
              <a:solidFill>
                <a:schemeClr val="accent2"/>
              </a:solidFill>
              <a:round/>
              <a:headEnd/>
              <a:tailEnd/>
            </a:ln>
          </p:spPr>
          <p:txBody>
            <a:bodyPr/>
            <a:lstStyle/>
            <a:p>
              <a:endParaRPr lang="zh-CN" altLang="en-US"/>
            </a:p>
          </p:txBody>
        </p:sp>
        <p:sp>
          <p:nvSpPr>
            <p:cNvPr id="67689" name="Line 142"/>
            <p:cNvSpPr>
              <a:spLocks noChangeShapeType="1"/>
            </p:cNvSpPr>
            <p:nvPr/>
          </p:nvSpPr>
          <p:spPr bwMode="auto">
            <a:xfrm>
              <a:off x="793" y="2024"/>
              <a:ext cx="46" cy="0"/>
            </a:xfrm>
            <a:prstGeom prst="line">
              <a:avLst/>
            </a:prstGeom>
            <a:noFill/>
            <a:ln w="19050">
              <a:solidFill>
                <a:schemeClr val="accent2"/>
              </a:solidFill>
              <a:round/>
              <a:headEnd/>
              <a:tailEnd/>
            </a:ln>
          </p:spPr>
          <p:txBody>
            <a:bodyPr/>
            <a:lstStyle/>
            <a:p>
              <a:endParaRPr lang="zh-CN" altLang="en-US"/>
            </a:p>
          </p:txBody>
        </p:sp>
      </p:grpSp>
      <p:sp>
        <p:nvSpPr>
          <p:cNvPr id="67611" name="Line 144"/>
          <p:cNvSpPr>
            <a:spLocks noChangeShapeType="1"/>
          </p:cNvSpPr>
          <p:nvPr/>
        </p:nvSpPr>
        <p:spPr bwMode="auto">
          <a:xfrm flipV="1">
            <a:off x="2771775" y="5156200"/>
            <a:ext cx="1095375" cy="1588"/>
          </a:xfrm>
          <a:prstGeom prst="line">
            <a:avLst/>
          </a:prstGeom>
          <a:noFill/>
          <a:ln w="9525">
            <a:solidFill>
              <a:schemeClr val="tx1"/>
            </a:solidFill>
            <a:round/>
            <a:headEnd/>
            <a:tailEnd type="triangle" w="med" len="med"/>
          </a:ln>
        </p:spPr>
        <p:txBody>
          <a:bodyPr/>
          <a:lstStyle/>
          <a:p>
            <a:endParaRPr lang="zh-CN" altLang="en-US"/>
          </a:p>
        </p:txBody>
      </p:sp>
      <p:sp>
        <p:nvSpPr>
          <p:cNvPr id="67612" name="Line 145"/>
          <p:cNvSpPr>
            <a:spLocks noChangeShapeType="1"/>
          </p:cNvSpPr>
          <p:nvPr/>
        </p:nvSpPr>
        <p:spPr bwMode="auto">
          <a:xfrm>
            <a:off x="6969125" y="3182938"/>
            <a:ext cx="0" cy="792162"/>
          </a:xfrm>
          <a:prstGeom prst="line">
            <a:avLst/>
          </a:prstGeom>
          <a:noFill/>
          <a:ln w="9525">
            <a:solidFill>
              <a:schemeClr val="tx1"/>
            </a:solidFill>
            <a:round/>
            <a:headEnd/>
            <a:tailEnd/>
          </a:ln>
        </p:spPr>
        <p:txBody>
          <a:bodyPr/>
          <a:lstStyle/>
          <a:p>
            <a:endParaRPr lang="zh-CN" altLang="en-US"/>
          </a:p>
        </p:txBody>
      </p:sp>
      <p:sp>
        <p:nvSpPr>
          <p:cNvPr id="67613" name="Line 146"/>
          <p:cNvSpPr>
            <a:spLocks noChangeShapeType="1"/>
          </p:cNvSpPr>
          <p:nvPr/>
        </p:nvSpPr>
        <p:spPr bwMode="auto">
          <a:xfrm flipH="1">
            <a:off x="5235575" y="3975100"/>
            <a:ext cx="1733550" cy="0"/>
          </a:xfrm>
          <a:prstGeom prst="line">
            <a:avLst/>
          </a:prstGeom>
          <a:noFill/>
          <a:ln w="9525">
            <a:solidFill>
              <a:schemeClr val="tx1"/>
            </a:solidFill>
            <a:round/>
            <a:headEnd/>
            <a:tailEnd type="triangle" w="med" len="med"/>
          </a:ln>
        </p:spPr>
        <p:txBody>
          <a:bodyPr/>
          <a:lstStyle/>
          <a:p>
            <a:endParaRPr lang="zh-CN" altLang="en-US"/>
          </a:p>
        </p:txBody>
      </p:sp>
      <p:sp>
        <p:nvSpPr>
          <p:cNvPr id="67614" name="Line 147"/>
          <p:cNvSpPr>
            <a:spLocks noChangeShapeType="1"/>
          </p:cNvSpPr>
          <p:nvPr/>
        </p:nvSpPr>
        <p:spPr bwMode="auto">
          <a:xfrm flipH="1">
            <a:off x="2400300" y="4003675"/>
            <a:ext cx="1460500" cy="0"/>
          </a:xfrm>
          <a:prstGeom prst="line">
            <a:avLst/>
          </a:prstGeom>
          <a:noFill/>
          <a:ln w="9525">
            <a:solidFill>
              <a:schemeClr val="tx1"/>
            </a:solidFill>
            <a:round/>
            <a:headEnd/>
            <a:tailEnd/>
          </a:ln>
        </p:spPr>
        <p:txBody>
          <a:bodyPr/>
          <a:lstStyle/>
          <a:p>
            <a:endParaRPr lang="zh-CN" altLang="en-US"/>
          </a:p>
        </p:txBody>
      </p:sp>
      <p:sp>
        <p:nvSpPr>
          <p:cNvPr id="67615" name="Line 148"/>
          <p:cNvSpPr>
            <a:spLocks noChangeShapeType="1"/>
          </p:cNvSpPr>
          <p:nvPr/>
        </p:nvSpPr>
        <p:spPr bwMode="auto">
          <a:xfrm flipV="1">
            <a:off x="2400300" y="3140075"/>
            <a:ext cx="0" cy="863600"/>
          </a:xfrm>
          <a:prstGeom prst="line">
            <a:avLst/>
          </a:prstGeom>
          <a:noFill/>
          <a:ln w="9525">
            <a:solidFill>
              <a:schemeClr val="tx1"/>
            </a:solidFill>
            <a:round/>
            <a:headEnd/>
            <a:tailEnd type="triangle" w="med" len="med"/>
          </a:ln>
        </p:spPr>
        <p:txBody>
          <a:bodyPr/>
          <a:lstStyle/>
          <a:p>
            <a:endParaRPr lang="zh-CN" altLang="en-US"/>
          </a:p>
        </p:txBody>
      </p:sp>
      <p:sp>
        <p:nvSpPr>
          <p:cNvPr id="67616" name="Text Box 149"/>
          <p:cNvSpPr txBox="1">
            <a:spLocks noChangeArrowheads="1"/>
          </p:cNvSpPr>
          <p:nvPr/>
        </p:nvSpPr>
        <p:spPr bwMode="auto">
          <a:xfrm>
            <a:off x="2457450" y="3571875"/>
            <a:ext cx="1084263" cy="366713"/>
          </a:xfrm>
          <a:prstGeom prst="rect">
            <a:avLst/>
          </a:prstGeom>
          <a:noFill/>
          <a:ln w="9525">
            <a:noFill/>
            <a:miter lim="800000"/>
            <a:headEnd/>
            <a:tailEnd/>
          </a:ln>
        </p:spPr>
        <p:txBody>
          <a:bodyPr>
            <a:spAutoFit/>
          </a:bodyPr>
          <a:lstStyle/>
          <a:p>
            <a:pPr eaLnBrk="1" hangingPunct="1">
              <a:spcBef>
                <a:spcPct val="50000"/>
              </a:spcBef>
            </a:pPr>
            <a:endParaRPr lang="zh-CN" altLang="en-US" sz="1800"/>
          </a:p>
        </p:txBody>
      </p:sp>
      <p:sp>
        <p:nvSpPr>
          <p:cNvPr id="67617" name="Text Box 150"/>
          <p:cNvSpPr txBox="1">
            <a:spLocks noChangeArrowheads="1"/>
          </p:cNvSpPr>
          <p:nvPr/>
        </p:nvSpPr>
        <p:spPr bwMode="auto">
          <a:xfrm>
            <a:off x="2312988" y="3644900"/>
            <a:ext cx="1447800" cy="366713"/>
          </a:xfrm>
          <a:prstGeom prst="rect">
            <a:avLst/>
          </a:prstGeom>
          <a:noFill/>
          <a:ln w="9525">
            <a:noFill/>
            <a:miter lim="800000"/>
            <a:headEnd/>
            <a:tailEnd/>
          </a:ln>
        </p:spPr>
        <p:txBody>
          <a:bodyPr>
            <a:spAutoFit/>
          </a:bodyPr>
          <a:lstStyle/>
          <a:p>
            <a:pPr eaLnBrk="1" hangingPunct="1">
              <a:spcBef>
                <a:spcPct val="50000"/>
              </a:spcBef>
            </a:pPr>
            <a:r>
              <a:rPr lang="zh-CN" altLang="en-US" sz="1800">
                <a:solidFill>
                  <a:schemeClr val="accent2"/>
                </a:solidFill>
              </a:rPr>
              <a:t>注意触发沿</a:t>
            </a:r>
          </a:p>
        </p:txBody>
      </p:sp>
      <p:sp>
        <p:nvSpPr>
          <p:cNvPr id="67618" name="Line 153"/>
          <p:cNvSpPr>
            <a:spLocks noChangeShapeType="1"/>
          </p:cNvSpPr>
          <p:nvPr/>
        </p:nvSpPr>
        <p:spPr bwMode="auto">
          <a:xfrm>
            <a:off x="5929313" y="2103438"/>
            <a:ext cx="288925" cy="0"/>
          </a:xfrm>
          <a:prstGeom prst="line">
            <a:avLst/>
          </a:prstGeom>
          <a:noFill/>
          <a:ln w="9525">
            <a:solidFill>
              <a:schemeClr val="tx1"/>
            </a:solidFill>
            <a:round/>
            <a:headEnd/>
            <a:tailEnd/>
          </a:ln>
        </p:spPr>
        <p:txBody>
          <a:bodyPr/>
          <a:lstStyle/>
          <a:p>
            <a:endParaRPr lang="zh-CN" altLang="en-US"/>
          </a:p>
        </p:txBody>
      </p:sp>
      <p:sp>
        <p:nvSpPr>
          <p:cNvPr id="67619" name="Line 154"/>
          <p:cNvSpPr>
            <a:spLocks noChangeShapeType="1"/>
          </p:cNvSpPr>
          <p:nvPr/>
        </p:nvSpPr>
        <p:spPr bwMode="auto">
          <a:xfrm>
            <a:off x="6335713" y="2103438"/>
            <a:ext cx="287337" cy="0"/>
          </a:xfrm>
          <a:prstGeom prst="line">
            <a:avLst/>
          </a:prstGeom>
          <a:noFill/>
          <a:ln w="9525">
            <a:solidFill>
              <a:schemeClr val="tx1"/>
            </a:solidFill>
            <a:round/>
            <a:headEnd/>
            <a:tailEnd/>
          </a:ln>
        </p:spPr>
        <p:txBody>
          <a:bodyPr/>
          <a:lstStyle/>
          <a:p>
            <a:endParaRPr lang="zh-CN" altLang="en-US"/>
          </a:p>
        </p:txBody>
      </p:sp>
      <p:sp>
        <p:nvSpPr>
          <p:cNvPr id="67620" name="Rectangle 155"/>
          <p:cNvSpPr>
            <a:spLocks noChangeArrowheads="1"/>
          </p:cNvSpPr>
          <p:nvPr/>
        </p:nvSpPr>
        <p:spPr bwMode="auto">
          <a:xfrm>
            <a:off x="539750" y="3357563"/>
            <a:ext cx="1338263" cy="366712"/>
          </a:xfrm>
          <a:prstGeom prst="rect">
            <a:avLst/>
          </a:prstGeom>
          <a:noFill/>
          <a:ln w="9525">
            <a:noFill/>
            <a:miter lim="800000"/>
            <a:headEnd/>
            <a:tailEnd/>
          </a:ln>
        </p:spPr>
        <p:txBody>
          <a:bodyPr>
            <a:spAutoFit/>
          </a:bodyPr>
          <a:lstStyle/>
          <a:p>
            <a:pPr algn="ctr" eaLnBrk="1" hangingPunct="1"/>
            <a:r>
              <a:rPr lang="zh-CN" altLang="en-US" sz="1800">
                <a:solidFill>
                  <a:srgbClr val="0000FF"/>
                </a:solidFill>
              </a:rPr>
              <a:t>行同步输入</a:t>
            </a:r>
          </a:p>
        </p:txBody>
      </p:sp>
      <p:sp>
        <p:nvSpPr>
          <p:cNvPr id="67621" name="Oval 157"/>
          <p:cNvSpPr>
            <a:spLocks noChangeArrowheads="1"/>
          </p:cNvSpPr>
          <p:nvPr/>
        </p:nvSpPr>
        <p:spPr bwMode="auto">
          <a:xfrm>
            <a:off x="3457575" y="1414463"/>
            <a:ext cx="142875" cy="142875"/>
          </a:xfrm>
          <a:prstGeom prst="ellipse">
            <a:avLst/>
          </a:prstGeom>
          <a:solidFill>
            <a:schemeClr val="tx1"/>
          </a:solidFill>
          <a:ln w="9525">
            <a:solidFill>
              <a:schemeClr val="tx1"/>
            </a:solidFill>
            <a:round/>
            <a:headEnd/>
            <a:tailEnd/>
          </a:ln>
        </p:spPr>
        <p:txBody>
          <a:bodyPr wrap="none" anchor="ctr"/>
          <a:lstStyle/>
          <a:p>
            <a:pPr eaLnBrk="1" hangingPunct="1">
              <a:spcBef>
                <a:spcPct val="50000"/>
              </a:spcBef>
            </a:pPr>
            <a:endParaRPr lang="zh-CN" altLang="en-US"/>
          </a:p>
        </p:txBody>
      </p:sp>
      <p:sp>
        <p:nvSpPr>
          <p:cNvPr id="67622" name="Oval 158"/>
          <p:cNvSpPr>
            <a:spLocks noChangeArrowheads="1"/>
          </p:cNvSpPr>
          <p:nvPr/>
        </p:nvSpPr>
        <p:spPr bwMode="auto">
          <a:xfrm>
            <a:off x="1301750" y="2708275"/>
            <a:ext cx="142875" cy="142875"/>
          </a:xfrm>
          <a:prstGeom prst="ellipse">
            <a:avLst/>
          </a:prstGeom>
          <a:solidFill>
            <a:schemeClr val="tx1"/>
          </a:solidFill>
          <a:ln w="9525">
            <a:solidFill>
              <a:schemeClr val="tx1"/>
            </a:solidFill>
            <a:round/>
            <a:headEnd/>
            <a:tailEnd/>
          </a:ln>
        </p:spPr>
        <p:txBody>
          <a:bodyPr wrap="none" anchor="ctr"/>
          <a:lstStyle/>
          <a:p>
            <a:pPr eaLnBrk="1" hangingPunct="1">
              <a:spcBef>
                <a:spcPct val="50000"/>
              </a:spcBef>
            </a:pPr>
            <a:endParaRPr lang="zh-CN" altLang="en-US"/>
          </a:p>
        </p:txBody>
      </p:sp>
      <p:sp>
        <p:nvSpPr>
          <p:cNvPr id="67623" name="Rectangle 160"/>
          <p:cNvSpPr>
            <a:spLocks noChangeArrowheads="1"/>
          </p:cNvSpPr>
          <p:nvPr/>
        </p:nvSpPr>
        <p:spPr bwMode="auto">
          <a:xfrm>
            <a:off x="2095500" y="1123950"/>
            <a:ext cx="1157288" cy="720725"/>
          </a:xfrm>
          <a:prstGeom prst="rect">
            <a:avLst/>
          </a:prstGeom>
          <a:solidFill>
            <a:srgbClr val="FFCC66"/>
          </a:solidFill>
          <a:ln w="9525">
            <a:solidFill>
              <a:schemeClr val="tx1"/>
            </a:solidFill>
            <a:miter lim="800000"/>
            <a:headEnd/>
            <a:tailEnd/>
          </a:ln>
        </p:spPr>
        <p:txBody>
          <a:bodyPr wrap="none" anchor="ctr"/>
          <a:lstStyle/>
          <a:p>
            <a:pPr algn="ctr" eaLnBrk="1" hangingPunct="1"/>
            <a:r>
              <a:rPr lang="en-US" altLang="zh-CN" sz="1800"/>
              <a:t>F/V</a:t>
            </a:r>
          </a:p>
          <a:p>
            <a:pPr algn="ctr" eaLnBrk="1" hangingPunct="1"/>
            <a:r>
              <a:rPr lang="en-US" altLang="zh-CN" sz="1800"/>
              <a:t>LM331</a:t>
            </a:r>
          </a:p>
        </p:txBody>
      </p:sp>
      <p:sp>
        <p:nvSpPr>
          <p:cNvPr id="67624" name="Line 162"/>
          <p:cNvSpPr>
            <a:spLocks noChangeShapeType="1"/>
          </p:cNvSpPr>
          <p:nvPr/>
        </p:nvSpPr>
        <p:spPr bwMode="auto">
          <a:xfrm flipV="1">
            <a:off x="1373188" y="1484313"/>
            <a:ext cx="0" cy="1295400"/>
          </a:xfrm>
          <a:prstGeom prst="line">
            <a:avLst/>
          </a:prstGeom>
          <a:noFill/>
          <a:ln w="9525">
            <a:solidFill>
              <a:schemeClr val="tx1"/>
            </a:solidFill>
            <a:round/>
            <a:headEnd/>
            <a:tailEnd/>
          </a:ln>
        </p:spPr>
        <p:txBody>
          <a:bodyPr/>
          <a:lstStyle/>
          <a:p>
            <a:endParaRPr lang="zh-CN" altLang="en-US"/>
          </a:p>
        </p:txBody>
      </p:sp>
      <p:sp>
        <p:nvSpPr>
          <p:cNvPr id="67625" name="Line 163"/>
          <p:cNvSpPr>
            <a:spLocks noChangeShapeType="1"/>
          </p:cNvSpPr>
          <p:nvPr/>
        </p:nvSpPr>
        <p:spPr bwMode="auto">
          <a:xfrm>
            <a:off x="1373188" y="1484313"/>
            <a:ext cx="722312" cy="0"/>
          </a:xfrm>
          <a:prstGeom prst="line">
            <a:avLst/>
          </a:prstGeom>
          <a:noFill/>
          <a:ln w="9525">
            <a:solidFill>
              <a:schemeClr val="tx1"/>
            </a:solidFill>
            <a:round/>
            <a:headEnd/>
            <a:tailEnd type="triangle" w="med" len="med"/>
          </a:ln>
        </p:spPr>
        <p:txBody>
          <a:bodyPr/>
          <a:lstStyle/>
          <a:p>
            <a:endParaRPr lang="zh-CN" altLang="en-US"/>
          </a:p>
        </p:txBody>
      </p:sp>
      <p:sp>
        <p:nvSpPr>
          <p:cNvPr id="67626" name="Line 164"/>
          <p:cNvSpPr>
            <a:spLocks noChangeShapeType="1"/>
          </p:cNvSpPr>
          <p:nvPr/>
        </p:nvSpPr>
        <p:spPr bwMode="auto">
          <a:xfrm>
            <a:off x="3252788" y="1484313"/>
            <a:ext cx="579437" cy="0"/>
          </a:xfrm>
          <a:prstGeom prst="line">
            <a:avLst/>
          </a:prstGeom>
          <a:noFill/>
          <a:ln w="9525">
            <a:solidFill>
              <a:schemeClr val="tx1"/>
            </a:solidFill>
            <a:round/>
            <a:headEnd/>
            <a:tailEnd type="triangle" w="med" len="med"/>
          </a:ln>
        </p:spPr>
        <p:txBody>
          <a:bodyPr/>
          <a:lstStyle/>
          <a:p>
            <a:endParaRPr lang="zh-CN" altLang="en-US"/>
          </a:p>
        </p:txBody>
      </p:sp>
      <p:sp>
        <p:nvSpPr>
          <p:cNvPr id="67627" name="Line 165"/>
          <p:cNvSpPr>
            <a:spLocks noChangeShapeType="1"/>
          </p:cNvSpPr>
          <p:nvPr/>
        </p:nvSpPr>
        <p:spPr bwMode="auto">
          <a:xfrm>
            <a:off x="4989513" y="1484313"/>
            <a:ext cx="1300162" cy="0"/>
          </a:xfrm>
          <a:prstGeom prst="line">
            <a:avLst/>
          </a:prstGeom>
          <a:noFill/>
          <a:ln w="9525">
            <a:solidFill>
              <a:schemeClr val="tx1"/>
            </a:solidFill>
            <a:round/>
            <a:headEnd/>
            <a:tailEnd/>
          </a:ln>
        </p:spPr>
        <p:txBody>
          <a:bodyPr/>
          <a:lstStyle/>
          <a:p>
            <a:endParaRPr lang="zh-CN" altLang="en-US"/>
          </a:p>
        </p:txBody>
      </p:sp>
      <p:sp>
        <p:nvSpPr>
          <p:cNvPr id="67628" name="Line 166"/>
          <p:cNvSpPr>
            <a:spLocks noChangeShapeType="1"/>
          </p:cNvSpPr>
          <p:nvPr/>
        </p:nvSpPr>
        <p:spPr bwMode="auto">
          <a:xfrm>
            <a:off x="6289675" y="1484313"/>
            <a:ext cx="0" cy="900112"/>
          </a:xfrm>
          <a:prstGeom prst="line">
            <a:avLst/>
          </a:prstGeom>
          <a:noFill/>
          <a:ln w="9525">
            <a:solidFill>
              <a:schemeClr val="tx1"/>
            </a:solidFill>
            <a:round/>
            <a:headEnd/>
            <a:tailEnd type="triangle" w="med" len="med"/>
          </a:ln>
        </p:spPr>
        <p:txBody>
          <a:bodyPr/>
          <a:lstStyle/>
          <a:p>
            <a:endParaRPr lang="zh-CN" altLang="en-US"/>
          </a:p>
        </p:txBody>
      </p:sp>
      <p:sp>
        <p:nvSpPr>
          <p:cNvPr id="67629" name="Text Box 167"/>
          <p:cNvSpPr txBox="1">
            <a:spLocks noChangeArrowheads="1"/>
          </p:cNvSpPr>
          <p:nvPr/>
        </p:nvSpPr>
        <p:spPr bwMode="auto">
          <a:xfrm>
            <a:off x="5856288" y="2103438"/>
            <a:ext cx="1012825" cy="298450"/>
          </a:xfrm>
          <a:prstGeom prst="rect">
            <a:avLst/>
          </a:prstGeom>
          <a:noFill/>
          <a:ln w="9525">
            <a:noFill/>
            <a:miter lim="800000"/>
            <a:headEnd/>
            <a:tailEnd/>
          </a:ln>
        </p:spPr>
        <p:txBody>
          <a:bodyPr>
            <a:spAutoFit/>
          </a:bodyPr>
          <a:lstStyle/>
          <a:p>
            <a:pPr eaLnBrk="1" hangingPunct="1">
              <a:lnSpc>
                <a:spcPct val="75000"/>
              </a:lnSpc>
            </a:pPr>
            <a:r>
              <a:rPr lang="en-US" altLang="zh-CN" sz="1800" b="0">
                <a:latin typeface="Times New Roman" pitchFamily="18" charset="0"/>
              </a:rPr>
              <a:t>G1  G2</a:t>
            </a:r>
          </a:p>
        </p:txBody>
      </p:sp>
      <p:sp>
        <p:nvSpPr>
          <p:cNvPr id="67630" name="Text Box 168"/>
          <p:cNvSpPr txBox="1">
            <a:spLocks noChangeArrowheads="1"/>
          </p:cNvSpPr>
          <p:nvPr/>
        </p:nvSpPr>
        <p:spPr bwMode="auto">
          <a:xfrm>
            <a:off x="5132388" y="1123950"/>
            <a:ext cx="1231900" cy="366713"/>
          </a:xfrm>
          <a:prstGeom prst="rect">
            <a:avLst/>
          </a:prstGeom>
          <a:noFill/>
          <a:ln w="9525">
            <a:noFill/>
            <a:miter lim="800000"/>
            <a:headEnd/>
            <a:tailEnd/>
          </a:ln>
        </p:spPr>
        <p:txBody>
          <a:bodyPr>
            <a:spAutoFit/>
          </a:bodyPr>
          <a:lstStyle/>
          <a:p>
            <a:pPr eaLnBrk="1" hangingPunct="1">
              <a:spcBef>
                <a:spcPct val="50000"/>
              </a:spcBef>
            </a:pPr>
            <a:r>
              <a:rPr lang="zh-CN" altLang="en-US" sz="1800">
                <a:solidFill>
                  <a:schemeClr val="accent2"/>
                </a:solidFill>
              </a:rPr>
              <a:t>波段切换</a:t>
            </a:r>
          </a:p>
        </p:txBody>
      </p:sp>
      <p:sp>
        <p:nvSpPr>
          <p:cNvPr id="67631" name="Line 169"/>
          <p:cNvSpPr>
            <a:spLocks noChangeShapeType="1"/>
          </p:cNvSpPr>
          <p:nvPr/>
        </p:nvSpPr>
        <p:spPr bwMode="auto">
          <a:xfrm flipV="1">
            <a:off x="3527425" y="777875"/>
            <a:ext cx="0" cy="720725"/>
          </a:xfrm>
          <a:prstGeom prst="line">
            <a:avLst/>
          </a:prstGeom>
          <a:noFill/>
          <a:ln w="9525">
            <a:solidFill>
              <a:schemeClr val="tx1"/>
            </a:solidFill>
            <a:round/>
            <a:headEnd/>
            <a:tailEnd/>
          </a:ln>
        </p:spPr>
        <p:txBody>
          <a:bodyPr/>
          <a:lstStyle/>
          <a:p>
            <a:endParaRPr lang="zh-CN" altLang="en-US"/>
          </a:p>
        </p:txBody>
      </p:sp>
      <p:sp>
        <p:nvSpPr>
          <p:cNvPr id="67632" name="Line 170"/>
          <p:cNvSpPr>
            <a:spLocks noChangeShapeType="1"/>
          </p:cNvSpPr>
          <p:nvPr/>
        </p:nvSpPr>
        <p:spPr bwMode="auto">
          <a:xfrm>
            <a:off x="3543300" y="777875"/>
            <a:ext cx="3616325" cy="0"/>
          </a:xfrm>
          <a:prstGeom prst="line">
            <a:avLst/>
          </a:prstGeom>
          <a:noFill/>
          <a:ln w="9525">
            <a:solidFill>
              <a:schemeClr val="tx1"/>
            </a:solidFill>
            <a:round/>
            <a:headEnd/>
            <a:tailEnd/>
          </a:ln>
        </p:spPr>
        <p:txBody>
          <a:bodyPr/>
          <a:lstStyle/>
          <a:p>
            <a:endParaRPr lang="zh-CN" altLang="en-US"/>
          </a:p>
        </p:txBody>
      </p:sp>
      <p:sp>
        <p:nvSpPr>
          <p:cNvPr id="67633" name="Line 171"/>
          <p:cNvSpPr>
            <a:spLocks noChangeShapeType="1"/>
          </p:cNvSpPr>
          <p:nvPr/>
        </p:nvSpPr>
        <p:spPr bwMode="auto">
          <a:xfrm>
            <a:off x="7159625" y="777875"/>
            <a:ext cx="0" cy="287338"/>
          </a:xfrm>
          <a:prstGeom prst="line">
            <a:avLst/>
          </a:prstGeom>
          <a:noFill/>
          <a:ln w="9525">
            <a:solidFill>
              <a:schemeClr val="tx1"/>
            </a:solidFill>
            <a:round/>
            <a:headEnd/>
            <a:tailEnd type="triangle" w="med" len="med"/>
          </a:ln>
        </p:spPr>
        <p:txBody>
          <a:bodyPr/>
          <a:lstStyle/>
          <a:p>
            <a:endParaRPr lang="zh-CN" altLang="en-US"/>
          </a:p>
        </p:txBody>
      </p:sp>
      <p:sp>
        <p:nvSpPr>
          <p:cNvPr id="67634" name="Line 172"/>
          <p:cNvSpPr>
            <a:spLocks noChangeShapeType="1"/>
          </p:cNvSpPr>
          <p:nvPr/>
        </p:nvSpPr>
        <p:spPr bwMode="auto">
          <a:xfrm>
            <a:off x="7159625" y="1700213"/>
            <a:ext cx="0" cy="692150"/>
          </a:xfrm>
          <a:prstGeom prst="line">
            <a:avLst/>
          </a:prstGeom>
          <a:noFill/>
          <a:ln w="9525">
            <a:solidFill>
              <a:schemeClr val="tx1"/>
            </a:solidFill>
            <a:round/>
            <a:headEnd/>
            <a:tailEnd type="triangle" w="med" len="med"/>
          </a:ln>
        </p:spPr>
        <p:txBody>
          <a:bodyPr/>
          <a:lstStyle/>
          <a:p>
            <a:endParaRPr lang="zh-CN" altLang="en-US"/>
          </a:p>
        </p:txBody>
      </p:sp>
      <p:sp>
        <p:nvSpPr>
          <p:cNvPr id="67635" name="Text Box 173"/>
          <p:cNvSpPr txBox="1">
            <a:spLocks noChangeArrowheads="1"/>
          </p:cNvSpPr>
          <p:nvPr/>
        </p:nvSpPr>
        <p:spPr bwMode="auto">
          <a:xfrm>
            <a:off x="7019925" y="1989138"/>
            <a:ext cx="1657350" cy="366712"/>
          </a:xfrm>
          <a:prstGeom prst="rect">
            <a:avLst/>
          </a:prstGeom>
          <a:noFill/>
          <a:ln w="9525">
            <a:noFill/>
            <a:miter lim="800000"/>
            <a:headEnd/>
            <a:tailEnd/>
          </a:ln>
        </p:spPr>
        <p:txBody>
          <a:bodyPr>
            <a:spAutoFit/>
          </a:bodyPr>
          <a:lstStyle/>
          <a:p>
            <a:pPr algn="ctr" eaLnBrk="1" hangingPunct="1"/>
            <a:r>
              <a:rPr lang="en-US" altLang="zh-SG" sz="1800" b="0">
                <a:latin typeface="Times New Roman" pitchFamily="18" charset="0"/>
              </a:rPr>
              <a:t>V</a:t>
            </a:r>
            <a:r>
              <a:rPr lang="en-US" altLang="zh-CN" sz="1800" b="0" baseline="-25000">
                <a:latin typeface="Times New Roman" pitchFamily="18" charset="0"/>
              </a:rPr>
              <a:t>R</a:t>
            </a:r>
            <a:r>
              <a:rPr lang="en-US" altLang="zh-SG" sz="1800" b="0" baseline="-25000">
                <a:latin typeface="Times New Roman" pitchFamily="18" charset="0"/>
              </a:rPr>
              <a:t>ng</a:t>
            </a:r>
            <a:r>
              <a:rPr lang="en-US" altLang="zh-CN" sz="1800" b="0" baseline="-25000">
                <a:latin typeface="Times New Roman" pitchFamily="18" charset="0"/>
              </a:rPr>
              <a:t>1</a:t>
            </a:r>
            <a:r>
              <a:rPr lang="zh-CN" altLang="en-US" sz="1800" b="0">
                <a:latin typeface="Times New Roman" pitchFamily="18" charset="0"/>
              </a:rPr>
              <a:t>、</a:t>
            </a:r>
            <a:r>
              <a:rPr lang="en-US" altLang="zh-SG" sz="1800" b="0">
                <a:latin typeface="Times New Roman" pitchFamily="18" charset="0"/>
              </a:rPr>
              <a:t>V</a:t>
            </a:r>
            <a:r>
              <a:rPr lang="en-US" altLang="zh-CN" sz="1800" b="0" baseline="-25000">
                <a:latin typeface="Times New Roman" pitchFamily="18" charset="0"/>
              </a:rPr>
              <a:t>R</a:t>
            </a:r>
            <a:r>
              <a:rPr lang="en-US" altLang="zh-SG" sz="1800" b="0" baseline="-25000">
                <a:latin typeface="Times New Roman" pitchFamily="18" charset="0"/>
              </a:rPr>
              <a:t>ng2</a:t>
            </a:r>
            <a:endParaRPr lang="zh-CN" altLang="en-US" sz="1800" b="0" baseline="-25000">
              <a:latin typeface="Times New Roman" pitchFamily="18" charset="0"/>
            </a:endParaRPr>
          </a:p>
        </p:txBody>
      </p:sp>
      <p:sp>
        <p:nvSpPr>
          <p:cNvPr id="67636" name="Rectangle 176"/>
          <p:cNvSpPr>
            <a:spLocks noChangeArrowheads="1"/>
          </p:cNvSpPr>
          <p:nvPr/>
        </p:nvSpPr>
        <p:spPr bwMode="auto">
          <a:xfrm>
            <a:off x="6523038" y="1066800"/>
            <a:ext cx="1274762" cy="647700"/>
          </a:xfrm>
          <a:prstGeom prst="rect">
            <a:avLst/>
          </a:prstGeom>
          <a:solidFill>
            <a:srgbClr val="FFCC66"/>
          </a:solidFill>
          <a:ln w="9525">
            <a:solidFill>
              <a:schemeClr val="tx1"/>
            </a:solidFill>
            <a:miter lim="800000"/>
            <a:headEnd/>
            <a:tailEnd/>
          </a:ln>
        </p:spPr>
        <p:txBody>
          <a:bodyPr wrap="none" anchor="ctr"/>
          <a:lstStyle/>
          <a:p>
            <a:pPr algn="ctr" eaLnBrk="1" hangingPunct="1"/>
            <a:r>
              <a:rPr lang="zh-CN" altLang="en-US" sz="1800"/>
              <a:t>频率范围</a:t>
            </a:r>
          </a:p>
          <a:p>
            <a:pPr algn="ctr" eaLnBrk="1" hangingPunct="1"/>
            <a:r>
              <a:rPr lang="zh-CN" altLang="en-US" sz="1800"/>
              <a:t>控制</a:t>
            </a:r>
            <a:r>
              <a:rPr lang="en-US" altLang="zh-CN" sz="1800"/>
              <a:t>LM358</a:t>
            </a:r>
          </a:p>
        </p:txBody>
      </p:sp>
      <p:sp>
        <p:nvSpPr>
          <p:cNvPr id="67637" name="Text Box 178"/>
          <p:cNvSpPr txBox="1">
            <a:spLocks noChangeArrowheads="1"/>
          </p:cNvSpPr>
          <p:nvPr/>
        </p:nvSpPr>
        <p:spPr bwMode="auto">
          <a:xfrm>
            <a:off x="3778250" y="814388"/>
            <a:ext cx="1368425" cy="366712"/>
          </a:xfrm>
          <a:prstGeom prst="rect">
            <a:avLst/>
          </a:prstGeom>
          <a:noFill/>
          <a:ln w="9525">
            <a:noFill/>
            <a:miter lim="800000"/>
            <a:headEnd/>
            <a:tailEnd/>
          </a:ln>
        </p:spPr>
        <p:txBody>
          <a:bodyPr>
            <a:spAutoFit/>
          </a:bodyPr>
          <a:lstStyle/>
          <a:p>
            <a:pPr algn="ctr" eaLnBrk="1" hangingPunct="1">
              <a:spcBef>
                <a:spcPct val="50000"/>
              </a:spcBef>
            </a:pPr>
            <a:r>
              <a:rPr lang="zh-CN" altLang="en-US" sz="1800">
                <a:solidFill>
                  <a:srgbClr val="0000FF"/>
                </a:solidFill>
                <a:latin typeface="Times New Roman" pitchFamily="18" charset="0"/>
              </a:rPr>
              <a:t>图</a:t>
            </a:r>
            <a:r>
              <a:rPr lang="en-US" altLang="zh-CN" sz="1800">
                <a:solidFill>
                  <a:srgbClr val="0000FF"/>
                </a:solidFill>
                <a:latin typeface="Times New Roman" pitchFamily="18" charset="0"/>
              </a:rPr>
              <a:t>3-101</a:t>
            </a:r>
          </a:p>
        </p:txBody>
      </p:sp>
      <p:sp>
        <p:nvSpPr>
          <p:cNvPr id="67638" name="Text Box 179"/>
          <p:cNvSpPr txBox="1">
            <a:spLocks noChangeArrowheads="1"/>
          </p:cNvSpPr>
          <p:nvPr/>
        </p:nvSpPr>
        <p:spPr bwMode="auto">
          <a:xfrm>
            <a:off x="7019925" y="758825"/>
            <a:ext cx="1368425" cy="366713"/>
          </a:xfrm>
          <a:prstGeom prst="rect">
            <a:avLst/>
          </a:prstGeom>
          <a:noFill/>
          <a:ln w="9525">
            <a:noFill/>
            <a:miter lim="800000"/>
            <a:headEnd/>
            <a:tailEnd/>
          </a:ln>
        </p:spPr>
        <p:txBody>
          <a:bodyPr>
            <a:spAutoFit/>
          </a:bodyPr>
          <a:lstStyle/>
          <a:p>
            <a:pPr algn="ctr" eaLnBrk="1" hangingPunct="1">
              <a:spcBef>
                <a:spcPct val="50000"/>
              </a:spcBef>
            </a:pPr>
            <a:r>
              <a:rPr lang="zh-CN" altLang="en-US" sz="1800">
                <a:solidFill>
                  <a:srgbClr val="0000FF"/>
                </a:solidFill>
                <a:latin typeface="Times New Roman" pitchFamily="18" charset="0"/>
              </a:rPr>
              <a:t>图</a:t>
            </a:r>
            <a:r>
              <a:rPr lang="en-US" altLang="zh-CN" sz="1800">
                <a:solidFill>
                  <a:srgbClr val="0000FF"/>
                </a:solidFill>
                <a:latin typeface="Times New Roman" pitchFamily="18" charset="0"/>
              </a:rPr>
              <a:t>3-104</a:t>
            </a:r>
          </a:p>
        </p:txBody>
      </p:sp>
      <p:sp>
        <p:nvSpPr>
          <p:cNvPr id="67639" name="Text Box 180"/>
          <p:cNvSpPr txBox="1">
            <a:spLocks noChangeArrowheads="1"/>
          </p:cNvSpPr>
          <p:nvPr/>
        </p:nvSpPr>
        <p:spPr bwMode="auto">
          <a:xfrm>
            <a:off x="5335588" y="2738438"/>
            <a:ext cx="1008062" cy="641350"/>
          </a:xfrm>
          <a:prstGeom prst="rect">
            <a:avLst/>
          </a:prstGeom>
          <a:noFill/>
          <a:ln w="9525">
            <a:noFill/>
            <a:miter lim="800000"/>
            <a:headEnd/>
            <a:tailEnd/>
          </a:ln>
        </p:spPr>
        <p:txBody>
          <a:bodyPr>
            <a:spAutoFit/>
          </a:bodyPr>
          <a:lstStyle/>
          <a:p>
            <a:pPr algn="ctr" eaLnBrk="1" hangingPunct="1"/>
            <a:r>
              <a:rPr lang="en-US" altLang="zh-SG" sz="1800" b="0">
                <a:latin typeface="Times New Roman" pitchFamily="18" charset="0"/>
              </a:rPr>
              <a:t>V</a:t>
            </a:r>
            <a:r>
              <a:rPr lang="en-US" altLang="zh-SG" sz="1800" b="0" baseline="-25000">
                <a:latin typeface="Times New Roman" pitchFamily="18" charset="0"/>
              </a:rPr>
              <a:t>reg</a:t>
            </a:r>
            <a:r>
              <a:rPr lang="en-US" altLang="zh-CN" sz="1800" b="0" baseline="-25000">
                <a:latin typeface="Times New Roman" pitchFamily="18" charset="0"/>
              </a:rPr>
              <a:t>1</a:t>
            </a:r>
            <a:r>
              <a:rPr lang="zh-CN" altLang="en-US" sz="1800" b="0">
                <a:latin typeface="Times New Roman" pitchFamily="18" charset="0"/>
              </a:rPr>
              <a:t>、</a:t>
            </a:r>
            <a:r>
              <a:rPr lang="en-US" altLang="zh-SG" sz="1800" b="0">
                <a:latin typeface="Times New Roman" pitchFamily="18" charset="0"/>
              </a:rPr>
              <a:t>V</a:t>
            </a:r>
            <a:r>
              <a:rPr lang="en-US" altLang="zh-SG" sz="1800" b="0" baseline="-25000">
                <a:latin typeface="Times New Roman" pitchFamily="18" charset="0"/>
              </a:rPr>
              <a:t>reg2</a:t>
            </a:r>
            <a:endParaRPr lang="zh-CN" altLang="en-US" sz="1800" b="0" baseline="-25000">
              <a:latin typeface="Times New Roman" pitchFamily="18" charset="0"/>
            </a:endParaRPr>
          </a:p>
        </p:txBody>
      </p:sp>
      <p:sp>
        <p:nvSpPr>
          <p:cNvPr id="67640" name="Line 181"/>
          <p:cNvSpPr>
            <a:spLocks noChangeShapeType="1"/>
          </p:cNvSpPr>
          <p:nvPr/>
        </p:nvSpPr>
        <p:spPr bwMode="auto">
          <a:xfrm>
            <a:off x="4441825" y="4538663"/>
            <a:ext cx="215900" cy="71437"/>
          </a:xfrm>
          <a:prstGeom prst="line">
            <a:avLst/>
          </a:prstGeom>
          <a:noFill/>
          <a:ln w="9525">
            <a:solidFill>
              <a:schemeClr val="tx1"/>
            </a:solidFill>
            <a:round/>
            <a:headEnd/>
            <a:tailEnd/>
          </a:ln>
        </p:spPr>
        <p:txBody>
          <a:bodyPr/>
          <a:lstStyle/>
          <a:p>
            <a:endParaRPr lang="zh-CN" altLang="en-US"/>
          </a:p>
        </p:txBody>
      </p:sp>
      <p:sp>
        <p:nvSpPr>
          <p:cNvPr id="67641" name="Text Box 182"/>
          <p:cNvSpPr txBox="1">
            <a:spLocks noChangeArrowheads="1"/>
          </p:cNvSpPr>
          <p:nvPr/>
        </p:nvSpPr>
        <p:spPr bwMode="auto">
          <a:xfrm>
            <a:off x="3390900" y="3933825"/>
            <a:ext cx="647700" cy="366713"/>
          </a:xfrm>
          <a:prstGeom prst="rect">
            <a:avLst/>
          </a:prstGeom>
          <a:noFill/>
          <a:ln w="9525">
            <a:noFill/>
            <a:miter lim="800000"/>
            <a:headEnd/>
            <a:tailEnd/>
          </a:ln>
        </p:spPr>
        <p:txBody>
          <a:bodyPr>
            <a:spAutoFit/>
          </a:bodyPr>
          <a:lstStyle/>
          <a:p>
            <a:pPr algn="ctr" eaLnBrk="1" hangingPunct="1">
              <a:spcBef>
                <a:spcPct val="50000"/>
              </a:spcBef>
            </a:pPr>
            <a:r>
              <a:rPr lang="en-US" altLang="zh-SG" sz="1800"/>
              <a:t>Q</a:t>
            </a:r>
            <a:r>
              <a:rPr lang="en-US" altLang="zh-SG" sz="1800" baseline="-25000"/>
              <a:t>7</a:t>
            </a:r>
            <a:endParaRPr lang="en-US" altLang="zh-CN" sz="1800"/>
          </a:p>
        </p:txBody>
      </p:sp>
      <p:sp>
        <p:nvSpPr>
          <p:cNvPr id="67642" name="Line 189"/>
          <p:cNvSpPr>
            <a:spLocks noChangeShapeType="1"/>
          </p:cNvSpPr>
          <p:nvPr/>
        </p:nvSpPr>
        <p:spPr bwMode="auto">
          <a:xfrm flipH="1">
            <a:off x="5119688" y="3854450"/>
            <a:ext cx="114300" cy="114300"/>
          </a:xfrm>
          <a:prstGeom prst="line">
            <a:avLst/>
          </a:prstGeom>
          <a:noFill/>
          <a:ln w="19050">
            <a:solidFill>
              <a:srgbClr val="000000"/>
            </a:solidFill>
            <a:round/>
            <a:headEnd/>
            <a:tailEnd/>
          </a:ln>
        </p:spPr>
        <p:txBody>
          <a:bodyPr/>
          <a:lstStyle/>
          <a:p>
            <a:endParaRPr lang="zh-CN" altLang="en-US"/>
          </a:p>
        </p:txBody>
      </p:sp>
      <p:sp>
        <p:nvSpPr>
          <p:cNvPr id="67643" name="Line 188"/>
          <p:cNvSpPr>
            <a:spLocks noChangeShapeType="1"/>
          </p:cNvSpPr>
          <p:nvPr/>
        </p:nvSpPr>
        <p:spPr bwMode="auto">
          <a:xfrm flipH="1" flipV="1">
            <a:off x="5119688" y="3962400"/>
            <a:ext cx="114300" cy="114300"/>
          </a:xfrm>
          <a:prstGeom prst="line">
            <a:avLst/>
          </a:prstGeom>
          <a:noFill/>
          <a:ln w="19050">
            <a:solidFill>
              <a:srgbClr val="000000"/>
            </a:solidFill>
            <a:round/>
            <a:headEnd/>
            <a:tailEnd/>
          </a:ln>
        </p:spPr>
        <p:txBody>
          <a:bodyPr/>
          <a:lstStyle/>
          <a:p>
            <a:endParaRPr lang="zh-CN" altLang="en-US"/>
          </a:p>
        </p:txBody>
      </p:sp>
      <p:grpSp>
        <p:nvGrpSpPr>
          <p:cNvPr id="67644" name="Group 183"/>
          <p:cNvGrpSpPr>
            <a:grpSpLocks/>
          </p:cNvGrpSpPr>
          <p:nvPr/>
        </p:nvGrpSpPr>
        <p:grpSpPr bwMode="auto">
          <a:xfrm>
            <a:off x="5867400" y="5949950"/>
            <a:ext cx="762000" cy="246063"/>
            <a:chOff x="7410" y="12863"/>
            <a:chExt cx="1200" cy="387"/>
          </a:xfrm>
        </p:grpSpPr>
        <p:sp>
          <p:nvSpPr>
            <p:cNvPr id="67677" name="Line 187"/>
            <p:cNvSpPr>
              <a:spLocks noChangeShapeType="1"/>
            </p:cNvSpPr>
            <p:nvPr/>
          </p:nvSpPr>
          <p:spPr bwMode="auto">
            <a:xfrm flipV="1">
              <a:off x="7410" y="12873"/>
              <a:ext cx="540" cy="360"/>
            </a:xfrm>
            <a:prstGeom prst="line">
              <a:avLst/>
            </a:prstGeom>
            <a:noFill/>
            <a:ln w="28575">
              <a:solidFill>
                <a:srgbClr val="000000"/>
              </a:solidFill>
              <a:round/>
              <a:headEnd/>
              <a:tailEnd/>
            </a:ln>
          </p:spPr>
          <p:txBody>
            <a:bodyPr/>
            <a:lstStyle/>
            <a:p>
              <a:endParaRPr lang="zh-CN" altLang="en-US"/>
            </a:p>
          </p:txBody>
        </p:sp>
        <p:sp>
          <p:nvSpPr>
            <p:cNvPr id="67678" name="Line 186"/>
            <p:cNvSpPr>
              <a:spLocks noChangeShapeType="1"/>
            </p:cNvSpPr>
            <p:nvPr/>
          </p:nvSpPr>
          <p:spPr bwMode="auto">
            <a:xfrm>
              <a:off x="7950" y="12863"/>
              <a:ext cx="60" cy="387"/>
            </a:xfrm>
            <a:prstGeom prst="line">
              <a:avLst/>
            </a:prstGeom>
            <a:noFill/>
            <a:ln w="28575">
              <a:solidFill>
                <a:srgbClr val="000000"/>
              </a:solidFill>
              <a:round/>
              <a:headEnd/>
              <a:tailEnd/>
            </a:ln>
          </p:spPr>
          <p:txBody>
            <a:bodyPr/>
            <a:lstStyle/>
            <a:p>
              <a:endParaRPr lang="zh-CN" altLang="en-US"/>
            </a:p>
          </p:txBody>
        </p:sp>
        <p:sp>
          <p:nvSpPr>
            <p:cNvPr id="67679" name="Line 185"/>
            <p:cNvSpPr>
              <a:spLocks noChangeShapeType="1"/>
            </p:cNvSpPr>
            <p:nvPr/>
          </p:nvSpPr>
          <p:spPr bwMode="auto">
            <a:xfrm flipV="1">
              <a:off x="8010" y="12873"/>
              <a:ext cx="540" cy="360"/>
            </a:xfrm>
            <a:prstGeom prst="line">
              <a:avLst/>
            </a:prstGeom>
            <a:noFill/>
            <a:ln w="28575">
              <a:solidFill>
                <a:srgbClr val="000000"/>
              </a:solidFill>
              <a:round/>
              <a:headEnd/>
              <a:tailEnd/>
            </a:ln>
          </p:spPr>
          <p:txBody>
            <a:bodyPr/>
            <a:lstStyle/>
            <a:p>
              <a:endParaRPr lang="zh-CN" altLang="en-US"/>
            </a:p>
          </p:txBody>
        </p:sp>
        <p:sp>
          <p:nvSpPr>
            <p:cNvPr id="67680" name="Line 184"/>
            <p:cNvSpPr>
              <a:spLocks noChangeShapeType="1"/>
            </p:cNvSpPr>
            <p:nvPr/>
          </p:nvSpPr>
          <p:spPr bwMode="auto">
            <a:xfrm>
              <a:off x="8550" y="12863"/>
              <a:ext cx="60" cy="387"/>
            </a:xfrm>
            <a:prstGeom prst="line">
              <a:avLst/>
            </a:prstGeom>
            <a:noFill/>
            <a:ln w="28575">
              <a:solidFill>
                <a:srgbClr val="000000"/>
              </a:solidFill>
              <a:round/>
              <a:headEnd/>
              <a:tailEnd/>
            </a:ln>
          </p:spPr>
          <p:txBody>
            <a:bodyPr/>
            <a:lstStyle/>
            <a:p>
              <a:endParaRPr lang="zh-CN" altLang="en-US"/>
            </a:p>
          </p:txBody>
        </p:sp>
      </p:grpSp>
      <p:sp>
        <p:nvSpPr>
          <p:cNvPr id="67645" name="Text Box 190"/>
          <p:cNvSpPr txBox="1">
            <a:spLocks noChangeArrowheads="1"/>
          </p:cNvSpPr>
          <p:nvPr/>
        </p:nvSpPr>
        <p:spPr bwMode="auto">
          <a:xfrm>
            <a:off x="3144838" y="5070475"/>
            <a:ext cx="793750" cy="396875"/>
          </a:xfrm>
          <a:prstGeom prst="rect">
            <a:avLst/>
          </a:prstGeom>
          <a:noFill/>
          <a:ln w="9525">
            <a:noFill/>
            <a:miter lim="800000"/>
            <a:headEnd/>
            <a:tailEnd/>
          </a:ln>
        </p:spPr>
        <p:txBody>
          <a:bodyPr>
            <a:spAutoFit/>
          </a:bodyPr>
          <a:lstStyle/>
          <a:p>
            <a:pPr algn="ctr" eaLnBrk="1" hangingPunct="1">
              <a:spcBef>
                <a:spcPct val="50000"/>
              </a:spcBef>
            </a:pPr>
            <a:r>
              <a:rPr lang="en-US" altLang="zh-CN"/>
              <a:t>V</a:t>
            </a:r>
            <a:r>
              <a:rPr lang="en-US" altLang="zh-CN" baseline="-25000"/>
              <a:t>REF+</a:t>
            </a:r>
            <a:endParaRPr lang="en-US" altLang="zh-CN"/>
          </a:p>
        </p:txBody>
      </p:sp>
      <p:sp>
        <p:nvSpPr>
          <p:cNvPr id="67646" name="Rectangle 143"/>
          <p:cNvSpPr>
            <a:spLocks noChangeArrowheads="1"/>
          </p:cNvSpPr>
          <p:nvPr/>
        </p:nvSpPr>
        <p:spPr bwMode="auto">
          <a:xfrm>
            <a:off x="1258888" y="4795838"/>
            <a:ext cx="1512887" cy="720725"/>
          </a:xfrm>
          <a:prstGeom prst="rect">
            <a:avLst/>
          </a:prstGeom>
          <a:solidFill>
            <a:srgbClr val="FFCC66"/>
          </a:solidFill>
          <a:ln w="9525">
            <a:solidFill>
              <a:schemeClr val="tx1"/>
            </a:solidFill>
            <a:miter lim="800000"/>
            <a:headEnd/>
            <a:tailEnd/>
          </a:ln>
        </p:spPr>
        <p:txBody>
          <a:bodyPr wrap="none" anchor="ctr"/>
          <a:lstStyle/>
          <a:p>
            <a:pPr algn="ctr" eaLnBrk="1" hangingPunct="1"/>
            <a:r>
              <a:rPr lang="zh-CN" altLang="en-US" sz="1800"/>
              <a:t>参考电压</a:t>
            </a:r>
          </a:p>
          <a:p>
            <a:pPr algn="ctr" eaLnBrk="1" hangingPunct="1"/>
            <a:r>
              <a:rPr lang="zh-CN" altLang="en-US" sz="1800"/>
              <a:t>调节</a:t>
            </a:r>
            <a:r>
              <a:rPr lang="en-US" altLang="zh-CN" sz="1800"/>
              <a:t>LM317</a:t>
            </a:r>
            <a:endParaRPr lang="zh-CN" altLang="en-US" sz="1800"/>
          </a:p>
        </p:txBody>
      </p:sp>
      <p:sp>
        <p:nvSpPr>
          <p:cNvPr id="67647" name="Rectangle 161"/>
          <p:cNvSpPr>
            <a:spLocks noChangeArrowheads="1"/>
          </p:cNvSpPr>
          <p:nvPr/>
        </p:nvSpPr>
        <p:spPr bwMode="auto">
          <a:xfrm>
            <a:off x="3817938" y="1123950"/>
            <a:ext cx="1185862" cy="720725"/>
          </a:xfrm>
          <a:prstGeom prst="rect">
            <a:avLst/>
          </a:prstGeom>
          <a:solidFill>
            <a:srgbClr val="FFCC66"/>
          </a:solidFill>
          <a:ln w="9525">
            <a:solidFill>
              <a:schemeClr val="tx1"/>
            </a:solidFill>
            <a:miter lim="800000"/>
            <a:headEnd/>
            <a:tailEnd/>
          </a:ln>
        </p:spPr>
        <p:txBody>
          <a:bodyPr wrap="none" anchor="ctr"/>
          <a:lstStyle/>
          <a:p>
            <a:pPr algn="ctr" eaLnBrk="1" hangingPunct="1"/>
            <a:r>
              <a:rPr lang="zh-CN" altLang="en-US" sz="1800"/>
              <a:t>比较电路</a:t>
            </a:r>
          </a:p>
          <a:p>
            <a:pPr algn="ctr" eaLnBrk="1" hangingPunct="1"/>
            <a:r>
              <a:rPr lang="en-US" altLang="zh-CN" sz="1800"/>
              <a:t>LM311</a:t>
            </a:r>
            <a:r>
              <a:rPr lang="zh-CN" altLang="en-US" sz="1800"/>
              <a:t>等</a:t>
            </a:r>
          </a:p>
        </p:txBody>
      </p:sp>
      <p:sp>
        <p:nvSpPr>
          <p:cNvPr id="67648" name="Rectangle 130"/>
          <p:cNvSpPr>
            <a:spLocks noChangeArrowheads="1"/>
          </p:cNvSpPr>
          <p:nvPr/>
        </p:nvSpPr>
        <p:spPr bwMode="auto">
          <a:xfrm>
            <a:off x="3735388" y="5480050"/>
            <a:ext cx="901700" cy="366713"/>
          </a:xfrm>
          <a:prstGeom prst="rect">
            <a:avLst/>
          </a:prstGeom>
          <a:noFill/>
          <a:ln w="9525">
            <a:noFill/>
            <a:miter lim="800000"/>
            <a:headEnd/>
            <a:tailEnd/>
          </a:ln>
        </p:spPr>
        <p:txBody>
          <a:bodyPr>
            <a:spAutoFit/>
          </a:bodyPr>
          <a:lstStyle/>
          <a:p>
            <a:pPr eaLnBrk="1" hangingPunct="1"/>
            <a:r>
              <a:rPr lang="zh-CN" altLang="en-US" sz="1800">
                <a:solidFill>
                  <a:srgbClr val="FF00FF"/>
                </a:solidFill>
              </a:rPr>
              <a:t>阶梯波</a:t>
            </a:r>
          </a:p>
        </p:txBody>
      </p:sp>
      <p:grpSp>
        <p:nvGrpSpPr>
          <p:cNvPr id="67649" name="组合 103"/>
          <p:cNvGrpSpPr>
            <a:grpSpLocks/>
          </p:cNvGrpSpPr>
          <p:nvPr/>
        </p:nvGrpSpPr>
        <p:grpSpPr bwMode="auto">
          <a:xfrm>
            <a:off x="4640263" y="5516563"/>
            <a:ext cx="947737" cy="284162"/>
            <a:chOff x="4586096" y="5517232"/>
            <a:chExt cx="946848" cy="284163"/>
          </a:xfrm>
        </p:grpSpPr>
        <p:sp>
          <p:nvSpPr>
            <p:cNvPr id="67650" name="Line 36"/>
            <p:cNvSpPr>
              <a:spLocks noChangeShapeType="1"/>
            </p:cNvSpPr>
            <p:nvPr/>
          </p:nvSpPr>
          <p:spPr bwMode="auto">
            <a:xfrm flipV="1">
              <a:off x="4648784" y="5748482"/>
              <a:ext cx="0" cy="52913"/>
            </a:xfrm>
            <a:prstGeom prst="line">
              <a:avLst/>
            </a:prstGeom>
            <a:noFill/>
            <a:ln w="19050">
              <a:solidFill>
                <a:srgbClr val="FF00FF"/>
              </a:solidFill>
              <a:round/>
              <a:headEnd/>
              <a:tailEnd/>
            </a:ln>
          </p:spPr>
          <p:txBody>
            <a:bodyPr/>
            <a:lstStyle/>
            <a:p>
              <a:endParaRPr lang="zh-CN" altLang="en-US"/>
            </a:p>
          </p:txBody>
        </p:sp>
        <p:sp>
          <p:nvSpPr>
            <p:cNvPr id="67651" name="Line 37"/>
            <p:cNvSpPr>
              <a:spLocks noChangeShapeType="1"/>
            </p:cNvSpPr>
            <p:nvPr/>
          </p:nvSpPr>
          <p:spPr bwMode="auto">
            <a:xfrm>
              <a:off x="4644008" y="5755536"/>
              <a:ext cx="72198" cy="0"/>
            </a:xfrm>
            <a:prstGeom prst="line">
              <a:avLst/>
            </a:prstGeom>
            <a:noFill/>
            <a:ln w="19050">
              <a:solidFill>
                <a:srgbClr val="FF00FF"/>
              </a:solidFill>
              <a:round/>
              <a:headEnd/>
              <a:tailEnd/>
            </a:ln>
          </p:spPr>
          <p:txBody>
            <a:bodyPr/>
            <a:lstStyle/>
            <a:p>
              <a:endParaRPr lang="zh-CN" altLang="en-US"/>
            </a:p>
          </p:txBody>
        </p:sp>
        <p:sp>
          <p:nvSpPr>
            <p:cNvPr id="67652" name="Line 40"/>
            <p:cNvSpPr>
              <a:spLocks noChangeShapeType="1"/>
            </p:cNvSpPr>
            <p:nvPr/>
          </p:nvSpPr>
          <p:spPr bwMode="auto">
            <a:xfrm flipV="1">
              <a:off x="4711220" y="5703211"/>
              <a:ext cx="0" cy="52913"/>
            </a:xfrm>
            <a:prstGeom prst="line">
              <a:avLst/>
            </a:prstGeom>
            <a:noFill/>
            <a:ln w="19050">
              <a:solidFill>
                <a:srgbClr val="FF00FF"/>
              </a:solidFill>
              <a:round/>
              <a:headEnd/>
              <a:tailEnd/>
            </a:ln>
          </p:spPr>
          <p:txBody>
            <a:bodyPr/>
            <a:lstStyle/>
            <a:p>
              <a:endParaRPr lang="zh-CN" altLang="en-US"/>
            </a:p>
          </p:txBody>
        </p:sp>
        <p:sp>
          <p:nvSpPr>
            <p:cNvPr id="67653" name="Line 41"/>
            <p:cNvSpPr>
              <a:spLocks noChangeShapeType="1"/>
            </p:cNvSpPr>
            <p:nvPr/>
          </p:nvSpPr>
          <p:spPr bwMode="auto">
            <a:xfrm>
              <a:off x="4713036" y="5710412"/>
              <a:ext cx="72198" cy="0"/>
            </a:xfrm>
            <a:prstGeom prst="line">
              <a:avLst/>
            </a:prstGeom>
            <a:noFill/>
            <a:ln w="19050">
              <a:solidFill>
                <a:srgbClr val="FF00FF"/>
              </a:solidFill>
              <a:round/>
              <a:headEnd/>
              <a:tailEnd/>
            </a:ln>
          </p:spPr>
          <p:txBody>
            <a:bodyPr/>
            <a:lstStyle/>
            <a:p>
              <a:endParaRPr lang="zh-CN" altLang="en-US"/>
            </a:p>
          </p:txBody>
        </p:sp>
        <p:sp>
          <p:nvSpPr>
            <p:cNvPr id="67654" name="Line 36"/>
            <p:cNvSpPr>
              <a:spLocks noChangeShapeType="1"/>
            </p:cNvSpPr>
            <p:nvPr/>
          </p:nvSpPr>
          <p:spPr bwMode="auto">
            <a:xfrm flipV="1">
              <a:off x="4775340" y="5660059"/>
              <a:ext cx="0" cy="52913"/>
            </a:xfrm>
            <a:prstGeom prst="line">
              <a:avLst/>
            </a:prstGeom>
            <a:noFill/>
            <a:ln w="19050">
              <a:solidFill>
                <a:srgbClr val="FF00FF"/>
              </a:solidFill>
              <a:round/>
              <a:headEnd/>
              <a:tailEnd/>
            </a:ln>
          </p:spPr>
          <p:txBody>
            <a:bodyPr/>
            <a:lstStyle/>
            <a:p>
              <a:endParaRPr lang="zh-CN" altLang="en-US"/>
            </a:p>
          </p:txBody>
        </p:sp>
        <p:sp>
          <p:nvSpPr>
            <p:cNvPr id="67655" name="Line 37"/>
            <p:cNvSpPr>
              <a:spLocks noChangeShapeType="1"/>
            </p:cNvSpPr>
            <p:nvPr/>
          </p:nvSpPr>
          <p:spPr bwMode="auto">
            <a:xfrm>
              <a:off x="4775340" y="5667113"/>
              <a:ext cx="72198" cy="0"/>
            </a:xfrm>
            <a:prstGeom prst="line">
              <a:avLst/>
            </a:prstGeom>
            <a:noFill/>
            <a:ln w="19050">
              <a:solidFill>
                <a:srgbClr val="FF00FF"/>
              </a:solidFill>
              <a:round/>
              <a:headEnd/>
              <a:tailEnd/>
            </a:ln>
          </p:spPr>
          <p:txBody>
            <a:bodyPr/>
            <a:lstStyle/>
            <a:p>
              <a:endParaRPr lang="zh-CN" altLang="en-US"/>
            </a:p>
          </p:txBody>
        </p:sp>
        <p:sp>
          <p:nvSpPr>
            <p:cNvPr id="67656" name="Line 40"/>
            <p:cNvSpPr>
              <a:spLocks noChangeShapeType="1"/>
            </p:cNvSpPr>
            <p:nvPr/>
          </p:nvSpPr>
          <p:spPr bwMode="auto">
            <a:xfrm flipV="1">
              <a:off x="4837776" y="5614788"/>
              <a:ext cx="0" cy="52913"/>
            </a:xfrm>
            <a:prstGeom prst="line">
              <a:avLst/>
            </a:prstGeom>
            <a:noFill/>
            <a:ln w="19050">
              <a:solidFill>
                <a:srgbClr val="FF00FF"/>
              </a:solidFill>
              <a:round/>
              <a:headEnd/>
              <a:tailEnd/>
            </a:ln>
          </p:spPr>
          <p:txBody>
            <a:bodyPr/>
            <a:lstStyle/>
            <a:p>
              <a:endParaRPr lang="zh-CN" altLang="en-US"/>
            </a:p>
          </p:txBody>
        </p:sp>
        <p:sp>
          <p:nvSpPr>
            <p:cNvPr id="67657" name="Line 41"/>
            <p:cNvSpPr>
              <a:spLocks noChangeShapeType="1"/>
            </p:cNvSpPr>
            <p:nvPr/>
          </p:nvSpPr>
          <p:spPr bwMode="auto">
            <a:xfrm>
              <a:off x="4839592" y="5618461"/>
              <a:ext cx="72198" cy="0"/>
            </a:xfrm>
            <a:prstGeom prst="line">
              <a:avLst/>
            </a:prstGeom>
            <a:noFill/>
            <a:ln w="19050">
              <a:solidFill>
                <a:srgbClr val="FF00FF"/>
              </a:solidFill>
              <a:round/>
              <a:headEnd/>
              <a:tailEnd/>
            </a:ln>
          </p:spPr>
          <p:txBody>
            <a:bodyPr/>
            <a:lstStyle/>
            <a:p>
              <a:endParaRPr lang="zh-CN" altLang="en-US"/>
            </a:p>
          </p:txBody>
        </p:sp>
        <p:sp>
          <p:nvSpPr>
            <p:cNvPr id="67658" name="Line 36"/>
            <p:cNvSpPr>
              <a:spLocks noChangeShapeType="1"/>
            </p:cNvSpPr>
            <p:nvPr/>
          </p:nvSpPr>
          <p:spPr bwMode="auto">
            <a:xfrm flipV="1">
              <a:off x="4901787" y="5569760"/>
              <a:ext cx="0" cy="52913"/>
            </a:xfrm>
            <a:prstGeom prst="line">
              <a:avLst/>
            </a:prstGeom>
            <a:noFill/>
            <a:ln w="19050">
              <a:solidFill>
                <a:srgbClr val="FF00FF"/>
              </a:solidFill>
              <a:round/>
              <a:headEnd/>
              <a:tailEnd/>
            </a:ln>
          </p:spPr>
          <p:txBody>
            <a:bodyPr/>
            <a:lstStyle/>
            <a:p>
              <a:endParaRPr lang="zh-CN" altLang="en-US"/>
            </a:p>
          </p:txBody>
        </p:sp>
        <p:sp>
          <p:nvSpPr>
            <p:cNvPr id="67659" name="Line 37"/>
            <p:cNvSpPr>
              <a:spLocks noChangeShapeType="1"/>
            </p:cNvSpPr>
            <p:nvPr/>
          </p:nvSpPr>
          <p:spPr bwMode="auto">
            <a:xfrm>
              <a:off x="4901787" y="5576815"/>
              <a:ext cx="72198" cy="0"/>
            </a:xfrm>
            <a:prstGeom prst="line">
              <a:avLst/>
            </a:prstGeom>
            <a:noFill/>
            <a:ln w="19050">
              <a:solidFill>
                <a:srgbClr val="FF00FF"/>
              </a:solidFill>
              <a:round/>
              <a:headEnd/>
              <a:tailEnd/>
            </a:ln>
          </p:spPr>
          <p:txBody>
            <a:bodyPr/>
            <a:lstStyle/>
            <a:p>
              <a:endParaRPr lang="zh-CN" altLang="en-US"/>
            </a:p>
          </p:txBody>
        </p:sp>
        <p:sp>
          <p:nvSpPr>
            <p:cNvPr id="67660" name="Line 40"/>
            <p:cNvSpPr>
              <a:spLocks noChangeShapeType="1"/>
            </p:cNvSpPr>
            <p:nvPr/>
          </p:nvSpPr>
          <p:spPr bwMode="auto">
            <a:xfrm flipV="1">
              <a:off x="4964223" y="5524489"/>
              <a:ext cx="0" cy="52913"/>
            </a:xfrm>
            <a:prstGeom prst="line">
              <a:avLst/>
            </a:prstGeom>
            <a:noFill/>
            <a:ln w="19050">
              <a:solidFill>
                <a:srgbClr val="FF00FF"/>
              </a:solidFill>
              <a:round/>
              <a:headEnd/>
              <a:tailEnd/>
            </a:ln>
          </p:spPr>
          <p:txBody>
            <a:bodyPr/>
            <a:lstStyle/>
            <a:p>
              <a:endParaRPr lang="zh-CN" altLang="en-US"/>
            </a:p>
          </p:txBody>
        </p:sp>
        <p:sp>
          <p:nvSpPr>
            <p:cNvPr id="67661" name="Line 41"/>
            <p:cNvSpPr>
              <a:spLocks noChangeShapeType="1"/>
            </p:cNvSpPr>
            <p:nvPr/>
          </p:nvSpPr>
          <p:spPr bwMode="auto">
            <a:xfrm>
              <a:off x="4966039" y="5531690"/>
              <a:ext cx="72198" cy="0"/>
            </a:xfrm>
            <a:prstGeom prst="line">
              <a:avLst/>
            </a:prstGeom>
            <a:noFill/>
            <a:ln w="19050">
              <a:solidFill>
                <a:srgbClr val="FF00FF"/>
              </a:solidFill>
              <a:round/>
              <a:headEnd/>
              <a:tailEnd/>
            </a:ln>
          </p:spPr>
          <p:txBody>
            <a:bodyPr/>
            <a:lstStyle/>
            <a:p>
              <a:endParaRPr lang="zh-CN" altLang="en-US"/>
            </a:p>
          </p:txBody>
        </p:sp>
        <p:cxnSp>
          <p:nvCxnSpPr>
            <p:cNvPr id="117" name="直接连接符 116"/>
            <p:cNvCxnSpPr/>
            <p:nvPr/>
          </p:nvCxnSpPr>
          <p:spPr bwMode="auto">
            <a:xfrm>
              <a:off x="5027007" y="5534694"/>
              <a:ext cx="53924" cy="25082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sp>
          <p:nvSpPr>
            <p:cNvPr id="67663" name="Line 36"/>
            <p:cNvSpPr>
              <a:spLocks noChangeShapeType="1"/>
            </p:cNvSpPr>
            <p:nvPr/>
          </p:nvSpPr>
          <p:spPr bwMode="auto">
            <a:xfrm flipV="1">
              <a:off x="5138715" y="5741224"/>
              <a:ext cx="0" cy="52913"/>
            </a:xfrm>
            <a:prstGeom prst="line">
              <a:avLst/>
            </a:prstGeom>
            <a:noFill/>
            <a:ln w="19050">
              <a:solidFill>
                <a:srgbClr val="FF00FF"/>
              </a:solidFill>
              <a:round/>
              <a:headEnd/>
              <a:tailEnd/>
            </a:ln>
          </p:spPr>
          <p:txBody>
            <a:bodyPr/>
            <a:lstStyle/>
            <a:p>
              <a:endParaRPr lang="zh-CN" altLang="en-US"/>
            </a:p>
          </p:txBody>
        </p:sp>
        <p:sp>
          <p:nvSpPr>
            <p:cNvPr id="67664" name="Line 37"/>
            <p:cNvSpPr>
              <a:spLocks noChangeShapeType="1"/>
            </p:cNvSpPr>
            <p:nvPr/>
          </p:nvSpPr>
          <p:spPr bwMode="auto">
            <a:xfrm>
              <a:off x="5138715" y="5743575"/>
              <a:ext cx="72198" cy="0"/>
            </a:xfrm>
            <a:prstGeom prst="line">
              <a:avLst/>
            </a:prstGeom>
            <a:noFill/>
            <a:ln w="19050">
              <a:solidFill>
                <a:srgbClr val="FF00FF"/>
              </a:solidFill>
              <a:round/>
              <a:headEnd/>
              <a:tailEnd/>
            </a:ln>
          </p:spPr>
          <p:txBody>
            <a:bodyPr/>
            <a:lstStyle/>
            <a:p>
              <a:endParaRPr lang="zh-CN" altLang="en-US"/>
            </a:p>
          </p:txBody>
        </p:sp>
        <p:sp>
          <p:nvSpPr>
            <p:cNvPr id="67665" name="Line 40"/>
            <p:cNvSpPr>
              <a:spLocks noChangeShapeType="1"/>
            </p:cNvSpPr>
            <p:nvPr/>
          </p:nvSpPr>
          <p:spPr bwMode="auto">
            <a:xfrm flipV="1">
              <a:off x="5201151" y="5695953"/>
              <a:ext cx="0" cy="52913"/>
            </a:xfrm>
            <a:prstGeom prst="line">
              <a:avLst/>
            </a:prstGeom>
            <a:noFill/>
            <a:ln w="19050">
              <a:solidFill>
                <a:srgbClr val="FF00FF"/>
              </a:solidFill>
              <a:round/>
              <a:headEnd/>
              <a:tailEnd/>
            </a:ln>
          </p:spPr>
          <p:txBody>
            <a:bodyPr/>
            <a:lstStyle/>
            <a:p>
              <a:endParaRPr lang="zh-CN" altLang="en-US"/>
            </a:p>
          </p:txBody>
        </p:sp>
        <p:sp>
          <p:nvSpPr>
            <p:cNvPr id="67666" name="Line 41"/>
            <p:cNvSpPr>
              <a:spLocks noChangeShapeType="1"/>
            </p:cNvSpPr>
            <p:nvPr/>
          </p:nvSpPr>
          <p:spPr bwMode="auto">
            <a:xfrm>
              <a:off x="5202967" y="5703154"/>
              <a:ext cx="72198" cy="0"/>
            </a:xfrm>
            <a:prstGeom prst="line">
              <a:avLst/>
            </a:prstGeom>
            <a:noFill/>
            <a:ln w="19050">
              <a:solidFill>
                <a:srgbClr val="FF00FF"/>
              </a:solidFill>
              <a:round/>
              <a:headEnd/>
              <a:tailEnd/>
            </a:ln>
          </p:spPr>
          <p:txBody>
            <a:bodyPr/>
            <a:lstStyle/>
            <a:p>
              <a:endParaRPr lang="zh-CN" altLang="en-US"/>
            </a:p>
          </p:txBody>
        </p:sp>
        <p:sp>
          <p:nvSpPr>
            <p:cNvPr id="67667" name="Line 36"/>
            <p:cNvSpPr>
              <a:spLocks noChangeShapeType="1"/>
            </p:cNvSpPr>
            <p:nvPr/>
          </p:nvSpPr>
          <p:spPr bwMode="auto">
            <a:xfrm flipV="1">
              <a:off x="5270047" y="5652801"/>
              <a:ext cx="0" cy="52913"/>
            </a:xfrm>
            <a:prstGeom prst="line">
              <a:avLst/>
            </a:prstGeom>
            <a:noFill/>
            <a:ln w="19050">
              <a:solidFill>
                <a:srgbClr val="FF00FF"/>
              </a:solidFill>
              <a:round/>
              <a:headEnd/>
              <a:tailEnd/>
            </a:ln>
          </p:spPr>
          <p:txBody>
            <a:bodyPr/>
            <a:lstStyle/>
            <a:p>
              <a:endParaRPr lang="zh-CN" altLang="en-US"/>
            </a:p>
          </p:txBody>
        </p:sp>
        <p:sp>
          <p:nvSpPr>
            <p:cNvPr id="67668" name="Line 37"/>
            <p:cNvSpPr>
              <a:spLocks noChangeShapeType="1"/>
            </p:cNvSpPr>
            <p:nvPr/>
          </p:nvSpPr>
          <p:spPr bwMode="auto">
            <a:xfrm>
              <a:off x="5270047" y="5659856"/>
              <a:ext cx="72198" cy="0"/>
            </a:xfrm>
            <a:prstGeom prst="line">
              <a:avLst/>
            </a:prstGeom>
            <a:noFill/>
            <a:ln w="19050">
              <a:solidFill>
                <a:srgbClr val="FF00FF"/>
              </a:solidFill>
              <a:round/>
              <a:headEnd/>
              <a:tailEnd/>
            </a:ln>
          </p:spPr>
          <p:txBody>
            <a:bodyPr/>
            <a:lstStyle/>
            <a:p>
              <a:endParaRPr lang="zh-CN" altLang="en-US"/>
            </a:p>
          </p:txBody>
        </p:sp>
        <p:sp>
          <p:nvSpPr>
            <p:cNvPr id="67669" name="Line 40"/>
            <p:cNvSpPr>
              <a:spLocks noChangeShapeType="1"/>
            </p:cNvSpPr>
            <p:nvPr/>
          </p:nvSpPr>
          <p:spPr bwMode="auto">
            <a:xfrm flipV="1">
              <a:off x="5332483" y="5607530"/>
              <a:ext cx="0" cy="52913"/>
            </a:xfrm>
            <a:prstGeom prst="line">
              <a:avLst/>
            </a:prstGeom>
            <a:noFill/>
            <a:ln w="19050">
              <a:solidFill>
                <a:srgbClr val="FF00FF"/>
              </a:solidFill>
              <a:round/>
              <a:headEnd/>
              <a:tailEnd/>
            </a:ln>
          </p:spPr>
          <p:txBody>
            <a:bodyPr/>
            <a:lstStyle/>
            <a:p>
              <a:endParaRPr lang="zh-CN" altLang="en-US"/>
            </a:p>
          </p:txBody>
        </p:sp>
        <p:sp>
          <p:nvSpPr>
            <p:cNvPr id="67670" name="Line 41"/>
            <p:cNvSpPr>
              <a:spLocks noChangeShapeType="1"/>
            </p:cNvSpPr>
            <p:nvPr/>
          </p:nvSpPr>
          <p:spPr bwMode="auto">
            <a:xfrm>
              <a:off x="5334299" y="5614731"/>
              <a:ext cx="72198" cy="0"/>
            </a:xfrm>
            <a:prstGeom prst="line">
              <a:avLst/>
            </a:prstGeom>
            <a:noFill/>
            <a:ln w="19050">
              <a:solidFill>
                <a:srgbClr val="FF00FF"/>
              </a:solidFill>
              <a:round/>
              <a:headEnd/>
              <a:tailEnd/>
            </a:ln>
          </p:spPr>
          <p:txBody>
            <a:bodyPr/>
            <a:lstStyle/>
            <a:p>
              <a:endParaRPr lang="zh-CN" altLang="en-US"/>
            </a:p>
          </p:txBody>
        </p:sp>
        <p:sp>
          <p:nvSpPr>
            <p:cNvPr id="67671" name="Line 36"/>
            <p:cNvSpPr>
              <a:spLocks noChangeShapeType="1"/>
            </p:cNvSpPr>
            <p:nvPr/>
          </p:nvSpPr>
          <p:spPr bwMode="auto">
            <a:xfrm flipV="1">
              <a:off x="5396494" y="5566031"/>
              <a:ext cx="0" cy="52913"/>
            </a:xfrm>
            <a:prstGeom prst="line">
              <a:avLst/>
            </a:prstGeom>
            <a:noFill/>
            <a:ln w="19050">
              <a:solidFill>
                <a:srgbClr val="FF00FF"/>
              </a:solidFill>
              <a:round/>
              <a:headEnd/>
              <a:tailEnd/>
            </a:ln>
          </p:spPr>
          <p:txBody>
            <a:bodyPr/>
            <a:lstStyle/>
            <a:p>
              <a:endParaRPr lang="zh-CN" altLang="en-US"/>
            </a:p>
          </p:txBody>
        </p:sp>
        <p:sp>
          <p:nvSpPr>
            <p:cNvPr id="67672" name="Line 37"/>
            <p:cNvSpPr>
              <a:spLocks noChangeShapeType="1"/>
            </p:cNvSpPr>
            <p:nvPr/>
          </p:nvSpPr>
          <p:spPr bwMode="auto">
            <a:xfrm>
              <a:off x="5391718" y="5569557"/>
              <a:ext cx="72198" cy="0"/>
            </a:xfrm>
            <a:prstGeom prst="line">
              <a:avLst/>
            </a:prstGeom>
            <a:noFill/>
            <a:ln w="19050">
              <a:solidFill>
                <a:srgbClr val="FF00FF"/>
              </a:solidFill>
              <a:round/>
              <a:headEnd/>
              <a:tailEnd/>
            </a:ln>
          </p:spPr>
          <p:txBody>
            <a:bodyPr/>
            <a:lstStyle/>
            <a:p>
              <a:endParaRPr lang="zh-CN" altLang="en-US"/>
            </a:p>
          </p:txBody>
        </p:sp>
        <p:sp>
          <p:nvSpPr>
            <p:cNvPr id="67673" name="Line 40"/>
            <p:cNvSpPr>
              <a:spLocks noChangeShapeType="1"/>
            </p:cNvSpPr>
            <p:nvPr/>
          </p:nvSpPr>
          <p:spPr bwMode="auto">
            <a:xfrm flipV="1">
              <a:off x="5458930" y="5517232"/>
              <a:ext cx="0" cy="52913"/>
            </a:xfrm>
            <a:prstGeom prst="line">
              <a:avLst/>
            </a:prstGeom>
            <a:noFill/>
            <a:ln w="19050">
              <a:solidFill>
                <a:srgbClr val="FF00FF"/>
              </a:solidFill>
              <a:round/>
              <a:headEnd/>
              <a:tailEnd/>
            </a:ln>
          </p:spPr>
          <p:txBody>
            <a:bodyPr/>
            <a:lstStyle/>
            <a:p>
              <a:endParaRPr lang="zh-CN" altLang="en-US"/>
            </a:p>
          </p:txBody>
        </p:sp>
        <p:sp>
          <p:nvSpPr>
            <p:cNvPr id="67674" name="Line 41"/>
            <p:cNvSpPr>
              <a:spLocks noChangeShapeType="1"/>
            </p:cNvSpPr>
            <p:nvPr/>
          </p:nvSpPr>
          <p:spPr bwMode="auto">
            <a:xfrm>
              <a:off x="5460746" y="5524433"/>
              <a:ext cx="72198" cy="0"/>
            </a:xfrm>
            <a:prstGeom prst="line">
              <a:avLst/>
            </a:prstGeom>
            <a:noFill/>
            <a:ln w="19050">
              <a:solidFill>
                <a:srgbClr val="FF00FF"/>
              </a:solidFill>
              <a:round/>
              <a:headEnd/>
              <a:tailEnd/>
            </a:ln>
          </p:spPr>
          <p:txBody>
            <a:bodyPr/>
            <a:lstStyle/>
            <a:p>
              <a:endParaRPr lang="zh-CN" altLang="en-US"/>
            </a:p>
          </p:txBody>
        </p:sp>
        <p:sp>
          <p:nvSpPr>
            <p:cNvPr id="67675" name="Line 37"/>
            <p:cNvSpPr>
              <a:spLocks noChangeShapeType="1"/>
            </p:cNvSpPr>
            <p:nvPr/>
          </p:nvSpPr>
          <p:spPr bwMode="auto">
            <a:xfrm>
              <a:off x="4586096" y="5801395"/>
              <a:ext cx="72198" cy="0"/>
            </a:xfrm>
            <a:prstGeom prst="line">
              <a:avLst/>
            </a:prstGeom>
            <a:noFill/>
            <a:ln w="19050">
              <a:solidFill>
                <a:srgbClr val="FF00FF"/>
              </a:solidFill>
              <a:round/>
              <a:headEnd/>
              <a:tailEnd/>
            </a:ln>
          </p:spPr>
          <p:txBody>
            <a:bodyPr/>
            <a:lstStyle/>
            <a:p>
              <a:endParaRPr lang="zh-CN" altLang="en-US"/>
            </a:p>
          </p:txBody>
        </p:sp>
        <p:sp>
          <p:nvSpPr>
            <p:cNvPr id="67676" name="Line 37"/>
            <p:cNvSpPr>
              <a:spLocks noChangeShapeType="1"/>
            </p:cNvSpPr>
            <p:nvPr/>
          </p:nvSpPr>
          <p:spPr bwMode="auto">
            <a:xfrm>
              <a:off x="5074454" y="5786130"/>
              <a:ext cx="54000" cy="0"/>
            </a:xfrm>
            <a:prstGeom prst="line">
              <a:avLst/>
            </a:prstGeom>
            <a:noFill/>
            <a:ln w="19050">
              <a:solidFill>
                <a:srgbClr val="FF00FF"/>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23850" y="1700213"/>
            <a:ext cx="8424863" cy="1873250"/>
          </a:xfrm>
        </p:spPr>
        <p:txBody>
          <a:bodyPr/>
          <a:lstStyle/>
          <a:p>
            <a:pPr marL="363538" indent="-363538" eaLnBrk="1" hangingPunct="1">
              <a:lnSpc>
                <a:spcPct val="130000"/>
              </a:lnSpc>
            </a:pPr>
            <a:r>
              <a:rPr lang="zh-CN" altLang="en-US" sz="4400" b="1" smtClean="0">
                <a:latin typeface="Times New Roman" pitchFamily="18" charset="0"/>
              </a:rPr>
              <a:t>其</a:t>
            </a:r>
            <a:r>
              <a:rPr lang="zh-CN" altLang="en-US" sz="4400" b="1" smtClean="0">
                <a:solidFill>
                  <a:srgbClr val="0000FF"/>
                </a:solidFill>
                <a:latin typeface="Times New Roman" pitchFamily="18" charset="0"/>
              </a:rPr>
              <a:t>完整电路图</a:t>
            </a:r>
            <a:r>
              <a:rPr lang="zh-CN" altLang="en-US" sz="4400" b="1" smtClean="0">
                <a:latin typeface="Times New Roman" pitchFamily="18" charset="0"/>
              </a:rPr>
              <a:t>如图</a:t>
            </a:r>
            <a:r>
              <a:rPr lang="en-US" altLang="zh-CN" sz="4400" b="1" smtClean="0">
                <a:latin typeface="Times New Roman" pitchFamily="18" charset="0"/>
              </a:rPr>
              <a:t>3-107</a:t>
            </a:r>
            <a:r>
              <a:rPr lang="zh-CN" altLang="en-US" sz="4400" b="1" smtClean="0">
                <a:latin typeface="Times New Roman" pitchFamily="18" charset="0"/>
              </a:rPr>
              <a:t>所示。</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9634" name="Picture 20"/>
          <p:cNvPicPr>
            <a:picLocks noChangeArrowheads="1"/>
          </p:cNvPicPr>
          <p:nvPr/>
        </p:nvPicPr>
        <p:blipFill>
          <a:blip r:embed="rId2"/>
          <a:srcRect/>
          <a:stretch>
            <a:fillRect/>
          </a:stretch>
        </p:blipFill>
        <p:spPr bwMode="auto">
          <a:xfrm>
            <a:off x="323850" y="76200"/>
            <a:ext cx="8567738" cy="6738938"/>
          </a:xfrm>
          <a:prstGeom prst="rect">
            <a:avLst/>
          </a:prstGeom>
          <a:noFill/>
          <a:ln w="9525">
            <a:noFill/>
            <a:miter lim="800000"/>
            <a:headEnd/>
            <a:tailEnd/>
          </a:ln>
        </p:spPr>
      </p:pic>
      <p:sp>
        <p:nvSpPr>
          <p:cNvPr id="69635" name="Rectangle 5"/>
          <p:cNvSpPr>
            <a:spLocks noChangeArrowheads="1"/>
          </p:cNvSpPr>
          <p:nvPr/>
        </p:nvSpPr>
        <p:spPr bwMode="auto">
          <a:xfrm>
            <a:off x="3203575" y="23813"/>
            <a:ext cx="5905500" cy="525462"/>
          </a:xfrm>
          <a:prstGeom prst="rect">
            <a:avLst/>
          </a:prstGeom>
          <a:noFill/>
          <a:ln w="9525">
            <a:noFill/>
            <a:miter lim="800000"/>
            <a:headEnd/>
            <a:tailEnd/>
          </a:ln>
        </p:spPr>
        <p:txBody>
          <a:bodyPr anchor="b"/>
          <a:lstStyle/>
          <a:p>
            <a:pPr algn="ctr" eaLnBrk="1" hangingPunct="1"/>
            <a:r>
              <a:rPr lang="zh-CN" altLang="en-US" sz="2800">
                <a:solidFill>
                  <a:srgbClr val="0000FF"/>
                </a:solidFill>
                <a:latin typeface="Times New Roman" pitchFamily="18" charset="0"/>
              </a:rPr>
              <a:t>图</a:t>
            </a:r>
            <a:r>
              <a:rPr lang="en-US" altLang="zh-CN" sz="2800">
                <a:solidFill>
                  <a:srgbClr val="0000FF"/>
                </a:solidFill>
                <a:latin typeface="Times New Roman" pitchFamily="18" charset="0"/>
              </a:rPr>
              <a:t>3-107</a:t>
            </a:r>
            <a:r>
              <a:rPr lang="zh-CN" altLang="en-US" sz="2800">
                <a:solidFill>
                  <a:srgbClr val="0000FF"/>
                </a:solidFill>
                <a:latin typeface="Times New Roman" pitchFamily="18" charset="0"/>
              </a:rPr>
              <a:t> 完整电路图</a:t>
            </a:r>
          </a:p>
        </p:txBody>
      </p:sp>
      <p:sp>
        <p:nvSpPr>
          <p:cNvPr id="69636" name="Oval 7"/>
          <p:cNvSpPr>
            <a:spLocks noChangeArrowheads="1"/>
          </p:cNvSpPr>
          <p:nvPr/>
        </p:nvSpPr>
        <p:spPr bwMode="auto">
          <a:xfrm>
            <a:off x="539750" y="333375"/>
            <a:ext cx="1944688" cy="2519363"/>
          </a:xfrm>
          <a:prstGeom prst="ellipse">
            <a:avLst/>
          </a:prstGeom>
          <a:noFill/>
          <a:ln w="9525">
            <a:solidFill>
              <a:schemeClr val="bg2"/>
            </a:solidFill>
            <a:round/>
            <a:headEnd/>
            <a:tailEnd/>
          </a:ln>
        </p:spPr>
        <p:txBody>
          <a:bodyPr wrap="none" anchor="ctr"/>
          <a:lstStyle/>
          <a:p>
            <a:pPr eaLnBrk="1" hangingPunct="1">
              <a:spcBef>
                <a:spcPct val="50000"/>
              </a:spcBef>
            </a:pPr>
            <a:endParaRPr lang="zh-CN" altLang="en-US"/>
          </a:p>
        </p:txBody>
      </p:sp>
      <p:sp>
        <p:nvSpPr>
          <p:cNvPr id="69637" name="Text Box 8"/>
          <p:cNvSpPr txBox="1">
            <a:spLocks noChangeArrowheads="1"/>
          </p:cNvSpPr>
          <p:nvPr/>
        </p:nvSpPr>
        <p:spPr bwMode="auto">
          <a:xfrm>
            <a:off x="34925" y="1341438"/>
            <a:ext cx="612775" cy="581025"/>
          </a:xfrm>
          <a:prstGeom prst="rect">
            <a:avLst/>
          </a:prstGeom>
          <a:noFill/>
          <a:ln w="9525">
            <a:noFill/>
            <a:miter lim="800000"/>
            <a:headEnd/>
            <a:tailEnd/>
          </a:ln>
        </p:spPr>
        <p:txBody>
          <a:bodyPr>
            <a:spAutoFit/>
          </a:bodyPr>
          <a:lstStyle/>
          <a:p>
            <a:pPr algn="ctr" eaLnBrk="1" hangingPunct="1">
              <a:spcBef>
                <a:spcPct val="50000"/>
              </a:spcBef>
            </a:pPr>
            <a:r>
              <a:rPr lang="en-US" altLang="zh-CN" sz="1600">
                <a:solidFill>
                  <a:schemeClr val="bg2"/>
                </a:solidFill>
              </a:rPr>
              <a:t>F/V</a:t>
            </a:r>
            <a:r>
              <a:rPr lang="zh-CN" altLang="en-US" sz="1600">
                <a:solidFill>
                  <a:schemeClr val="bg2"/>
                </a:solidFill>
              </a:rPr>
              <a:t>转换</a:t>
            </a:r>
          </a:p>
        </p:txBody>
      </p:sp>
      <p:sp>
        <p:nvSpPr>
          <p:cNvPr id="69638" name="Oval 10"/>
          <p:cNvSpPr>
            <a:spLocks noChangeArrowheads="1"/>
          </p:cNvSpPr>
          <p:nvPr/>
        </p:nvSpPr>
        <p:spPr bwMode="auto">
          <a:xfrm>
            <a:off x="179388" y="2995613"/>
            <a:ext cx="4176712" cy="1728787"/>
          </a:xfrm>
          <a:prstGeom prst="ellipse">
            <a:avLst/>
          </a:prstGeom>
          <a:noFill/>
          <a:ln w="9525">
            <a:solidFill>
              <a:srgbClr val="FF6600"/>
            </a:solidFill>
            <a:round/>
            <a:headEnd/>
            <a:tailEnd/>
          </a:ln>
        </p:spPr>
        <p:txBody>
          <a:bodyPr wrap="none" anchor="ctr"/>
          <a:lstStyle/>
          <a:p>
            <a:pPr eaLnBrk="1" hangingPunct="1">
              <a:spcBef>
                <a:spcPct val="50000"/>
              </a:spcBef>
            </a:pPr>
            <a:endParaRPr lang="zh-CN" altLang="en-US"/>
          </a:p>
        </p:txBody>
      </p:sp>
      <p:sp>
        <p:nvSpPr>
          <p:cNvPr id="69639" name="Text Box 11"/>
          <p:cNvSpPr txBox="1">
            <a:spLocks noChangeArrowheads="1"/>
          </p:cNvSpPr>
          <p:nvPr/>
        </p:nvSpPr>
        <p:spPr bwMode="auto">
          <a:xfrm>
            <a:off x="900113" y="4244975"/>
            <a:ext cx="1079500" cy="336550"/>
          </a:xfrm>
          <a:prstGeom prst="rect">
            <a:avLst/>
          </a:prstGeom>
          <a:noFill/>
          <a:ln w="9525">
            <a:noFill/>
            <a:miter lim="800000"/>
            <a:headEnd/>
            <a:tailEnd/>
          </a:ln>
        </p:spPr>
        <p:txBody>
          <a:bodyPr>
            <a:spAutoFit/>
          </a:bodyPr>
          <a:lstStyle/>
          <a:p>
            <a:pPr algn="ctr" eaLnBrk="1" hangingPunct="1">
              <a:spcBef>
                <a:spcPct val="50000"/>
              </a:spcBef>
            </a:pPr>
            <a:r>
              <a:rPr lang="en-US" altLang="zh-CN" sz="1600">
                <a:solidFill>
                  <a:srgbClr val="FF9900"/>
                </a:solidFill>
              </a:rPr>
              <a:t>VCO</a:t>
            </a:r>
            <a:r>
              <a:rPr lang="zh-CN" altLang="en-US" sz="1600">
                <a:solidFill>
                  <a:srgbClr val="FF9900"/>
                </a:solidFill>
              </a:rPr>
              <a:t>粗调</a:t>
            </a:r>
          </a:p>
        </p:txBody>
      </p:sp>
      <p:sp>
        <p:nvSpPr>
          <p:cNvPr id="69640" name="Oval 12"/>
          <p:cNvSpPr>
            <a:spLocks noChangeArrowheads="1"/>
          </p:cNvSpPr>
          <p:nvPr/>
        </p:nvSpPr>
        <p:spPr bwMode="auto">
          <a:xfrm>
            <a:off x="0" y="4941888"/>
            <a:ext cx="7235825" cy="1916112"/>
          </a:xfrm>
          <a:prstGeom prst="ellipse">
            <a:avLst/>
          </a:prstGeom>
          <a:noFill/>
          <a:ln w="9525">
            <a:solidFill>
              <a:srgbClr val="FF00FF"/>
            </a:solidFill>
            <a:round/>
            <a:headEnd/>
            <a:tailEnd/>
          </a:ln>
        </p:spPr>
        <p:txBody>
          <a:bodyPr wrap="none" anchor="ctr"/>
          <a:lstStyle/>
          <a:p>
            <a:pPr eaLnBrk="1" hangingPunct="1">
              <a:spcBef>
                <a:spcPct val="50000"/>
              </a:spcBef>
            </a:pPr>
            <a:endParaRPr lang="zh-CN" altLang="en-US"/>
          </a:p>
        </p:txBody>
      </p:sp>
      <p:sp>
        <p:nvSpPr>
          <p:cNvPr id="69641" name="Text Box 13"/>
          <p:cNvSpPr txBox="1">
            <a:spLocks noChangeArrowheads="1"/>
          </p:cNvSpPr>
          <p:nvPr/>
        </p:nvSpPr>
        <p:spPr bwMode="auto">
          <a:xfrm>
            <a:off x="900113" y="6261100"/>
            <a:ext cx="1079500" cy="336550"/>
          </a:xfrm>
          <a:prstGeom prst="rect">
            <a:avLst/>
          </a:prstGeom>
          <a:noFill/>
          <a:ln w="9525">
            <a:noFill/>
            <a:miter lim="800000"/>
            <a:headEnd/>
            <a:tailEnd/>
          </a:ln>
        </p:spPr>
        <p:txBody>
          <a:bodyPr>
            <a:spAutoFit/>
          </a:bodyPr>
          <a:lstStyle/>
          <a:p>
            <a:pPr algn="ctr" eaLnBrk="1" hangingPunct="1">
              <a:spcBef>
                <a:spcPct val="50000"/>
              </a:spcBef>
            </a:pPr>
            <a:r>
              <a:rPr lang="zh-CN" altLang="en-US" sz="1600">
                <a:solidFill>
                  <a:srgbClr val="FF00FF"/>
                </a:solidFill>
              </a:rPr>
              <a:t>波段选择</a:t>
            </a:r>
          </a:p>
        </p:txBody>
      </p:sp>
      <p:sp>
        <p:nvSpPr>
          <p:cNvPr id="69642" name="Oval 14"/>
          <p:cNvSpPr>
            <a:spLocks noChangeArrowheads="1"/>
          </p:cNvSpPr>
          <p:nvPr/>
        </p:nvSpPr>
        <p:spPr bwMode="auto">
          <a:xfrm>
            <a:off x="2311400" y="1887538"/>
            <a:ext cx="2232025" cy="936625"/>
          </a:xfrm>
          <a:prstGeom prst="ellipse">
            <a:avLst/>
          </a:prstGeom>
          <a:noFill/>
          <a:ln w="9525">
            <a:solidFill>
              <a:srgbClr val="008000"/>
            </a:solidFill>
            <a:round/>
            <a:headEnd/>
            <a:tailEnd/>
          </a:ln>
        </p:spPr>
        <p:txBody>
          <a:bodyPr wrap="none" anchor="ctr"/>
          <a:lstStyle/>
          <a:p>
            <a:pPr eaLnBrk="1" hangingPunct="1">
              <a:spcBef>
                <a:spcPct val="50000"/>
              </a:spcBef>
            </a:pPr>
            <a:endParaRPr lang="zh-CN" altLang="en-US"/>
          </a:p>
        </p:txBody>
      </p:sp>
      <p:sp>
        <p:nvSpPr>
          <p:cNvPr id="69643" name="Text Box 15"/>
          <p:cNvSpPr txBox="1">
            <a:spLocks noChangeArrowheads="1"/>
          </p:cNvSpPr>
          <p:nvPr/>
        </p:nvSpPr>
        <p:spPr bwMode="auto">
          <a:xfrm>
            <a:off x="1474788" y="2463800"/>
            <a:ext cx="1368425" cy="517525"/>
          </a:xfrm>
          <a:prstGeom prst="rect">
            <a:avLst/>
          </a:prstGeom>
          <a:noFill/>
          <a:ln w="9525">
            <a:noFill/>
            <a:miter lim="800000"/>
            <a:headEnd/>
            <a:tailEnd/>
          </a:ln>
        </p:spPr>
        <p:txBody>
          <a:bodyPr>
            <a:spAutoFit/>
          </a:bodyPr>
          <a:lstStyle/>
          <a:p>
            <a:pPr algn="ctr" eaLnBrk="1" hangingPunct="1">
              <a:spcBef>
                <a:spcPct val="50000"/>
              </a:spcBef>
            </a:pPr>
            <a:r>
              <a:rPr lang="en-US" altLang="zh-CN" sz="1400">
                <a:solidFill>
                  <a:srgbClr val="008000"/>
                </a:solidFill>
              </a:rPr>
              <a:t>PD, LF, </a:t>
            </a:r>
            <a:br>
              <a:rPr lang="en-US" altLang="zh-CN" sz="1400">
                <a:solidFill>
                  <a:srgbClr val="008000"/>
                </a:solidFill>
              </a:rPr>
            </a:br>
            <a:r>
              <a:rPr lang="zh-CN" altLang="en-US" sz="1400">
                <a:solidFill>
                  <a:srgbClr val="008000"/>
                </a:solidFill>
              </a:rPr>
              <a:t>至</a:t>
            </a:r>
            <a:r>
              <a:rPr lang="en-US" altLang="zh-CN" sz="1400">
                <a:solidFill>
                  <a:srgbClr val="008000"/>
                </a:solidFill>
              </a:rPr>
              <a:t>VCO</a:t>
            </a:r>
            <a:r>
              <a:rPr lang="zh-CN" altLang="en-US" sz="1400">
                <a:solidFill>
                  <a:srgbClr val="008000"/>
                </a:solidFill>
              </a:rPr>
              <a:t>细调</a:t>
            </a:r>
          </a:p>
        </p:txBody>
      </p:sp>
      <p:sp>
        <p:nvSpPr>
          <p:cNvPr id="69644" name="Oval 16"/>
          <p:cNvSpPr>
            <a:spLocks noChangeArrowheads="1"/>
          </p:cNvSpPr>
          <p:nvPr/>
        </p:nvSpPr>
        <p:spPr bwMode="auto">
          <a:xfrm>
            <a:off x="2987675" y="549275"/>
            <a:ext cx="5256213" cy="1366838"/>
          </a:xfrm>
          <a:prstGeom prst="ellipse">
            <a:avLst/>
          </a:prstGeom>
          <a:noFill/>
          <a:ln w="9525">
            <a:solidFill>
              <a:srgbClr val="FF0000"/>
            </a:solidFill>
            <a:round/>
            <a:headEnd/>
            <a:tailEnd/>
          </a:ln>
        </p:spPr>
        <p:txBody>
          <a:bodyPr wrap="none" anchor="ctr"/>
          <a:lstStyle/>
          <a:p>
            <a:pPr eaLnBrk="1" hangingPunct="1">
              <a:spcBef>
                <a:spcPct val="50000"/>
              </a:spcBef>
            </a:pPr>
            <a:endParaRPr lang="zh-CN" altLang="en-US"/>
          </a:p>
        </p:txBody>
      </p:sp>
      <p:sp>
        <p:nvSpPr>
          <p:cNvPr id="69645" name="Text Box 17"/>
          <p:cNvSpPr txBox="1">
            <a:spLocks noChangeArrowheads="1"/>
          </p:cNvSpPr>
          <p:nvPr/>
        </p:nvSpPr>
        <p:spPr bwMode="auto">
          <a:xfrm>
            <a:off x="3276600" y="404813"/>
            <a:ext cx="1079500" cy="336550"/>
          </a:xfrm>
          <a:prstGeom prst="rect">
            <a:avLst/>
          </a:prstGeom>
          <a:noFill/>
          <a:ln w="9525">
            <a:noFill/>
            <a:miter lim="800000"/>
            <a:headEnd/>
            <a:tailEnd/>
          </a:ln>
        </p:spPr>
        <p:txBody>
          <a:bodyPr>
            <a:spAutoFit/>
          </a:bodyPr>
          <a:lstStyle/>
          <a:p>
            <a:pPr algn="ctr" eaLnBrk="1" hangingPunct="1">
              <a:spcBef>
                <a:spcPct val="50000"/>
              </a:spcBef>
            </a:pPr>
            <a:r>
              <a:rPr lang="en-US" altLang="zh-CN" sz="1600">
                <a:solidFill>
                  <a:srgbClr val="FF0000"/>
                </a:solidFill>
              </a:rPr>
              <a:t>D/A</a:t>
            </a:r>
            <a:endParaRPr lang="zh-CN" altLang="en-US" sz="1600">
              <a:solidFill>
                <a:srgbClr val="FF0000"/>
              </a:solidFill>
            </a:endParaRPr>
          </a:p>
        </p:txBody>
      </p:sp>
      <p:sp>
        <p:nvSpPr>
          <p:cNvPr id="69646" name="Oval 18"/>
          <p:cNvSpPr>
            <a:spLocks noChangeArrowheads="1"/>
          </p:cNvSpPr>
          <p:nvPr/>
        </p:nvSpPr>
        <p:spPr bwMode="auto">
          <a:xfrm>
            <a:off x="4572000" y="1916113"/>
            <a:ext cx="4103688" cy="1150937"/>
          </a:xfrm>
          <a:prstGeom prst="ellipse">
            <a:avLst/>
          </a:prstGeom>
          <a:noFill/>
          <a:ln w="9525">
            <a:solidFill>
              <a:srgbClr val="808000"/>
            </a:solidFill>
            <a:round/>
            <a:headEnd/>
            <a:tailEnd/>
          </a:ln>
        </p:spPr>
        <p:txBody>
          <a:bodyPr wrap="none" anchor="ctr"/>
          <a:lstStyle/>
          <a:p>
            <a:pPr eaLnBrk="1" hangingPunct="1">
              <a:spcBef>
                <a:spcPct val="50000"/>
              </a:spcBef>
            </a:pPr>
            <a:endParaRPr lang="zh-CN" altLang="en-US"/>
          </a:p>
        </p:txBody>
      </p:sp>
      <p:sp>
        <p:nvSpPr>
          <p:cNvPr id="69647" name="Text Box 19"/>
          <p:cNvSpPr txBox="1">
            <a:spLocks noChangeArrowheads="1"/>
          </p:cNvSpPr>
          <p:nvPr/>
        </p:nvSpPr>
        <p:spPr bwMode="auto">
          <a:xfrm>
            <a:off x="8459788" y="1773238"/>
            <a:ext cx="684212" cy="581025"/>
          </a:xfrm>
          <a:prstGeom prst="rect">
            <a:avLst/>
          </a:prstGeom>
          <a:noFill/>
          <a:ln w="9525">
            <a:noFill/>
            <a:miter lim="800000"/>
            <a:headEnd/>
            <a:tailEnd/>
          </a:ln>
        </p:spPr>
        <p:txBody>
          <a:bodyPr>
            <a:spAutoFit/>
          </a:bodyPr>
          <a:lstStyle/>
          <a:p>
            <a:pPr algn="ctr" eaLnBrk="1" hangingPunct="1">
              <a:spcBef>
                <a:spcPct val="50000"/>
              </a:spcBef>
            </a:pPr>
            <a:r>
              <a:rPr lang="en-US" altLang="zh-CN" sz="1600">
                <a:solidFill>
                  <a:srgbClr val="808000"/>
                </a:solidFill>
              </a:rPr>
              <a:t>256</a:t>
            </a:r>
            <a:r>
              <a:rPr lang="zh-CN" altLang="en-US" sz="1600">
                <a:solidFill>
                  <a:srgbClr val="808000"/>
                </a:solidFill>
              </a:rPr>
              <a:t>分频</a:t>
            </a:r>
          </a:p>
        </p:txBody>
      </p:sp>
      <p:sp>
        <p:nvSpPr>
          <p:cNvPr id="69648" name="Oval 20"/>
          <p:cNvSpPr>
            <a:spLocks noChangeArrowheads="1"/>
          </p:cNvSpPr>
          <p:nvPr/>
        </p:nvSpPr>
        <p:spPr bwMode="auto">
          <a:xfrm>
            <a:off x="4356100" y="3141663"/>
            <a:ext cx="4176713" cy="2016125"/>
          </a:xfrm>
          <a:prstGeom prst="ellipse">
            <a:avLst/>
          </a:prstGeom>
          <a:noFill/>
          <a:ln w="9525">
            <a:solidFill>
              <a:srgbClr val="0000FF"/>
            </a:solidFill>
            <a:round/>
            <a:headEnd/>
            <a:tailEnd/>
          </a:ln>
        </p:spPr>
        <p:txBody>
          <a:bodyPr wrap="none" anchor="ctr"/>
          <a:lstStyle/>
          <a:p>
            <a:pPr eaLnBrk="1" hangingPunct="1">
              <a:spcBef>
                <a:spcPct val="50000"/>
              </a:spcBef>
            </a:pPr>
            <a:endParaRPr lang="zh-CN" altLang="en-US"/>
          </a:p>
        </p:txBody>
      </p:sp>
      <p:sp>
        <p:nvSpPr>
          <p:cNvPr id="69649" name="Text Box 21"/>
          <p:cNvSpPr txBox="1">
            <a:spLocks noChangeArrowheads="1"/>
          </p:cNvSpPr>
          <p:nvPr/>
        </p:nvSpPr>
        <p:spPr bwMode="auto">
          <a:xfrm>
            <a:off x="8027988" y="4605338"/>
            <a:ext cx="1042987" cy="336550"/>
          </a:xfrm>
          <a:prstGeom prst="rect">
            <a:avLst/>
          </a:prstGeom>
          <a:noFill/>
          <a:ln w="9525">
            <a:noFill/>
            <a:miter lim="800000"/>
            <a:headEnd/>
            <a:tailEnd/>
          </a:ln>
        </p:spPr>
        <p:txBody>
          <a:bodyPr>
            <a:spAutoFit/>
          </a:bodyPr>
          <a:lstStyle/>
          <a:p>
            <a:pPr algn="ctr" eaLnBrk="1" hangingPunct="1">
              <a:spcBef>
                <a:spcPct val="50000"/>
              </a:spcBef>
            </a:pPr>
            <a:r>
              <a:rPr lang="zh-CN" altLang="en-US" sz="1600">
                <a:solidFill>
                  <a:srgbClr val="0000FF"/>
                </a:solidFill>
              </a:rPr>
              <a:t>双</a:t>
            </a:r>
            <a:r>
              <a:rPr lang="en-US" altLang="zh-CN" sz="1600">
                <a:solidFill>
                  <a:srgbClr val="0000FF"/>
                </a:solidFill>
              </a:rPr>
              <a:t>VCO</a:t>
            </a:r>
          </a:p>
        </p:txBody>
      </p:sp>
      <p:sp>
        <p:nvSpPr>
          <p:cNvPr id="69650" name="Line 22"/>
          <p:cNvSpPr>
            <a:spLocks noChangeShapeType="1"/>
          </p:cNvSpPr>
          <p:nvPr/>
        </p:nvSpPr>
        <p:spPr bwMode="auto">
          <a:xfrm flipH="1">
            <a:off x="1965325" y="635000"/>
            <a:ext cx="198438" cy="341313"/>
          </a:xfrm>
          <a:prstGeom prst="line">
            <a:avLst/>
          </a:prstGeom>
          <a:noFill/>
          <a:ln w="19050">
            <a:solidFill>
              <a:srgbClr val="FF0000"/>
            </a:solidFill>
            <a:prstDash val="sysDot"/>
            <a:round/>
            <a:headEnd/>
            <a:tailEnd type="triangle" w="med" len="med"/>
          </a:ln>
        </p:spPr>
        <p:txBody>
          <a:bodyPr/>
          <a:lstStyle/>
          <a:p>
            <a:endParaRPr lang="zh-CN" altLang="en-US"/>
          </a:p>
        </p:txBody>
      </p:sp>
      <p:sp>
        <p:nvSpPr>
          <p:cNvPr id="69651" name="文本框 1"/>
          <p:cNvSpPr txBox="1">
            <a:spLocks noChangeArrowheads="1"/>
          </p:cNvSpPr>
          <p:nvPr/>
        </p:nvSpPr>
        <p:spPr bwMode="auto">
          <a:xfrm>
            <a:off x="8243888" y="549275"/>
            <a:ext cx="827087" cy="584200"/>
          </a:xfrm>
          <a:prstGeom prst="rect">
            <a:avLst/>
          </a:prstGeom>
          <a:noFill/>
          <a:ln w="9525">
            <a:noFill/>
            <a:miter lim="800000"/>
            <a:headEnd/>
            <a:tailEnd/>
          </a:ln>
        </p:spPr>
        <p:txBody>
          <a:bodyPr>
            <a:spAutoFit/>
          </a:bodyPr>
          <a:lstStyle/>
          <a:p>
            <a:pPr eaLnBrk="1" hangingPunct="1"/>
            <a:r>
              <a:rPr lang="zh-CN" altLang="en-US" sz="1600">
                <a:solidFill>
                  <a:srgbClr val="FF00FF"/>
                </a:solidFill>
              </a:rPr>
              <a:t>滤波器未画出</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07950" y="1557338"/>
            <a:ext cx="8280400" cy="4608512"/>
          </a:xfrm>
        </p:spPr>
        <p:txBody>
          <a:bodyPr/>
          <a:lstStyle/>
          <a:p>
            <a:pPr marL="465138" indent="-465138" eaLnBrk="1" hangingPunct="1">
              <a:lnSpc>
                <a:spcPct val="135000"/>
              </a:lnSpc>
              <a:buSzTx/>
              <a:buFont typeface="Wingdings" pitchFamily="2" charset="2"/>
              <a:buChar char="ü"/>
            </a:pPr>
            <a:r>
              <a:rPr lang="zh-CN" altLang="en-US" sz="2800" b="1" smtClean="0">
                <a:latin typeface="Times New Roman" pitchFamily="18" charset="0"/>
              </a:rPr>
              <a:t>输入信号电压与压控振荡器</a:t>
            </a:r>
            <a:r>
              <a:rPr lang="en-US" altLang="zh-CN" sz="2800" b="1" smtClean="0">
                <a:latin typeface="Times New Roman" pitchFamily="18" charset="0"/>
              </a:rPr>
              <a:t>VCO</a:t>
            </a:r>
            <a:r>
              <a:rPr lang="zh-CN" altLang="en-US" sz="2800" b="1" smtClean="0">
                <a:latin typeface="Times New Roman" pitchFamily="18" charset="0"/>
              </a:rPr>
              <a:t>输出电压之间的相位差为：</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e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i </a:t>
            </a:r>
            <a:r>
              <a:rPr lang="en-US" altLang="zh-CN" sz="2800" b="1" smtClean="0">
                <a:latin typeface="Times New Roman" pitchFamily="18" charset="0"/>
              </a:rPr>
              <a:t>- </a:t>
            </a:r>
            <a:r>
              <a:rPr lang="en-US" altLang="zh-CN" sz="2800" b="1" smtClean="0">
                <a:latin typeface="Times New Roman" pitchFamily="18" charset="0"/>
                <a:sym typeface="Symbol" pitchFamily="18" charset="2"/>
              </a:rPr>
              <a:t></a:t>
            </a:r>
            <a:r>
              <a:rPr lang="en-US" altLang="zh-CN" sz="2800" b="1" baseline="-25000" smtClean="0">
                <a:latin typeface="Times New Roman" pitchFamily="18" charset="0"/>
              </a:rPr>
              <a:t>o         </a:t>
            </a:r>
            <a:endParaRPr lang="zh-CN" altLang="en-US" sz="2800" b="1" baseline="-25000" smtClean="0">
              <a:latin typeface="Times New Roman" pitchFamily="18" charset="0"/>
            </a:endParaRPr>
          </a:p>
          <a:p>
            <a:pPr marL="465138" indent="-465138" eaLnBrk="1" hangingPunct="1">
              <a:lnSpc>
                <a:spcPct val="135000"/>
              </a:lnSpc>
            </a:pPr>
            <a:endParaRPr lang="en-US" altLang="zh-CN" sz="2800" b="1" smtClean="0">
              <a:solidFill>
                <a:srgbClr val="008000"/>
              </a:solidFill>
              <a:latin typeface="Times New Roman" pitchFamily="18" charset="0"/>
            </a:endParaRPr>
          </a:p>
          <a:p>
            <a:pPr marL="465138" indent="-465138" algn="ctr" eaLnBrk="1" hangingPunct="1">
              <a:lnSpc>
                <a:spcPct val="135000"/>
              </a:lnSpc>
              <a:buSzTx/>
              <a:buFont typeface="Wingdings" pitchFamily="2" charset="2"/>
              <a:buChar char="ü"/>
            </a:pPr>
            <a:endParaRPr lang="en-US" altLang="zh-CN" sz="2800" b="1">
              <a:solidFill>
                <a:srgbClr val="008000"/>
              </a:solidFill>
              <a:latin typeface="Times New Roman" pitchFamily="18" charset="0"/>
            </a:endParaRPr>
          </a:p>
          <a:p>
            <a:pPr marL="465138" indent="-465138" algn="ctr" eaLnBrk="1" hangingPunct="1">
              <a:lnSpc>
                <a:spcPct val="135000"/>
              </a:lnSpc>
              <a:buSzTx/>
              <a:buFont typeface="Wingdings" pitchFamily="2" charset="2"/>
              <a:buChar char="ü"/>
            </a:pPr>
            <a:endParaRPr lang="en-US" altLang="zh-CN" sz="2800" b="1" smtClean="0">
              <a:solidFill>
                <a:srgbClr val="008000"/>
              </a:solidFill>
              <a:latin typeface="Times New Roman" pitchFamily="18" charset="0"/>
            </a:endParaRPr>
          </a:p>
          <a:p>
            <a:pPr marL="465138" indent="-465138" algn="ctr" eaLnBrk="1" hangingPunct="1">
              <a:lnSpc>
                <a:spcPct val="135000"/>
              </a:lnSpc>
              <a:buSzTx/>
              <a:buFont typeface="Wingdings" pitchFamily="2" charset="2"/>
              <a:buChar char="ü"/>
            </a:pPr>
            <a:endParaRPr lang="en-US" altLang="zh-CN" sz="2800" b="1">
              <a:solidFill>
                <a:srgbClr val="008000"/>
              </a:solidFill>
              <a:latin typeface="Times New Roman" pitchFamily="18" charset="0"/>
            </a:endParaRPr>
          </a:p>
          <a:p>
            <a:pPr marL="465138" indent="-465138" algn="ctr" eaLnBrk="1" hangingPunct="1">
              <a:lnSpc>
                <a:spcPct val="135000"/>
              </a:lnSpc>
              <a:buSzTx/>
              <a:buFont typeface="Wingdings" pitchFamily="2" charset="2"/>
              <a:buChar char="ü"/>
            </a:pPr>
            <a:r>
              <a:rPr lang="zh-CN" altLang="en-US" sz="2800" b="1" smtClean="0">
                <a:latin typeface="Times New Roman" pitchFamily="18" charset="0"/>
              </a:rPr>
              <a:t>环路基本方程：</a:t>
            </a:r>
            <a:r>
              <a:rPr lang="en-US" altLang="zh-CN" sz="2800" b="1" smtClean="0">
                <a:solidFill>
                  <a:srgbClr val="0000FF"/>
                </a:solidFill>
                <a:latin typeface="Times New Roman" pitchFamily="18" charset="0"/>
              </a:rPr>
              <a:t>p</a:t>
            </a:r>
            <a:r>
              <a:rPr lang="en-US" altLang="zh-CN" sz="2800" b="1" smtClean="0">
                <a:solidFill>
                  <a:srgbClr val="0000FF"/>
                </a:solidFill>
                <a:latin typeface="Times New Roman" pitchFamily="18" charset="0"/>
                <a:sym typeface="Symbol" pitchFamily="18" charset="2"/>
              </a:rPr>
              <a:t></a:t>
            </a:r>
            <a:r>
              <a:rPr lang="en-US" altLang="zh-CN" sz="2800" b="1" baseline="-25000" smtClean="0">
                <a:solidFill>
                  <a:srgbClr val="0000FF"/>
                </a:solidFill>
                <a:latin typeface="Times New Roman" pitchFamily="18" charset="0"/>
              </a:rPr>
              <a:t>e</a:t>
            </a:r>
            <a:r>
              <a:rPr lang="en-US" altLang="zh-CN" sz="2800" b="1" smtClean="0">
                <a:solidFill>
                  <a:srgbClr val="0000FF"/>
                </a:solidFill>
                <a:latin typeface="Times New Roman" pitchFamily="18" charset="0"/>
              </a:rPr>
              <a:t> = p</a:t>
            </a:r>
            <a:r>
              <a:rPr lang="en-US" altLang="zh-CN" sz="2800" b="1" smtClean="0">
                <a:solidFill>
                  <a:srgbClr val="0000FF"/>
                </a:solidFill>
                <a:latin typeface="Times New Roman" pitchFamily="18" charset="0"/>
                <a:sym typeface="Symbol" pitchFamily="18" charset="2"/>
              </a:rPr>
              <a:t></a:t>
            </a:r>
            <a:r>
              <a:rPr lang="en-US" altLang="zh-CN" sz="2800" b="1" baseline="-25000" smtClean="0">
                <a:solidFill>
                  <a:srgbClr val="0000FF"/>
                </a:solidFill>
                <a:latin typeface="Times New Roman" pitchFamily="18" charset="0"/>
              </a:rPr>
              <a:t>i</a:t>
            </a:r>
            <a:r>
              <a:rPr lang="en-US" altLang="zh-CN" sz="2800" b="1" smtClean="0">
                <a:solidFill>
                  <a:srgbClr val="0000FF"/>
                </a:solidFill>
                <a:latin typeface="Times New Roman" pitchFamily="18" charset="0"/>
              </a:rPr>
              <a:t> - A</a:t>
            </a:r>
            <a:r>
              <a:rPr lang="en-US" altLang="zh-CN" sz="2800" b="1" baseline="-25000" smtClean="0">
                <a:solidFill>
                  <a:srgbClr val="0000FF"/>
                </a:solidFill>
                <a:latin typeface="Times New Roman" pitchFamily="18" charset="0"/>
              </a:rPr>
              <a:t>o</a:t>
            </a:r>
            <a:r>
              <a:rPr lang="en-US" altLang="zh-CN" sz="2800" b="1" smtClean="0">
                <a:solidFill>
                  <a:srgbClr val="0000FF"/>
                </a:solidFill>
                <a:latin typeface="Times New Roman" pitchFamily="18" charset="0"/>
              </a:rPr>
              <a:t>A</a:t>
            </a:r>
            <a:r>
              <a:rPr lang="en-US" altLang="zh-CN" sz="2800" b="1" baseline="-25000" smtClean="0">
                <a:solidFill>
                  <a:srgbClr val="0000FF"/>
                </a:solidFill>
                <a:latin typeface="Times New Roman" pitchFamily="18" charset="0"/>
              </a:rPr>
              <a:t>F</a:t>
            </a:r>
            <a:r>
              <a:rPr lang="en-US" altLang="zh-CN" sz="2800" b="1" smtClean="0">
                <a:solidFill>
                  <a:srgbClr val="0000FF"/>
                </a:solidFill>
                <a:latin typeface="Times New Roman" pitchFamily="18" charset="0"/>
              </a:rPr>
              <a:t>A</a:t>
            </a:r>
            <a:r>
              <a:rPr lang="en-US" altLang="zh-CN" sz="2800" b="1" baseline="-25000" smtClean="0">
                <a:solidFill>
                  <a:srgbClr val="0000FF"/>
                </a:solidFill>
                <a:latin typeface="Times New Roman" pitchFamily="18" charset="0"/>
              </a:rPr>
              <a:t>d</a:t>
            </a:r>
            <a:r>
              <a:rPr lang="en-US" altLang="zh-CN" sz="2800" b="1" smtClean="0">
                <a:solidFill>
                  <a:srgbClr val="0000FF"/>
                </a:solidFill>
                <a:latin typeface="Times New Roman" pitchFamily="18" charset="0"/>
              </a:rPr>
              <a:t>sin</a:t>
            </a:r>
            <a:r>
              <a:rPr lang="en-US" altLang="zh-CN" sz="2800" b="1" smtClean="0">
                <a:solidFill>
                  <a:srgbClr val="0000FF"/>
                </a:solidFill>
                <a:latin typeface="Times New Roman" pitchFamily="18" charset="0"/>
                <a:sym typeface="Symbol" pitchFamily="18" charset="2"/>
              </a:rPr>
              <a:t></a:t>
            </a:r>
            <a:r>
              <a:rPr lang="en-US" altLang="zh-CN" sz="2800" b="1" baseline="-25000" smtClean="0">
                <a:solidFill>
                  <a:srgbClr val="0000FF"/>
                </a:solidFill>
                <a:latin typeface="Times New Roman" pitchFamily="18" charset="0"/>
              </a:rPr>
              <a:t>e</a:t>
            </a:r>
          </a:p>
        </p:txBody>
      </p:sp>
      <p:sp>
        <p:nvSpPr>
          <p:cNvPr id="5124" name="Rectangle 4"/>
          <p:cNvSpPr>
            <a:spLocks noGrp="1" noChangeArrowheads="1"/>
          </p:cNvSpPr>
          <p:nvPr>
            <p:ph type="title"/>
          </p:nvPr>
        </p:nvSpPr>
        <p:spPr>
          <a:xfrm>
            <a:off x="468313" y="44450"/>
            <a:ext cx="7272337" cy="792163"/>
          </a:xfrm>
        </p:spPr>
        <p:txBody>
          <a:bodyPr/>
          <a:lstStyle/>
          <a:p>
            <a:pPr eaLnBrk="1" hangingPunct="1">
              <a:defRPr/>
            </a:pPr>
            <a:r>
              <a:rPr lang="en-US" altLang="zh-CN" sz="3600" smtClean="0">
                <a:solidFill>
                  <a:srgbClr val="009900"/>
                </a:solidFill>
                <a:effectLst>
                  <a:outerShdw blurRad="38100" dist="38100" dir="2700000" algn="tl">
                    <a:srgbClr val="C0C0C0"/>
                  </a:outerShdw>
                </a:effectLst>
              </a:rPr>
              <a:t>2. </a:t>
            </a:r>
            <a:r>
              <a:rPr lang="zh-CN" altLang="en-US" sz="3600" smtClean="0">
                <a:solidFill>
                  <a:srgbClr val="009900"/>
                </a:solidFill>
                <a:effectLst>
                  <a:outerShdw blurRad="38100" dist="38100" dir="2700000" algn="tl">
                    <a:srgbClr val="C0C0C0"/>
                  </a:outerShdw>
                </a:effectLst>
              </a:rPr>
              <a:t>三大频差和环路基本方程</a:t>
            </a:r>
          </a:p>
        </p:txBody>
      </p:sp>
      <p:sp>
        <p:nvSpPr>
          <p:cNvPr id="5126" name="Rectangle 6"/>
          <p:cNvSpPr>
            <a:spLocks noChangeArrowheads="1"/>
          </p:cNvSpPr>
          <p:nvPr/>
        </p:nvSpPr>
        <p:spPr bwMode="auto">
          <a:xfrm>
            <a:off x="5867971" y="2996952"/>
            <a:ext cx="2952501" cy="2246312"/>
          </a:xfrm>
          <a:prstGeom prst="rect">
            <a:avLst/>
          </a:prstGeom>
          <a:noFill/>
          <a:ln w="19050">
            <a:solidFill>
              <a:srgbClr val="0000FF"/>
            </a:solidFill>
            <a:prstDash val="dash"/>
            <a:miter lim="800000"/>
            <a:headEnd/>
            <a:tailEnd/>
          </a:ln>
        </p:spPr>
        <p:txBody>
          <a:bodyPr wrap="square">
            <a:spAutoFit/>
          </a:bodyPr>
          <a:lstStyle/>
          <a:p>
            <a:pPr eaLnBrk="1" hangingPunct="1"/>
            <a:r>
              <a:rPr lang="en-US" altLang="zh-CN" sz="2800">
                <a:solidFill>
                  <a:srgbClr val="008000"/>
                </a:solidFill>
                <a:latin typeface="Times New Roman" pitchFamily="18" charset="0"/>
              </a:rPr>
              <a:t>A</a:t>
            </a:r>
            <a:r>
              <a:rPr lang="en-US" altLang="zh-CN" sz="2800" baseline="-25000">
                <a:solidFill>
                  <a:srgbClr val="008000"/>
                </a:solidFill>
                <a:latin typeface="Times New Roman" pitchFamily="18" charset="0"/>
              </a:rPr>
              <a:t>d</a:t>
            </a:r>
            <a:r>
              <a:rPr lang="zh-CN" altLang="en-US" sz="2800">
                <a:solidFill>
                  <a:srgbClr val="008000"/>
                </a:solidFill>
                <a:latin typeface="Times New Roman" pitchFamily="18" charset="0"/>
              </a:rPr>
              <a:t>：</a:t>
            </a:r>
            <a:r>
              <a:rPr lang="zh-CN" altLang="en-US" sz="2800">
                <a:latin typeface="Times New Roman" pitchFamily="18" charset="0"/>
              </a:rPr>
              <a:t>鉴相灵敏度</a:t>
            </a:r>
          </a:p>
          <a:p>
            <a:pPr eaLnBrk="1" hangingPunct="1"/>
            <a:r>
              <a:rPr lang="en-US" altLang="zh-CN" sz="2800">
                <a:solidFill>
                  <a:srgbClr val="008000"/>
                </a:solidFill>
                <a:latin typeface="Times New Roman" pitchFamily="18" charset="0"/>
              </a:rPr>
              <a:t>A</a:t>
            </a:r>
            <a:r>
              <a:rPr lang="en-US" altLang="zh-CN" sz="2800" baseline="-25000">
                <a:solidFill>
                  <a:srgbClr val="008000"/>
                </a:solidFill>
                <a:latin typeface="Times New Roman" pitchFamily="18" charset="0"/>
              </a:rPr>
              <a:t>F</a:t>
            </a:r>
            <a:r>
              <a:rPr lang="zh-CN" altLang="en-US" sz="2800">
                <a:solidFill>
                  <a:srgbClr val="008000"/>
                </a:solidFill>
                <a:latin typeface="Times New Roman" pitchFamily="18" charset="0"/>
              </a:rPr>
              <a:t>：</a:t>
            </a:r>
            <a:r>
              <a:rPr lang="zh-CN" altLang="en-US" sz="2800">
                <a:latin typeface="Times New Roman" pitchFamily="18" charset="0"/>
              </a:rPr>
              <a:t>环路滤波器</a:t>
            </a:r>
            <a:r>
              <a:rPr lang="en-US" altLang="zh-CN" sz="2800">
                <a:latin typeface="Times New Roman" pitchFamily="18" charset="0"/>
              </a:rPr>
              <a:t/>
            </a:r>
            <a:br>
              <a:rPr lang="en-US" altLang="zh-CN" sz="2800">
                <a:latin typeface="Times New Roman" pitchFamily="18" charset="0"/>
              </a:rPr>
            </a:br>
            <a:r>
              <a:rPr lang="en-US" altLang="zh-CN" sz="2800">
                <a:latin typeface="Times New Roman" pitchFamily="18" charset="0"/>
              </a:rPr>
              <a:t>        </a:t>
            </a:r>
            <a:r>
              <a:rPr lang="en-US" altLang="zh-CN" sz="1600">
                <a:latin typeface="Times New Roman" pitchFamily="18" charset="0"/>
              </a:rPr>
              <a:t> </a:t>
            </a:r>
            <a:r>
              <a:rPr lang="zh-CN" altLang="en-US" sz="2800">
                <a:latin typeface="Times New Roman" pitchFamily="18" charset="0"/>
              </a:rPr>
              <a:t>的传递函数</a:t>
            </a:r>
          </a:p>
          <a:p>
            <a:pPr eaLnBrk="1" hangingPunct="1"/>
            <a:r>
              <a:rPr lang="en-US" altLang="zh-CN" sz="2800">
                <a:solidFill>
                  <a:srgbClr val="008000"/>
                </a:solidFill>
                <a:latin typeface="Times New Roman" pitchFamily="18" charset="0"/>
              </a:rPr>
              <a:t>A</a:t>
            </a:r>
            <a:r>
              <a:rPr lang="en-US" altLang="zh-CN" sz="2800" baseline="-25000">
                <a:solidFill>
                  <a:srgbClr val="008000"/>
                </a:solidFill>
                <a:latin typeface="Times New Roman" pitchFamily="18" charset="0"/>
              </a:rPr>
              <a:t>o</a:t>
            </a:r>
            <a:r>
              <a:rPr lang="zh-CN" altLang="en-US" sz="2800">
                <a:solidFill>
                  <a:srgbClr val="008000"/>
                </a:solidFill>
                <a:latin typeface="Times New Roman" pitchFamily="18" charset="0"/>
              </a:rPr>
              <a:t>：</a:t>
            </a:r>
            <a:r>
              <a:rPr lang="zh-CN" altLang="en-US" sz="2800">
                <a:latin typeface="Times New Roman" pitchFamily="18" charset="0"/>
              </a:rPr>
              <a:t>压控灵敏度</a:t>
            </a:r>
          </a:p>
          <a:p>
            <a:pPr eaLnBrk="1" hangingPunct="1"/>
            <a:r>
              <a:rPr lang="en-US" altLang="zh-CN" sz="2800">
                <a:solidFill>
                  <a:srgbClr val="0000FF"/>
                </a:solidFill>
                <a:latin typeface="Times New Roman" pitchFamily="18" charset="0"/>
              </a:rPr>
              <a:t>p</a:t>
            </a:r>
            <a:r>
              <a:rPr lang="zh-CN" altLang="en-US" sz="2800">
                <a:solidFill>
                  <a:srgbClr val="0000FF"/>
                </a:solidFill>
                <a:latin typeface="Times New Roman" pitchFamily="18" charset="0"/>
              </a:rPr>
              <a:t>：微分算子</a:t>
            </a:r>
            <a:r>
              <a:rPr lang="en-US" altLang="zh-CN" sz="2800">
                <a:solidFill>
                  <a:srgbClr val="0000FF"/>
                </a:solidFill>
                <a:latin typeface="Times New Roman" pitchFamily="18" charset="0"/>
              </a:rPr>
              <a:t>d/dt</a:t>
            </a:r>
            <a:endParaRPr lang="zh-CN" altLang="en-US" sz="2800">
              <a:solidFill>
                <a:srgbClr val="0000FF"/>
              </a:solidFill>
              <a:latin typeface="Times New Roman" pitchFamily="18" charset="0"/>
            </a:endParaRPr>
          </a:p>
        </p:txBody>
      </p:sp>
      <p:sp>
        <p:nvSpPr>
          <p:cNvPr id="5127" name="Text Box 7"/>
          <p:cNvSpPr txBox="1">
            <a:spLocks noChangeArrowheads="1"/>
          </p:cNvSpPr>
          <p:nvPr/>
        </p:nvSpPr>
        <p:spPr bwMode="auto">
          <a:xfrm>
            <a:off x="107950" y="2780928"/>
            <a:ext cx="5616575" cy="2671762"/>
          </a:xfrm>
          <a:prstGeom prst="rect">
            <a:avLst/>
          </a:prstGeom>
          <a:solidFill>
            <a:schemeClr val="bg1"/>
          </a:solidFill>
          <a:ln w="19050">
            <a:solidFill>
              <a:srgbClr val="FF0000"/>
            </a:solidFill>
            <a:prstDash val="dash"/>
            <a:miter lim="800000"/>
            <a:headEnd/>
            <a:tailEnd/>
          </a:ln>
          <a:effectLst/>
        </p:spPr>
        <p:txBody>
          <a:bodyPr>
            <a:spAutoFit/>
          </a:bodyPr>
          <a:lstStyle/>
          <a:p>
            <a:pPr eaLnBrk="1" hangingPunct="1">
              <a:spcBef>
                <a:spcPct val="25000"/>
              </a:spcBef>
              <a:defRPr/>
            </a:pPr>
            <a:r>
              <a:rPr lang="en-US" altLang="zh-CN" sz="2800">
                <a:latin typeface="Times New Roman" pitchFamily="18" charset="0"/>
              </a:rPr>
              <a:t>PD</a:t>
            </a:r>
            <a:r>
              <a:rPr lang="zh-CN" altLang="en-US" sz="2800">
                <a:latin typeface="Times New Roman" pitchFamily="18" charset="0"/>
              </a:rPr>
              <a:t>：</a:t>
            </a:r>
            <a:r>
              <a:rPr lang="en-US" altLang="zh-CN" sz="2800">
                <a:latin typeface="Times New Roman" pitchFamily="18" charset="0"/>
              </a:rPr>
              <a:t>V</a:t>
            </a:r>
            <a:r>
              <a:rPr lang="en-US" altLang="zh-CN" sz="2800" baseline="-25000">
                <a:latin typeface="Times New Roman" pitchFamily="18" charset="0"/>
              </a:rPr>
              <a:t>d</a:t>
            </a:r>
            <a:r>
              <a:rPr lang="en-US" altLang="zh-CN" sz="2800">
                <a:latin typeface="Times New Roman" pitchFamily="18" charset="0"/>
              </a:rPr>
              <a:t>=A</a:t>
            </a:r>
            <a:r>
              <a:rPr lang="en-US" altLang="zh-CN" sz="2800" baseline="-25000">
                <a:latin typeface="Times New Roman" pitchFamily="18" charset="0"/>
              </a:rPr>
              <a:t>d</a:t>
            </a:r>
            <a:r>
              <a:rPr lang="en-US" altLang="zh-CN" sz="2800">
                <a:latin typeface="Times New Roman" pitchFamily="18" charset="0"/>
              </a:rPr>
              <a:t>sin</a:t>
            </a:r>
            <a:r>
              <a:rPr lang="en-US" altLang="zh-CN" sz="2800">
                <a:latin typeface="Times New Roman" pitchFamily="18" charset="0"/>
                <a:sym typeface="Symbol" pitchFamily="18" charset="2"/>
              </a:rPr>
              <a:t></a:t>
            </a:r>
            <a:r>
              <a:rPr lang="en-US" altLang="zh-CN" sz="2800" baseline="-25000">
                <a:latin typeface="Times New Roman" pitchFamily="18" charset="0"/>
              </a:rPr>
              <a:t>e</a:t>
            </a:r>
            <a:r>
              <a:rPr lang="en-US" altLang="zh-SG" sz="2800">
                <a:latin typeface="Times New Roman" pitchFamily="18" charset="0"/>
              </a:rPr>
              <a:t> </a:t>
            </a:r>
            <a:r>
              <a:rPr lang="en-US" altLang="zh-SG" sz="2400">
                <a:solidFill>
                  <a:srgbClr val="FF0000"/>
                </a:solidFill>
                <a:latin typeface="华文楷体" panose="02010600040101010101" pitchFamily="2" charset="-122"/>
                <a:ea typeface="华文楷体" panose="02010600040101010101" pitchFamily="2" charset="-122"/>
              </a:rPr>
              <a:t>(</a:t>
            </a:r>
            <a:r>
              <a:rPr lang="zh-CN" altLang="en-US" sz="2400">
                <a:solidFill>
                  <a:srgbClr val="FF0000"/>
                </a:solidFill>
                <a:latin typeface="华文楷体" panose="02010600040101010101" pitchFamily="2" charset="-122"/>
                <a:ea typeface="华文楷体" panose="02010600040101010101" pitchFamily="2" charset="-122"/>
              </a:rPr>
              <a:t>当</a:t>
            </a:r>
            <a:r>
              <a:rPr lang="en-US" altLang="zh-SG" sz="2400">
                <a:solidFill>
                  <a:srgbClr val="FF0000"/>
                </a:solidFill>
                <a:latin typeface="华文楷体" panose="02010600040101010101" pitchFamily="2" charset="-122"/>
                <a:ea typeface="华文楷体" panose="02010600040101010101" pitchFamily="2" charset="-122"/>
              </a:rPr>
              <a:t>PD</a:t>
            </a:r>
            <a:r>
              <a:rPr lang="zh-CN" altLang="en-US" sz="2400">
                <a:solidFill>
                  <a:srgbClr val="FF0000"/>
                </a:solidFill>
                <a:latin typeface="华文楷体" panose="02010600040101010101" pitchFamily="2" charset="-122"/>
                <a:ea typeface="华文楷体" panose="02010600040101010101" pitchFamily="2" charset="-122"/>
              </a:rPr>
              <a:t>为正弦鉴相时</a:t>
            </a:r>
            <a:r>
              <a:rPr lang="en-US" altLang="zh-SG" sz="2400">
                <a:solidFill>
                  <a:srgbClr val="FF0000"/>
                </a:solidFill>
                <a:latin typeface="华文楷体" panose="02010600040101010101" pitchFamily="2" charset="-122"/>
                <a:ea typeface="华文楷体" panose="02010600040101010101" pitchFamily="2" charset="-122"/>
              </a:rPr>
              <a:t>)</a:t>
            </a:r>
            <a:endParaRPr lang="en-US" altLang="zh-CN" sz="2400">
              <a:solidFill>
                <a:srgbClr val="FF0000"/>
              </a:solidFill>
              <a:latin typeface="华文楷体" panose="02010600040101010101" pitchFamily="2" charset="-122"/>
              <a:ea typeface="华文楷体" panose="02010600040101010101" pitchFamily="2" charset="-122"/>
            </a:endParaRPr>
          </a:p>
          <a:p>
            <a:pPr eaLnBrk="1" hangingPunct="1">
              <a:spcBef>
                <a:spcPct val="25000"/>
              </a:spcBef>
              <a:defRPr/>
            </a:pPr>
            <a:r>
              <a:rPr lang="en-US" altLang="zh-CN" sz="2800">
                <a:latin typeface="Times New Roman" pitchFamily="18" charset="0"/>
              </a:rPr>
              <a:t>LF</a:t>
            </a:r>
            <a:r>
              <a:rPr lang="zh-CN" altLang="en-US" sz="2800">
                <a:latin typeface="Times New Roman" pitchFamily="18" charset="0"/>
              </a:rPr>
              <a:t>：</a:t>
            </a:r>
            <a:r>
              <a:rPr lang="en-US" altLang="zh-CN" sz="2800">
                <a:latin typeface="Times New Roman" pitchFamily="18" charset="0"/>
              </a:rPr>
              <a:t>V</a:t>
            </a:r>
            <a:r>
              <a:rPr lang="en-US" altLang="zh-CN" sz="2800" baseline="-25000">
                <a:latin typeface="Times New Roman" pitchFamily="18" charset="0"/>
              </a:rPr>
              <a:t>c</a:t>
            </a:r>
            <a:r>
              <a:rPr lang="en-US" altLang="zh-CN" sz="2800">
                <a:latin typeface="Times New Roman" pitchFamily="18" charset="0"/>
              </a:rPr>
              <a:t>=A</a:t>
            </a:r>
            <a:r>
              <a:rPr lang="en-US" altLang="zh-CN" sz="2800" baseline="-25000">
                <a:latin typeface="Times New Roman" pitchFamily="18" charset="0"/>
              </a:rPr>
              <a:t>F</a:t>
            </a:r>
            <a:r>
              <a:rPr lang="en-US" altLang="zh-CN" sz="2800">
                <a:latin typeface="Times New Roman" pitchFamily="18" charset="0"/>
              </a:rPr>
              <a:t>V</a:t>
            </a:r>
            <a:r>
              <a:rPr lang="en-US" altLang="zh-CN" sz="2800" baseline="-25000">
                <a:latin typeface="Times New Roman" pitchFamily="18" charset="0"/>
              </a:rPr>
              <a:t>d</a:t>
            </a:r>
          </a:p>
          <a:p>
            <a:pPr eaLnBrk="1" hangingPunct="1">
              <a:spcBef>
                <a:spcPct val="25000"/>
              </a:spcBef>
              <a:defRPr/>
            </a:pPr>
            <a:r>
              <a:rPr lang="en-US" altLang="zh-CN" sz="2800">
                <a:latin typeface="Times New Roman" pitchFamily="18" charset="0"/>
              </a:rPr>
              <a:t>VCO</a:t>
            </a:r>
            <a:r>
              <a:rPr lang="zh-CN" altLang="en-US" sz="2800">
                <a:latin typeface="Times New Roman" pitchFamily="18" charset="0"/>
              </a:rPr>
              <a:t>：</a:t>
            </a:r>
            <a:r>
              <a:rPr lang="en-US" altLang="zh-CN" sz="2800">
                <a:latin typeface="Times New Roman" pitchFamily="18" charset="0"/>
              </a:rPr>
              <a:t>p</a:t>
            </a:r>
            <a:r>
              <a:rPr lang="en-US" altLang="zh-CN" sz="2800">
                <a:latin typeface="Times New Roman" pitchFamily="18" charset="0"/>
                <a:sym typeface="Symbol" pitchFamily="18" charset="2"/>
              </a:rPr>
              <a:t></a:t>
            </a:r>
            <a:r>
              <a:rPr lang="en-US" altLang="zh-CN" sz="2800" baseline="-25000">
                <a:latin typeface="Times New Roman" pitchFamily="18" charset="0"/>
              </a:rPr>
              <a:t>o</a:t>
            </a:r>
            <a:r>
              <a:rPr lang="en-US" altLang="zh-CN" sz="2800">
                <a:latin typeface="Times New Roman" pitchFamily="18" charset="0"/>
              </a:rPr>
              <a:t>=</a:t>
            </a:r>
            <a:r>
              <a:rPr lang="en-US" altLang="zh-CN" sz="2800">
                <a:latin typeface="Times New Roman" pitchFamily="18" charset="0"/>
                <a:sym typeface="Symbol" pitchFamily="18" charset="2"/>
              </a:rPr>
              <a:t></a:t>
            </a:r>
            <a:r>
              <a:rPr lang="en-US" altLang="zh-CN" sz="2800" baseline="-25000">
                <a:latin typeface="Times New Roman" pitchFamily="18" charset="0"/>
                <a:sym typeface="Symbol" pitchFamily="18" charset="2"/>
              </a:rPr>
              <a:t>o</a:t>
            </a:r>
            <a:r>
              <a:rPr lang="en-US" altLang="zh-SG" sz="2800">
                <a:latin typeface="Times New Roman" pitchFamily="18" charset="0"/>
                <a:sym typeface="Symbol" pitchFamily="18" charset="2"/>
              </a:rPr>
              <a:t>-</a:t>
            </a:r>
            <a:r>
              <a:rPr lang="en-US" altLang="zh-CN" sz="2800">
                <a:latin typeface="Times New Roman" pitchFamily="18" charset="0"/>
                <a:sym typeface="Symbol" pitchFamily="18" charset="2"/>
              </a:rPr>
              <a:t></a:t>
            </a:r>
            <a:r>
              <a:rPr lang="en-US" altLang="zh-CN" sz="2800" baseline="-25000">
                <a:latin typeface="Times New Roman" pitchFamily="18" charset="0"/>
              </a:rPr>
              <a:t>r</a:t>
            </a:r>
            <a:r>
              <a:rPr lang="en-US" altLang="zh-SG" sz="2800">
                <a:latin typeface="Times New Roman" pitchFamily="18" charset="0"/>
              </a:rPr>
              <a:t>=</a:t>
            </a:r>
            <a:r>
              <a:rPr lang="en-US" altLang="zh-CN" sz="2800">
                <a:latin typeface="Times New Roman" pitchFamily="18" charset="0"/>
              </a:rPr>
              <a:t>A</a:t>
            </a:r>
            <a:r>
              <a:rPr lang="en-US" altLang="zh-CN" sz="2800" baseline="-25000">
                <a:latin typeface="Times New Roman" pitchFamily="18" charset="0"/>
              </a:rPr>
              <a:t>o</a:t>
            </a:r>
            <a:r>
              <a:rPr lang="en-US" altLang="zh-CN" sz="2800">
                <a:latin typeface="Times New Roman" pitchFamily="18" charset="0"/>
              </a:rPr>
              <a:t>V</a:t>
            </a:r>
            <a:r>
              <a:rPr lang="en-US" altLang="zh-CN" sz="2800" baseline="-25000">
                <a:latin typeface="Times New Roman" pitchFamily="18" charset="0"/>
              </a:rPr>
              <a:t>c</a:t>
            </a:r>
          </a:p>
          <a:p>
            <a:pPr eaLnBrk="1" hangingPunct="1">
              <a:spcBef>
                <a:spcPct val="25000"/>
              </a:spcBef>
              <a:defRPr/>
            </a:pPr>
            <a:r>
              <a:rPr lang="zh-CN" altLang="en-US" sz="2800">
                <a:latin typeface="Times New Roman" pitchFamily="18" charset="0"/>
                <a:sym typeface="Symbol" pitchFamily="18" charset="2"/>
              </a:rPr>
              <a:t>故有：</a:t>
            </a:r>
          </a:p>
          <a:p>
            <a:pPr algn="ctr" eaLnBrk="1" hangingPunct="1">
              <a:spcBef>
                <a:spcPts val="0"/>
              </a:spcBef>
              <a:defRPr/>
            </a:pPr>
            <a:r>
              <a:rPr lang="en-US" altLang="zh-SG" sz="2800">
                <a:latin typeface="Times New Roman" pitchFamily="18" charset="0"/>
                <a:sym typeface="Symbol" pitchFamily="18" charset="2"/>
              </a:rPr>
              <a:t>p</a:t>
            </a:r>
            <a:r>
              <a:rPr lang="en-US" altLang="zh-CN" sz="2800">
                <a:latin typeface="Times New Roman" pitchFamily="18" charset="0"/>
                <a:sym typeface="Symbol" pitchFamily="18" charset="2"/>
              </a:rPr>
              <a:t></a:t>
            </a:r>
            <a:r>
              <a:rPr lang="en-US" altLang="zh-CN" sz="2800" baseline="-25000">
                <a:latin typeface="Times New Roman" pitchFamily="18" charset="0"/>
                <a:sym typeface="Symbol" pitchFamily="18" charset="2"/>
              </a:rPr>
              <a:t>e</a:t>
            </a:r>
            <a:r>
              <a:rPr lang="en-US" altLang="zh-CN" sz="2800">
                <a:latin typeface="Times New Roman" pitchFamily="18" charset="0"/>
                <a:sym typeface="Symbol" pitchFamily="18" charset="2"/>
              </a:rPr>
              <a:t>=</a:t>
            </a:r>
            <a:r>
              <a:rPr lang="en-US" altLang="zh-SG" sz="2800">
                <a:latin typeface="Times New Roman" pitchFamily="18" charset="0"/>
                <a:sym typeface="Symbol" pitchFamily="18" charset="2"/>
              </a:rPr>
              <a:t>p</a:t>
            </a:r>
            <a:r>
              <a:rPr lang="en-US" altLang="zh-CN" sz="2800">
                <a:latin typeface="Times New Roman" pitchFamily="18" charset="0"/>
                <a:sym typeface="Symbol" pitchFamily="18" charset="2"/>
              </a:rPr>
              <a:t></a:t>
            </a:r>
            <a:r>
              <a:rPr lang="en-US" altLang="zh-CN" sz="2800" baseline="-25000">
                <a:latin typeface="Times New Roman" pitchFamily="18" charset="0"/>
                <a:sym typeface="Symbol" pitchFamily="18" charset="2"/>
              </a:rPr>
              <a:t>i</a:t>
            </a:r>
            <a:r>
              <a:rPr lang="en-US" altLang="zh-CN" sz="2800">
                <a:latin typeface="Times New Roman" pitchFamily="18" charset="0"/>
                <a:sym typeface="Symbol" pitchFamily="18" charset="2"/>
              </a:rPr>
              <a:t>-</a:t>
            </a:r>
            <a:r>
              <a:rPr lang="en-US" altLang="zh-SG" sz="2800">
                <a:latin typeface="Times New Roman" pitchFamily="18" charset="0"/>
                <a:sym typeface="Symbol" pitchFamily="18" charset="2"/>
              </a:rPr>
              <a:t>p</a:t>
            </a:r>
            <a:r>
              <a:rPr lang="en-US" altLang="zh-CN" sz="2800">
                <a:latin typeface="Times New Roman" pitchFamily="18" charset="0"/>
                <a:sym typeface="Symbol" pitchFamily="18" charset="2"/>
              </a:rPr>
              <a:t></a:t>
            </a:r>
            <a:r>
              <a:rPr lang="en-US" altLang="zh-CN" sz="2800" baseline="-25000">
                <a:latin typeface="Times New Roman" pitchFamily="18" charset="0"/>
                <a:sym typeface="Symbol" pitchFamily="18" charset="2"/>
              </a:rPr>
              <a:t>o</a:t>
            </a:r>
            <a:r>
              <a:rPr lang="en-US" altLang="zh-CN" sz="2800">
                <a:latin typeface="Times New Roman" pitchFamily="18" charset="0"/>
                <a:sym typeface="Symbol" pitchFamily="18" charset="2"/>
              </a:rPr>
              <a:t>=</a:t>
            </a:r>
            <a:r>
              <a:rPr lang="en-US" altLang="zh-SG" sz="2800">
                <a:latin typeface="Times New Roman" pitchFamily="18" charset="0"/>
                <a:sym typeface="Symbol" pitchFamily="18" charset="2"/>
              </a:rPr>
              <a:t>p</a:t>
            </a:r>
            <a:r>
              <a:rPr lang="en-US" altLang="zh-CN" sz="2800">
                <a:latin typeface="Times New Roman" pitchFamily="18" charset="0"/>
                <a:sym typeface="Symbol" pitchFamily="18" charset="2"/>
              </a:rPr>
              <a:t></a:t>
            </a:r>
            <a:r>
              <a:rPr lang="en-US" altLang="zh-CN" sz="2800" baseline="-25000">
                <a:latin typeface="Times New Roman" pitchFamily="18" charset="0"/>
                <a:sym typeface="Symbol" pitchFamily="18" charset="2"/>
              </a:rPr>
              <a:t>i</a:t>
            </a:r>
            <a:r>
              <a:rPr lang="en-US" altLang="zh-CN" sz="2800">
                <a:latin typeface="Times New Roman" pitchFamily="18" charset="0"/>
                <a:sym typeface="Symbol" pitchFamily="18" charset="2"/>
              </a:rPr>
              <a:t>-A</a:t>
            </a:r>
            <a:r>
              <a:rPr lang="en-US" altLang="zh-CN" sz="2800" baseline="-25000">
                <a:latin typeface="Times New Roman" pitchFamily="18" charset="0"/>
                <a:sym typeface="Symbol" pitchFamily="18" charset="2"/>
              </a:rPr>
              <a:t>o</a:t>
            </a:r>
            <a:r>
              <a:rPr lang="en-US" altLang="zh-CN" sz="2800">
                <a:latin typeface="Times New Roman" pitchFamily="18" charset="0"/>
                <a:sym typeface="Symbol" pitchFamily="18" charset="2"/>
              </a:rPr>
              <a:t>A</a:t>
            </a:r>
            <a:r>
              <a:rPr lang="en-US" altLang="zh-CN" sz="2800" baseline="-25000">
                <a:latin typeface="Times New Roman" pitchFamily="18" charset="0"/>
                <a:sym typeface="Symbol" pitchFamily="18" charset="2"/>
              </a:rPr>
              <a:t>F</a:t>
            </a:r>
            <a:r>
              <a:rPr lang="en-US" altLang="zh-CN" sz="2800">
                <a:latin typeface="Times New Roman" pitchFamily="18" charset="0"/>
                <a:sym typeface="Symbol" pitchFamily="18" charset="2"/>
              </a:rPr>
              <a:t>A</a:t>
            </a:r>
            <a:r>
              <a:rPr lang="en-US" altLang="zh-CN" sz="2800" baseline="-25000">
                <a:latin typeface="Times New Roman" pitchFamily="18" charset="0"/>
                <a:sym typeface="Symbol" pitchFamily="18" charset="2"/>
              </a:rPr>
              <a:t>d</a:t>
            </a:r>
            <a:r>
              <a:rPr lang="en-US" altLang="zh-CN" sz="2800">
                <a:latin typeface="Times New Roman" pitchFamily="18" charset="0"/>
                <a:sym typeface="Symbol" pitchFamily="18" charset="2"/>
              </a:rPr>
              <a:t>sin</a:t>
            </a:r>
            <a:r>
              <a:rPr lang="en-US" altLang="zh-CN" sz="2800" baseline="-25000">
                <a:latin typeface="Times New Roman" pitchFamily="18" charset="0"/>
                <a:sym typeface="Symbol" pitchFamily="18" charset="2"/>
              </a:rPr>
              <a:t>e</a:t>
            </a:r>
          </a:p>
        </p:txBody>
      </p:sp>
      <p:graphicFrame>
        <p:nvGraphicFramePr>
          <p:cNvPr id="5129" name="Object 20"/>
          <p:cNvGraphicFramePr>
            <a:graphicFrameLocks noChangeAspect="1"/>
          </p:cNvGraphicFramePr>
          <p:nvPr/>
        </p:nvGraphicFramePr>
        <p:xfrm>
          <a:off x="2627313" y="765175"/>
          <a:ext cx="1487487" cy="944563"/>
        </p:xfrm>
        <a:graphic>
          <a:graphicData uri="http://schemas.openxmlformats.org/presentationml/2006/ole">
            <mc:AlternateContent xmlns:mc="http://schemas.openxmlformats.org/markup-compatibility/2006">
              <mc:Choice xmlns:v="urn:schemas-microsoft-com:vml" Requires="v">
                <p:oleObj spid="_x0000_s9232" name="公式" r:id="rId3" imgW="660400" imgH="419100" progId="Equation.3">
                  <p:embed/>
                </p:oleObj>
              </mc:Choice>
              <mc:Fallback>
                <p:oleObj name="公式" r:id="rId3" imgW="660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765175"/>
                        <a:ext cx="1487487" cy="944563"/>
                      </a:xfrm>
                      <a:prstGeom prst="rect">
                        <a:avLst/>
                      </a:prstGeom>
                      <a:solidFill>
                        <a:schemeClr val="bg1"/>
                      </a:solidFill>
                      <a:ln w="19050">
                        <a:solidFill>
                          <a:srgbClr val="0000FF"/>
                        </a:solidFill>
                        <a:prstDash val="dash"/>
                        <a:miter lim="800000"/>
                        <a:headEnd/>
                        <a:tailEnd/>
                      </a:ln>
                    </p:spPr>
                  </p:pic>
                </p:oleObj>
              </mc:Fallback>
            </mc:AlternateContent>
          </a:graphicData>
        </a:graphic>
      </p:graphicFrame>
      <p:sp>
        <p:nvSpPr>
          <p:cNvPr id="5130" name="Text Box 10"/>
          <p:cNvSpPr txBox="1">
            <a:spLocks noChangeArrowheads="1"/>
          </p:cNvSpPr>
          <p:nvPr/>
        </p:nvSpPr>
        <p:spPr bwMode="auto">
          <a:xfrm>
            <a:off x="107950" y="981075"/>
            <a:ext cx="2376488" cy="457200"/>
          </a:xfrm>
          <a:prstGeom prst="rect">
            <a:avLst/>
          </a:prstGeom>
          <a:noFill/>
          <a:ln w="9525">
            <a:noFill/>
            <a:miter lim="800000"/>
            <a:headEnd/>
            <a:tailEnd/>
          </a:ln>
        </p:spPr>
        <p:txBody>
          <a:bodyPr>
            <a:spAutoFit/>
          </a:bodyPr>
          <a:lstStyle/>
          <a:p>
            <a:pPr eaLnBrk="1" hangingPunct="1">
              <a:spcBef>
                <a:spcPct val="50000"/>
              </a:spcBef>
            </a:pPr>
            <a:r>
              <a:rPr lang="en-US" altLang="zh-SG" sz="2400" i="1">
                <a:solidFill>
                  <a:srgbClr val="0000FF"/>
                </a:solidFill>
              </a:rPr>
              <a:t>A</a:t>
            </a:r>
            <a:r>
              <a:rPr lang="en-US" altLang="zh-SG" sz="2400" i="1" baseline="-25000">
                <a:solidFill>
                  <a:srgbClr val="0000FF"/>
                </a:solidFill>
              </a:rPr>
              <a:t>d</a:t>
            </a:r>
            <a:r>
              <a:rPr lang="zh-CN" altLang="en-US" sz="2400" i="1">
                <a:solidFill>
                  <a:srgbClr val="0000FF"/>
                </a:solidFill>
              </a:rPr>
              <a:t>的一般定义式：</a:t>
            </a:r>
          </a:p>
        </p:txBody>
      </p:sp>
      <p:graphicFrame>
        <p:nvGraphicFramePr>
          <p:cNvPr id="5131" name="Object 21"/>
          <p:cNvGraphicFramePr>
            <a:graphicFrameLocks noChangeAspect="1"/>
          </p:cNvGraphicFramePr>
          <p:nvPr>
            <p:extLst>
              <p:ext uri="{D42A27DB-BD31-4B8C-83A1-F6EECF244321}">
                <p14:modId xmlns:p14="http://schemas.microsoft.com/office/powerpoint/2010/main" val="4273777188"/>
              </p:ext>
            </p:extLst>
          </p:nvPr>
        </p:nvGraphicFramePr>
        <p:xfrm>
          <a:off x="7151439" y="765175"/>
          <a:ext cx="1597025" cy="952500"/>
        </p:xfrm>
        <a:graphic>
          <a:graphicData uri="http://schemas.openxmlformats.org/presentationml/2006/ole">
            <mc:AlternateContent xmlns:mc="http://schemas.openxmlformats.org/markup-compatibility/2006">
              <mc:Choice xmlns:v="urn:schemas-microsoft-com:vml" Requires="v">
                <p:oleObj spid="_x0000_s9233" name="公式" r:id="rId5" imgW="660113" imgH="393529" progId="Equation.3">
                  <p:embed/>
                </p:oleObj>
              </mc:Choice>
              <mc:Fallback>
                <p:oleObj name="公式" r:id="rId5" imgW="66011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439" y="765175"/>
                        <a:ext cx="1597025" cy="952500"/>
                      </a:xfrm>
                      <a:prstGeom prst="rect">
                        <a:avLst/>
                      </a:prstGeom>
                      <a:solidFill>
                        <a:schemeClr val="bg1"/>
                      </a:solidFill>
                      <a:ln w="19050">
                        <a:solidFill>
                          <a:srgbClr val="0000FF"/>
                        </a:solidFill>
                        <a:prstDash val="dash"/>
                        <a:miter lim="800000"/>
                        <a:headEnd/>
                        <a:tailEnd/>
                      </a:ln>
                    </p:spPr>
                  </p:pic>
                </p:oleObj>
              </mc:Fallback>
            </mc:AlternateContent>
          </a:graphicData>
        </a:graphic>
      </p:graphicFrame>
      <p:sp>
        <p:nvSpPr>
          <p:cNvPr id="5132" name="Text Box 12"/>
          <p:cNvSpPr txBox="1">
            <a:spLocks noChangeArrowheads="1"/>
          </p:cNvSpPr>
          <p:nvPr/>
        </p:nvSpPr>
        <p:spPr bwMode="auto">
          <a:xfrm>
            <a:off x="4632076" y="981075"/>
            <a:ext cx="2376488" cy="457200"/>
          </a:xfrm>
          <a:prstGeom prst="rect">
            <a:avLst/>
          </a:prstGeom>
          <a:noFill/>
          <a:ln w="9525">
            <a:noFill/>
            <a:miter lim="800000"/>
            <a:headEnd/>
            <a:tailEnd/>
          </a:ln>
        </p:spPr>
        <p:txBody>
          <a:bodyPr>
            <a:spAutoFit/>
          </a:bodyPr>
          <a:lstStyle/>
          <a:p>
            <a:pPr eaLnBrk="1" hangingPunct="1">
              <a:spcBef>
                <a:spcPct val="50000"/>
              </a:spcBef>
            </a:pPr>
            <a:r>
              <a:rPr lang="en-US" altLang="zh-SG" sz="2400" i="1">
                <a:solidFill>
                  <a:srgbClr val="0000FF"/>
                </a:solidFill>
              </a:rPr>
              <a:t>A</a:t>
            </a:r>
            <a:r>
              <a:rPr lang="en-US" altLang="zh-SG" sz="2400" i="1" baseline="-25000">
                <a:solidFill>
                  <a:srgbClr val="0000FF"/>
                </a:solidFill>
              </a:rPr>
              <a:t>o</a:t>
            </a:r>
            <a:r>
              <a:rPr lang="zh-CN" altLang="en-US" sz="2400" i="1">
                <a:solidFill>
                  <a:srgbClr val="0000FF"/>
                </a:solidFill>
              </a:rPr>
              <a:t>的一般定义式：</a:t>
            </a:r>
          </a:p>
        </p:txBody>
      </p:sp>
    </p:spTree>
    <p:extLst>
      <p:ext uri="{BB962C8B-B14F-4D97-AF65-F5344CB8AC3E}">
        <p14:creationId xmlns:p14="http://schemas.microsoft.com/office/powerpoint/2010/main" val="2446022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4925" y="188913"/>
            <a:ext cx="7543800" cy="576262"/>
          </a:xfrm>
        </p:spPr>
        <p:txBody>
          <a:bodyPr/>
          <a:lstStyle/>
          <a:p>
            <a:pPr eaLnBrk="1" hangingPunct="1"/>
            <a:r>
              <a:rPr lang="zh-CN" altLang="en-US" sz="3200" smtClean="0"/>
              <a:t>总结与讨论：</a:t>
            </a:r>
          </a:p>
        </p:txBody>
      </p:sp>
      <p:sp>
        <p:nvSpPr>
          <p:cNvPr id="68611" name="Rectangle 3"/>
          <p:cNvSpPr>
            <a:spLocks noGrp="1" noChangeArrowheads="1"/>
          </p:cNvSpPr>
          <p:nvPr>
            <p:ph type="body" idx="1"/>
          </p:nvPr>
        </p:nvSpPr>
        <p:spPr>
          <a:xfrm>
            <a:off x="0" y="836613"/>
            <a:ext cx="9144000" cy="5616575"/>
          </a:xfrm>
        </p:spPr>
        <p:txBody>
          <a:bodyPr/>
          <a:lstStyle/>
          <a:p>
            <a:pPr marL="0" indent="0" eaLnBrk="1" hangingPunct="1">
              <a:spcBef>
                <a:spcPts val="600"/>
              </a:spcBef>
              <a:spcAft>
                <a:spcPts val="600"/>
              </a:spcAft>
              <a:buSzTx/>
              <a:buFont typeface="Wingdings" pitchFamily="2" charset="2"/>
              <a:buAutoNum type="arabicPeriod"/>
              <a:defRPr/>
            </a:pPr>
            <a:r>
              <a:rPr lang="zh-CN" altLang="en-US" sz="2600" b="1" u="sng" smtClean="0">
                <a:latin typeface="黑体" panose="02010609060101010101" pitchFamily="49" charset="-122"/>
                <a:ea typeface="黑体" panose="02010609060101010101" pitchFamily="49" charset="-122"/>
              </a:rPr>
              <a:t>系统方案的确定</a:t>
            </a:r>
            <a:r>
              <a:rPr lang="zh-CN" altLang="en-US" sz="2600" b="1" smtClean="0">
                <a:latin typeface="黑体" panose="02010609060101010101" pitchFamily="49" charset="-122"/>
                <a:ea typeface="黑体" panose="02010609060101010101" pitchFamily="49" charset="-122"/>
              </a:rPr>
              <a:t>：</a:t>
            </a:r>
            <a:r>
              <a:rPr lang="en-US" altLang="zh-CN" sz="2600" b="1" smtClean="0">
                <a:latin typeface="华文楷体" panose="02010600040101010101" pitchFamily="2" charset="-122"/>
                <a:ea typeface="华文楷体" panose="02010600040101010101" pitchFamily="2" charset="-122"/>
              </a:rPr>
              <a:t/>
            </a:r>
            <a:br>
              <a:rPr lang="en-US" altLang="zh-CN" sz="2600" b="1" smtClean="0">
                <a:latin typeface="华文楷体" panose="02010600040101010101" pitchFamily="2" charset="-122"/>
                <a:ea typeface="华文楷体" panose="02010600040101010101" pitchFamily="2" charset="-122"/>
              </a:rPr>
            </a:br>
            <a:r>
              <a:rPr lang="zh-CN" altLang="en-US" sz="2600" b="1" smtClean="0">
                <a:latin typeface="Times New Roman" pitchFamily="18" charset="0"/>
              </a:rPr>
              <a:t>确定系统方案是一个</a:t>
            </a:r>
            <a:r>
              <a:rPr lang="zh-CN" altLang="en-US" sz="2600" b="1" u="sng" smtClean="0">
                <a:solidFill>
                  <a:srgbClr val="006600"/>
                </a:solidFill>
                <a:latin typeface="Times New Roman" pitchFamily="18" charset="0"/>
              </a:rPr>
              <a:t>由粗到精、由简到繁、逐步完善</a:t>
            </a:r>
            <a:r>
              <a:rPr lang="zh-CN" altLang="en-US" sz="2600" b="1" smtClean="0">
                <a:latin typeface="Times New Roman" pitchFamily="18" charset="0"/>
              </a:rPr>
              <a:t>的过程。即先初步构成能实现功能的粗方案，然后为满足各项指标</a:t>
            </a:r>
            <a:r>
              <a:rPr lang="zh-CN" altLang="en-US" sz="2600" b="1" smtClean="0">
                <a:latin typeface="Times New Roman" pitchFamily="18" charset="0"/>
              </a:rPr>
              <a:t>，</a:t>
            </a:r>
            <a:r>
              <a:rPr lang="en-US" altLang="zh-CN" sz="2600" b="1" smtClean="0">
                <a:latin typeface="Times New Roman" pitchFamily="18" charset="0"/>
              </a:rPr>
              <a:t/>
            </a:r>
            <a:br>
              <a:rPr lang="en-US" altLang="zh-CN" sz="2600" b="1" smtClean="0">
                <a:latin typeface="Times New Roman" pitchFamily="18" charset="0"/>
              </a:rPr>
            </a:br>
            <a:r>
              <a:rPr lang="zh-CN" altLang="en-US" sz="2600" b="1" smtClean="0">
                <a:latin typeface="Times New Roman" pitchFamily="18" charset="0"/>
              </a:rPr>
              <a:t>逐步</a:t>
            </a:r>
            <a:r>
              <a:rPr lang="zh-CN" altLang="en-US" sz="2600" b="1" smtClean="0">
                <a:latin typeface="Times New Roman" pitchFamily="18" charset="0"/>
              </a:rPr>
              <a:t>添加各个细枝节，使方案逐步完善。</a:t>
            </a:r>
          </a:p>
          <a:p>
            <a:pPr marL="0" indent="0" eaLnBrk="1" hangingPunct="1">
              <a:spcBef>
                <a:spcPts val="600"/>
              </a:spcBef>
              <a:spcAft>
                <a:spcPts val="600"/>
              </a:spcAft>
              <a:buSzTx/>
              <a:buFont typeface="Wingdings" pitchFamily="2" charset="2"/>
              <a:buAutoNum type="arabicPeriod" startAt="2"/>
              <a:defRPr/>
            </a:pPr>
            <a:r>
              <a:rPr lang="zh-CN" altLang="en-US" sz="2600" b="1" u="sng" smtClean="0">
                <a:latin typeface="黑体" panose="02010609060101010101" pitchFamily="49" charset="-122"/>
                <a:ea typeface="黑体" panose="02010609060101010101" pitchFamily="49" charset="-122"/>
              </a:rPr>
              <a:t>整机指标的分配</a:t>
            </a:r>
            <a:r>
              <a:rPr lang="zh-CN" altLang="en-US" sz="2600" b="1" smtClean="0">
                <a:latin typeface="黑体" panose="02010609060101010101" pitchFamily="49" charset="-122"/>
                <a:ea typeface="黑体" panose="02010609060101010101" pitchFamily="49" charset="-122"/>
              </a:rPr>
              <a:t>：</a:t>
            </a:r>
            <a:r>
              <a:rPr lang="en-US" altLang="zh-CN" sz="2600" b="1" smtClean="0">
                <a:latin typeface="Times New Roman" pitchFamily="18" charset="0"/>
              </a:rPr>
              <a:t/>
            </a:r>
            <a:br>
              <a:rPr lang="en-US" altLang="zh-CN" sz="2600" b="1" smtClean="0">
                <a:latin typeface="Times New Roman" pitchFamily="18" charset="0"/>
              </a:rPr>
            </a:br>
            <a:r>
              <a:rPr lang="zh-CN" altLang="en-US" sz="2600" b="1" smtClean="0">
                <a:latin typeface="Times New Roman" pitchFamily="18" charset="0"/>
              </a:rPr>
              <a:t>整机指标需要合理地分配到组成系统的各个模块中。</a:t>
            </a:r>
            <a:r>
              <a:rPr lang="en-US" altLang="zh-CN" sz="2600" b="1" smtClean="0">
                <a:latin typeface="Times New Roman" pitchFamily="18" charset="0"/>
              </a:rPr>
              <a:t/>
            </a:r>
            <a:br>
              <a:rPr lang="en-US" altLang="zh-CN" sz="2600" b="1" smtClean="0">
                <a:latin typeface="Times New Roman" pitchFamily="18" charset="0"/>
              </a:rPr>
            </a:br>
            <a:r>
              <a:rPr lang="zh-CN" altLang="en-US" sz="2600" b="1" smtClean="0">
                <a:solidFill>
                  <a:srgbClr val="0000FF"/>
                </a:solidFill>
                <a:latin typeface="华文新魏" panose="02010800040101010101" pitchFamily="2" charset="-122"/>
                <a:ea typeface="华文新魏" panose="02010800040101010101" pitchFamily="2" charset="-122"/>
              </a:rPr>
              <a:t>对设计要求提出的各项指标，在设计时必须明确在本方案</a:t>
            </a:r>
            <a:r>
              <a:rPr lang="zh-CN" altLang="en-US" sz="2600" b="1" smtClean="0">
                <a:solidFill>
                  <a:srgbClr val="0000FF"/>
                </a:solidFill>
                <a:latin typeface="华文新魏" panose="02010800040101010101" pitchFamily="2" charset="-122"/>
                <a:ea typeface="华文新魏" panose="02010800040101010101" pitchFamily="2" charset="-122"/>
              </a:rPr>
              <a:t>中</a:t>
            </a:r>
            <a:r>
              <a:rPr lang="en-US" altLang="zh-CN" sz="2600" b="1" smtClean="0">
                <a:solidFill>
                  <a:srgbClr val="0000FF"/>
                </a:solidFill>
                <a:latin typeface="华文新魏" panose="02010800040101010101" pitchFamily="2" charset="-122"/>
                <a:ea typeface="华文新魏" panose="02010800040101010101" pitchFamily="2" charset="-122"/>
              </a:rPr>
              <a:t/>
            </a:r>
            <a:br>
              <a:rPr lang="en-US" altLang="zh-CN" sz="2600" b="1" smtClean="0">
                <a:solidFill>
                  <a:srgbClr val="0000FF"/>
                </a:solidFill>
                <a:latin typeface="华文新魏" panose="02010800040101010101" pitchFamily="2" charset="-122"/>
                <a:ea typeface="华文新魏" panose="02010800040101010101" pitchFamily="2" charset="-122"/>
              </a:rPr>
            </a:br>
            <a:r>
              <a:rPr lang="zh-CN" altLang="en-US" sz="2600" b="1" smtClean="0">
                <a:solidFill>
                  <a:srgbClr val="0000FF"/>
                </a:solidFill>
                <a:latin typeface="华文新魏" panose="02010800040101010101" pitchFamily="2" charset="-122"/>
                <a:ea typeface="华文新魏" panose="02010800040101010101" pitchFamily="2" charset="-122"/>
              </a:rPr>
              <a:t>影响</a:t>
            </a:r>
            <a:r>
              <a:rPr lang="zh-CN" altLang="en-US" sz="2600" b="1" smtClean="0">
                <a:solidFill>
                  <a:srgbClr val="0000FF"/>
                </a:solidFill>
                <a:latin typeface="华文新魏" panose="02010800040101010101" pitchFamily="2" charset="-122"/>
                <a:ea typeface="华文新魏" panose="02010800040101010101" pitchFamily="2" charset="-122"/>
              </a:rPr>
              <a:t>这些指标的因素及关键模块，并将指标进行合理分配。</a:t>
            </a:r>
          </a:p>
          <a:p>
            <a:pPr marL="0" indent="0" eaLnBrk="1" hangingPunct="1">
              <a:spcBef>
                <a:spcPts val="600"/>
              </a:spcBef>
              <a:spcAft>
                <a:spcPts val="600"/>
              </a:spcAft>
              <a:buSzTx/>
              <a:buFont typeface="Wingdings" pitchFamily="2" charset="2"/>
              <a:buAutoNum type="arabicPeriod" startAt="3"/>
              <a:defRPr/>
            </a:pPr>
            <a:r>
              <a:rPr lang="zh-CN" altLang="en-US" sz="2600" b="1" u="sng" smtClean="0">
                <a:solidFill>
                  <a:srgbClr val="FF0000"/>
                </a:solidFill>
                <a:latin typeface="黑体" panose="02010609060101010101" pitchFamily="49" charset="-122"/>
                <a:ea typeface="黑体" panose="02010609060101010101" pitchFamily="49" charset="-122"/>
              </a:rPr>
              <a:t>芯片选择对方案的影响</a:t>
            </a:r>
            <a:r>
              <a:rPr lang="zh-CN" altLang="en-US" sz="2600" b="1" smtClean="0">
                <a:solidFill>
                  <a:srgbClr val="FF0000"/>
                </a:solidFill>
                <a:latin typeface="黑体" panose="02010609060101010101" pitchFamily="49" charset="-122"/>
                <a:ea typeface="黑体" panose="02010609060101010101" pitchFamily="49" charset="-122"/>
              </a:rPr>
              <a:t>：</a:t>
            </a:r>
            <a:r>
              <a:rPr lang="en-US" altLang="zh-CN" sz="2600" b="1" smtClean="0">
                <a:solidFill>
                  <a:srgbClr val="FF0000"/>
                </a:solidFill>
                <a:latin typeface="华文楷体" panose="02010600040101010101" pitchFamily="2" charset="-122"/>
                <a:ea typeface="华文楷体" panose="02010600040101010101" pitchFamily="2" charset="-122"/>
              </a:rPr>
              <a:t/>
            </a:r>
            <a:br>
              <a:rPr lang="en-US" altLang="zh-CN" sz="2600" b="1" smtClean="0">
                <a:solidFill>
                  <a:srgbClr val="FF0000"/>
                </a:solidFill>
                <a:latin typeface="华文楷体" panose="02010600040101010101" pitchFamily="2" charset="-122"/>
                <a:ea typeface="华文楷体" panose="02010600040101010101" pitchFamily="2" charset="-122"/>
              </a:rPr>
            </a:br>
            <a:r>
              <a:rPr lang="zh-CN" altLang="en-US" sz="2600" b="1" smtClean="0">
                <a:solidFill>
                  <a:srgbClr val="FF00FF"/>
                </a:solidFill>
                <a:latin typeface="华文楷体" panose="02010600040101010101" pitchFamily="2" charset="-122"/>
                <a:ea typeface="华文楷体" panose="02010600040101010101" pitchFamily="2" charset="-122"/>
              </a:rPr>
              <a:t>选择不同的芯片，会有不同的实现方案</a:t>
            </a:r>
            <a:r>
              <a:rPr lang="zh-CN" altLang="en-US" sz="2600" b="1" smtClean="0">
                <a:solidFill>
                  <a:srgbClr val="FF00FF"/>
                </a:solidFill>
                <a:latin typeface="华文楷体" panose="02010600040101010101" pitchFamily="2" charset="-122"/>
                <a:ea typeface="华文楷体" panose="02010600040101010101" pitchFamily="2" charset="-122"/>
              </a:rPr>
              <a:t>，</a:t>
            </a:r>
            <a:r>
              <a:rPr lang="en-US" altLang="zh-CN" sz="2600" b="1" smtClean="0">
                <a:solidFill>
                  <a:srgbClr val="FF00FF"/>
                </a:solidFill>
                <a:latin typeface="华文楷体" panose="02010600040101010101" pitchFamily="2" charset="-122"/>
                <a:ea typeface="华文楷体" panose="02010600040101010101" pitchFamily="2" charset="-122"/>
              </a:rPr>
              <a:t/>
            </a:r>
            <a:br>
              <a:rPr lang="en-US" altLang="zh-CN" sz="2600" b="1" smtClean="0">
                <a:solidFill>
                  <a:srgbClr val="FF00FF"/>
                </a:solidFill>
                <a:latin typeface="华文楷体" panose="02010600040101010101" pitchFamily="2" charset="-122"/>
                <a:ea typeface="华文楷体" panose="02010600040101010101" pitchFamily="2" charset="-122"/>
              </a:rPr>
            </a:br>
            <a:r>
              <a:rPr lang="zh-CN" altLang="en-US" sz="2600" b="1" smtClean="0">
                <a:solidFill>
                  <a:srgbClr val="FF00FF"/>
                </a:solidFill>
                <a:latin typeface="华文楷体" panose="02010600040101010101" pitchFamily="2" charset="-122"/>
                <a:ea typeface="华文楷体" panose="02010600040101010101" pitchFamily="2" charset="-122"/>
              </a:rPr>
              <a:t>也会有</a:t>
            </a:r>
            <a:r>
              <a:rPr lang="zh-CN" altLang="en-US" sz="2600" b="1" smtClean="0">
                <a:solidFill>
                  <a:srgbClr val="FF00FF"/>
                </a:solidFill>
                <a:latin typeface="华文楷体" panose="02010600040101010101" pitchFamily="2" charset="-122"/>
                <a:ea typeface="华文楷体" panose="02010600040101010101" pitchFamily="2" charset="-122"/>
              </a:rPr>
              <a:t>不同</a:t>
            </a:r>
            <a:r>
              <a:rPr lang="zh-CN" altLang="en-US" sz="2600" b="1" smtClean="0">
                <a:solidFill>
                  <a:srgbClr val="FF00FF"/>
                </a:solidFill>
                <a:latin typeface="华文楷体" panose="02010600040101010101" pitchFamily="2" charset="-122"/>
                <a:ea typeface="华文楷体" panose="02010600040101010101" pitchFamily="2" charset="-122"/>
              </a:rPr>
              <a:t>的需要</a:t>
            </a:r>
            <a:r>
              <a:rPr lang="zh-CN" altLang="en-US" sz="2600" b="1" smtClean="0">
                <a:solidFill>
                  <a:srgbClr val="FF00FF"/>
                </a:solidFill>
                <a:latin typeface="华文楷体" panose="02010600040101010101" pitchFamily="2" charset="-122"/>
                <a:ea typeface="华文楷体" panose="02010600040101010101" pitchFamily="2" charset="-122"/>
              </a:rPr>
              <a:t>解决的问题</a:t>
            </a:r>
            <a:r>
              <a:rPr lang="zh-CN" altLang="en-US" sz="2600" b="1" smtClean="0">
                <a:solidFill>
                  <a:srgbClr val="FF00FF"/>
                </a:solidFill>
                <a:latin typeface="华文楷体" panose="02010600040101010101" pitchFamily="2" charset="-122"/>
                <a:ea typeface="华文楷体" panose="02010600040101010101" pitchFamily="2" charset="-122"/>
              </a:rPr>
              <a:t>。</a:t>
            </a:r>
            <a:r>
              <a:rPr lang="en-US" altLang="zh-CN" sz="2600" b="1" smtClean="0">
                <a:solidFill>
                  <a:srgbClr val="FF00FF"/>
                </a:solidFill>
                <a:latin typeface="华文楷体" panose="02010600040101010101" pitchFamily="2" charset="-122"/>
                <a:ea typeface="华文楷体" panose="02010600040101010101" pitchFamily="2" charset="-122"/>
              </a:rPr>
              <a:t/>
            </a:r>
            <a:br>
              <a:rPr lang="en-US" altLang="zh-CN" sz="2600" b="1" smtClean="0">
                <a:solidFill>
                  <a:srgbClr val="FF00FF"/>
                </a:solidFill>
                <a:latin typeface="华文楷体" panose="02010600040101010101" pitchFamily="2" charset="-122"/>
                <a:ea typeface="华文楷体" panose="02010600040101010101" pitchFamily="2" charset="-122"/>
              </a:rPr>
            </a:br>
            <a:r>
              <a:rPr lang="zh-CN" altLang="en-US" sz="2400" b="1" smtClean="0">
                <a:latin typeface="华文楷体" panose="02010600040101010101" pitchFamily="2" charset="-122"/>
                <a:ea typeface="华文楷体" panose="02010600040101010101" pitchFamily="2" charset="-122"/>
              </a:rPr>
              <a:t>例如</a:t>
            </a:r>
            <a:r>
              <a:rPr lang="zh-CN" altLang="en-US" sz="2400" b="1" smtClean="0">
                <a:latin typeface="华文楷体" panose="02010600040101010101" pitchFamily="2" charset="-122"/>
                <a:ea typeface="华文楷体" panose="02010600040101010101" pitchFamily="2" charset="-122"/>
              </a:rPr>
              <a:t>在本例中可用</a:t>
            </a:r>
            <a:r>
              <a:rPr lang="en-US" altLang="zh-CN" sz="2400" b="1" smtClean="0">
                <a:latin typeface="华文楷体" panose="02010600040101010101" pitchFamily="2" charset="-122"/>
                <a:ea typeface="华文楷体" panose="02010600040101010101" pitchFamily="2" charset="-122"/>
              </a:rPr>
              <a:t>74HC4046</a:t>
            </a:r>
            <a:r>
              <a:rPr lang="zh-CN" altLang="en-US" sz="2400" b="1" smtClean="0">
                <a:latin typeface="华文楷体" panose="02010600040101010101" pitchFamily="2" charset="-122"/>
                <a:ea typeface="华文楷体" panose="02010600040101010101" pitchFamily="2" charset="-122"/>
              </a:rPr>
              <a:t>替代</a:t>
            </a:r>
            <a:r>
              <a:rPr lang="en-US" altLang="zh-CN" sz="2400" b="1" smtClean="0">
                <a:latin typeface="华文楷体" panose="02010600040101010101" pitchFamily="2" charset="-122"/>
                <a:ea typeface="华文楷体" panose="02010600040101010101" pitchFamily="2" charset="-122"/>
              </a:rPr>
              <a:t>CD4046</a:t>
            </a:r>
            <a:r>
              <a:rPr lang="zh-CN" altLang="en-US" sz="2400" b="1" smtClean="0">
                <a:latin typeface="华文楷体" panose="02010600040101010101" pitchFamily="2" charset="-122"/>
                <a:ea typeface="华文楷体" panose="02010600040101010101" pitchFamily="2" charset="-122"/>
              </a:rPr>
              <a:t>、用</a:t>
            </a:r>
            <a:r>
              <a:rPr lang="en-US" altLang="zh-CN" sz="2400" b="1" smtClean="0">
                <a:latin typeface="华文楷体" panose="02010600040101010101" pitchFamily="2" charset="-122"/>
                <a:ea typeface="华文楷体" panose="02010600040101010101" pitchFamily="2" charset="-122"/>
              </a:rPr>
              <a:t>74LS629</a:t>
            </a:r>
            <a:r>
              <a:rPr lang="zh-CN" altLang="en-US" sz="2400" b="1" smtClean="0">
                <a:latin typeface="华文楷体" panose="02010600040101010101" pitchFamily="2" charset="-122"/>
                <a:ea typeface="华文楷体" panose="02010600040101010101" pitchFamily="2" charset="-122"/>
              </a:rPr>
              <a:t>代替</a:t>
            </a:r>
            <a:r>
              <a:rPr lang="en-US" altLang="zh-CN" sz="2400" b="1" smtClean="0">
                <a:latin typeface="华文楷体" panose="02010600040101010101" pitchFamily="2" charset="-122"/>
                <a:ea typeface="华文楷体" panose="02010600040101010101" pitchFamily="2" charset="-122"/>
              </a:rPr>
              <a:t>74LS124</a:t>
            </a:r>
            <a:r>
              <a:rPr lang="zh-CN" altLang="en-US" sz="2400" b="1" smtClean="0">
                <a:latin typeface="华文楷体" panose="02010600040101010101" pitchFamily="2" charset="-122"/>
                <a:ea typeface="华文楷体" panose="02010600040101010101" pitchFamily="2" charset="-122"/>
              </a:rPr>
              <a:t>，但要注意考虑</a:t>
            </a:r>
            <a:r>
              <a:rPr lang="zh-CN" altLang="en-US" sz="2400" b="1">
                <a:latin typeface="华文楷体" panose="02010600040101010101" pitchFamily="2" charset="-122"/>
                <a:ea typeface="华文楷体" panose="02010600040101010101" pitchFamily="2" charset="-122"/>
              </a:rPr>
              <a:t>替</a:t>
            </a:r>
            <a:r>
              <a:rPr lang="zh-CN" altLang="en-US" sz="2400" b="1" smtClean="0">
                <a:latin typeface="华文楷体" panose="02010600040101010101" pitchFamily="2" charset="-122"/>
                <a:ea typeface="华文楷体" panose="02010600040101010101" pitchFamily="2" charset="-122"/>
              </a:rPr>
              <a:t>代后可能出现的新问题（参见教材</a:t>
            </a:r>
            <a:r>
              <a:rPr lang="en-US" altLang="zh-SG" sz="2400" b="1" smtClean="0">
                <a:latin typeface="华文楷体" panose="02010600040101010101" pitchFamily="2" charset="-122"/>
                <a:ea typeface="华文楷体" panose="02010600040101010101" pitchFamily="2" charset="-122"/>
              </a:rPr>
              <a:t>P.168</a:t>
            </a:r>
            <a:r>
              <a:rPr lang="zh-SG" altLang="zh-CN" sz="2400" b="1" smtClean="0">
                <a:latin typeface="华文楷体" panose="02010600040101010101" pitchFamily="2" charset="-122"/>
                <a:ea typeface="华文楷体" panose="02010600040101010101" pitchFamily="2" charset="-122"/>
              </a:rPr>
              <a:t>）</a:t>
            </a:r>
            <a:r>
              <a:rPr lang="zh-CN" altLang="en-US" sz="2400" b="1" smtClean="0">
                <a:latin typeface="华文楷体" panose="02010600040101010101" pitchFamily="2" charset="-122"/>
                <a:ea typeface="华文楷体" panose="02010600040101010101" pitchFamily="2" charset="-122"/>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4925" y="188913"/>
            <a:ext cx="7543800" cy="576262"/>
          </a:xfrm>
        </p:spPr>
        <p:txBody>
          <a:bodyPr/>
          <a:lstStyle/>
          <a:p>
            <a:pPr eaLnBrk="1" hangingPunct="1"/>
            <a:r>
              <a:rPr lang="zh-CN" altLang="en-US" sz="3200" smtClean="0"/>
              <a:t>复习题：</a:t>
            </a:r>
          </a:p>
        </p:txBody>
      </p:sp>
      <p:sp>
        <p:nvSpPr>
          <p:cNvPr id="71683" name="Rectangle 3"/>
          <p:cNvSpPr>
            <a:spLocks noGrp="1" noChangeArrowheads="1"/>
          </p:cNvSpPr>
          <p:nvPr>
            <p:ph type="body" idx="1"/>
          </p:nvPr>
        </p:nvSpPr>
        <p:spPr>
          <a:xfrm>
            <a:off x="107950" y="836613"/>
            <a:ext cx="8964613" cy="5616575"/>
          </a:xfrm>
        </p:spPr>
        <p:txBody>
          <a:bodyPr/>
          <a:lstStyle/>
          <a:p>
            <a:pPr marL="449263" indent="-449263" eaLnBrk="1" hangingPunct="1">
              <a:buFont typeface="Wingdings" pitchFamily="2" charset="2"/>
              <a:buNone/>
            </a:pPr>
            <a:r>
              <a:rPr lang="en-US" altLang="zh-CN" sz="2400" b="1" smtClean="0">
                <a:latin typeface="Times New Roman" pitchFamily="18" charset="0"/>
              </a:rPr>
              <a:t>1</a:t>
            </a:r>
            <a:r>
              <a:rPr lang="zh-CN" altLang="en-US" sz="2400" b="1" smtClean="0">
                <a:latin typeface="Times New Roman" pitchFamily="18" charset="0"/>
              </a:rPr>
              <a:t>、请回答本例中以下指标是如何实现的？</a:t>
            </a:r>
          </a:p>
          <a:p>
            <a:pPr marL="449263" indent="-449263" eaLnBrk="1" hangingPunct="1"/>
            <a:r>
              <a:rPr lang="zh-CN" altLang="en-US" sz="2400" b="1" smtClean="0">
                <a:latin typeface="Times New Roman" pitchFamily="18" charset="0"/>
              </a:rPr>
              <a:t>锯齿波幅度调节范围</a:t>
            </a:r>
            <a:r>
              <a:rPr lang="en-US" altLang="zh-CN" sz="2400" b="1" smtClean="0">
                <a:latin typeface="Times New Roman" pitchFamily="18" charset="0"/>
              </a:rPr>
              <a:t>0~5V</a:t>
            </a:r>
          </a:p>
          <a:p>
            <a:pPr marL="449263" indent="-449263" eaLnBrk="1" hangingPunct="1"/>
            <a:r>
              <a:rPr lang="zh-CN" altLang="en-US" sz="2400" b="1" smtClean="0">
                <a:latin typeface="Times New Roman" pitchFamily="18" charset="0"/>
              </a:rPr>
              <a:t>锯齿波线性度优于</a:t>
            </a:r>
            <a:r>
              <a:rPr lang="en-US" altLang="zh-CN" sz="2400" b="1" smtClean="0">
                <a:latin typeface="Times New Roman" pitchFamily="18" charset="0"/>
              </a:rPr>
              <a:t>1%</a:t>
            </a:r>
          </a:p>
          <a:p>
            <a:pPr marL="449263" indent="-449263" eaLnBrk="1" hangingPunct="1"/>
            <a:r>
              <a:rPr lang="zh-CN" altLang="en-US" sz="2400" b="1" smtClean="0">
                <a:latin typeface="Times New Roman" pitchFamily="18" charset="0"/>
              </a:rPr>
              <a:t>锯齿波逆程时间小于</a:t>
            </a:r>
            <a:r>
              <a:rPr lang="en-US" altLang="zh-CN" sz="2400" b="1" smtClean="0">
                <a:latin typeface="Times New Roman" pitchFamily="18" charset="0"/>
              </a:rPr>
              <a:t>0</a:t>
            </a:r>
            <a:r>
              <a:rPr lang="en-GB" altLang="zh-CN" sz="2400" b="1" smtClean="0">
                <a:latin typeface="Times New Roman" pitchFamily="18" charset="0"/>
              </a:rPr>
              <a:t>.5</a:t>
            </a:r>
            <a:r>
              <a:rPr lang="el-GR" altLang="zh-CN" sz="2400" b="1" smtClean="0">
                <a:latin typeface="Times New Roman" pitchFamily="18" charset="0"/>
                <a:cs typeface="Arial" charset="0"/>
                <a:sym typeface="Symbol" pitchFamily="18" charset="2"/>
              </a:rPr>
              <a:t></a:t>
            </a:r>
            <a:r>
              <a:rPr lang="en-GB" altLang="zh-CN" sz="2400" b="1" smtClean="0">
                <a:latin typeface="Times New Roman" pitchFamily="18" charset="0"/>
                <a:cs typeface="Arial" charset="0"/>
              </a:rPr>
              <a:t>s</a:t>
            </a:r>
          </a:p>
          <a:p>
            <a:pPr marL="449263" indent="-449263" eaLnBrk="1" hangingPunct="1"/>
            <a:r>
              <a:rPr lang="zh-CN" altLang="en-US" sz="2400" b="1" smtClean="0">
                <a:latin typeface="Times New Roman" pitchFamily="18" charset="0"/>
              </a:rPr>
              <a:t>行频切换时，要求系统转换时间小于</a:t>
            </a:r>
            <a:r>
              <a:rPr lang="en-US" altLang="zh-CN" sz="2400" b="1" smtClean="0">
                <a:latin typeface="Times New Roman" pitchFamily="18" charset="0"/>
              </a:rPr>
              <a:t>0.5s</a:t>
            </a:r>
          </a:p>
          <a:p>
            <a:pPr marL="449263" indent="-449263" eaLnBrk="1" hangingPunct="1">
              <a:buFont typeface="Wingdings" pitchFamily="2" charset="2"/>
              <a:buNone/>
            </a:pPr>
            <a:r>
              <a:rPr lang="en-US" altLang="zh-CN" sz="2400" b="1" smtClean="0">
                <a:latin typeface="Times New Roman" pitchFamily="18" charset="0"/>
              </a:rPr>
              <a:t>2</a:t>
            </a:r>
            <a:r>
              <a:rPr lang="zh-CN" altLang="en-US" sz="2400" b="1" smtClean="0">
                <a:latin typeface="Times New Roman" pitchFamily="18" charset="0"/>
              </a:rPr>
              <a:t>、本例中，</a:t>
            </a:r>
            <a:r>
              <a:rPr lang="en-US" altLang="zh-CN" sz="2400" b="1" smtClean="0">
                <a:latin typeface="Times New Roman" pitchFamily="18" charset="0"/>
                <a:sym typeface="Symbol" pitchFamily="18" charset="2"/>
              </a:rPr>
              <a:t>N</a:t>
            </a:r>
            <a:r>
              <a:rPr lang="zh-CN" altLang="en-US" sz="2400" b="1" smtClean="0">
                <a:latin typeface="Times New Roman" pitchFamily="18" charset="0"/>
                <a:sym typeface="Symbol" pitchFamily="18" charset="2"/>
              </a:rPr>
              <a:t>分频器的</a:t>
            </a:r>
            <a:r>
              <a:rPr lang="en-US" altLang="zh-CN" sz="2400" b="1" smtClean="0">
                <a:latin typeface="Times New Roman" pitchFamily="18" charset="0"/>
              </a:rPr>
              <a:t>N=</a:t>
            </a:r>
            <a:r>
              <a:rPr lang="zh-CN" altLang="en-US" sz="2400" b="1" smtClean="0">
                <a:latin typeface="Times New Roman" pitchFamily="18" charset="0"/>
              </a:rPr>
              <a:t>？为什么？</a:t>
            </a:r>
          </a:p>
          <a:p>
            <a:pPr marL="449263" indent="-449263" eaLnBrk="1" hangingPunct="1">
              <a:buFont typeface="Wingdings" pitchFamily="2" charset="2"/>
              <a:buNone/>
            </a:pPr>
            <a:r>
              <a:rPr lang="en-US" altLang="zh-CN" sz="2400" b="1" smtClean="0">
                <a:latin typeface="Times New Roman" pitchFamily="18" charset="0"/>
              </a:rPr>
              <a:t>3</a:t>
            </a:r>
            <a:r>
              <a:rPr lang="zh-CN" altLang="en-US" sz="2400" b="1" smtClean="0">
                <a:latin typeface="Times New Roman" pitchFamily="18" charset="0"/>
              </a:rPr>
              <a:t>、本例中，</a:t>
            </a:r>
            <a:r>
              <a:rPr lang="en-US" altLang="zh-CN" sz="2400" b="1" smtClean="0">
                <a:latin typeface="Times New Roman" pitchFamily="18" charset="0"/>
              </a:rPr>
              <a:t>f</a:t>
            </a:r>
            <a:r>
              <a:rPr lang="en-US" altLang="zh-CN" sz="2400" b="1" baseline="-25000" smtClean="0">
                <a:latin typeface="Times New Roman" pitchFamily="18" charset="0"/>
              </a:rPr>
              <a:t>i</a:t>
            </a:r>
            <a:r>
              <a:rPr lang="zh-CN" altLang="en-US" sz="2400" b="1" smtClean="0">
                <a:latin typeface="Times New Roman" pitchFamily="18" charset="0"/>
              </a:rPr>
              <a:t>、</a:t>
            </a:r>
            <a:r>
              <a:rPr lang="en-US" altLang="zh-CN" sz="2400" b="1" smtClean="0">
                <a:latin typeface="Times New Roman" pitchFamily="18" charset="0"/>
              </a:rPr>
              <a:t>f</a:t>
            </a:r>
            <a:r>
              <a:rPr lang="en-US" altLang="zh-CN" sz="2400" b="1" baseline="-25000" smtClean="0">
                <a:latin typeface="Times New Roman" pitchFamily="18" charset="0"/>
              </a:rPr>
              <a:t>o</a:t>
            </a:r>
            <a:r>
              <a:rPr lang="zh-CN" altLang="en-US" sz="2400" b="1" smtClean="0">
                <a:latin typeface="Times New Roman" pitchFamily="18" charset="0"/>
              </a:rPr>
              <a:t>分别为多少？</a:t>
            </a:r>
            <a:endParaRPr lang="zh-CN" altLang="en-US" sz="2400" b="1" u="sng" smtClean="0">
              <a:solidFill>
                <a:srgbClr val="FF0000"/>
              </a:solidFill>
              <a:latin typeface="Times New Roman" pitchFamily="18" charset="0"/>
            </a:endParaRPr>
          </a:p>
          <a:p>
            <a:pPr marL="449263" indent="-449263" eaLnBrk="1" hangingPunct="1">
              <a:buFont typeface="Wingdings" pitchFamily="2" charset="2"/>
              <a:buNone/>
            </a:pPr>
            <a:r>
              <a:rPr lang="en-US" altLang="zh-CN" sz="2400" b="1" smtClean="0">
                <a:latin typeface="Times New Roman" pitchFamily="18" charset="0"/>
              </a:rPr>
              <a:t>4</a:t>
            </a:r>
            <a:r>
              <a:rPr lang="zh-CN" altLang="en-US" sz="2400" b="1" smtClean="0">
                <a:latin typeface="Times New Roman" pitchFamily="18" charset="0"/>
              </a:rPr>
              <a:t>、本例中，鉴相频率</a:t>
            </a:r>
            <a:r>
              <a:rPr lang="en-US" altLang="zh-CN" sz="2400" b="1" smtClean="0">
                <a:latin typeface="Times New Roman" pitchFamily="18" charset="0"/>
              </a:rPr>
              <a:t>=</a:t>
            </a:r>
            <a:r>
              <a:rPr lang="zh-CN" altLang="en-US" sz="2400" b="1" smtClean="0">
                <a:latin typeface="Times New Roman" pitchFamily="18" charset="0"/>
              </a:rPr>
              <a:t>？</a:t>
            </a:r>
          </a:p>
          <a:p>
            <a:pPr marL="449263" indent="-449263" eaLnBrk="1" hangingPunct="1">
              <a:buFont typeface="Wingdings" pitchFamily="2" charset="2"/>
              <a:buNone/>
            </a:pPr>
            <a:r>
              <a:rPr lang="en-US" altLang="zh-CN" sz="2400" b="1" smtClean="0">
                <a:latin typeface="Times New Roman" pitchFamily="18" charset="0"/>
              </a:rPr>
              <a:t>5</a:t>
            </a:r>
            <a:r>
              <a:rPr lang="zh-CN" altLang="en-US" sz="2400" b="1" smtClean="0">
                <a:latin typeface="Times New Roman" pitchFamily="18" charset="0"/>
              </a:rPr>
              <a:t>、从压控振荡器</a:t>
            </a:r>
            <a:r>
              <a:rPr lang="en-US" altLang="zh-CN" sz="2400" b="1" smtClean="0">
                <a:latin typeface="Times New Roman" pitchFamily="18" charset="0"/>
              </a:rPr>
              <a:t>74LS124</a:t>
            </a:r>
            <a:r>
              <a:rPr lang="zh-CN" altLang="en-US" sz="2400" b="1" smtClean="0">
                <a:latin typeface="Times New Roman" pitchFamily="18" charset="0"/>
              </a:rPr>
              <a:t>的受控特性图中，可以看出哪四点？</a:t>
            </a:r>
          </a:p>
          <a:p>
            <a:pPr marL="449263" indent="-449263" eaLnBrk="1" hangingPunct="1">
              <a:buFont typeface="Wingdings" pitchFamily="2" charset="2"/>
              <a:buNone/>
            </a:pPr>
            <a:r>
              <a:rPr lang="en-US" altLang="zh-CN" sz="2400" b="1" smtClean="0">
                <a:latin typeface="Times New Roman" pitchFamily="18" charset="0"/>
              </a:rPr>
              <a:t>6</a:t>
            </a:r>
            <a:r>
              <a:rPr lang="zh-CN" altLang="en-US" sz="2400" b="1" smtClean="0">
                <a:latin typeface="Times New Roman" pitchFamily="18" charset="0"/>
              </a:rPr>
              <a:t>、图</a:t>
            </a:r>
            <a:r>
              <a:rPr lang="en-US" altLang="zh-CN" sz="2400" b="1" smtClean="0">
                <a:latin typeface="Times New Roman" pitchFamily="18" charset="0"/>
              </a:rPr>
              <a:t>3-101</a:t>
            </a:r>
            <a:r>
              <a:rPr lang="zh-CN" altLang="en-US" sz="2400" b="1" smtClean="0">
                <a:latin typeface="Times New Roman" pitchFamily="18" charset="0"/>
              </a:rPr>
              <a:t>中，</a:t>
            </a:r>
            <a:r>
              <a:rPr lang="en-US" altLang="zh-CN" sz="2400" b="1" smtClean="0">
                <a:latin typeface="Times New Roman" pitchFamily="18" charset="0"/>
              </a:rPr>
              <a:t>1/2 358</a:t>
            </a:r>
            <a:r>
              <a:rPr lang="zh-CN" altLang="en-US" sz="2400" b="1" smtClean="0">
                <a:latin typeface="Times New Roman" pitchFamily="18" charset="0"/>
              </a:rPr>
              <a:t>有什么用？</a:t>
            </a:r>
            <a:br>
              <a:rPr lang="zh-CN" altLang="en-US" sz="2400" b="1" smtClean="0">
                <a:latin typeface="Times New Roman" pitchFamily="18" charset="0"/>
              </a:rPr>
            </a:br>
            <a:r>
              <a:rPr lang="en-US" altLang="zh-CN" sz="2400" b="1" smtClean="0">
                <a:latin typeface="Times New Roman" pitchFamily="18" charset="0"/>
              </a:rPr>
              <a:t>LM311</a:t>
            </a:r>
            <a:r>
              <a:rPr lang="zh-CN" altLang="en-US" sz="2400" b="1" smtClean="0">
                <a:latin typeface="Times New Roman" pitchFamily="18" charset="0"/>
              </a:rPr>
              <a:t>中</a:t>
            </a:r>
            <a:r>
              <a:rPr lang="en-US" altLang="zh-CN" sz="2400" b="1" smtClean="0">
                <a:latin typeface="Times New Roman" pitchFamily="18" charset="0"/>
              </a:rPr>
              <a:t>V-=</a:t>
            </a:r>
            <a:r>
              <a:rPr lang="zh-CN" altLang="en-US" sz="2400" b="1" smtClean="0">
                <a:latin typeface="Times New Roman" pitchFamily="18" charset="0"/>
              </a:rPr>
              <a:t>？希望实现怎样的功能？</a:t>
            </a:r>
          </a:p>
          <a:p>
            <a:pPr marL="449263" indent="-449263" eaLnBrk="1" hangingPunct="1">
              <a:buFont typeface="Wingdings" pitchFamily="2" charset="2"/>
              <a:buNone/>
            </a:pPr>
            <a:r>
              <a:rPr lang="en-US" altLang="zh-CN" sz="2400" b="1" smtClean="0">
                <a:latin typeface="Times New Roman" pitchFamily="18" charset="0"/>
              </a:rPr>
              <a:t>7</a:t>
            </a:r>
            <a:r>
              <a:rPr lang="zh-CN" altLang="en-US" sz="2400" b="1" smtClean="0">
                <a:latin typeface="Times New Roman" pitchFamily="18" charset="0"/>
              </a:rPr>
              <a:t>、本例中，若计数器</a:t>
            </a:r>
            <a:r>
              <a:rPr lang="en-US" altLang="zh-CN" sz="2400" b="1" smtClean="0">
                <a:latin typeface="Times New Roman" pitchFamily="18" charset="0"/>
              </a:rPr>
              <a:t>74LS161</a:t>
            </a:r>
            <a:r>
              <a:rPr lang="zh-CN" altLang="en-US" sz="2400" b="1" smtClean="0">
                <a:latin typeface="Times New Roman" pitchFamily="18" charset="0"/>
              </a:rPr>
              <a:t>的</a:t>
            </a:r>
            <a:r>
              <a:rPr lang="en-US" altLang="zh-CN" sz="2400" b="1" smtClean="0">
                <a:latin typeface="Times New Roman" pitchFamily="18" charset="0"/>
              </a:rPr>
              <a:t>Q</a:t>
            </a:r>
            <a:r>
              <a:rPr lang="en-US" altLang="zh-CN" sz="2400" b="1" baseline="-25000" smtClean="0">
                <a:latin typeface="Times New Roman" pitchFamily="18" charset="0"/>
              </a:rPr>
              <a:t>7</a:t>
            </a:r>
            <a:r>
              <a:rPr lang="zh-CN" altLang="en-US" sz="2400" b="1" smtClean="0">
                <a:latin typeface="Times New Roman" pitchFamily="18" charset="0"/>
              </a:rPr>
              <a:t>不反相输入到</a:t>
            </a:r>
            <a:r>
              <a:rPr lang="en-US" altLang="zh-CN" sz="2400" b="1" smtClean="0">
                <a:latin typeface="Times New Roman" pitchFamily="18" charset="0"/>
              </a:rPr>
              <a:t>CD4046</a:t>
            </a:r>
            <a:r>
              <a:rPr lang="zh-CN" altLang="en-US" sz="2400" b="1" smtClean="0">
                <a:latin typeface="Times New Roman" pitchFamily="18" charset="0"/>
              </a:rPr>
              <a:t>的</a:t>
            </a:r>
            <a:r>
              <a:rPr lang="en-US" altLang="zh-CN" sz="2400" b="1" smtClean="0">
                <a:latin typeface="Times New Roman" pitchFamily="18" charset="0"/>
              </a:rPr>
              <a:t>3</a:t>
            </a:r>
            <a:r>
              <a:rPr lang="zh-CN" altLang="en-US" sz="2400" b="1" smtClean="0">
                <a:latin typeface="Times New Roman" pitchFamily="18" charset="0"/>
              </a:rPr>
              <a:t>脚（鉴相器</a:t>
            </a:r>
            <a:r>
              <a:rPr lang="en-US" altLang="zh-CN" sz="2400" b="1" smtClean="0">
                <a:latin typeface="Times New Roman" pitchFamily="18" charset="0"/>
              </a:rPr>
              <a:t>PD II</a:t>
            </a:r>
            <a:r>
              <a:rPr lang="zh-CN" altLang="en-US" sz="2400" b="1" smtClean="0">
                <a:latin typeface="Times New Roman" pitchFamily="18" charset="0"/>
              </a:rPr>
              <a:t>），则输出的锯齿波将有何变化？</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xfrm>
            <a:off x="0" y="836613"/>
            <a:ext cx="9144000" cy="5543550"/>
          </a:xfrm>
        </p:spPr>
        <p:txBody>
          <a:bodyPr/>
          <a:lstStyle/>
          <a:p>
            <a:pPr marL="441325" indent="-441325" eaLnBrk="1" hangingPunct="1">
              <a:spcBef>
                <a:spcPct val="10000"/>
              </a:spcBef>
              <a:spcAft>
                <a:spcPct val="10000"/>
              </a:spcAft>
              <a:buClr>
                <a:schemeClr val="tx1"/>
              </a:buClr>
              <a:buSzPct val="75000"/>
              <a:buFont typeface="Wingdings" pitchFamily="2" charset="2"/>
              <a:buChar char="u"/>
              <a:defRPr/>
            </a:pPr>
            <a:r>
              <a:rPr lang="zh-CN" altLang="en-US" sz="4400" b="1" smtClean="0">
                <a:solidFill>
                  <a:srgbClr val="0000FF"/>
                </a:solidFill>
                <a:effectLst>
                  <a:outerShdw blurRad="38100" dist="38100" dir="2700000" algn="tl">
                    <a:srgbClr val="C0C0C0"/>
                  </a:outerShdw>
                </a:effectLst>
              </a:rPr>
              <a:t>模拟锁相环：</a:t>
            </a:r>
            <a:r>
              <a:rPr lang="zh-CN" altLang="en-US" sz="4400" b="1" smtClean="0">
                <a:solidFill>
                  <a:srgbClr val="008000"/>
                </a:solidFill>
                <a:effectLst>
                  <a:outerShdw blurRad="38100" dist="38100" dir="2700000" algn="tl">
                    <a:srgbClr val="C0C0C0"/>
                  </a:outerShdw>
                </a:effectLst>
              </a:rPr>
              <a:t>主要由相位参考提取电路、压控振荡器、相位比较器、控制电路等组成。</a:t>
            </a:r>
            <a:endParaRPr lang="en-US" altLang="zh-CN" sz="4400" b="1" smtClean="0">
              <a:solidFill>
                <a:srgbClr val="008000"/>
              </a:solidFill>
              <a:effectLst>
                <a:outerShdw blurRad="38100" dist="38100" dir="2700000" algn="tl">
                  <a:srgbClr val="C0C0C0"/>
                </a:outerShdw>
              </a:effectLst>
            </a:endParaRPr>
          </a:p>
          <a:p>
            <a:pPr marL="441325" indent="-441325" eaLnBrk="1" hangingPunct="1">
              <a:spcBef>
                <a:spcPct val="10000"/>
              </a:spcBef>
              <a:spcAft>
                <a:spcPct val="10000"/>
              </a:spcAft>
              <a:buClr>
                <a:schemeClr val="tx1"/>
              </a:buClr>
              <a:buSzPct val="75000"/>
              <a:buFont typeface="Wingdings" pitchFamily="2" charset="2"/>
              <a:buChar char="ü"/>
              <a:defRPr/>
            </a:pPr>
            <a:r>
              <a:rPr lang="zh-CN" altLang="en-US" sz="3700" b="1" smtClean="0">
                <a:effectLst>
                  <a:outerShdw blurRad="38100" dist="38100" dir="2700000" algn="tl">
                    <a:srgbClr val="C0C0C0"/>
                  </a:outerShdw>
                </a:effectLst>
              </a:rPr>
              <a:t>压控振荡器输出的是与需要频率很接近的等幅信号，把它和由相位参考提取电路从信号中提取的参考信号同时送入相位比较器，用比较形成的误差通过控制电路使压控振荡器的频率向减小误差绝对值的方向连续变化，实现锁相，从而达到同步。</a:t>
            </a:r>
          </a:p>
        </p:txBody>
      </p:sp>
      <p:sp>
        <p:nvSpPr>
          <p:cNvPr id="72707" name="Rectangle 3"/>
          <p:cNvSpPr>
            <a:spLocks noGrp="1" noChangeArrowheads="1"/>
          </p:cNvSpPr>
          <p:nvPr>
            <p:ph type="title"/>
          </p:nvPr>
        </p:nvSpPr>
        <p:spPr>
          <a:xfrm>
            <a:off x="0" y="44450"/>
            <a:ext cx="9144000" cy="792163"/>
          </a:xfrm>
        </p:spPr>
        <p:txBody>
          <a:bodyPr/>
          <a:lstStyle/>
          <a:p>
            <a:pPr algn="ctr" eaLnBrk="1" hangingPunct="1"/>
            <a:r>
              <a:rPr lang="zh-CN" altLang="en-US" sz="3800" smtClean="0"/>
              <a:t>补充提示：模拟锁相环和数字锁相环</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0" y="0"/>
            <a:ext cx="9144000" cy="6742113"/>
          </a:xfrm>
          <a:solidFill>
            <a:schemeClr val="bg1"/>
          </a:solidFill>
        </p:spPr>
        <p:txBody>
          <a:bodyPr/>
          <a:lstStyle/>
          <a:p>
            <a:pPr eaLnBrk="1" hangingPunct="1">
              <a:spcBef>
                <a:spcPct val="10000"/>
              </a:spcBef>
              <a:spcAft>
                <a:spcPct val="10000"/>
              </a:spcAft>
              <a:buClr>
                <a:schemeClr val="tx1"/>
              </a:buClr>
              <a:buSzPct val="75000"/>
              <a:buFont typeface="Wingdings" pitchFamily="2" charset="2"/>
              <a:buChar char="u"/>
              <a:defRPr/>
            </a:pPr>
            <a:r>
              <a:rPr lang="zh-CN" altLang="en-US" sz="3200" b="1" smtClean="0">
                <a:solidFill>
                  <a:srgbClr val="0000FF"/>
                </a:solidFill>
                <a:effectLst>
                  <a:outerShdw blurRad="38100" dist="38100" dir="2700000" algn="tl">
                    <a:srgbClr val="C0C0C0"/>
                  </a:outerShdw>
                </a:effectLst>
              </a:rPr>
              <a:t>数字锁相环：</a:t>
            </a:r>
            <a:r>
              <a:rPr lang="zh-CN" altLang="en-US" sz="3200" b="1" smtClean="0">
                <a:solidFill>
                  <a:srgbClr val="008000"/>
                </a:solidFill>
                <a:effectLst>
                  <a:outerShdw blurRad="38100" dist="38100" dir="2700000" algn="tl">
                    <a:srgbClr val="C0C0C0"/>
                  </a:outerShdw>
                </a:effectLst>
              </a:rPr>
              <a:t>主要由相位参考提取电路、晶体振荡器、分频器、相位比较器、脉冲补抹门等组成。</a:t>
            </a:r>
            <a:endParaRPr lang="en-US" altLang="zh-CN" sz="3200" b="1" smtClean="0">
              <a:solidFill>
                <a:srgbClr val="008000"/>
              </a:solidFill>
              <a:effectLst>
                <a:outerShdw blurRad="38100" dist="38100" dir="2700000" algn="tl">
                  <a:srgbClr val="C0C0C0"/>
                </a:outerShdw>
              </a:effectLst>
            </a:endParaRPr>
          </a:p>
          <a:p>
            <a:pPr eaLnBrk="1" hangingPunct="1">
              <a:spcBef>
                <a:spcPct val="10000"/>
              </a:spcBef>
              <a:spcAft>
                <a:spcPct val="10000"/>
              </a:spcAft>
              <a:buClr>
                <a:schemeClr val="tx1"/>
              </a:buClr>
              <a:buSzPct val="75000"/>
              <a:buFont typeface="Wingdings" pitchFamily="2" charset="2"/>
              <a:buChar char="ü"/>
              <a:defRPr/>
            </a:pPr>
            <a:r>
              <a:rPr lang="zh-CN" altLang="en-US" sz="2700" b="1" smtClean="0">
                <a:effectLst>
                  <a:outerShdw blurRad="38100" dist="38100" dir="2700000" algn="tl">
                    <a:srgbClr val="C0C0C0"/>
                  </a:outerShdw>
                </a:effectLst>
              </a:rPr>
              <a:t>分频器输出的信号频率与所需频率十分接近，把它和从信号中提取的相位参考信号同时送入相位比较器，比较结果示出本地频率高了时就通过补抹门抹掉一个输入分频器的脉冲，相当于本地振荡频率降低；相反，若示出本地频率低了时就在分频器输入端的两个输入脉冲间插入一个脉冲</a:t>
            </a:r>
            <a:br>
              <a:rPr lang="zh-CN" altLang="en-US" sz="2700" b="1" smtClean="0">
                <a:effectLst>
                  <a:outerShdw blurRad="38100" dist="38100" dir="2700000" algn="tl">
                    <a:srgbClr val="C0C0C0"/>
                  </a:outerShdw>
                </a:effectLst>
              </a:rPr>
            </a:br>
            <a:r>
              <a:rPr lang="zh-CN" altLang="en-US" sz="2700" b="1" smtClean="0">
                <a:effectLst>
                  <a:outerShdw blurRad="38100" dist="38100" dir="2700000" algn="tl">
                    <a:srgbClr val="C0C0C0"/>
                  </a:outerShdw>
                </a:effectLst>
              </a:rPr>
              <a:t>，相当于本地振荡频率上升；从而达到同步。</a:t>
            </a:r>
            <a:endParaRPr lang="en-US" altLang="zh-CN" sz="2700" b="1" smtClean="0">
              <a:effectLst>
                <a:outerShdw blurRad="38100" dist="38100" dir="2700000" algn="tl">
                  <a:srgbClr val="C0C0C0"/>
                </a:outerShdw>
              </a:effectLst>
            </a:endParaRPr>
          </a:p>
          <a:p>
            <a:pPr eaLnBrk="1" hangingPunct="1">
              <a:spcBef>
                <a:spcPct val="10000"/>
              </a:spcBef>
              <a:spcAft>
                <a:spcPct val="10000"/>
              </a:spcAft>
              <a:buClr>
                <a:schemeClr val="tx1"/>
              </a:buClr>
              <a:buSzPct val="75000"/>
              <a:buFont typeface="Wingdings" pitchFamily="2" charset="2"/>
              <a:buChar char="ü"/>
              <a:defRPr/>
            </a:pPr>
            <a:r>
              <a:rPr lang="zh-CN" altLang="en-US" sz="2700" b="1" smtClean="0">
                <a:effectLst>
                  <a:outerShdw blurRad="38100" dist="38100" dir="2700000" algn="tl">
                    <a:srgbClr val="C0C0C0"/>
                  </a:outerShdw>
                </a:effectLst>
              </a:rPr>
              <a:t>全数字锁相环</a:t>
            </a:r>
            <a:r>
              <a:rPr lang="en-US" altLang="zh-CN" sz="2700" b="1" smtClean="0">
                <a:effectLst>
                  <a:outerShdw blurRad="38100" dist="38100" dir="2700000" algn="tl">
                    <a:srgbClr val="C0C0C0"/>
                  </a:outerShdw>
                </a:effectLst>
              </a:rPr>
              <a:t>(DPLL)</a:t>
            </a:r>
            <a:r>
              <a:rPr lang="zh-CN" altLang="en-US" sz="2700" b="1" smtClean="0">
                <a:effectLst>
                  <a:outerShdw blurRad="38100" dist="38100" dir="2700000" algn="tl">
                    <a:srgbClr val="C0C0C0"/>
                  </a:outerShdw>
                </a:effectLst>
              </a:rPr>
              <a:t>与传统的模拟电路实现的</a:t>
            </a:r>
            <a:r>
              <a:rPr lang="en-US" altLang="zh-CN" sz="2700" b="1" smtClean="0">
                <a:effectLst>
                  <a:outerShdw blurRad="38100" dist="38100" dir="2700000" algn="tl">
                    <a:srgbClr val="C0C0C0"/>
                  </a:outerShdw>
                </a:effectLst>
              </a:rPr>
              <a:t>PLL</a:t>
            </a:r>
            <a:r>
              <a:rPr lang="zh-CN" altLang="en-US" sz="2700" b="1" smtClean="0">
                <a:effectLst>
                  <a:outerShdw blurRad="38100" dist="38100" dir="2700000" algn="tl">
                    <a:srgbClr val="C0C0C0"/>
                  </a:outerShdw>
                </a:effectLst>
              </a:rPr>
              <a:t>相比</a:t>
            </a:r>
            <a:br>
              <a:rPr lang="zh-CN" altLang="en-US" sz="2700" b="1" smtClean="0">
                <a:effectLst>
                  <a:outerShdw blurRad="38100" dist="38100" dir="2700000" algn="tl">
                    <a:srgbClr val="C0C0C0"/>
                  </a:outerShdw>
                </a:effectLst>
              </a:rPr>
            </a:br>
            <a:r>
              <a:rPr lang="zh-CN" altLang="en-US" sz="2700" b="1" smtClean="0">
                <a:effectLst>
                  <a:outerShdw blurRad="38100" dist="38100" dir="2700000" algn="tl">
                    <a:srgbClr val="C0C0C0"/>
                  </a:outerShdw>
                </a:effectLst>
              </a:rPr>
              <a:t>，优点有精度高且不受温度和电压影响，环路带宽和中心频率编程可调，且应用于数字系统时不需</a:t>
            </a:r>
            <a:r>
              <a:rPr lang="en-US" altLang="zh-CN" sz="2700" b="1" smtClean="0">
                <a:effectLst>
                  <a:outerShdw blurRad="38100" dist="38100" dir="2700000" algn="tl">
                    <a:srgbClr val="C0C0C0"/>
                  </a:outerShdw>
                </a:effectLst>
              </a:rPr>
              <a:t>A/D</a:t>
            </a:r>
            <a:r>
              <a:rPr lang="zh-CN" altLang="en-US" sz="2700" b="1" smtClean="0">
                <a:effectLst>
                  <a:outerShdw blurRad="38100" dist="38100" dir="2700000" algn="tl">
                    <a:srgbClr val="C0C0C0"/>
                  </a:outerShdw>
                </a:effectLst>
              </a:rPr>
              <a:t>及</a:t>
            </a:r>
            <a:r>
              <a:rPr lang="en-US" altLang="zh-CN" sz="2700" b="1" smtClean="0">
                <a:effectLst>
                  <a:outerShdw blurRad="38100" dist="38100" dir="2700000" algn="tl">
                    <a:srgbClr val="C0C0C0"/>
                  </a:outerShdw>
                </a:effectLst>
              </a:rPr>
              <a:t>D/A</a:t>
            </a:r>
            <a:r>
              <a:rPr lang="zh-CN" altLang="en-US" sz="2700" b="1" smtClean="0">
                <a:effectLst>
                  <a:outerShdw blurRad="38100" dist="38100" dir="2700000" algn="tl">
                    <a:srgbClr val="C0C0C0"/>
                  </a:outerShdw>
                </a:effectLst>
              </a:rPr>
              <a:t>转换。</a:t>
            </a:r>
            <a:endParaRPr lang="en-US" altLang="zh-CN" sz="2700" b="1" smtClean="0">
              <a:effectLst>
                <a:outerShdw blurRad="38100" dist="38100" dir="2700000" algn="tl">
                  <a:srgbClr val="C0C0C0"/>
                </a:outerShdw>
              </a:effectLst>
            </a:endParaRPr>
          </a:p>
          <a:p>
            <a:pPr eaLnBrk="1" hangingPunct="1">
              <a:spcBef>
                <a:spcPct val="10000"/>
              </a:spcBef>
              <a:spcAft>
                <a:spcPct val="10000"/>
              </a:spcAft>
              <a:buClr>
                <a:schemeClr val="tx1"/>
              </a:buClr>
              <a:buSzPct val="75000"/>
              <a:buFont typeface="Wingdings" pitchFamily="2" charset="2"/>
              <a:buChar char="ü"/>
              <a:defRPr/>
            </a:pPr>
            <a:r>
              <a:rPr lang="zh-CN" altLang="en-US" sz="2700" b="1" smtClean="0">
                <a:solidFill>
                  <a:srgbClr val="FF0000"/>
                </a:solidFill>
                <a:effectLst>
                  <a:outerShdw blurRad="38100" dist="38100" dir="2700000" algn="tl">
                    <a:srgbClr val="C0C0C0"/>
                  </a:outerShdw>
                </a:effectLst>
              </a:rPr>
              <a:t>数字锁相环可用</a:t>
            </a:r>
            <a:r>
              <a:rPr lang="en-US" altLang="zh-CN" sz="2700" b="1" smtClean="0">
                <a:solidFill>
                  <a:srgbClr val="FF0000"/>
                </a:solidFill>
                <a:effectLst>
                  <a:outerShdw blurRad="38100" dist="38100" dir="2700000" algn="tl">
                    <a:srgbClr val="C0C0C0"/>
                  </a:outerShdw>
                </a:effectLst>
              </a:rPr>
              <a:t>FPGA</a:t>
            </a:r>
            <a:r>
              <a:rPr lang="zh-CN" altLang="en-US" sz="2700" b="1" smtClean="0">
                <a:solidFill>
                  <a:srgbClr val="FF0000"/>
                </a:solidFill>
                <a:effectLst>
                  <a:outerShdw blurRad="38100" dist="38100" dir="2700000" algn="tl">
                    <a:srgbClr val="C0C0C0"/>
                  </a:outerShdw>
                </a:effectLst>
              </a:rPr>
              <a:t>实现，如</a:t>
            </a:r>
            <a:r>
              <a:rPr lang="en-US" altLang="zh-CN" sz="2700" b="1" smtClean="0">
                <a:solidFill>
                  <a:srgbClr val="FF0000"/>
                </a:solidFill>
                <a:effectLst>
                  <a:outerShdw blurRad="38100" dist="38100" dir="2700000" algn="tl">
                    <a:srgbClr val="C0C0C0"/>
                  </a:outerShdw>
                </a:effectLst>
              </a:rPr>
              <a:t>Altera</a:t>
            </a:r>
            <a:r>
              <a:rPr lang="zh-CN" altLang="en-US" sz="2700" b="1" smtClean="0">
                <a:solidFill>
                  <a:srgbClr val="FF0000"/>
                </a:solidFill>
                <a:effectLst>
                  <a:outerShdw blurRad="38100" dist="38100" dir="2700000" algn="tl">
                    <a:srgbClr val="C0C0C0"/>
                  </a:outerShdw>
                </a:effectLst>
              </a:rPr>
              <a:t>的</a:t>
            </a:r>
            <a:r>
              <a:rPr lang="en-US" altLang="zh-CN" sz="2700" b="1" smtClean="0">
                <a:solidFill>
                  <a:srgbClr val="FF0000"/>
                </a:solidFill>
                <a:effectLst>
                  <a:outerShdw blurRad="38100" dist="38100" dir="2700000" algn="tl">
                    <a:srgbClr val="C0C0C0"/>
                  </a:outerShdw>
                </a:effectLst>
              </a:rPr>
              <a:t>Cyclone</a:t>
            </a:r>
            <a:r>
              <a:rPr lang="zh-CN" altLang="en-US" sz="2700" b="1" smtClean="0">
                <a:solidFill>
                  <a:srgbClr val="FF0000"/>
                </a:solidFill>
                <a:effectLst>
                  <a:outerShdw blurRad="38100" dist="38100" dir="2700000" algn="tl">
                    <a:srgbClr val="C0C0C0"/>
                  </a:outerShdw>
                </a:effectLst>
              </a:rPr>
              <a:t>、</a:t>
            </a:r>
            <a:r>
              <a:rPr lang="en-US" altLang="zh-CN" sz="2700" b="1" smtClean="0">
                <a:solidFill>
                  <a:srgbClr val="FF0000"/>
                </a:solidFill>
                <a:effectLst>
                  <a:outerShdw blurRad="38100" dist="38100" dir="2700000" algn="tl">
                    <a:srgbClr val="C0C0C0"/>
                  </a:outerShdw>
                </a:effectLst>
              </a:rPr>
              <a:t>Stratix</a:t>
            </a:r>
            <a:r>
              <a:rPr lang="zh-CN" altLang="en-US" sz="2700" b="1" smtClean="0">
                <a:solidFill>
                  <a:srgbClr val="FF0000"/>
                </a:solidFill>
                <a:effectLst>
                  <a:outerShdw blurRad="38100" dist="38100" dir="2700000" algn="tl">
                    <a:srgbClr val="C0C0C0"/>
                  </a:outerShdw>
                </a:effectLst>
              </a:rPr>
              <a:t>等系列的</a:t>
            </a:r>
            <a:r>
              <a:rPr lang="en-US" altLang="zh-CN" sz="2700" b="1" smtClean="0">
                <a:solidFill>
                  <a:srgbClr val="FF0000"/>
                </a:solidFill>
                <a:effectLst>
                  <a:outerShdw blurRad="38100" dist="38100" dir="2700000" algn="tl">
                    <a:srgbClr val="C0C0C0"/>
                  </a:outerShdw>
                </a:effectLst>
              </a:rPr>
              <a:t>FPGA</a:t>
            </a:r>
            <a:r>
              <a:rPr lang="zh-CN" altLang="en-US" sz="2700" b="1" smtClean="0">
                <a:solidFill>
                  <a:srgbClr val="FF0000"/>
                </a:solidFill>
                <a:effectLst>
                  <a:outerShdw blurRad="38100" dist="38100" dir="2700000" algn="tl">
                    <a:srgbClr val="C0C0C0"/>
                  </a:outerShdw>
                </a:effectLst>
              </a:rPr>
              <a:t>提供内嵌的可重配置</a:t>
            </a:r>
            <a:r>
              <a:rPr lang="zh-CN" altLang="en-US" sz="2700" b="1" u="sng" smtClean="0">
                <a:solidFill>
                  <a:srgbClr val="0000FF"/>
                </a:solidFill>
                <a:effectLst>
                  <a:outerShdw blurRad="38100" dist="38100" dir="2700000" algn="tl">
                    <a:srgbClr val="C0C0C0"/>
                  </a:outerShdw>
                </a:effectLst>
              </a:rPr>
              <a:t>数字</a:t>
            </a:r>
            <a:r>
              <a:rPr lang="en-US" altLang="zh-CN" sz="2700" b="1" u="sng" smtClean="0">
                <a:solidFill>
                  <a:srgbClr val="0000FF"/>
                </a:solidFill>
                <a:effectLst>
                  <a:outerShdw blurRad="38100" dist="38100" dir="2700000" algn="tl">
                    <a:srgbClr val="C0C0C0"/>
                  </a:outerShdw>
                </a:effectLst>
              </a:rPr>
              <a:t>PLL</a:t>
            </a:r>
            <a:r>
              <a:rPr lang="zh-CN" altLang="en-US" sz="2700" b="1" smtClean="0">
                <a:solidFill>
                  <a:srgbClr val="FF0000"/>
                </a:solidFill>
                <a:effectLst>
                  <a:outerShdw blurRad="38100" dist="38100" dir="2700000" algn="tl">
                    <a:srgbClr val="C0C0C0"/>
                  </a:outerShdw>
                </a:effectLst>
              </a:rPr>
              <a:t>，</a:t>
            </a:r>
            <a:r>
              <a:rPr lang="en-US" altLang="zh-CN" sz="2700" b="1" smtClean="0">
                <a:solidFill>
                  <a:srgbClr val="FF0000"/>
                </a:solidFill>
                <a:effectLst>
                  <a:outerShdw blurRad="38100" dist="38100" dir="2700000" algn="tl">
                    <a:srgbClr val="C0C0C0"/>
                  </a:outerShdw>
                </a:effectLst>
              </a:rPr>
              <a:t/>
            </a:r>
            <a:br>
              <a:rPr lang="en-US" altLang="zh-CN" sz="2700" b="1" smtClean="0">
                <a:solidFill>
                  <a:srgbClr val="FF0000"/>
                </a:solidFill>
                <a:effectLst>
                  <a:outerShdw blurRad="38100" dist="38100" dir="2700000" algn="tl">
                    <a:srgbClr val="C0C0C0"/>
                  </a:outerShdw>
                </a:effectLst>
              </a:rPr>
            </a:br>
            <a:r>
              <a:rPr lang="zh-CN" altLang="en-US" sz="2700" b="1" smtClean="0">
                <a:solidFill>
                  <a:srgbClr val="FF0000"/>
                </a:solidFill>
                <a:effectLst>
                  <a:outerShdw blurRad="38100" dist="38100" dir="2700000" algn="tl">
                    <a:srgbClr val="C0C0C0"/>
                  </a:outerShdw>
                </a:effectLst>
              </a:rPr>
              <a:t>可在</a:t>
            </a:r>
            <a:r>
              <a:rPr lang="en-US" altLang="zh-CN" sz="2700" b="1" smtClean="0">
                <a:solidFill>
                  <a:srgbClr val="FF0000"/>
                </a:solidFill>
                <a:effectLst>
                  <a:outerShdw blurRad="38100" dist="38100" dir="2700000" algn="tl">
                    <a:srgbClr val="C0C0C0"/>
                  </a:outerShdw>
                </a:effectLst>
              </a:rPr>
              <a:t>Quartus II</a:t>
            </a:r>
            <a:r>
              <a:rPr lang="zh-CN" altLang="en-US" sz="2700" b="1" smtClean="0">
                <a:solidFill>
                  <a:srgbClr val="FF0000"/>
                </a:solidFill>
                <a:effectLst>
                  <a:outerShdw blurRad="38100" dist="38100" dir="2700000" algn="tl">
                    <a:srgbClr val="C0C0C0"/>
                  </a:outerShdw>
                </a:effectLst>
              </a:rPr>
              <a:t>软件中利用其现成的</a:t>
            </a:r>
            <a:r>
              <a:rPr lang="en-US" altLang="zh-CN" sz="2700" b="1" smtClean="0">
                <a:solidFill>
                  <a:srgbClr val="FF0000"/>
                </a:solidFill>
                <a:effectLst>
                  <a:outerShdw blurRad="38100" dist="38100" dir="2700000" algn="tl">
                    <a:srgbClr val="C0C0C0"/>
                  </a:outerShdw>
                </a:effectLst>
              </a:rPr>
              <a:t>PLL IP</a:t>
            </a:r>
            <a:r>
              <a:rPr lang="zh-CN" altLang="en-US" sz="2700" b="1" smtClean="0">
                <a:solidFill>
                  <a:srgbClr val="FF0000"/>
                </a:solidFill>
                <a:effectLst>
                  <a:outerShdw blurRad="38100" dist="38100" dir="2700000" algn="tl">
                    <a:srgbClr val="C0C0C0"/>
                  </a:outerShdw>
                </a:effectLst>
              </a:rPr>
              <a:t>核。</a:t>
            </a:r>
            <a:r>
              <a:rPr lang="en-US" altLang="zh-CN" sz="2700" b="1" smtClean="0">
                <a:solidFill>
                  <a:srgbClr val="FF0000"/>
                </a:solidFill>
                <a:effectLst>
                  <a:outerShdw blurRad="38100" dist="38100" dir="2700000" algn="tl">
                    <a:srgbClr val="C0C0C0"/>
                  </a:outerShdw>
                </a:effectLst>
              </a:rPr>
              <a:t/>
            </a:r>
            <a:br>
              <a:rPr lang="en-US" altLang="zh-CN" sz="2700" b="1" smtClean="0">
                <a:solidFill>
                  <a:srgbClr val="FF0000"/>
                </a:solidFill>
                <a:effectLst>
                  <a:outerShdw blurRad="38100" dist="38100" dir="2700000" algn="tl">
                    <a:srgbClr val="C0C0C0"/>
                  </a:outerShdw>
                </a:effectLst>
              </a:rPr>
            </a:br>
            <a:r>
              <a:rPr lang="zh-CN" altLang="en-US"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Xilinx</a:t>
            </a:r>
            <a:r>
              <a:rPr lang="zh-CN" altLang="en-US"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lang="en-US" altLang="zh-CN"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Lattice</a:t>
            </a:r>
            <a:r>
              <a:rPr lang="zh-CN" altLang="en-US"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a:t>
            </a:r>
            <a:r>
              <a:rPr lang="en-US" altLang="zh-CN"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FPGA</a:t>
            </a:r>
            <a:r>
              <a:rPr lang="zh-CN" altLang="en-US"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设计软件中也有现成的</a:t>
            </a:r>
            <a:r>
              <a:rPr lang="en-US" altLang="zh-CN"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PLL IP</a:t>
            </a:r>
            <a:r>
              <a:rPr lang="zh-CN" altLang="en-US" sz="2700" b="1" smtClean="0">
                <a:solidFill>
                  <a:srgbClr val="FF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核）</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43" name="Rectangle 3"/>
          <p:cNvSpPr>
            <a:spLocks noGrp="1" noChangeArrowheads="1"/>
          </p:cNvSpPr>
          <p:nvPr>
            <p:ph type="body" idx="1"/>
          </p:nvPr>
        </p:nvSpPr>
        <p:spPr>
          <a:xfrm>
            <a:off x="0" y="44450"/>
            <a:ext cx="9144000" cy="4248150"/>
          </a:xfrm>
        </p:spPr>
        <p:txBody>
          <a:bodyPr/>
          <a:lstStyle/>
          <a:p>
            <a:pPr marL="363538" indent="-363538" eaLnBrk="1" hangingPunct="1">
              <a:spcBef>
                <a:spcPct val="10000"/>
              </a:spcBef>
              <a:spcAft>
                <a:spcPct val="10000"/>
              </a:spcAft>
              <a:buSzTx/>
              <a:defRPr/>
            </a:pPr>
            <a:r>
              <a:rPr lang="en-US" altLang="zh-CN" sz="2900" b="1" smtClean="0">
                <a:solidFill>
                  <a:srgbClr val="FF0000"/>
                </a:solidFill>
              </a:rPr>
              <a:t>Altera</a:t>
            </a:r>
            <a:r>
              <a:rPr lang="zh-CN" altLang="en-US" sz="2900" b="1" smtClean="0">
                <a:solidFill>
                  <a:srgbClr val="FF0000"/>
                </a:solidFill>
              </a:rPr>
              <a:t>的</a:t>
            </a:r>
            <a:r>
              <a:rPr lang="en-US" altLang="zh-CN" sz="2900" b="1" smtClean="0">
                <a:solidFill>
                  <a:srgbClr val="FF0000"/>
                </a:solidFill>
              </a:rPr>
              <a:t>Cyclone</a:t>
            </a:r>
            <a:r>
              <a:rPr lang="zh-CN" altLang="en-US" sz="2900" b="1" smtClean="0">
                <a:solidFill>
                  <a:srgbClr val="FF0000"/>
                </a:solidFill>
              </a:rPr>
              <a:t>、</a:t>
            </a:r>
            <a:r>
              <a:rPr lang="en-US" altLang="zh-CN" sz="2900" b="1" smtClean="0">
                <a:solidFill>
                  <a:srgbClr val="FF0000"/>
                </a:solidFill>
              </a:rPr>
              <a:t>Stratix</a:t>
            </a:r>
            <a:r>
              <a:rPr lang="zh-CN" altLang="en-US" sz="2900" b="1" smtClean="0">
                <a:solidFill>
                  <a:srgbClr val="FF0000"/>
                </a:solidFill>
              </a:rPr>
              <a:t>等系列的</a:t>
            </a:r>
            <a:r>
              <a:rPr lang="en-US" altLang="zh-CN" sz="2900" b="1" smtClean="0">
                <a:solidFill>
                  <a:srgbClr val="FF0000"/>
                </a:solidFill>
              </a:rPr>
              <a:t>FPGA</a:t>
            </a:r>
            <a:r>
              <a:rPr lang="zh-CN" altLang="en-US" sz="2900" b="1" smtClean="0">
                <a:solidFill>
                  <a:srgbClr val="FF0000"/>
                </a:solidFill>
              </a:rPr>
              <a:t>提供内嵌的可重配置</a:t>
            </a:r>
            <a:r>
              <a:rPr lang="zh-CN" altLang="en-US" sz="2900" b="1" u="sng" smtClean="0">
                <a:solidFill>
                  <a:srgbClr val="0000FF"/>
                </a:solidFill>
                <a:effectLst>
                  <a:outerShdw blurRad="38100" dist="38100" dir="2700000" algn="tl">
                    <a:srgbClr val="C0C0C0"/>
                  </a:outerShdw>
                </a:effectLst>
              </a:rPr>
              <a:t>数字</a:t>
            </a:r>
            <a:r>
              <a:rPr lang="en-US" altLang="zh-CN" sz="2900" b="1" u="sng" smtClean="0">
                <a:solidFill>
                  <a:srgbClr val="0000FF"/>
                </a:solidFill>
                <a:effectLst>
                  <a:outerShdw blurRad="38100" dist="38100" dir="2700000" algn="tl">
                    <a:srgbClr val="C0C0C0"/>
                  </a:outerShdw>
                </a:effectLst>
              </a:rPr>
              <a:t>PLL</a:t>
            </a:r>
            <a:r>
              <a:rPr lang="zh-CN" altLang="en-US" sz="2900" b="1" smtClean="0">
                <a:solidFill>
                  <a:srgbClr val="FF0000"/>
                </a:solidFill>
              </a:rPr>
              <a:t>，可实时对</a:t>
            </a:r>
            <a:r>
              <a:rPr lang="en-US" altLang="zh-CN" sz="2900" b="1" smtClean="0">
                <a:solidFill>
                  <a:srgbClr val="FF0000"/>
                </a:solidFill>
              </a:rPr>
              <a:t>PLL</a:t>
            </a:r>
            <a:r>
              <a:rPr lang="zh-CN" altLang="en-US" sz="2900" b="1" smtClean="0">
                <a:solidFill>
                  <a:srgbClr val="FF0000"/>
                </a:solidFill>
              </a:rPr>
              <a:t>进行重新配置，使其适应新的工作要求（即不需要对</a:t>
            </a:r>
            <a:r>
              <a:rPr lang="en-US" altLang="zh-CN" sz="2900" b="1" smtClean="0">
                <a:solidFill>
                  <a:srgbClr val="FF0000"/>
                </a:solidFill>
              </a:rPr>
              <a:t>FPGA</a:t>
            </a:r>
            <a:r>
              <a:rPr lang="zh-CN" altLang="en-US" sz="2900" b="1" smtClean="0">
                <a:solidFill>
                  <a:srgbClr val="FF0000"/>
                </a:solidFill>
              </a:rPr>
              <a:t>进行</a:t>
            </a:r>
            <a:r>
              <a:rPr lang="en-US" altLang="zh-CN" sz="2900" b="1" smtClean="0">
                <a:solidFill>
                  <a:srgbClr val="FF0000"/>
                </a:solidFill>
              </a:rPr>
              <a:t/>
            </a:r>
            <a:br>
              <a:rPr lang="en-US" altLang="zh-CN" sz="2900" b="1" smtClean="0">
                <a:solidFill>
                  <a:srgbClr val="FF0000"/>
                </a:solidFill>
              </a:rPr>
            </a:br>
            <a:r>
              <a:rPr lang="zh-CN" altLang="en-US" sz="2900" b="1" smtClean="0">
                <a:solidFill>
                  <a:srgbClr val="FF0000"/>
                </a:solidFill>
              </a:rPr>
              <a:t>重新编程就能通过软件手段完成</a:t>
            </a:r>
            <a:r>
              <a:rPr lang="en-US" altLang="zh-CN" sz="2900" b="1" smtClean="0">
                <a:solidFill>
                  <a:srgbClr val="FF0000"/>
                </a:solidFill>
              </a:rPr>
              <a:t>PLL</a:t>
            </a:r>
            <a:r>
              <a:rPr lang="zh-CN" altLang="en-US" sz="2900" b="1" smtClean="0">
                <a:solidFill>
                  <a:srgbClr val="FF0000"/>
                </a:solidFill>
              </a:rPr>
              <a:t>的重新配置）。</a:t>
            </a:r>
          </a:p>
          <a:p>
            <a:pPr marL="363538" indent="-363538" eaLnBrk="1" hangingPunct="1">
              <a:spcBef>
                <a:spcPct val="10000"/>
              </a:spcBef>
              <a:spcAft>
                <a:spcPct val="10000"/>
              </a:spcAft>
              <a:buSzTx/>
              <a:defRPr/>
            </a:pPr>
            <a:r>
              <a:rPr lang="zh-CN" altLang="en-US" sz="2900" b="1" smtClean="0"/>
              <a:t>通过</a:t>
            </a:r>
            <a:r>
              <a:rPr lang="en-US" altLang="zh-CN" sz="2900" b="1" smtClean="0"/>
              <a:t>Altera</a:t>
            </a:r>
            <a:r>
              <a:rPr lang="zh-CN" altLang="en-US" sz="2900" b="1" smtClean="0"/>
              <a:t>的</a:t>
            </a:r>
            <a:r>
              <a:rPr lang="en-US" altLang="zh-CN" sz="2900" b="1" smtClean="0"/>
              <a:t>Quartus II</a:t>
            </a:r>
            <a:r>
              <a:rPr lang="zh-CN" altLang="en-US" sz="2900" b="1" smtClean="0"/>
              <a:t>软件的</a:t>
            </a:r>
            <a:r>
              <a:rPr lang="en-US" altLang="zh-CN" sz="2900" b="1" smtClean="0"/>
              <a:t>Tools</a:t>
            </a:r>
            <a:r>
              <a:rPr lang="zh-CN" altLang="en-US" sz="2900" b="1" smtClean="0"/>
              <a:t>菜单下面的</a:t>
            </a:r>
            <a:r>
              <a:rPr lang="en-US" altLang="zh-CN" sz="2900" b="1" smtClean="0"/>
              <a:t>“MegaWizard Plug-In Manager”</a:t>
            </a:r>
            <a:r>
              <a:rPr lang="zh-CN" altLang="en-US" sz="2900" b="1" smtClean="0"/>
              <a:t>工具，</a:t>
            </a:r>
            <a:r>
              <a:rPr lang="en-US" altLang="zh-CN" sz="2900" b="1" smtClean="0"/>
              <a:t/>
            </a:r>
            <a:br>
              <a:rPr lang="en-US" altLang="zh-CN" sz="2900" b="1" smtClean="0"/>
            </a:br>
            <a:r>
              <a:rPr lang="zh-CN" altLang="en-US" sz="2900" b="1" smtClean="0"/>
              <a:t>选择</a:t>
            </a:r>
            <a:r>
              <a:rPr lang="en-US" altLang="zh-CN" sz="2900" b="1" smtClean="0"/>
              <a:t>ALTPLL</a:t>
            </a:r>
            <a:r>
              <a:rPr lang="zh-CN" altLang="en-US" sz="2900" b="1" smtClean="0"/>
              <a:t>可重配置宏模块创建一个锁相环</a:t>
            </a:r>
            <a:r>
              <a:rPr lang="en-US" altLang="zh-CN" sz="2900" b="1" smtClean="0"/>
              <a:t>Megafunction</a:t>
            </a:r>
            <a:r>
              <a:rPr lang="zh-CN" altLang="en-US" sz="2900" b="1" smtClean="0"/>
              <a:t>，然后进行相关</a:t>
            </a:r>
            <a:r>
              <a:rPr lang="en-US" altLang="zh-CN" sz="2900" b="1" smtClean="0"/>
              <a:t>PLL</a:t>
            </a:r>
            <a:r>
              <a:rPr lang="zh-CN" altLang="en-US" sz="2900" b="1" smtClean="0"/>
              <a:t>定义设置，</a:t>
            </a:r>
            <a:r>
              <a:rPr lang="en-US" altLang="zh-CN" sz="2900" b="1" smtClean="0"/>
              <a:t/>
            </a:r>
            <a:br>
              <a:rPr lang="en-US" altLang="zh-CN" sz="2900" b="1" smtClean="0"/>
            </a:br>
            <a:r>
              <a:rPr lang="zh-CN" altLang="en-US" sz="2900" b="1" smtClean="0"/>
              <a:t>即可在</a:t>
            </a:r>
            <a:r>
              <a:rPr lang="en-US" altLang="zh-CN" sz="2900" b="1" smtClean="0"/>
              <a:t>FPGA</a:t>
            </a:r>
            <a:r>
              <a:rPr lang="zh-CN" altLang="en-US" sz="2900" b="1" smtClean="0"/>
              <a:t>中实现一锁相环路模块（如图）。</a:t>
            </a:r>
          </a:p>
        </p:txBody>
      </p:sp>
      <p:pic>
        <p:nvPicPr>
          <p:cNvPr id="74755" name="Picture 4"/>
          <p:cNvPicPr>
            <a:picLocks noChangeAspect="1" noChangeArrowheads="1"/>
          </p:cNvPicPr>
          <p:nvPr/>
        </p:nvPicPr>
        <p:blipFill>
          <a:blip r:embed="rId2"/>
          <a:srcRect/>
          <a:stretch>
            <a:fillRect/>
          </a:stretch>
        </p:blipFill>
        <p:spPr bwMode="auto">
          <a:xfrm>
            <a:off x="34925" y="4314825"/>
            <a:ext cx="3313113" cy="1993900"/>
          </a:xfrm>
          <a:prstGeom prst="rect">
            <a:avLst/>
          </a:prstGeom>
          <a:noFill/>
          <a:ln w="9525">
            <a:noFill/>
            <a:miter lim="800000"/>
            <a:headEnd/>
            <a:tailEnd/>
          </a:ln>
        </p:spPr>
      </p:pic>
      <p:sp>
        <p:nvSpPr>
          <p:cNvPr id="74756" name="Text Box 5"/>
          <p:cNvSpPr txBox="1">
            <a:spLocks noChangeArrowheads="1"/>
          </p:cNvSpPr>
          <p:nvPr/>
        </p:nvSpPr>
        <p:spPr bwMode="auto">
          <a:xfrm>
            <a:off x="3348038" y="4459288"/>
            <a:ext cx="5795962" cy="1679575"/>
          </a:xfrm>
          <a:prstGeom prst="rect">
            <a:avLst/>
          </a:prstGeom>
          <a:noFill/>
          <a:ln w="9525">
            <a:noFill/>
            <a:miter lim="800000"/>
            <a:headEnd/>
            <a:tailEnd/>
          </a:ln>
        </p:spPr>
        <p:txBody>
          <a:bodyPr>
            <a:spAutoFit/>
          </a:bodyPr>
          <a:lstStyle/>
          <a:p>
            <a:pPr eaLnBrk="1" hangingPunct="1">
              <a:buFontTx/>
              <a:buChar char="•"/>
            </a:pPr>
            <a:r>
              <a:rPr lang="zh-CN" altLang="en-US" sz="2600"/>
              <a:t>参见教材</a:t>
            </a:r>
            <a:r>
              <a:rPr lang="en-US" altLang="zh-CN" sz="2600"/>
              <a:t>6.3.2</a:t>
            </a:r>
            <a:r>
              <a:rPr lang="zh-CN" altLang="en-US" sz="2600"/>
              <a:t>节</a:t>
            </a:r>
          </a:p>
          <a:p>
            <a:pPr eaLnBrk="1" hangingPunct="1">
              <a:buFontTx/>
              <a:buChar char="•"/>
            </a:pPr>
            <a:r>
              <a:rPr lang="zh-CN" altLang="en-US" sz="2600"/>
              <a:t>参考资料：</a:t>
            </a:r>
          </a:p>
          <a:p>
            <a:pPr eaLnBrk="1" hangingPunct="1">
              <a:buSzPct val="75000"/>
              <a:buFont typeface="Wingdings" pitchFamily="2" charset="2"/>
              <a:buChar char="ü"/>
            </a:pPr>
            <a:r>
              <a:rPr lang="en-US" altLang="zh-CN" sz="2600">
                <a:hlinkClick r:id="rId3"/>
              </a:rPr>
              <a:t>Altera</a:t>
            </a:r>
            <a:r>
              <a:rPr lang="zh-CN" altLang="en-US" sz="2600">
                <a:hlinkClick r:id="rId3"/>
              </a:rPr>
              <a:t>可重配置</a:t>
            </a:r>
            <a:r>
              <a:rPr lang="en-US" altLang="zh-CN" sz="2600">
                <a:hlinkClick r:id="rId3"/>
              </a:rPr>
              <a:t>PLL</a:t>
            </a:r>
            <a:r>
              <a:rPr lang="zh-CN" altLang="en-US" sz="2600">
                <a:hlinkClick r:id="rId3"/>
              </a:rPr>
              <a:t>使用手册</a:t>
            </a:r>
            <a:endParaRPr lang="zh-CN" altLang="en-US" sz="2600"/>
          </a:p>
          <a:p>
            <a:pPr eaLnBrk="1" hangingPunct="1">
              <a:buSzPct val="75000"/>
              <a:buFont typeface="Wingdings" pitchFamily="2" charset="2"/>
              <a:buChar char="ü"/>
            </a:pPr>
            <a:r>
              <a:rPr lang="zh-CN" altLang="en-US" sz="2600">
                <a:hlinkClick r:id="rId4"/>
              </a:rPr>
              <a:t>图解</a:t>
            </a:r>
            <a:r>
              <a:rPr lang="en-US" altLang="zh-CN" sz="2600">
                <a:hlinkClick r:id="rId4"/>
              </a:rPr>
              <a:t>QuartusII</a:t>
            </a:r>
            <a:r>
              <a:rPr lang="zh-CN" altLang="en-US" sz="2600">
                <a:hlinkClick r:id="rId4"/>
              </a:rPr>
              <a:t>的锁相环</a:t>
            </a:r>
            <a:r>
              <a:rPr lang="en-US" altLang="zh-CN" sz="2600">
                <a:hlinkClick r:id="rId4"/>
              </a:rPr>
              <a:t>PLL</a:t>
            </a:r>
            <a:r>
              <a:rPr lang="zh-CN" altLang="en-US" sz="2600">
                <a:hlinkClick r:id="rId4"/>
              </a:rPr>
              <a:t>使用流程</a:t>
            </a:r>
            <a:endParaRPr lang="zh-CN" altLang="en-US" sz="26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260350"/>
            <a:ext cx="7532687" cy="720725"/>
          </a:xfrm>
        </p:spPr>
        <p:txBody>
          <a:bodyPr/>
          <a:lstStyle/>
          <a:p>
            <a:pPr eaLnBrk="1" hangingPunct="1"/>
            <a:r>
              <a:rPr lang="en-US" altLang="zh-CN" sz="3600" smtClean="0">
                <a:solidFill>
                  <a:srgbClr val="009900"/>
                </a:solidFill>
              </a:rPr>
              <a:t>3. </a:t>
            </a:r>
            <a:r>
              <a:rPr lang="zh-CN" altLang="en-US" sz="3600" smtClean="0">
                <a:solidFill>
                  <a:srgbClr val="009900"/>
                </a:solidFill>
              </a:rPr>
              <a:t>捕捉特性</a:t>
            </a:r>
            <a:r>
              <a:rPr lang="zh-CN" altLang="en-US" sz="3600" smtClean="0">
                <a:solidFill>
                  <a:srgbClr val="FF0000"/>
                </a:solidFill>
              </a:rPr>
              <a:t>（不作要求）</a:t>
            </a:r>
          </a:p>
        </p:txBody>
      </p:sp>
      <p:sp>
        <p:nvSpPr>
          <p:cNvPr id="14339" name="Rectangle 3"/>
          <p:cNvSpPr>
            <a:spLocks noGrp="1" noChangeArrowheads="1"/>
          </p:cNvSpPr>
          <p:nvPr>
            <p:ph type="body" idx="1"/>
          </p:nvPr>
        </p:nvSpPr>
        <p:spPr>
          <a:xfrm>
            <a:off x="0" y="1125538"/>
            <a:ext cx="9144000" cy="5256212"/>
          </a:xfrm>
        </p:spPr>
        <p:txBody>
          <a:bodyPr/>
          <a:lstStyle/>
          <a:p>
            <a:pPr marL="266700" indent="-266700" eaLnBrk="1" hangingPunct="1">
              <a:buFont typeface="Wingdings" pitchFamily="2" charset="2"/>
              <a:buNone/>
            </a:pPr>
            <a:r>
              <a:rPr lang="zh-CN" altLang="en-US" sz="2600" b="1" smtClean="0"/>
              <a:t>反映</a:t>
            </a:r>
            <a:r>
              <a:rPr lang="zh-CN" altLang="en-US" sz="2600" b="1" u="sng" smtClean="0"/>
              <a:t>环路捕捉性能</a:t>
            </a:r>
            <a:r>
              <a:rPr lang="zh-CN" altLang="en-US" sz="2600" b="1" smtClean="0"/>
              <a:t>的主要指标有：</a:t>
            </a:r>
          </a:p>
          <a:p>
            <a:pPr marL="266700" indent="-266700" eaLnBrk="1" hangingPunct="1"/>
            <a:r>
              <a:rPr lang="zh-CN" altLang="en-US" sz="2600" b="1" u="sng" smtClean="0">
                <a:solidFill>
                  <a:srgbClr val="FF0000"/>
                </a:solidFill>
              </a:rPr>
              <a:t>同步带</a:t>
            </a:r>
            <a:r>
              <a:rPr lang="en-US" altLang="zh-CN" sz="2600" b="1" u="sng" smtClean="0">
                <a:solidFill>
                  <a:srgbClr val="FF0000"/>
                </a:solidFill>
              </a:rPr>
              <a:t>/</a:t>
            </a:r>
            <a:r>
              <a:rPr lang="zh-CN" altLang="en-US" sz="2600" b="1" u="sng" smtClean="0">
                <a:solidFill>
                  <a:srgbClr val="FF0000"/>
                </a:solidFill>
              </a:rPr>
              <a:t>跟踪带</a:t>
            </a:r>
            <a:r>
              <a:rPr lang="zh-CN" altLang="en-US" sz="2400" b="1" smtClean="0">
                <a:solidFill>
                  <a:srgbClr val="FF0000"/>
                </a:solidFill>
                <a:latin typeface="Times New Roman" pitchFamily="18" charset="0"/>
                <a:sym typeface="Symbol" pitchFamily="18" charset="2"/>
              </a:rPr>
              <a:t></a:t>
            </a:r>
            <a:r>
              <a:rPr lang="en-US" altLang="zh-CN" sz="2400" b="1" baseline="-25000" smtClean="0">
                <a:solidFill>
                  <a:srgbClr val="FF0000"/>
                </a:solidFill>
                <a:sym typeface="Symbol" pitchFamily="18" charset="2"/>
              </a:rPr>
              <a:t>H</a:t>
            </a:r>
            <a:r>
              <a:rPr lang="zh-CN" altLang="en-US" sz="2400" b="1" smtClean="0">
                <a:latin typeface="Times New Roman" pitchFamily="18" charset="0"/>
                <a:sym typeface="Symbol" pitchFamily="18" charset="2"/>
              </a:rPr>
              <a:t>：能够维持环路锁定所允许的</a:t>
            </a:r>
            <a:r>
              <a:rPr lang="en-US" altLang="zh-CN" sz="2400" b="1" smtClean="0">
                <a:latin typeface="Times New Roman" pitchFamily="18" charset="0"/>
                <a:sym typeface="Symbol" pitchFamily="18" charset="2"/>
              </a:rPr>
              <a:t/>
            </a:r>
            <a:br>
              <a:rPr lang="en-US" altLang="zh-CN" sz="2400" b="1" smtClean="0">
                <a:latin typeface="Times New Roman" pitchFamily="18" charset="0"/>
                <a:sym typeface="Symbol" pitchFamily="18" charset="2"/>
              </a:rPr>
            </a:br>
            <a:r>
              <a:rPr lang="zh-CN" altLang="en-US" sz="2400" b="1" smtClean="0">
                <a:latin typeface="Times New Roman" pitchFamily="18" charset="0"/>
                <a:sym typeface="Symbol" pitchFamily="18" charset="2"/>
              </a:rPr>
              <a:t>最大输入固有频差</a:t>
            </a:r>
            <a:r>
              <a:rPr lang="en-US" altLang="zh-CN" sz="2400" b="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i</a:t>
            </a:r>
            <a:r>
              <a:rPr lang="en-US" altLang="zh-CN" sz="2400" b="1" smtClean="0">
                <a:latin typeface="Times New Roman" pitchFamily="18" charset="0"/>
                <a:sym typeface="Symbol" pitchFamily="18" charset="2"/>
              </a:rPr>
              <a:t>|</a:t>
            </a:r>
            <a:r>
              <a:rPr lang="zh-CN" altLang="en-US" sz="2400" b="1" smtClean="0">
                <a:solidFill>
                  <a:srgbClr val="0000FF"/>
                </a:solidFill>
                <a:latin typeface="Times New Roman" pitchFamily="18" charset="0"/>
                <a:sym typeface="Symbol" pitchFamily="18" charset="2"/>
              </a:rPr>
              <a:t>（指锁定</a:t>
            </a:r>
            <a:r>
              <a:rPr lang="en-US" altLang="zh-CN" sz="2400" b="1" smtClean="0">
                <a:solidFill>
                  <a:srgbClr val="0000FF"/>
                </a:solidFill>
                <a:latin typeface="Times New Roman" pitchFamily="18" charset="0"/>
                <a:sym typeface="Wingdings" pitchFamily="2" charset="2"/>
              </a:rPr>
              <a:t></a:t>
            </a:r>
            <a:r>
              <a:rPr lang="zh-CN" altLang="en-US" sz="2400" b="1" smtClean="0">
                <a:solidFill>
                  <a:srgbClr val="0000FF"/>
                </a:solidFill>
                <a:latin typeface="Times New Roman" pitchFamily="18" charset="0"/>
                <a:sym typeface="Wingdings" pitchFamily="2" charset="2"/>
              </a:rPr>
              <a:t>偏离锁定</a:t>
            </a:r>
            <a:r>
              <a:rPr lang="en-US" altLang="zh-CN" sz="2400" b="1" smtClean="0">
                <a:solidFill>
                  <a:srgbClr val="0000FF"/>
                </a:solidFill>
                <a:latin typeface="Times New Roman" pitchFamily="18" charset="0"/>
                <a:sym typeface="Wingdings" pitchFamily="2" charset="2"/>
              </a:rPr>
              <a:t></a:t>
            </a:r>
            <a:r>
              <a:rPr lang="zh-CN" altLang="en-US" sz="2400" b="1" smtClean="0">
                <a:solidFill>
                  <a:srgbClr val="0000FF"/>
                </a:solidFill>
                <a:latin typeface="Times New Roman" pitchFamily="18" charset="0"/>
                <a:sym typeface="Wingdings" pitchFamily="2" charset="2"/>
              </a:rPr>
              <a:t>锁定的跟踪过程）</a:t>
            </a:r>
            <a:endParaRPr lang="zh-CN" altLang="en-US" sz="2600" b="1" smtClean="0">
              <a:solidFill>
                <a:srgbClr val="0000FF"/>
              </a:solidFill>
            </a:endParaRPr>
          </a:p>
          <a:p>
            <a:pPr marL="266700" indent="-266700" eaLnBrk="1" hangingPunct="1"/>
            <a:r>
              <a:rPr lang="zh-CN" altLang="en-US" sz="2600" b="1" u="sng" smtClean="0">
                <a:solidFill>
                  <a:srgbClr val="FF0000"/>
                </a:solidFill>
              </a:rPr>
              <a:t>捕捉带</a:t>
            </a:r>
            <a:r>
              <a:rPr lang="en-US" altLang="zh-CN" sz="2400" b="1" smtClean="0">
                <a:solidFill>
                  <a:srgbClr val="FF0000"/>
                </a:solidFill>
                <a:latin typeface="Times New Roman" pitchFamily="18" charset="0"/>
                <a:sym typeface="Symbol" pitchFamily="18" charset="2"/>
              </a:rPr>
              <a:t></a:t>
            </a:r>
            <a:r>
              <a:rPr lang="en-US" altLang="zh-CN" sz="2400" b="1" baseline="-25000" smtClean="0">
                <a:solidFill>
                  <a:srgbClr val="FF0000"/>
                </a:solidFill>
                <a:sym typeface="Symbol" pitchFamily="18" charset="2"/>
              </a:rPr>
              <a:t>P</a:t>
            </a:r>
            <a:r>
              <a:rPr lang="zh-CN" altLang="en-US" sz="2400" b="1" smtClean="0">
                <a:latin typeface="Times New Roman" pitchFamily="18" charset="0"/>
                <a:sym typeface="Symbol" pitchFamily="18" charset="2"/>
              </a:rPr>
              <a:t>：能够进入锁定所允许的最大</a:t>
            </a:r>
            <a:r>
              <a:rPr lang="en-US" altLang="zh-CN" sz="2400" b="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i</a:t>
            </a:r>
            <a:r>
              <a:rPr lang="en-US" altLang="zh-CN" sz="2400" b="1" smtClean="0">
                <a:latin typeface="Times New Roman" pitchFamily="18" charset="0"/>
                <a:sym typeface="Symbol" pitchFamily="18" charset="2"/>
              </a:rPr>
              <a:t>|</a:t>
            </a:r>
            <a:br>
              <a:rPr lang="en-US" altLang="zh-CN" sz="2400" b="1" smtClean="0">
                <a:latin typeface="Times New Roman" pitchFamily="18" charset="0"/>
                <a:sym typeface="Symbol" pitchFamily="18" charset="2"/>
              </a:rPr>
            </a:br>
            <a:r>
              <a:rPr lang="zh-CN" altLang="en-US" sz="2400" b="1" smtClean="0">
                <a:solidFill>
                  <a:srgbClr val="0000FF"/>
                </a:solidFill>
                <a:latin typeface="Times New Roman" pitchFamily="18" charset="0"/>
                <a:sym typeface="Symbol" pitchFamily="18" charset="2"/>
              </a:rPr>
              <a:t>（指失锁</a:t>
            </a:r>
            <a:r>
              <a:rPr lang="en-US" altLang="zh-CN" sz="2400" b="1" smtClean="0">
                <a:solidFill>
                  <a:srgbClr val="0000FF"/>
                </a:solidFill>
                <a:latin typeface="Times New Roman" pitchFamily="18" charset="0"/>
                <a:sym typeface="Wingdings" pitchFamily="2" charset="2"/>
              </a:rPr>
              <a:t></a:t>
            </a:r>
            <a:r>
              <a:rPr lang="zh-CN" altLang="en-US" sz="2400" b="1" smtClean="0">
                <a:solidFill>
                  <a:srgbClr val="0000FF"/>
                </a:solidFill>
                <a:latin typeface="Times New Roman" pitchFamily="18" charset="0"/>
                <a:sym typeface="Wingdings" pitchFamily="2" charset="2"/>
              </a:rPr>
              <a:t>锁定的捕捉过程）</a:t>
            </a:r>
            <a:endParaRPr lang="zh-CN" altLang="en-US" sz="2600" b="1" smtClean="0">
              <a:solidFill>
                <a:srgbClr val="0000FF"/>
              </a:solidFill>
            </a:endParaRPr>
          </a:p>
          <a:p>
            <a:pPr marL="266700" indent="-266700" eaLnBrk="1" hangingPunct="1"/>
            <a:r>
              <a:rPr lang="zh-CN" altLang="en-US" sz="2600" b="1" u="sng" smtClean="0">
                <a:solidFill>
                  <a:srgbClr val="FF0000"/>
                </a:solidFill>
              </a:rPr>
              <a:t>快捕带</a:t>
            </a:r>
            <a:r>
              <a:rPr lang="en-US" altLang="zh-CN" sz="2400" b="1" smtClean="0">
                <a:solidFill>
                  <a:srgbClr val="FF0000"/>
                </a:solidFill>
                <a:latin typeface="Times New Roman" pitchFamily="18" charset="0"/>
                <a:sym typeface="Symbol" pitchFamily="18" charset="2"/>
              </a:rPr>
              <a:t></a:t>
            </a:r>
            <a:r>
              <a:rPr lang="en-US" altLang="zh-CN" sz="2600" b="1" baseline="-25000" smtClean="0">
                <a:solidFill>
                  <a:srgbClr val="FF0000"/>
                </a:solidFill>
              </a:rPr>
              <a:t>L</a:t>
            </a:r>
            <a:r>
              <a:rPr lang="zh-CN" altLang="en-US" sz="2600" b="1" smtClean="0"/>
              <a:t>：能够锁定的最大</a:t>
            </a:r>
            <a:r>
              <a:rPr lang="en-US" altLang="zh-CN" sz="2400" b="1" smtClean="0">
                <a:latin typeface="Times New Roman" pitchFamily="18" charset="0"/>
                <a:sym typeface="Symbol" pitchFamily="18" charset="2"/>
              </a:rPr>
              <a:t>|</a:t>
            </a:r>
            <a:r>
              <a:rPr lang="en-US" altLang="zh-CN" sz="2400" b="1" baseline="-25000" smtClean="0">
                <a:latin typeface="Times New Roman" pitchFamily="18" charset="0"/>
                <a:sym typeface="Symbol" pitchFamily="18" charset="2"/>
              </a:rPr>
              <a:t>i</a:t>
            </a:r>
            <a:r>
              <a:rPr lang="en-US" altLang="zh-CN" sz="2400" b="1" smtClean="0">
                <a:latin typeface="Times New Roman" pitchFamily="18" charset="0"/>
                <a:sym typeface="Symbol" pitchFamily="18" charset="2"/>
              </a:rPr>
              <a:t>|</a:t>
            </a:r>
            <a:r>
              <a:rPr lang="zh-CN" altLang="en-US" sz="2400" b="1" smtClean="0">
                <a:solidFill>
                  <a:srgbClr val="0000FF"/>
                </a:solidFill>
                <a:latin typeface="Times New Roman" pitchFamily="18" charset="0"/>
                <a:sym typeface="Symbol" pitchFamily="18" charset="2"/>
              </a:rPr>
              <a:t>（指当</a:t>
            </a:r>
            <a:r>
              <a:rPr lang="en-US" altLang="zh-CN" sz="2400" b="1" smtClean="0">
                <a:solidFill>
                  <a:srgbClr val="0000FF"/>
                </a:solidFill>
                <a:latin typeface="Times New Roman" pitchFamily="18" charset="0"/>
                <a:sym typeface="Symbol" pitchFamily="18" charset="2"/>
              </a:rPr>
              <a:t></a:t>
            </a:r>
            <a:r>
              <a:rPr lang="en-US" altLang="zh-CN" sz="2400" b="1" baseline="-25000" smtClean="0">
                <a:solidFill>
                  <a:srgbClr val="0000FF"/>
                </a:solidFill>
                <a:latin typeface="Times New Roman" pitchFamily="18" charset="0"/>
                <a:sym typeface="Symbol" pitchFamily="18" charset="2"/>
              </a:rPr>
              <a:t>i</a:t>
            </a:r>
            <a:r>
              <a:rPr lang="zh-CN" altLang="en-US" sz="2400" b="1" smtClean="0">
                <a:solidFill>
                  <a:srgbClr val="0000FF"/>
                </a:solidFill>
                <a:latin typeface="Times New Roman" pitchFamily="18" charset="0"/>
                <a:sym typeface="Symbol" pitchFamily="18" charset="2"/>
              </a:rPr>
              <a:t>较小时</a:t>
            </a:r>
            <a:r>
              <a:rPr lang="en-US" altLang="zh-CN" sz="2400" b="1" smtClean="0">
                <a:solidFill>
                  <a:srgbClr val="0000FF"/>
                </a:solidFill>
                <a:latin typeface="Times New Roman" pitchFamily="18" charset="0"/>
                <a:sym typeface="Symbol" pitchFamily="18" charset="2"/>
              </a:rPr>
              <a:t/>
            </a:r>
            <a:br>
              <a:rPr lang="en-US" altLang="zh-CN" sz="2400" b="1" smtClean="0">
                <a:solidFill>
                  <a:srgbClr val="0000FF"/>
                </a:solidFill>
                <a:latin typeface="Times New Roman" pitchFamily="18" charset="0"/>
                <a:sym typeface="Symbol" pitchFamily="18" charset="2"/>
              </a:rPr>
            </a:br>
            <a:r>
              <a:rPr lang="zh-CN" altLang="en-US" sz="2400" b="1" smtClean="0">
                <a:solidFill>
                  <a:srgbClr val="0000FF"/>
                </a:solidFill>
                <a:latin typeface="Times New Roman" pitchFamily="18" charset="0"/>
                <a:sym typeface="Symbol" pitchFamily="18" charset="2"/>
              </a:rPr>
              <a:t>由失锁而很快</a:t>
            </a:r>
            <a:r>
              <a:rPr lang="en-US" altLang="zh-CN" sz="2400" b="1" smtClean="0">
                <a:solidFill>
                  <a:srgbClr val="0000FF"/>
                </a:solidFill>
                <a:latin typeface="Times New Roman" pitchFamily="18" charset="0"/>
                <a:sym typeface="Symbol" pitchFamily="18" charset="2"/>
              </a:rPr>
              <a:t>/</a:t>
            </a:r>
            <a:r>
              <a:rPr lang="zh-CN" altLang="en-US" sz="2400" b="1" smtClean="0">
                <a:solidFill>
                  <a:srgbClr val="0000FF"/>
                </a:solidFill>
                <a:latin typeface="Times New Roman" pitchFamily="18" charset="0"/>
                <a:sym typeface="Symbol" pitchFamily="18" charset="2"/>
              </a:rPr>
              <a:t>在正弦变化一周内进入</a:t>
            </a:r>
            <a:r>
              <a:rPr lang="zh-CN" altLang="en-US" sz="2400" b="1" smtClean="0">
                <a:solidFill>
                  <a:srgbClr val="0000FF"/>
                </a:solidFill>
                <a:latin typeface="Times New Roman" pitchFamily="18" charset="0"/>
                <a:sym typeface="Wingdings" pitchFamily="2" charset="2"/>
              </a:rPr>
              <a:t>锁定的快捕过程）</a:t>
            </a:r>
          </a:p>
          <a:p>
            <a:pPr marL="266700" indent="-266700" algn="ctr" eaLnBrk="1" hangingPunct="1">
              <a:buSzTx/>
              <a:buFont typeface="Wingdings" pitchFamily="2" charset="2"/>
              <a:buNone/>
            </a:pPr>
            <a:r>
              <a:rPr lang="en-US" altLang="zh-CN" sz="2400" b="1" smtClean="0">
                <a:solidFill>
                  <a:srgbClr val="FF0000"/>
                </a:solidFill>
                <a:latin typeface="Times New Roman" pitchFamily="18" charset="0"/>
                <a:sym typeface="Symbol" pitchFamily="18" charset="2"/>
              </a:rPr>
              <a:t></a:t>
            </a:r>
            <a:r>
              <a:rPr lang="en-US" altLang="zh-CN" sz="2400" b="1" baseline="-25000" smtClean="0">
                <a:solidFill>
                  <a:srgbClr val="FF0000"/>
                </a:solidFill>
                <a:sym typeface="Symbol" pitchFamily="18" charset="2"/>
              </a:rPr>
              <a:t>L</a:t>
            </a:r>
            <a:r>
              <a:rPr lang="en-US" altLang="zh-CN" sz="2400" b="1" smtClean="0">
                <a:solidFill>
                  <a:srgbClr val="FF0000"/>
                </a:solidFill>
                <a:latin typeface="Times New Roman" pitchFamily="18" charset="0"/>
                <a:sym typeface="Symbol" pitchFamily="18" charset="2"/>
              </a:rPr>
              <a:t> </a:t>
            </a:r>
            <a:r>
              <a:rPr lang="en-US" altLang="zh-CN" sz="2400" b="1" smtClean="0">
                <a:solidFill>
                  <a:srgbClr val="FF0000"/>
                </a:solidFill>
                <a:sym typeface="Symbol" pitchFamily="18" charset="2"/>
              </a:rPr>
              <a:t>&lt;</a:t>
            </a:r>
            <a:r>
              <a:rPr lang="en-US" altLang="zh-CN" sz="2400" b="1" smtClean="0">
                <a:solidFill>
                  <a:srgbClr val="FF0000"/>
                </a:solidFill>
                <a:latin typeface="Times New Roman" pitchFamily="18" charset="0"/>
                <a:sym typeface="Symbol" pitchFamily="18" charset="2"/>
              </a:rPr>
              <a:t> </a:t>
            </a:r>
            <a:r>
              <a:rPr lang="en-US" altLang="zh-CN" sz="2400" b="1" baseline="-25000" smtClean="0">
                <a:solidFill>
                  <a:srgbClr val="FF0000"/>
                </a:solidFill>
                <a:sym typeface="Symbol" pitchFamily="18" charset="2"/>
              </a:rPr>
              <a:t>P</a:t>
            </a:r>
            <a:r>
              <a:rPr lang="en-US" altLang="zh-CN" sz="2400" b="1" smtClean="0">
                <a:solidFill>
                  <a:srgbClr val="FF0000"/>
                </a:solidFill>
                <a:sym typeface="Symbol" pitchFamily="18" charset="2"/>
              </a:rPr>
              <a:t> &lt; </a:t>
            </a:r>
            <a:r>
              <a:rPr lang="en-US" altLang="zh-CN" sz="2400" b="1" smtClean="0">
                <a:solidFill>
                  <a:srgbClr val="FF0000"/>
                </a:solidFill>
                <a:latin typeface="Times New Roman" pitchFamily="18" charset="0"/>
                <a:sym typeface="Symbol" pitchFamily="18" charset="2"/>
              </a:rPr>
              <a:t></a:t>
            </a:r>
            <a:r>
              <a:rPr lang="en-US" altLang="zh-CN" sz="2400" b="1" baseline="-25000" smtClean="0">
                <a:solidFill>
                  <a:srgbClr val="FF0000"/>
                </a:solidFill>
                <a:sym typeface="Symbol" pitchFamily="18" charset="2"/>
              </a:rPr>
              <a:t>H</a:t>
            </a:r>
            <a:endParaRPr lang="zh-CN" altLang="en-US" sz="2600" b="1" baseline="-25000" smtClean="0">
              <a:solidFill>
                <a:srgbClr val="FF0000"/>
              </a:solidFill>
            </a:endParaRPr>
          </a:p>
          <a:p>
            <a:pPr marL="266700" indent="-266700" eaLnBrk="1" hangingPunct="1"/>
            <a:r>
              <a:rPr lang="zh-CN" altLang="en-US" sz="2600" b="1" u="sng" smtClean="0">
                <a:solidFill>
                  <a:srgbClr val="FF0000"/>
                </a:solidFill>
              </a:rPr>
              <a:t>捕捉时间</a:t>
            </a:r>
            <a:r>
              <a:rPr lang="en-US" altLang="zh-CN" sz="2600" b="1" smtClean="0">
                <a:solidFill>
                  <a:srgbClr val="FF0000"/>
                </a:solidFill>
              </a:rPr>
              <a:t>T</a:t>
            </a:r>
            <a:r>
              <a:rPr lang="en-US" altLang="zh-CN" sz="2600" b="1" baseline="-25000" smtClean="0">
                <a:solidFill>
                  <a:srgbClr val="FF0000"/>
                </a:solidFill>
              </a:rPr>
              <a:t>P</a:t>
            </a:r>
            <a:r>
              <a:rPr lang="zh-CN" altLang="en-US" sz="2600" b="1" smtClean="0"/>
              <a:t>（也可近似称为锁定时间）：</a:t>
            </a:r>
            <a:r>
              <a:rPr lang="en-US" altLang="zh-CN" sz="2600" b="1" smtClean="0"/>
              <a:t/>
            </a:r>
            <a:br>
              <a:rPr lang="en-US" altLang="zh-CN" sz="2600" b="1" smtClean="0"/>
            </a:br>
            <a:r>
              <a:rPr lang="zh-CN" altLang="en-US" sz="2600" b="1" smtClean="0">
                <a:solidFill>
                  <a:srgbClr val="FF00FF"/>
                </a:solidFill>
              </a:rPr>
              <a:t>从失锁到锁定需要的时间</a:t>
            </a:r>
            <a:endParaRPr lang="en-US" altLang="zh-CN" sz="2600" b="1" smtClean="0">
              <a:solidFill>
                <a:srgbClr val="FF00FF"/>
              </a:solidFill>
            </a:endParaRPr>
          </a:p>
          <a:p>
            <a:pPr marL="266700" indent="-266700" eaLnBrk="1" hangingPunct="1"/>
            <a:r>
              <a:rPr lang="zh-CN" altLang="en-US" sz="2600" b="1" smtClean="0"/>
              <a:t>这些指标与环路滤波器形式及环路参数有关，</a:t>
            </a:r>
            <a:r>
              <a:rPr lang="en-US" altLang="zh-CN" sz="2600" b="1" smtClean="0"/>
              <a:t/>
            </a:r>
            <a:br>
              <a:rPr lang="en-US" altLang="zh-CN" sz="2600" b="1" smtClean="0"/>
            </a:br>
            <a:r>
              <a:rPr lang="zh-CN" altLang="en-US" sz="2600" b="1" smtClean="0"/>
              <a:t>捕捉时间还与所用鉴相器的种类及鉴相频率有关。</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8313" y="260350"/>
            <a:ext cx="7532687" cy="720725"/>
          </a:xfrm>
        </p:spPr>
        <p:txBody>
          <a:bodyPr/>
          <a:lstStyle/>
          <a:p>
            <a:pPr eaLnBrk="1" hangingPunct="1"/>
            <a:r>
              <a:rPr lang="en-US" altLang="zh-CN" sz="3600" smtClean="0">
                <a:solidFill>
                  <a:srgbClr val="009900"/>
                </a:solidFill>
              </a:rPr>
              <a:t>4. </a:t>
            </a:r>
            <a:r>
              <a:rPr lang="zh-CN" altLang="en-US" sz="3600" smtClean="0">
                <a:solidFill>
                  <a:srgbClr val="009900"/>
                </a:solidFill>
              </a:rPr>
              <a:t>跟踪特性</a:t>
            </a:r>
            <a:r>
              <a:rPr lang="zh-CN" altLang="en-US" sz="3600" smtClean="0">
                <a:solidFill>
                  <a:srgbClr val="FF0000"/>
                </a:solidFill>
              </a:rPr>
              <a:t>（不作要求）</a:t>
            </a:r>
          </a:p>
        </p:txBody>
      </p:sp>
      <p:sp>
        <p:nvSpPr>
          <p:cNvPr id="178179" name="Rectangle 3"/>
          <p:cNvSpPr>
            <a:spLocks noGrp="1" noChangeArrowheads="1"/>
          </p:cNvSpPr>
          <p:nvPr>
            <p:ph type="body" idx="1"/>
          </p:nvPr>
        </p:nvSpPr>
        <p:spPr>
          <a:xfrm>
            <a:off x="0" y="836613"/>
            <a:ext cx="9144000" cy="5761037"/>
          </a:xfrm>
        </p:spPr>
        <p:txBody>
          <a:bodyPr/>
          <a:lstStyle/>
          <a:p>
            <a:pPr eaLnBrk="1" hangingPunct="1">
              <a:lnSpc>
                <a:spcPct val="110000"/>
              </a:lnSpc>
              <a:spcBef>
                <a:spcPct val="0"/>
              </a:spcBef>
              <a:defRPr/>
            </a:pPr>
            <a:r>
              <a:rPr lang="zh-CN" altLang="en-US" b="1" u="sng" smtClean="0">
                <a:solidFill>
                  <a:srgbClr val="FF00FF"/>
                </a:solidFill>
                <a:latin typeface="Times New Roman" pitchFamily="18" charset="0"/>
              </a:rPr>
              <a:t>环路的闭环传递函数</a:t>
            </a:r>
            <a:r>
              <a:rPr lang="en-US" altLang="zh-CN" b="1" smtClean="0">
                <a:solidFill>
                  <a:srgbClr val="FF00FF"/>
                </a:solidFill>
                <a:latin typeface="Times New Roman" pitchFamily="18" charset="0"/>
              </a:rPr>
              <a:t>H(s)</a:t>
            </a:r>
            <a:r>
              <a:rPr lang="zh-CN" altLang="en-US" b="1" smtClean="0">
                <a:solidFill>
                  <a:srgbClr val="FF00FF"/>
                </a:solidFill>
                <a:latin typeface="Times New Roman" pitchFamily="18" charset="0"/>
              </a:rPr>
              <a:t>为：</a:t>
            </a:r>
          </a:p>
          <a:p>
            <a:pPr eaLnBrk="1" hangingPunct="1">
              <a:lnSpc>
                <a:spcPct val="110000"/>
              </a:lnSpc>
              <a:spcBef>
                <a:spcPct val="0"/>
              </a:spcBef>
              <a:buFont typeface="Wingdings" pitchFamily="2" charset="2"/>
              <a:buNone/>
              <a:defRPr/>
            </a:pPr>
            <a:endParaRPr lang="zh-CN" altLang="en-US" b="1" smtClean="0">
              <a:latin typeface="Times New Roman" pitchFamily="18" charset="0"/>
            </a:endParaRPr>
          </a:p>
          <a:p>
            <a:pPr eaLnBrk="1" hangingPunct="1">
              <a:lnSpc>
                <a:spcPct val="110000"/>
              </a:lnSpc>
              <a:spcBef>
                <a:spcPct val="0"/>
              </a:spcBef>
              <a:buFont typeface="Wingdings" pitchFamily="2" charset="2"/>
              <a:buNone/>
              <a:defRPr/>
            </a:pPr>
            <a:endParaRPr lang="zh-CN" altLang="en-US" b="1" smtClean="0">
              <a:latin typeface="Times New Roman" pitchFamily="18" charset="0"/>
            </a:endParaRPr>
          </a:p>
          <a:p>
            <a:pPr eaLnBrk="1" hangingPunct="1">
              <a:lnSpc>
                <a:spcPct val="110000"/>
              </a:lnSpc>
              <a:spcBef>
                <a:spcPct val="0"/>
              </a:spcBef>
              <a:buFont typeface="Wingdings" pitchFamily="2" charset="2"/>
              <a:buNone/>
              <a:defRPr/>
            </a:pPr>
            <a:endParaRPr lang="zh-CN" altLang="en-US" b="1" smtClean="0">
              <a:latin typeface="Times New Roman" pitchFamily="18" charset="0"/>
            </a:endParaRPr>
          </a:p>
          <a:p>
            <a:pPr eaLnBrk="1" hangingPunct="1">
              <a:lnSpc>
                <a:spcPct val="110000"/>
              </a:lnSpc>
              <a:spcBef>
                <a:spcPts val="300"/>
              </a:spcBef>
              <a:spcAft>
                <a:spcPts val="300"/>
              </a:spcAft>
              <a:defRPr/>
            </a:pPr>
            <a:r>
              <a:rPr lang="zh-CN" altLang="en-US" b="1" smtClean="0">
                <a:latin typeface="Times New Roman" pitchFamily="18" charset="0"/>
                <a:sym typeface="Symbol" pitchFamily="18" charset="2"/>
              </a:rPr>
              <a:t>表征</a:t>
            </a:r>
            <a:r>
              <a:rPr lang="en-US" altLang="zh-CN" b="1" baseline="-25000" smtClean="0">
                <a:latin typeface="Times New Roman" pitchFamily="18" charset="0"/>
                <a:sym typeface="Symbol" pitchFamily="18" charset="2"/>
              </a:rPr>
              <a:t>i</a:t>
            </a:r>
            <a:r>
              <a:rPr lang="en-US" altLang="zh-CN" b="1" smtClean="0">
                <a:latin typeface="Times New Roman" pitchFamily="18" charset="0"/>
                <a:sym typeface="Symbol" pitchFamily="18" charset="2"/>
              </a:rPr>
              <a:t>(t)</a:t>
            </a:r>
            <a:r>
              <a:rPr lang="zh-CN" altLang="en-US" b="1" smtClean="0">
                <a:latin typeface="Times New Roman" pitchFamily="18" charset="0"/>
                <a:sym typeface="Symbol" pitchFamily="18" charset="2"/>
              </a:rPr>
              <a:t>为正弦信号时的</a:t>
            </a:r>
            <a:r>
              <a:rPr lang="zh-CN" altLang="en-US" b="1" smtClean="0">
                <a:latin typeface="Times New Roman" pitchFamily="18" charset="0"/>
              </a:rPr>
              <a:t>环路稳态频率响应的主要指标是</a:t>
            </a:r>
            <a:r>
              <a:rPr lang="zh-CN" altLang="en-US" b="1" smtClean="0">
                <a:solidFill>
                  <a:srgbClr val="0000FF"/>
                </a:solidFill>
                <a:effectLst>
                  <a:outerShdw blurRad="38100" dist="38100" dir="2700000" algn="tl">
                    <a:srgbClr val="C0C0C0"/>
                  </a:outerShdw>
                </a:effectLst>
                <a:latin typeface="Times New Roman" pitchFamily="18" charset="0"/>
              </a:rPr>
              <a:t>环路带宽</a:t>
            </a:r>
            <a:r>
              <a:rPr lang="zh-CN" altLang="en-US" b="1"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baseline="-25000" smtClean="0">
                <a:solidFill>
                  <a:srgbClr val="0000FF"/>
                </a:solidFill>
                <a:effectLst>
                  <a:outerShdw blurRad="38100" dist="38100" dir="2700000" algn="tl">
                    <a:srgbClr val="C0C0C0"/>
                  </a:outerShdw>
                </a:effectLst>
                <a:latin typeface="Times New Roman" pitchFamily="18" charset="0"/>
                <a:sym typeface="Symbol" pitchFamily="18" charset="2"/>
              </a:rPr>
              <a:t>c</a:t>
            </a:r>
            <a:r>
              <a:rPr lang="zh-CN" altLang="en-US" b="1" smtClean="0">
                <a:latin typeface="Times New Roman" pitchFamily="18" charset="0"/>
                <a:sym typeface="Symbol" pitchFamily="18" charset="2"/>
              </a:rPr>
              <a:t>，</a:t>
            </a:r>
            <a:r>
              <a:rPr lang="zh-CN" altLang="en-US" b="1" smtClean="0">
                <a:solidFill>
                  <a:srgbClr val="0000FF"/>
                </a:solidFill>
                <a:effectLst>
                  <a:outerShdw blurRad="38100" dist="38100" dir="2700000" algn="tl">
                    <a:srgbClr val="C0C0C0"/>
                  </a:outerShdw>
                </a:effectLst>
                <a:latin typeface="Times New Roman" pitchFamily="18" charset="0"/>
                <a:sym typeface="Symbol" pitchFamily="18" charset="2"/>
              </a:rPr>
              <a:t>其定义为环路闭环传递函数</a:t>
            </a:r>
            <a:r>
              <a:rPr lang="en-US" altLang="zh-CN" b="1" smtClean="0">
                <a:solidFill>
                  <a:srgbClr val="0000FF"/>
                </a:solidFill>
                <a:effectLst>
                  <a:outerShdw blurRad="38100" dist="38100" dir="2700000" algn="tl">
                    <a:srgbClr val="C0C0C0"/>
                  </a:outerShdw>
                </a:effectLst>
                <a:latin typeface="Times New Roman" pitchFamily="18" charset="0"/>
                <a:sym typeface="Symbol" pitchFamily="18" charset="2"/>
              </a:rPr>
              <a:t>H(s)</a:t>
            </a:r>
            <a:r>
              <a:rPr lang="zh-CN" altLang="en-US" b="1" smtClean="0">
                <a:solidFill>
                  <a:srgbClr val="0000FF"/>
                </a:solidFill>
                <a:effectLst>
                  <a:outerShdw blurRad="38100" dist="38100" dir="2700000" algn="tl">
                    <a:srgbClr val="C0C0C0"/>
                  </a:outerShdw>
                </a:effectLst>
                <a:latin typeface="Times New Roman" pitchFamily="18" charset="0"/>
                <a:sym typeface="Symbol" pitchFamily="18" charset="2"/>
              </a:rPr>
              <a:t>的</a:t>
            </a:r>
            <a:r>
              <a:rPr lang="en-US" altLang="zh-CN" b="1" smtClean="0">
                <a:solidFill>
                  <a:srgbClr val="0000FF"/>
                </a:solidFill>
                <a:effectLst>
                  <a:outerShdw blurRad="38100" dist="38100" dir="2700000" algn="tl">
                    <a:srgbClr val="C0C0C0"/>
                  </a:outerShdw>
                </a:effectLst>
                <a:latin typeface="Times New Roman" pitchFamily="18" charset="0"/>
                <a:sym typeface="Symbol" pitchFamily="18" charset="2"/>
              </a:rPr>
              <a:t>3dB</a:t>
            </a:r>
            <a:r>
              <a:rPr lang="zh-CN" altLang="en-US" b="1" smtClean="0">
                <a:solidFill>
                  <a:srgbClr val="0000FF"/>
                </a:solidFill>
                <a:effectLst>
                  <a:outerShdw blurRad="38100" dist="38100" dir="2700000" algn="tl">
                    <a:srgbClr val="C0C0C0"/>
                  </a:outerShdw>
                </a:effectLst>
                <a:latin typeface="Times New Roman" pitchFamily="18" charset="0"/>
                <a:sym typeface="Symbol" pitchFamily="18" charset="2"/>
              </a:rPr>
              <a:t>带宽</a:t>
            </a:r>
            <a:r>
              <a:rPr lang="zh-CN" altLang="en-US" b="1" smtClean="0">
                <a:latin typeface="Times New Roman" pitchFamily="18" charset="0"/>
                <a:sym typeface="Symbol" pitchFamily="18" charset="2"/>
              </a:rPr>
              <a:t>，其数值与环路滤波器的形式、</a:t>
            </a:r>
            <a:r>
              <a:rPr lang="en-US" altLang="zh-CN" b="1" smtClean="0">
                <a:latin typeface="Times New Roman" pitchFamily="18" charset="0"/>
                <a:sym typeface="Symbol" pitchFamily="18" charset="2"/>
              </a:rPr>
              <a:t/>
            </a:r>
            <a:br>
              <a:rPr lang="en-US" altLang="zh-CN" b="1" smtClean="0">
                <a:latin typeface="Times New Roman" pitchFamily="18" charset="0"/>
                <a:sym typeface="Symbol" pitchFamily="18" charset="2"/>
              </a:rPr>
            </a:br>
            <a:r>
              <a:rPr lang="zh-CN" altLang="en-US" b="1" smtClean="0">
                <a:latin typeface="Times New Roman" pitchFamily="18" charset="0"/>
                <a:sym typeface="Symbol" pitchFamily="18" charset="2"/>
              </a:rPr>
              <a:t>阻尼系数以及</a:t>
            </a:r>
            <a:r>
              <a:rPr lang="zh-CN" altLang="en-US" b="1" smtClean="0">
                <a:solidFill>
                  <a:srgbClr val="008000"/>
                </a:solidFill>
                <a:latin typeface="Times New Roman" pitchFamily="18" charset="0"/>
                <a:sym typeface="Symbol" pitchFamily="18" charset="2"/>
              </a:rPr>
              <a:t>环路自由振荡角频率</a:t>
            </a:r>
            <a:r>
              <a:rPr lang="en-US" altLang="zh-SG" b="1" baseline="-25000" smtClean="0">
                <a:solidFill>
                  <a:srgbClr val="008000"/>
                </a:solidFill>
                <a:latin typeface="Times New Roman" pitchFamily="18" charset="0"/>
                <a:sym typeface="Symbol" pitchFamily="18" charset="2"/>
              </a:rPr>
              <a:t>n</a:t>
            </a:r>
            <a:r>
              <a:rPr lang="zh-CN" altLang="en-US" b="1" smtClean="0">
                <a:latin typeface="Times New Roman" pitchFamily="18" charset="0"/>
                <a:sym typeface="Symbol" pitchFamily="18" charset="2"/>
              </a:rPr>
              <a:t>有关。</a:t>
            </a:r>
          </a:p>
          <a:p>
            <a:pPr eaLnBrk="1" hangingPunct="1">
              <a:lnSpc>
                <a:spcPct val="110000"/>
              </a:lnSpc>
              <a:spcBef>
                <a:spcPts val="300"/>
              </a:spcBef>
              <a:spcAft>
                <a:spcPts val="300"/>
              </a:spcAft>
              <a:defRPr/>
            </a:pPr>
            <a:r>
              <a:rPr lang="zh-CN" altLang="en-US" b="1" smtClean="0">
                <a:latin typeface="Times New Roman" pitchFamily="18" charset="0"/>
                <a:sym typeface="Symbol" pitchFamily="18" charset="2"/>
              </a:rPr>
              <a:t>表征</a:t>
            </a:r>
            <a:r>
              <a:rPr lang="en-US" altLang="zh-CN" b="1" baseline="-25000" smtClean="0">
                <a:latin typeface="Times New Roman" pitchFamily="18" charset="0"/>
                <a:sym typeface="Symbol" pitchFamily="18" charset="2"/>
              </a:rPr>
              <a:t>i</a:t>
            </a:r>
            <a:r>
              <a:rPr lang="en-US" altLang="zh-CN" b="1" smtClean="0">
                <a:latin typeface="Times New Roman" pitchFamily="18" charset="0"/>
                <a:sym typeface="Symbol" pitchFamily="18" charset="2"/>
              </a:rPr>
              <a:t>(t)</a:t>
            </a:r>
            <a:r>
              <a:rPr lang="zh-CN" altLang="en-US" b="1" smtClean="0">
                <a:latin typeface="Times New Roman" pitchFamily="18" charset="0"/>
                <a:sym typeface="Symbol" pitchFamily="18" charset="2"/>
              </a:rPr>
              <a:t>为非正弦信号时的瞬态响应的主要指标是过冲量和建立时间，与阻尼系数以及</a:t>
            </a:r>
            <a:r>
              <a:rPr lang="zh-CN" altLang="en-US" b="1" smtClean="0">
                <a:solidFill>
                  <a:srgbClr val="008000"/>
                </a:solidFill>
                <a:latin typeface="Times New Roman" pitchFamily="18" charset="0"/>
                <a:sym typeface="Symbol" pitchFamily="18" charset="2"/>
              </a:rPr>
              <a:t>环路自由振荡角频率</a:t>
            </a:r>
            <a:r>
              <a:rPr lang="en-US" altLang="zh-SG" b="1" baseline="-25000" smtClean="0">
                <a:solidFill>
                  <a:srgbClr val="008000"/>
                </a:solidFill>
                <a:latin typeface="Times New Roman" pitchFamily="18" charset="0"/>
                <a:sym typeface="Symbol" pitchFamily="18" charset="2"/>
              </a:rPr>
              <a:t>n</a:t>
            </a:r>
            <a:r>
              <a:rPr lang="zh-CN" altLang="en-US" b="1" smtClean="0">
                <a:latin typeface="Times New Roman" pitchFamily="18" charset="0"/>
                <a:sym typeface="Symbol" pitchFamily="18" charset="2"/>
              </a:rPr>
              <a:t>有关。</a:t>
            </a:r>
          </a:p>
        </p:txBody>
      </p:sp>
      <p:graphicFrame>
        <p:nvGraphicFramePr>
          <p:cNvPr id="4098" name="Object 9"/>
          <p:cNvGraphicFramePr>
            <a:graphicFrameLocks noChangeAspect="1"/>
          </p:cNvGraphicFramePr>
          <p:nvPr/>
        </p:nvGraphicFramePr>
        <p:xfrm>
          <a:off x="1908175" y="1512888"/>
          <a:ext cx="5238750" cy="1339850"/>
        </p:xfrm>
        <a:graphic>
          <a:graphicData uri="http://schemas.openxmlformats.org/presentationml/2006/ole">
            <mc:AlternateContent xmlns:mc="http://schemas.openxmlformats.org/markup-compatibility/2006">
              <mc:Choice xmlns:v="urn:schemas-microsoft-com:vml" Requires="v">
                <p:oleObj spid="_x0000_s4107" name="公式" r:id="rId4" imgW="1917700" imgH="431800" progId="Equation.3">
                  <p:embed/>
                </p:oleObj>
              </mc:Choice>
              <mc:Fallback>
                <p:oleObj name="公式" r:id="rId4" imgW="1917700" imgH="431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512888"/>
                        <a:ext cx="5238750"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Network">
  <a:themeElements>
    <a:clrScheme name="Network 11">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008080"/>
      </a:hlink>
      <a:folHlink>
        <a:srgbClr val="FF9900"/>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00808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11418</TotalTime>
  <Words>4633</Words>
  <Application>Microsoft Office PowerPoint</Application>
  <PresentationFormat>全屏显示(4:3)</PresentationFormat>
  <Paragraphs>587</Paragraphs>
  <Slides>74</Slides>
  <Notes>23</Notes>
  <HiddenSlides>14</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6" baseType="lpstr">
      <vt:lpstr>黑体</vt:lpstr>
      <vt:lpstr>华文楷体</vt:lpstr>
      <vt:lpstr>华文新魏</vt:lpstr>
      <vt:lpstr>宋体</vt:lpstr>
      <vt:lpstr>Arial</vt:lpstr>
      <vt:lpstr>Comic Sans MS</vt:lpstr>
      <vt:lpstr>Symbol</vt:lpstr>
      <vt:lpstr>Times New Roman</vt:lpstr>
      <vt:lpstr>Wingdings</vt:lpstr>
      <vt:lpstr>Wingdings 2</vt:lpstr>
      <vt:lpstr>Network</vt:lpstr>
      <vt:lpstr>公式</vt:lpstr>
      <vt:lpstr>电子系统设计</vt:lpstr>
      <vt:lpstr>3.4 锁相环系统</vt:lpstr>
      <vt:lpstr>3.4 锁相环系统</vt:lpstr>
      <vt:lpstr>PowerPoint 演示文稿</vt:lpstr>
      <vt:lpstr>PowerPoint 演示文稿</vt:lpstr>
      <vt:lpstr>2. 三大频差和环路基本方程</vt:lpstr>
      <vt:lpstr>2. 三大频差和环路基本方程</vt:lpstr>
      <vt:lpstr>3. 捕捉特性（不作要求）</vt:lpstr>
      <vt:lpstr>4. 跟踪特性（不作要求）</vt:lpstr>
      <vt:lpstr>5. 锁相环内加N次分频器对锁相环参数的影响</vt:lpstr>
      <vt:lpstr>鉴相器 主要指标：</vt:lpstr>
      <vt:lpstr>压控振荡器 主要指标：</vt:lpstr>
      <vt:lpstr>环路滤波器</vt:lpstr>
      <vt:lpstr>三、设计举例</vt:lpstr>
      <vt:lpstr>三、设计举例</vt:lpstr>
      <vt:lpstr>设计任务:</vt:lpstr>
      <vt:lpstr>PowerPoint 演示文稿</vt:lpstr>
      <vt:lpstr>PowerPoint 演示文稿</vt:lpstr>
      <vt:lpstr>1. 方案选择 一般产生锯齿波的方法有两种：</vt:lpstr>
      <vt:lpstr>PowerPoint 演示文稿</vt:lpstr>
      <vt:lpstr>图3-93 采用数字锁相技术产生锯齿波 原理框图</vt:lpstr>
      <vt:lpstr>2. 参数及器件的选择</vt:lpstr>
      <vt:lpstr>PowerPoint 演示文稿</vt:lpstr>
      <vt:lpstr>(2) 系统的最高工作频率</vt:lpstr>
      <vt:lpstr>(3) 环路的捕捉带、同步带及压控振荡器的频率变化范围</vt:lpstr>
      <vt:lpstr>(4) 鉴相频率</vt:lpstr>
      <vt:lpstr>根据以上分析，选用以下型号的器件：</vt:lpstr>
      <vt:lpstr>PowerPoint 演示文稿</vt:lpstr>
      <vt:lpstr>PowerPoint 演示文稿</vt:lpstr>
      <vt:lpstr>③ 压控振荡器：74LS124（图3-95）</vt:lpstr>
      <vt:lpstr>图3-95 集成双压控振荡器74LS124</vt:lpstr>
      <vt:lpstr>PowerPoint 演示文稿</vt:lpstr>
      <vt:lpstr>3. 参数计算 主要器件选定以后，下面就要围绕 与系统有关的一些指标进行参数计算， 讨论各模块之间的连接， 进一步细化方案。</vt:lpstr>
      <vt:lpstr>图3-96 74LS124的受控特性</vt:lpstr>
      <vt:lpstr>由上图中，可以看出以下四点：</vt:lpstr>
      <vt:lpstr>PowerPoint 演示文稿</vt:lpstr>
      <vt:lpstr>PowerPoint 演示文稿</vt:lpstr>
      <vt:lpstr>PowerPoint 演示文稿</vt:lpstr>
      <vt:lpstr>PowerPoint 演示文稿</vt:lpstr>
      <vt:lpstr>根据74LS124的以上四点，必须进行波段划分：</vt:lpstr>
      <vt:lpstr>由以上计算可以看出：</vt:lpstr>
      <vt:lpstr>(2). 波段切换</vt:lpstr>
      <vt:lpstr>图3-97  高低波段切换的方案框图</vt:lpstr>
      <vt:lpstr>① F/V变换</vt:lpstr>
      <vt:lpstr>② 比较器</vt:lpstr>
      <vt:lpstr>图3-101 波段切换部分电原理图</vt:lpstr>
      <vt:lpstr>PowerPoint 演示文稿</vt:lpstr>
      <vt:lpstr>PowerPoint 演示文稿</vt:lpstr>
      <vt:lpstr>(3). 分频器、鉴相器</vt:lpstr>
      <vt:lpstr>图3-102 分频电路与波形图</vt:lpstr>
      <vt:lpstr>PowerPoint 演示文稿</vt:lpstr>
      <vt:lpstr>图3-103 (b) Q7取反后 输入鉴相器</vt:lpstr>
      <vt:lpstr>分频电路及鉴相器部分的完整波形图</vt:lpstr>
      <vt:lpstr>图3-103 (a) Q7直接输入鉴相器</vt:lpstr>
      <vt:lpstr>PowerPoint 演示文稿</vt:lpstr>
      <vt:lpstr>PowerPoint 演示文稿</vt:lpstr>
      <vt:lpstr>(4). 压控振荡器74LS124的频率控制</vt:lpstr>
      <vt:lpstr>PowerPoint 演示文稿</vt:lpstr>
      <vt:lpstr>PowerPoint 演示文稿</vt:lpstr>
      <vt:lpstr>PowerPoint 演示文稿</vt:lpstr>
      <vt:lpstr>图3-104  74LS124频率范围控制/频率调节电路</vt:lpstr>
      <vt:lpstr>(5). 环路滤波器设计（简介） （注意LM331与系统转换时间的关系！）</vt:lpstr>
      <vt:lpstr>图3-105 无源比例 积分滤波器</vt:lpstr>
      <vt:lpstr>(6). D/A变换器电路</vt:lpstr>
      <vt:lpstr>图3-106 锯齿波形成电路</vt:lpstr>
      <vt:lpstr>PowerPoint 演示文稿</vt:lpstr>
      <vt:lpstr>完整电路框图</vt:lpstr>
      <vt:lpstr>PowerPoint 演示文稿</vt:lpstr>
      <vt:lpstr>PowerPoint 演示文稿</vt:lpstr>
      <vt:lpstr>总结与讨论：</vt:lpstr>
      <vt:lpstr>复习题：</vt:lpstr>
      <vt:lpstr>补充提示：模拟锁相环和数字锁相环</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张昱</dc:creator>
  <cp:lastModifiedBy>张 昱</cp:lastModifiedBy>
  <cp:revision>249</cp:revision>
  <dcterms:created xsi:type="dcterms:W3CDTF">1601-01-01T00:00:00Z</dcterms:created>
  <dcterms:modified xsi:type="dcterms:W3CDTF">2020-04-13T15:08:14Z</dcterms:modified>
</cp:coreProperties>
</file>