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303" r:id="rId4"/>
    <p:sldId id="258" r:id="rId5"/>
    <p:sldId id="284" r:id="rId6"/>
    <p:sldId id="296" r:id="rId7"/>
    <p:sldId id="297" r:id="rId8"/>
    <p:sldId id="299" r:id="rId9"/>
    <p:sldId id="298" r:id="rId10"/>
    <p:sldId id="259" r:id="rId11"/>
    <p:sldId id="260" r:id="rId12"/>
    <p:sldId id="261" r:id="rId13"/>
    <p:sldId id="285" r:id="rId14"/>
    <p:sldId id="286" r:id="rId15"/>
    <p:sldId id="287" r:id="rId16"/>
    <p:sldId id="262" r:id="rId17"/>
    <p:sldId id="263" r:id="rId18"/>
    <p:sldId id="264" r:id="rId19"/>
    <p:sldId id="265" r:id="rId20"/>
    <p:sldId id="288" r:id="rId21"/>
    <p:sldId id="290" r:id="rId22"/>
    <p:sldId id="289" r:id="rId23"/>
    <p:sldId id="266" r:id="rId24"/>
    <p:sldId id="291" r:id="rId25"/>
    <p:sldId id="267" r:id="rId26"/>
    <p:sldId id="269" r:id="rId27"/>
    <p:sldId id="268" r:id="rId28"/>
    <p:sldId id="270" r:id="rId29"/>
    <p:sldId id="271" r:id="rId30"/>
    <p:sldId id="272" r:id="rId31"/>
    <p:sldId id="300" r:id="rId32"/>
    <p:sldId id="273" r:id="rId33"/>
    <p:sldId id="274" r:id="rId34"/>
    <p:sldId id="275" r:id="rId35"/>
    <p:sldId id="276" r:id="rId36"/>
    <p:sldId id="277" r:id="rId37"/>
    <p:sldId id="278" r:id="rId38"/>
    <p:sldId id="279" r:id="rId39"/>
    <p:sldId id="280" r:id="rId40"/>
    <p:sldId id="281" r:id="rId41"/>
    <p:sldId id="282" r:id="rId42"/>
    <p:sldId id="283" r:id="rId43"/>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40" autoAdjust="0"/>
  </p:normalViewPr>
  <p:slideViewPr>
    <p:cSldViewPr>
      <p:cViewPr varScale="1">
        <p:scale>
          <a:sx n="48" d="100"/>
          <a:sy n="48" d="100"/>
        </p:scale>
        <p:origin x="19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8D525-49A2-4309-9A9B-FFC6B6A566BD}" type="datetimeFigureOut">
              <a:rPr lang="en-US" smtClean="0"/>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123827-A824-447E-8C14-212AFEF65851}" type="slidenum">
              <a:rPr lang="en-US" smtClean="0"/>
              <a:t>‹#›</a:t>
            </a:fld>
            <a:endParaRPr lang="en-US"/>
          </a:p>
        </p:txBody>
      </p:sp>
    </p:spTree>
    <p:extLst>
      <p:ext uri="{BB962C8B-B14F-4D97-AF65-F5344CB8AC3E}">
        <p14:creationId xmlns:p14="http://schemas.microsoft.com/office/powerpoint/2010/main" val="5127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www.webopedia.com/TERM/E/EAI.html" TargetMode="External"/><Relationship Id="rId3" Type="http://schemas.openxmlformats.org/officeDocument/2006/relationships/hyperlink" Target="http://www.webopedia.com/quick_ref/ecommerce_shopping_process.asp" TargetMode="External"/><Relationship Id="rId7" Type="http://schemas.openxmlformats.org/officeDocument/2006/relationships/hyperlink" Target="http://www.webopedia.com/TERM/B/Business_Continuity_Planning_BCP.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webopedia.com/TERM/E/erp.html" TargetMode="External"/><Relationship Id="rId5" Type="http://schemas.openxmlformats.org/officeDocument/2006/relationships/hyperlink" Target="http://www.webopedia.com/TERM/C/CRM.html" TargetMode="External"/><Relationship Id="rId4" Type="http://schemas.openxmlformats.org/officeDocument/2006/relationships/hyperlink" Target="http://www.webopedia.com/quick_ref/small_business_marketing.as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Enterprise application: </a:t>
            </a:r>
            <a:r>
              <a:rPr lang="en-US" dirty="0"/>
              <a:t>the phrase used to describe applications (or software) that a business would use to assist the organization in solving enterprise problems</a:t>
            </a:r>
          </a:p>
        </p:txBody>
      </p:sp>
      <p:sp>
        <p:nvSpPr>
          <p:cNvPr id="4" name="Slide Number Placeholder 3"/>
          <p:cNvSpPr>
            <a:spLocks noGrp="1"/>
          </p:cNvSpPr>
          <p:nvPr>
            <p:ph type="sldNum" sz="quarter" idx="10"/>
          </p:nvPr>
        </p:nvSpPr>
        <p:spPr/>
        <p:txBody>
          <a:bodyPr/>
          <a:lstStyle/>
          <a:p>
            <a:fld id="{1A123827-A824-447E-8C14-212AFEF65851}" type="slidenum">
              <a:rPr lang="en-US" smtClean="0"/>
              <a:t>1</a:t>
            </a:fld>
            <a:endParaRPr lang="en-US"/>
          </a:p>
        </p:txBody>
      </p:sp>
    </p:spTree>
    <p:extLst>
      <p:ext uri="{BB962C8B-B14F-4D97-AF65-F5344CB8AC3E}">
        <p14:creationId xmlns:p14="http://schemas.microsoft.com/office/powerpoint/2010/main" val="74825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NoSQL?</a:t>
            </a:r>
          </a:p>
        </p:txBody>
      </p:sp>
      <p:sp>
        <p:nvSpPr>
          <p:cNvPr id="4" name="Slide Number Placeholder 3"/>
          <p:cNvSpPr>
            <a:spLocks noGrp="1"/>
          </p:cNvSpPr>
          <p:nvPr>
            <p:ph type="sldNum" sz="quarter" idx="10"/>
          </p:nvPr>
        </p:nvSpPr>
        <p:spPr/>
        <p:txBody>
          <a:bodyPr/>
          <a:lstStyle/>
          <a:p>
            <a:fld id="{1A123827-A824-447E-8C14-212AFEF65851}" type="slidenum">
              <a:rPr lang="en-US" smtClean="0"/>
              <a:t>18</a:t>
            </a:fld>
            <a:endParaRPr lang="en-US"/>
          </a:p>
        </p:txBody>
      </p:sp>
    </p:spTree>
    <p:extLst>
      <p:ext uri="{BB962C8B-B14F-4D97-AF65-F5344CB8AC3E}">
        <p14:creationId xmlns:p14="http://schemas.microsoft.com/office/powerpoint/2010/main" val="25691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Ada isu dimana 2 users tidak boleh akses data yang sama secara bersamaan</a:t>
            </a:r>
            <a:r>
              <a:rPr lang="id-ID" baseline="0" dirty="0"/>
              <a:t> -&gt; Transaction Manager</a:t>
            </a:r>
            <a:endParaRPr lang="en-US" baseline="0" dirty="0"/>
          </a:p>
          <a:p>
            <a:r>
              <a:rPr lang="en-US" baseline="0" dirty="0"/>
              <a:t>Why this is a problem?</a:t>
            </a:r>
            <a:endParaRPr lang="id-ID" baseline="0" dirty="0"/>
          </a:p>
          <a:p>
            <a:r>
              <a:rPr lang="id-ID" baseline="0" dirty="0"/>
              <a:t>Bagaimana handle hal ini?</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19</a:t>
            </a:fld>
            <a:endParaRPr lang="en-US"/>
          </a:p>
        </p:txBody>
      </p:sp>
    </p:spTree>
    <p:extLst>
      <p:ext uri="{BB962C8B-B14F-4D97-AF65-F5344CB8AC3E}">
        <p14:creationId xmlns:p14="http://schemas.microsoft.com/office/powerpoint/2010/main" val="101416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 yang </a:t>
            </a:r>
            <a:r>
              <a:rPr lang="en-US" dirty="0" err="1"/>
              <a:t>ada</a:t>
            </a:r>
            <a:r>
              <a:rPr lang="en-US" dirty="0"/>
              <a:t> </a:t>
            </a:r>
            <a:r>
              <a:rPr lang="en-US" dirty="0" err="1"/>
              <a:t>itu</a:t>
            </a:r>
            <a:r>
              <a:rPr lang="en-US" dirty="0"/>
              <a:t> </a:t>
            </a:r>
            <a:r>
              <a:rPr lang="en-US" dirty="0" err="1"/>
              <a:t>panjang</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22</a:t>
            </a:fld>
            <a:endParaRPr lang="en-US"/>
          </a:p>
        </p:txBody>
      </p:sp>
    </p:spTree>
    <p:extLst>
      <p:ext uri="{BB962C8B-B14F-4D97-AF65-F5344CB8AC3E}">
        <p14:creationId xmlns:p14="http://schemas.microsoft.com/office/powerpoint/2010/main" val="1728719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SIAK – SISIDANG – Plagiarism</a:t>
            </a:r>
            <a:r>
              <a:rPr lang="id-ID" baseline="0" dirty="0"/>
              <a:t> detection – Learning Analytics Module – SceLE</a:t>
            </a:r>
            <a:endParaRPr lang="en-US" baseline="0" dirty="0"/>
          </a:p>
          <a:p>
            <a:endParaRPr lang="id-ID" baseline="0" dirty="0"/>
          </a:p>
          <a:p>
            <a:r>
              <a:rPr lang="id-ID" baseline="0" dirty="0"/>
              <a:t>Komunikasi lewat CORBA, Web Service, RPC</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25</a:t>
            </a:fld>
            <a:endParaRPr lang="en-US"/>
          </a:p>
        </p:txBody>
      </p:sp>
    </p:spTree>
    <p:extLst>
      <p:ext uri="{BB962C8B-B14F-4D97-AF65-F5344CB8AC3E}">
        <p14:creationId xmlns:p14="http://schemas.microsoft.com/office/powerpoint/2010/main" val="36861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Kalau kita</a:t>
            </a:r>
            <a:r>
              <a:rPr lang="id-ID" baseline="0" dirty="0"/>
              <a:t> disuruh membuat OS, maka jelas kita pasti  berusaha agar semuanya logical. =&gt; kapanpun logic itu sama.</a:t>
            </a:r>
          </a:p>
          <a:p>
            <a:r>
              <a:rPr lang="id-ID" baseline="0" dirty="0"/>
              <a:t>Buatlah program yang mencari terpendek -&gt; input sama -&gt; sampai kapanpun hasilnya sama.</a:t>
            </a:r>
            <a:endParaRPr lang="en-US" baseline="0" dirty="0"/>
          </a:p>
          <a:p>
            <a:endParaRPr lang="id-ID" baseline="0" dirty="0"/>
          </a:p>
          <a:p>
            <a:r>
              <a:rPr lang="id-ID" baseline="0" dirty="0"/>
              <a:t>Business software kadang sulit, makanya kadang disebut “Business Illogic” : contoh -&gt; business logic itu terus menerus berubah sepanjang waktu.</a:t>
            </a:r>
          </a:p>
          <a:p>
            <a:r>
              <a:rPr lang="id-ID" baseline="0" dirty="0"/>
              <a:t>Retailer online shop system -&gt; mempunyai sistem penawaran product di tanggal 1 setiap bulan, karena orang baru gajian dan pasti beli product.</a:t>
            </a:r>
          </a:p>
          <a:p>
            <a:r>
              <a:rPr lang="id-ID" baseline="0" dirty="0"/>
              <a:t>Ternyata nggak juga. Bisa jadi orang malah nggak suka belanja tanggal 1, di akhir bulan malah banyak belanja.</a:t>
            </a:r>
          </a:p>
        </p:txBody>
      </p:sp>
      <p:sp>
        <p:nvSpPr>
          <p:cNvPr id="4" name="Slide Number Placeholder 3"/>
          <p:cNvSpPr>
            <a:spLocks noGrp="1"/>
          </p:cNvSpPr>
          <p:nvPr>
            <p:ph type="sldNum" sz="quarter" idx="10"/>
          </p:nvPr>
        </p:nvSpPr>
        <p:spPr/>
        <p:txBody>
          <a:bodyPr/>
          <a:lstStyle/>
          <a:p>
            <a:fld id="{1A123827-A824-447E-8C14-212AFEF65851}" type="slidenum">
              <a:rPr lang="en-US" smtClean="0"/>
              <a:t>26</a:t>
            </a:fld>
            <a:endParaRPr lang="en-US"/>
          </a:p>
        </p:txBody>
      </p:sp>
    </p:spTree>
    <p:extLst>
      <p:ext uri="{BB962C8B-B14F-4D97-AF65-F5344CB8AC3E}">
        <p14:creationId xmlns:p14="http://schemas.microsoft.com/office/powerpoint/2010/main" val="55327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Banyak orang</a:t>
            </a:r>
            <a:r>
              <a:rPr lang="id-ID" baseline="0" dirty="0"/>
              <a:t> beranggapan bahwa system yang kecil itu tidak bermasalah, jika gagal, maka akan memberikan efek noise sedikit.</a:t>
            </a:r>
          </a:p>
          <a:p>
            <a:r>
              <a:rPr lang="id-ID" baseline="0" dirty="0"/>
              <a:t>Tapi jika ada banyak system kecil, akumulasi kegagalan bisa berbahaya !</a:t>
            </a:r>
          </a:p>
          <a:p>
            <a:r>
              <a:rPr lang="id-ID" baseline="0" dirty="0"/>
              <a:t>Jika kita melakukan perbaikan di system kecil, dan banyak, maka efeknya juga bisa memperbaiki keseluruhan performance system</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27</a:t>
            </a:fld>
            <a:endParaRPr lang="en-US"/>
          </a:p>
        </p:txBody>
      </p:sp>
    </p:spTree>
    <p:extLst>
      <p:ext uri="{BB962C8B-B14F-4D97-AF65-F5344CB8AC3E}">
        <p14:creationId xmlns:p14="http://schemas.microsoft.com/office/powerpoint/2010/main" val="42771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1A123827-A824-447E-8C14-212AFEF65851}" type="slidenum">
              <a:rPr lang="en-US" smtClean="0"/>
              <a:t>28</a:t>
            </a:fld>
            <a:endParaRPr lang="en-US"/>
          </a:p>
        </p:txBody>
      </p:sp>
    </p:spTree>
    <p:extLst>
      <p:ext uri="{BB962C8B-B14F-4D97-AF65-F5344CB8AC3E}">
        <p14:creationId xmlns:p14="http://schemas.microsoft.com/office/powerpoint/2010/main" val="55281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Scalable: load bisa ditambah jika</a:t>
            </a:r>
            <a:r>
              <a:rPr lang="id-ID" baseline="0" dirty="0"/>
              <a:t> kita tambah more hardware atau server misalnya</a:t>
            </a:r>
            <a:r>
              <a:rPr lang="en-US" baseline="0" dirty="0"/>
              <a:t>, load balancer</a:t>
            </a:r>
            <a:endParaRPr lang="id-ID" baseline="0" dirty="0"/>
          </a:p>
          <a:p>
            <a:r>
              <a:rPr lang="id-ID" baseline="0" dirty="0"/>
              <a:t>Domain logic: order capturing, pricing and shipping calculations, shipment notification.</a:t>
            </a:r>
          </a:p>
          <a:p>
            <a:r>
              <a:rPr lang="id-ID" baseline="0" dirty="0"/>
              <a:t>Mungkin perlu terhubung dengan sistem inventory untuk cek apakah barangnya ada atau tidak, dan informasi pengiriman</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29</a:t>
            </a:fld>
            <a:endParaRPr lang="en-US"/>
          </a:p>
        </p:txBody>
      </p:sp>
    </p:spTree>
    <p:extLst>
      <p:ext uri="{BB962C8B-B14F-4D97-AF65-F5344CB8AC3E}">
        <p14:creationId xmlns:p14="http://schemas.microsoft.com/office/powerpoint/2010/main" val="1730542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Leasing agreement</a:t>
            </a:r>
            <a:r>
              <a:rPr lang="id-ID" baseline="0" dirty="0"/>
              <a:t>: perjanjian sewa</a:t>
            </a:r>
            <a:endParaRPr lang="id-ID" dirty="0"/>
          </a:p>
          <a:p>
            <a:r>
              <a:rPr lang="id-ID" dirty="0"/>
              <a:t>User sedikit: hanya</a:t>
            </a:r>
            <a:r>
              <a:rPr lang="id-ID" baseline="0" dirty="0"/>
              <a:t> ratusan paling.</a:t>
            </a:r>
          </a:p>
          <a:p>
            <a:r>
              <a:rPr lang="id-ID" baseline="0" dirty="0"/>
              <a:t>Business logic:  menghitung biaya bulanan sewa, handle early return &amp; late payment, validasi data, UI complex</a:t>
            </a:r>
          </a:p>
          <a:p>
            <a:r>
              <a:rPr lang="id-ID" baseline="0" dirty="0"/>
              <a:t>Database bisa mencakup lebih dari 200 tables</a:t>
            </a:r>
          </a:p>
          <a:p>
            <a:endParaRPr lang="id-ID" dirty="0"/>
          </a:p>
          <a:p>
            <a:r>
              <a:rPr lang="en-US" sz="1200" kern="1200" dirty="0">
                <a:solidFill>
                  <a:schemeClr val="tx1"/>
                </a:solidFill>
                <a:effectLst/>
                <a:latin typeface="+mn-lt"/>
                <a:ea typeface="+mn-ea"/>
                <a:cs typeface="+mn-cs"/>
              </a:rPr>
              <a:t>Lease </a:t>
            </a:r>
          </a:p>
          <a:p>
            <a:r>
              <a:rPr lang="en-US" sz="1200" kern="1200" dirty="0">
                <a:solidFill>
                  <a:schemeClr val="tx1"/>
                </a:solidFill>
                <a:effectLst/>
                <a:latin typeface="+mn-lt"/>
                <a:ea typeface="+mn-ea"/>
                <a:cs typeface="+mn-cs"/>
              </a:rPr>
              <a:t>A contract by which the owner of property (lessor) grants to </a:t>
            </a:r>
          </a:p>
          <a:p>
            <a:r>
              <a:rPr lang="en-US" sz="1200" kern="1200" dirty="0">
                <a:solidFill>
                  <a:schemeClr val="tx1"/>
                </a:solidFill>
                <a:effectLst/>
                <a:latin typeface="+mn-lt"/>
                <a:ea typeface="+mn-ea"/>
                <a:cs typeface="+mn-cs"/>
              </a:rPr>
              <a:t>another (lessee) the right to possess and use the property for a specified </a:t>
            </a:r>
          </a:p>
          <a:p>
            <a:r>
              <a:rPr lang="en-US" sz="1200" kern="1200" dirty="0">
                <a:solidFill>
                  <a:schemeClr val="tx1"/>
                </a:solidFill>
                <a:effectLst/>
                <a:latin typeface="+mn-lt"/>
                <a:ea typeface="+mn-ea"/>
                <a:cs typeface="+mn-cs"/>
              </a:rPr>
              <a:t>period of time in exchange for a stipulated periodic payment (rent). </a:t>
            </a:r>
          </a:p>
          <a:p>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30</a:t>
            </a:fld>
            <a:endParaRPr lang="en-US"/>
          </a:p>
        </p:txBody>
      </p:sp>
    </p:spTree>
    <p:extLst>
      <p:ext uri="{BB962C8B-B14F-4D97-AF65-F5344CB8AC3E}">
        <p14:creationId xmlns:p14="http://schemas.microsoft.com/office/powerpoint/2010/main" val="262963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u="none" strike="noStrike" kern="1200" baseline="0" dirty="0">
                <a:solidFill>
                  <a:schemeClr val="tx1"/>
                </a:solidFill>
                <a:latin typeface="+mn-lt"/>
                <a:ea typeface="+mn-ea"/>
                <a:cs typeface="+mn-cs"/>
              </a:rPr>
              <a:t>Expense-tracking system: sistem yang menyimpan informasi beserta pengolahan data pengeluaran kita untuk apa saja.</a:t>
            </a:r>
          </a:p>
          <a:p>
            <a:r>
              <a:rPr lang="id-ID" sz="1200" b="0" i="0" u="none" strike="noStrike" kern="1200" baseline="0" dirty="0">
                <a:solidFill>
                  <a:schemeClr val="tx1"/>
                </a:solidFill>
                <a:latin typeface="+mn-lt"/>
                <a:ea typeface="+mn-ea"/>
                <a:cs typeface="+mn-cs"/>
              </a:rPr>
              <a:t>Tanggal – product/expense – amount - </a:t>
            </a:r>
          </a:p>
          <a:p>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of these three enterprise application examples has difficulties, and they are different difficulties. As a</a:t>
            </a:r>
          </a:p>
          <a:p>
            <a:r>
              <a:rPr lang="en-US" sz="1200" b="0" i="0" u="none" strike="noStrike" kern="1200" baseline="0" dirty="0">
                <a:solidFill>
                  <a:schemeClr val="tx1"/>
                </a:solidFill>
                <a:latin typeface="+mn-lt"/>
                <a:ea typeface="+mn-ea"/>
                <a:cs typeface="+mn-cs"/>
              </a:rPr>
              <a:t>result you can't come up with a single architecture that will be right for all three. Choosing an architecture</a:t>
            </a:r>
          </a:p>
          <a:p>
            <a:r>
              <a:rPr lang="en-US" sz="1200" b="0" i="0" u="none" strike="noStrike" kern="1200" baseline="0" dirty="0">
                <a:solidFill>
                  <a:schemeClr val="tx1"/>
                </a:solidFill>
                <a:latin typeface="+mn-lt"/>
                <a:ea typeface="+mn-ea"/>
                <a:cs typeface="+mn-cs"/>
              </a:rPr>
              <a:t>means that you have to understand the particular problems of your system and choose an appropriate</a:t>
            </a:r>
          </a:p>
          <a:p>
            <a:r>
              <a:rPr lang="en-US" sz="1200" b="0" i="0" u="none" strike="noStrike" kern="1200" baseline="0" dirty="0">
                <a:solidFill>
                  <a:schemeClr val="tx1"/>
                </a:solidFill>
                <a:latin typeface="+mn-lt"/>
                <a:ea typeface="+mn-ea"/>
                <a:cs typeface="+mn-cs"/>
              </a:rPr>
              <a:t>design based on that understanding.</a:t>
            </a:r>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That's why in this book I don't give a single solution for your enterprise</a:t>
            </a:r>
          </a:p>
          <a:p>
            <a:r>
              <a:rPr lang="en-US" sz="1200" b="0" i="0" u="none" strike="noStrike" kern="1200" baseline="0" dirty="0">
                <a:solidFill>
                  <a:schemeClr val="tx1"/>
                </a:solidFill>
                <a:latin typeface="+mn-lt"/>
                <a:ea typeface="+mn-ea"/>
                <a:cs typeface="+mn-cs"/>
              </a:rPr>
              <a:t>needs. Instead, many of the patterns are about choices and alternatives. Even when you choose a particular</a:t>
            </a:r>
          </a:p>
          <a:p>
            <a:r>
              <a:rPr lang="en-US" sz="1200" b="0" i="0" u="none" strike="noStrike" kern="1200" baseline="0" dirty="0">
                <a:solidFill>
                  <a:schemeClr val="tx1"/>
                </a:solidFill>
                <a:latin typeface="+mn-lt"/>
                <a:ea typeface="+mn-ea"/>
                <a:cs typeface="+mn-cs"/>
              </a:rPr>
              <a:t>pattern, you'll have to modify it to meet your demands. You can't build enterprise software without thinking,</a:t>
            </a:r>
          </a:p>
          <a:p>
            <a:r>
              <a:rPr lang="en-US" sz="1200" b="0" i="0" u="none" strike="noStrike" kern="1200" baseline="0" dirty="0">
                <a:solidFill>
                  <a:schemeClr val="tx1"/>
                </a:solidFill>
                <a:latin typeface="+mn-lt"/>
                <a:ea typeface="+mn-ea"/>
                <a:cs typeface="+mn-cs"/>
              </a:rPr>
              <a:t>and all any book can do is give you more information to base your decisions on.</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32</a:t>
            </a:fld>
            <a:endParaRPr lang="en-US"/>
          </a:p>
        </p:txBody>
      </p:sp>
    </p:spTree>
    <p:extLst>
      <p:ext uri="{BB962C8B-B14F-4D97-AF65-F5344CB8AC3E}">
        <p14:creationId xmlns:p14="http://schemas.microsoft.com/office/powerpoint/2010/main" val="5652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d-ID" dirty="0"/>
              <a:t>Membangun computer system sebenarnya tidak mudah...</a:t>
            </a:r>
            <a:endParaRPr lang="en-US" dirty="0"/>
          </a:p>
          <a:p>
            <a:pPr algn="l"/>
            <a:endParaRPr lang="en-US" dirty="0"/>
          </a:p>
          <a:p>
            <a:pPr algn="l"/>
            <a:r>
              <a:rPr lang="en-US" dirty="0" err="1"/>
              <a:t>Kok</a:t>
            </a:r>
            <a:r>
              <a:rPr lang="en-US" dirty="0"/>
              <a:t> </a:t>
            </a:r>
            <a:r>
              <a:rPr lang="en-US" dirty="0" err="1"/>
              <a:t>bisa</a:t>
            </a:r>
            <a:r>
              <a:rPr lang="en-US" baseline="0" dirty="0"/>
              <a:t> </a:t>
            </a:r>
            <a:r>
              <a:rPr lang="en-US" baseline="0" dirty="0" err="1"/>
              <a:t>nyampe</a:t>
            </a:r>
            <a:r>
              <a:rPr lang="en-US" baseline="0" dirty="0"/>
              <a:t> </a:t>
            </a:r>
            <a:r>
              <a:rPr lang="en-US" baseline="0" dirty="0" err="1"/>
              <a:t>ke</a:t>
            </a:r>
            <a:r>
              <a:rPr lang="en-US" baseline="0" dirty="0"/>
              <a:t> </a:t>
            </a:r>
            <a:r>
              <a:rPr lang="en-US" baseline="0" dirty="0" err="1"/>
              <a:t>sini</a:t>
            </a:r>
            <a:r>
              <a:rPr lang="en-US" baseline="0" dirty="0"/>
              <a:t>? </a:t>
            </a:r>
            <a:endParaRPr lang="en-US" dirty="0"/>
          </a:p>
          <a:p>
            <a:pPr algn="l"/>
            <a:r>
              <a:rPr lang="en-US" dirty="0" err="1"/>
              <a:t>Ceritain</a:t>
            </a:r>
            <a:r>
              <a:rPr lang="en-US" dirty="0"/>
              <a:t> </a:t>
            </a:r>
            <a:r>
              <a:rPr lang="en-US" dirty="0" err="1"/>
              <a:t>kalau</a:t>
            </a:r>
            <a:r>
              <a:rPr lang="en-US" baseline="0" dirty="0"/>
              <a:t> </a:t>
            </a:r>
            <a:r>
              <a:rPr lang="en-US" baseline="0" dirty="0" err="1"/>
              <a:t>dulu</a:t>
            </a:r>
            <a:r>
              <a:rPr lang="en-US" baseline="0" dirty="0"/>
              <a:t> </a:t>
            </a:r>
            <a:r>
              <a:rPr lang="en-US" baseline="0" dirty="0" err="1"/>
              <a:t>seperti</a:t>
            </a:r>
            <a:r>
              <a:rPr lang="en-US" baseline="0" dirty="0"/>
              <a:t> </a:t>
            </a:r>
            <a:r>
              <a:rPr lang="en-US" baseline="0" dirty="0" err="1"/>
              <a:t>apa</a:t>
            </a:r>
            <a:r>
              <a:rPr lang="en-US" baseline="0" dirty="0"/>
              <a:t>, mainframe, mini computer, apple computer, windows PC, internet, mobile</a:t>
            </a:r>
            <a:endParaRPr lang="en-US" dirty="0"/>
          </a:p>
          <a:p>
            <a:pPr algn="l"/>
            <a:endParaRPr lang="id-ID" dirty="0"/>
          </a:p>
          <a:p>
            <a:pPr algn="l"/>
            <a:endParaRPr lang="id-ID" dirty="0"/>
          </a:p>
          <a:p>
            <a:pPr algn="l"/>
            <a:r>
              <a:rPr lang="id-ID" dirty="0"/>
              <a:t>Complexity in enterprise</a:t>
            </a:r>
            <a:r>
              <a:rPr lang="id-ID" baseline="0" dirty="0"/>
              <a:t> applications: complex business process, growing customer needs, demanding software requirements</a:t>
            </a:r>
          </a:p>
          <a:p>
            <a:pPr algn="l"/>
            <a:r>
              <a:rPr lang="id-ID" baseline="0" dirty="0"/>
              <a:t>Terkadang dalam membangun enterprise application, kita harus memenuhi ratusan bahkan ribuan requirement</a:t>
            </a:r>
          </a:p>
          <a:p>
            <a:pPr algn="l"/>
            <a:endParaRPr lang="id-ID" baseline="0" dirty="0"/>
          </a:p>
          <a:p>
            <a:pPr algn="l"/>
            <a:r>
              <a:rPr lang="en-US" dirty="0"/>
              <a:t>In today’s corporate environment, enterprise applications are complex, scalable, distributed, component-based, and mission-critical. They may be deployed on a variety of platforms across corporate networks, intranets, or the Internet. </a:t>
            </a:r>
          </a:p>
          <a:p>
            <a:pPr algn="l"/>
            <a:endParaRPr lang="en-US" dirty="0"/>
          </a:p>
          <a:p>
            <a:pPr algn="l"/>
            <a:r>
              <a:rPr lang="en-US" dirty="0"/>
              <a:t>They are data-centric, user-friendly, and must meet stringent requirements for uptime, security, administration, and maintenance. In short, they are highly complex systems.</a:t>
            </a:r>
            <a:endParaRPr lang="id-ID" dirty="0"/>
          </a:p>
          <a:p>
            <a:pPr algn="l"/>
            <a:endParaRPr lang="id-ID" dirty="0"/>
          </a:p>
          <a:p>
            <a:pPr algn="l"/>
            <a:r>
              <a:rPr lang="id-ID" dirty="0"/>
              <a:t>Di kuliah ini kita akan</a:t>
            </a:r>
            <a:r>
              <a:rPr lang="id-ID" baseline="0" dirty="0"/>
              <a:t> bahas:</a:t>
            </a:r>
          </a:p>
          <a:p>
            <a:pPr marL="228600" indent="-228600" algn="l">
              <a:buAutoNum type="arabicPeriod"/>
            </a:pPr>
            <a:r>
              <a:rPr lang="id-ID" baseline="0" dirty="0"/>
              <a:t>pattern2 yang sering digunakan</a:t>
            </a:r>
          </a:p>
          <a:p>
            <a:pPr marL="228600" indent="-228600" algn="l">
              <a:buAutoNum type="arabicPeriod"/>
            </a:pPr>
            <a:r>
              <a:rPr lang="id-ID" baseline="0" dirty="0"/>
              <a:t>Platform/framework untuk mengembangkan aplikasi enterprise yang scalable</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2</a:t>
            </a:fld>
            <a:endParaRPr lang="en-US"/>
          </a:p>
        </p:txBody>
      </p:sp>
    </p:spTree>
    <p:extLst>
      <p:ext uri="{BB962C8B-B14F-4D97-AF65-F5344CB8AC3E}">
        <p14:creationId xmlns:p14="http://schemas.microsoft.com/office/powerpoint/2010/main" val="1455464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Banyak</a:t>
            </a:r>
            <a:r>
              <a:rPr lang="id-ID" baseline="0" dirty="0"/>
              <a:t> sekali rancangan/design yang diterima atau ditolak karena isu performance, yang pada akhirnya itu semua tidak terbukti/bohon</a:t>
            </a:r>
          </a:p>
          <a:p>
            <a:r>
              <a:rPr lang="id-ID" baseline="0" dirty="0"/>
              <a:t>Ketika seseorang pada akhirnya menguji dengan sebenarnya pada sebuah sistem.</a:t>
            </a:r>
          </a:p>
          <a:p>
            <a:endParaRPr lang="id-ID" baseline="0" dirty="0"/>
          </a:p>
          <a:p>
            <a:r>
              <a:rPr lang="id-ID" baseline="0" dirty="0"/>
              <a:t>Kuliah ini juga akan menyampaikan beberapa isu untuk isu performa, termasuk minimizing remote calls. Tetapi tetap apapun tips yang</a:t>
            </a:r>
          </a:p>
          <a:p>
            <a:r>
              <a:rPr lang="id-ID" baseline="0" dirty="0"/>
              <a:t>Diberikan, kita tetap perlu melihat/mengujinya di sistem yang kita bangun di lingkungan yang sesungguhnya.</a:t>
            </a:r>
          </a:p>
          <a:p>
            <a:r>
              <a:rPr lang="id-ID" baseline="0" dirty="0"/>
              <a:t>Jika ada perubahan di hardware atau lingkungan kita =&gt; aturan yang baik adalah kita perlu test ulang performanya</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33</a:t>
            </a:fld>
            <a:endParaRPr lang="en-US"/>
          </a:p>
        </p:txBody>
      </p:sp>
    </p:spTree>
    <p:extLst>
      <p:ext uri="{BB962C8B-B14F-4D97-AF65-F5344CB8AC3E}">
        <p14:creationId xmlns:p14="http://schemas.microsoft.com/office/powerpoint/2010/main" val="3533384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Seberapa cepat sistem menyampaikan kepada kita sejauh mana request sedang diproses.</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35</a:t>
            </a:fld>
            <a:endParaRPr lang="en-US"/>
          </a:p>
        </p:txBody>
      </p:sp>
    </p:spTree>
    <p:extLst>
      <p:ext uri="{BB962C8B-B14F-4D97-AF65-F5344CB8AC3E}">
        <p14:creationId xmlns:p14="http://schemas.microsoft.com/office/powerpoint/2010/main" val="3219892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Throughput: berapa banyak pekerjaan yang</a:t>
            </a:r>
            <a:r>
              <a:rPr lang="id-ID" baseline="0" dirty="0"/>
              <a:t> dapat dilakukan dalam selang waktu tertentu.</a:t>
            </a:r>
          </a:p>
          <a:p>
            <a:endParaRPr lang="id-ID" baseline="0" dirty="0"/>
          </a:p>
          <a:p>
            <a:r>
              <a:rPr lang="id-ID" baseline="0" dirty="0"/>
              <a:t>Latency: waktu minimal yang diperlukan agar reponse dijawab.</a:t>
            </a:r>
          </a:p>
          <a:p>
            <a:r>
              <a:rPr lang="id-ID" baseline="0" dirty="0"/>
              <a:t>Di laptop: perintah donothing() akan cepat diproses dan langsung menjawab pertanyaan</a:t>
            </a:r>
          </a:p>
          <a:p>
            <a:r>
              <a:rPr lang="id-ID" baseline="0" dirty="0"/>
              <a:t>Di sistem terdistribusi (remote call): perintah donothing() bisa agak lama karena isu jaringan request/response mengalir di kabel.</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36</a:t>
            </a:fld>
            <a:endParaRPr lang="en-US"/>
          </a:p>
        </p:txBody>
      </p:sp>
    </p:spTree>
    <p:extLst>
      <p:ext uri="{BB962C8B-B14F-4D97-AF65-F5344CB8AC3E}">
        <p14:creationId xmlns:p14="http://schemas.microsoft.com/office/powerpoint/2010/main" val="2242003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issues</a:t>
            </a:r>
          </a:p>
          <a:p>
            <a:endParaRPr lang="en-US" dirty="0"/>
          </a:p>
          <a:p>
            <a:r>
              <a:rPr lang="id-ID" dirty="0"/>
              <a:t>Commensurate : sepadan</a:t>
            </a:r>
          </a:p>
          <a:p>
            <a:r>
              <a:rPr lang="en-US" sz="1200" b="1" i="0" u="none" strike="noStrike" kern="1200" baseline="0" dirty="0">
                <a:solidFill>
                  <a:schemeClr val="tx1"/>
                </a:solidFill>
                <a:latin typeface="+mn-lt"/>
                <a:ea typeface="+mn-ea"/>
                <a:cs typeface="+mn-cs"/>
              </a:rPr>
              <a:t>Vertical scalability, </a:t>
            </a:r>
            <a:r>
              <a:rPr lang="en-US" sz="1200" b="0" i="0" u="none" strike="noStrike" kern="1200" baseline="0" dirty="0">
                <a:solidFill>
                  <a:schemeClr val="tx1"/>
                </a:solidFill>
                <a:latin typeface="+mn-lt"/>
                <a:ea typeface="+mn-ea"/>
                <a:cs typeface="+mn-cs"/>
              </a:rPr>
              <a:t>or </a:t>
            </a:r>
            <a:r>
              <a:rPr lang="en-US" sz="1200" b="1" i="0" u="none" strike="noStrike" kern="1200" baseline="0" dirty="0">
                <a:solidFill>
                  <a:schemeClr val="tx1"/>
                </a:solidFill>
                <a:latin typeface="+mn-lt"/>
                <a:ea typeface="+mn-ea"/>
                <a:cs typeface="+mn-cs"/>
              </a:rPr>
              <a:t>scaling up,</a:t>
            </a:r>
          </a:p>
          <a:p>
            <a:r>
              <a:rPr lang="en-US" sz="1200" b="0" i="0" u="none" strike="noStrike" kern="1200" baseline="0" dirty="0">
                <a:solidFill>
                  <a:schemeClr val="tx1"/>
                </a:solidFill>
                <a:latin typeface="+mn-lt"/>
                <a:ea typeface="+mn-ea"/>
                <a:cs typeface="+mn-cs"/>
              </a:rPr>
              <a:t>means adding more power to a single server, such as more memory. </a:t>
            </a:r>
            <a:r>
              <a:rPr lang="en-US" sz="1200" b="1" i="0" u="none" strike="noStrike" kern="1200" baseline="0" dirty="0">
                <a:solidFill>
                  <a:schemeClr val="tx1"/>
                </a:solidFill>
                <a:latin typeface="+mn-lt"/>
                <a:ea typeface="+mn-ea"/>
                <a:cs typeface="+mn-cs"/>
              </a:rPr>
              <a:t>Horizontal scalability, </a:t>
            </a:r>
            <a:r>
              <a:rPr lang="en-US" sz="1200" b="0" i="0" u="none" strike="noStrike" kern="1200" baseline="0" dirty="0">
                <a:solidFill>
                  <a:schemeClr val="tx1"/>
                </a:solidFill>
                <a:latin typeface="+mn-lt"/>
                <a:ea typeface="+mn-ea"/>
                <a:cs typeface="+mn-cs"/>
              </a:rPr>
              <a:t>or </a:t>
            </a:r>
            <a:r>
              <a:rPr lang="en-US" sz="1200" b="1" i="0" u="none" strike="noStrike" kern="1200" baseline="0" dirty="0">
                <a:solidFill>
                  <a:schemeClr val="tx1"/>
                </a:solidFill>
                <a:latin typeface="+mn-lt"/>
                <a:ea typeface="+mn-ea"/>
                <a:cs typeface="+mn-cs"/>
              </a:rPr>
              <a:t>scaling</a:t>
            </a:r>
          </a:p>
          <a:p>
            <a:r>
              <a:rPr lang="en-US" sz="1200" b="1" i="0" u="none" strike="noStrike" kern="1200" baseline="0" dirty="0">
                <a:solidFill>
                  <a:schemeClr val="tx1"/>
                </a:solidFill>
                <a:latin typeface="+mn-lt"/>
                <a:ea typeface="+mn-ea"/>
                <a:cs typeface="+mn-cs"/>
              </a:rPr>
              <a:t>out, </a:t>
            </a:r>
            <a:r>
              <a:rPr lang="en-US" sz="1200" b="0" i="0" u="none" strike="noStrike" kern="1200" baseline="0" dirty="0">
                <a:solidFill>
                  <a:schemeClr val="tx1"/>
                </a:solidFill>
                <a:latin typeface="+mn-lt"/>
                <a:ea typeface="+mn-ea"/>
                <a:cs typeface="+mn-cs"/>
              </a:rPr>
              <a:t>means adding more servers.</a:t>
            </a:r>
            <a:endParaRPr lang="id-ID" sz="1200" b="0" i="0" u="none" strike="noStrike" kern="1200" baseline="0" dirty="0">
              <a:solidFill>
                <a:schemeClr val="tx1"/>
              </a:solidFill>
              <a:latin typeface="+mn-lt"/>
              <a:ea typeface="+mn-ea"/>
              <a:cs typeface="+mn-cs"/>
            </a:endParaRPr>
          </a:p>
          <a:p>
            <a:endParaRPr lang="id-ID" sz="1200" b="0" i="0" u="none" strike="noStrike" kern="1200" baseline="0" dirty="0">
              <a:solidFill>
                <a:schemeClr val="tx1"/>
              </a:solidFill>
              <a:latin typeface="+mn-lt"/>
              <a:ea typeface="+mn-ea"/>
              <a:cs typeface="+mn-cs"/>
            </a:endParaRPr>
          </a:p>
          <a:p>
            <a:r>
              <a:rPr lang="id-ID" sz="1200" b="0" i="0" u="none" strike="noStrike" kern="1200" baseline="0" dirty="0">
                <a:solidFill>
                  <a:schemeClr val="tx1"/>
                </a:solidFill>
                <a:latin typeface="+mn-lt"/>
                <a:ea typeface="+mn-ea"/>
                <a:cs typeface="+mn-cs"/>
              </a:rPr>
              <a:t>Mana yang lebih scalable: awalnya :2 server, 20 tps.</a:t>
            </a:r>
          </a:p>
          <a:p>
            <a:pPr marL="171450" indent="-171450">
              <a:buFontTx/>
              <a:buChar char="-"/>
            </a:pPr>
            <a:r>
              <a:rPr lang="id-ID" sz="1200" b="0" i="0" u="none" strike="noStrike" kern="1200" baseline="0" dirty="0">
                <a:solidFill>
                  <a:schemeClr val="tx1"/>
                </a:solidFill>
                <a:latin typeface="+mn-lt"/>
                <a:ea typeface="+mn-ea"/>
                <a:cs typeface="+mn-cs"/>
              </a:rPr>
              <a:t>Tambah 2 server, jadi 40tps</a:t>
            </a:r>
          </a:p>
          <a:p>
            <a:pPr marL="171450" indent="-171450">
              <a:buFontTx/>
              <a:buChar char="-"/>
            </a:pPr>
            <a:r>
              <a:rPr lang="id-ID" sz="1200" b="0" i="0" u="none" strike="noStrike" kern="1200" baseline="0" dirty="0">
                <a:solidFill>
                  <a:schemeClr val="tx1"/>
                </a:solidFill>
                <a:latin typeface="+mn-lt"/>
                <a:ea typeface="+mn-ea"/>
                <a:cs typeface="+mn-cs"/>
              </a:rPr>
              <a:t>Tambah 2 server, jadi 30tps</a:t>
            </a:r>
          </a:p>
        </p:txBody>
      </p:sp>
      <p:sp>
        <p:nvSpPr>
          <p:cNvPr id="4" name="Slide Number Placeholder 3"/>
          <p:cNvSpPr>
            <a:spLocks noGrp="1"/>
          </p:cNvSpPr>
          <p:nvPr>
            <p:ph type="sldNum" sz="quarter" idx="10"/>
          </p:nvPr>
        </p:nvSpPr>
        <p:spPr/>
        <p:txBody>
          <a:bodyPr/>
          <a:lstStyle/>
          <a:p>
            <a:fld id="{1A123827-A824-447E-8C14-212AFEF65851}" type="slidenum">
              <a:rPr lang="en-US" smtClean="0"/>
              <a:t>38</a:t>
            </a:fld>
            <a:endParaRPr lang="en-US"/>
          </a:p>
        </p:txBody>
      </p:sp>
    </p:spTree>
    <p:extLst>
      <p:ext uri="{BB962C8B-B14F-4D97-AF65-F5344CB8AC3E}">
        <p14:creationId xmlns:p14="http://schemas.microsoft.com/office/powerpoint/2010/main" val="4225874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Contoh</a:t>
            </a:r>
            <a:r>
              <a:rPr lang="en-US" dirty="0"/>
              <a:t>?</a:t>
            </a:r>
          </a:p>
        </p:txBody>
      </p:sp>
      <p:sp>
        <p:nvSpPr>
          <p:cNvPr id="4" name="Slide Number Placeholder 3"/>
          <p:cNvSpPr>
            <a:spLocks noGrp="1"/>
          </p:cNvSpPr>
          <p:nvPr>
            <p:ph type="sldNum" sz="quarter" idx="10"/>
          </p:nvPr>
        </p:nvSpPr>
        <p:spPr/>
        <p:txBody>
          <a:bodyPr/>
          <a:lstStyle/>
          <a:p>
            <a:fld id="{1A123827-A824-447E-8C14-212AFEF65851}" type="slidenum">
              <a:rPr lang="en-US" smtClean="0"/>
              <a:t>41</a:t>
            </a:fld>
            <a:endParaRPr lang="en-US"/>
          </a:p>
        </p:txBody>
      </p:sp>
    </p:spTree>
    <p:extLst>
      <p:ext uri="{BB962C8B-B14F-4D97-AF65-F5344CB8AC3E}">
        <p14:creationId xmlns:p14="http://schemas.microsoft.com/office/powerpoint/2010/main" val="3979889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Kasih</a:t>
            </a:r>
            <a:r>
              <a:rPr lang="en-US" dirty="0"/>
              <a:t> </a:t>
            </a:r>
            <a:r>
              <a:rPr lang="en-US" dirty="0" err="1"/>
              <a:t>contoh</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42</a:t>
            </a:fld>
            <a:endParaRPr lang="en-US"/>
          </a:p>
        </p:txBody>
      </p:sp>
    </p:spTree>
    <p:extLst>
      <p:ext uri="{BB962C8B-B14F-4D97-AF65-F5344CB8AC3E}">
        <p14:creationId xmlns:p14="http://schemas.microsoft.com/office/powerpoint/2010/main" val="5619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Yang decision: keputusan</a:t>
            </a:r>
            <a:r>
              <a:rPr lang="id-ID" baseline="0" dirty="0"/>
              <a:t> yang diambil oleh developers dan harapannya tepat/benar karena keputusan2 tersebut dirasa sangat sulit untuk ubah.</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4</a:t>
            </a:fld>
            <a:endParaRPr lang="en-US"/>
          </a:p>
        </p:txBody>
      </p:sp>
    </p:spTree>
    <p:extLst>
      <p:ext uri="{BB962C8B-B14F-4D97-AF65-F5344CB8AC3E}">
        <p14:creationId xmlns:p14="http://schemas.microsoft.com/office/powerpoint/2010/main" val="426680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between</a:t>
            </a:r>
            <a:r>
              <a:rPr lang="en-US" baseline="0" dirty="0"/>
              <a:t> business and IT</a:t>
            </a:r>
          </a:p>
          <a:p>
            <a:endParaRPr lang="en-US" dirty="0"/>
          </a:p>
          <a:p>
            <a:endParaRPr lang="en-US" dirty="0"/>
          </a:p>
          <a:p>
            <a:endParaRPr lang="en-US" dirty="0"/>
          </a:p>
          <a:p>
            <a:r>
              <a:rPr lang="en-US" dirty="0"/>
              <a:t>SOA?</a:t>
            </a:r>
          </a:p>
          <a:p>
            <a:r>
              <a:rPr lang="en-US" dirty="0"/>
              <a:t>BPM?</a:t>
            </a:r>
          </a:p>
          <a:p>
            <a:r>
              <a:rPr lang="en-US" dirty="0"/>
              <a:t>SaaS?</a:t>
            </a:r>
          </a:p>
          <a:p>
            <a:r>
              <a:rPr lang="en-US" dirty="0"/>
              <a:t>IaaS?</a:t>
            </a:r>
          </a:p>
          <a:p>
            <a:r>
              <a:rPr lang="en-US" dirty="0"/>
              <a:t>Need</a:t>
            </a:r>
            <a:r>
              <a:rPr lang="en-US" baseline="0" dirty="0"/>
              <a:t> to understand about this</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5</a:t>
            </a:fld>
            <a:endParaRPr lang="en-US"/>
          </a:p>
        </p:txBody>
      </p:sp>
    </p:spTree>
    <p:extLst>
      <p:ext uri="{BB962C8B-B14F-4D97-AF65-F5344CB8AC3E}">
        <p14:creationId xmlns:p14="http://schemas.microsoft.com/office/powerpoint/2010/main" val="179403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Commonly this shared understanding is in the form of the major components of the system and how</a:t>
            </a:r>
          </a:p>
          <a:p>
            <a:r>
              <a:rPr lang="en-US" sz="1200" b="0" i="0" u="none" strike="noStrike" kern="1200" baseline="0" dirty="0">
                <a:solidFill>
                  <a:schemeClr val="tx1"/>
                </a:solidFill>
                <a:latin typeface="+mn-lt"/>
                <a:ea typeface="+mn-ea"/>
                <a:cs typeface="+mn-cs"/>
              </a:rPr>
              <a:t>they interact.</a:t>
            </a:r>
            <a:endParaRPr lang="id-ID" sz="1200" b="0" i="0" u="none" strike="noStrike" kern="1200" baseline="0" dirty="0">
              <a:solidFill>
                <a:schemeClr val="tx1"/>
              </a:solidFill>
              <a:latin typeface="+mn-lt"/>
              <a:ea typeface="+mn-ea"/>
              <a:cs typeface="+mn-cs"/>
            </a:endParaRPr>
          </a:p>
          <a:p>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It's also about decisions, in that it's the decisions that developers wish they could get right</a:t>
            </a:r>
          </a:p>
          <a:p>
            <a:r>
              <a:rPr lang="en-US" sz="1200" b="0" i="0" u="none" strike="noStrike" kern="1200" baseline="0" dirty="0">
                <a:solidFill>
                  <a:schemeClr val="tx1"/>
                </a:solidFill>
                <a:latin typeface="+mn-lt"/>
                <a:ea typeface="+mn-ea"/>
                <a:cs typeface="+mn-cs"/>
              </a:rPr>
              <a:t>early on because they're perceived as hard to change. The subjectivity comes in here as well because, if you</a:t>
            </a:r>
          </a:p>
          <a:p>
            <a:r>
              <a:rPr lang="en-US" sz="1200" b="0" i="0" u="none" strike="noStrike" kern="1200" baseline="0" dirty="0">
                <a:solidFill>
                  <a:schemeClr val="tx1"/>
                </a:solidFill>
                <a:latin typeface="+mn-lt"/>
                <a:ea typeface="+mn-ea"/>
                <a:cs typeface="+mn-cs"/>
              </a:rPr>
              <a:t>find that something is easier to change than you once thought, then it's no longer architectural. In the end</a:t>
            </a:r>
          </a:p>
          <a:p>
            <a:r>
              <a:rPr lang="en-US" sz="1200" b="0" i="0" u="none" strike="noStrike" kern="1200" baseline="0" dirty="0">
                <a:solidFill>
                  <a:schemeClr val="tx1"/>
                </a:solidFill>
                <a:latin typeface="+mn-lt"/>
                <a:ea typeface="+mn-ea"/>
                <a:cs typeface="+mn-cs"/>
              </a:rPr>
              <a:t>architecture boils down to the important stuff—whatever that is</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10</a:t>
            </a:fld>
            <a:endParaRPr lang="en-US"/>
          </a:p>
        </p:txBody>
      </p:sp>
    </p:spTree>
    <p:extLst>
      <p:ext uri="{BB962C8B-B14F-4D97-AF65-F5344CB8AC3E}">
        <p14:creationId xmlns:p14="http://schemas.microsoft.com/office/powerpoint/2010/main" val="287489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Bukan</a:t>
            </a:r>
            <a:r>
              <a:rPr lang="en-US" dirty="0"/>
              <a:t> </a:t>
            </a:r>
            <a:r>
              <a:rPr lang="en-US" dirty="0" err="1"/>
              <a:t>cuma</a:t>
            </a:r>
            <a:r>
              <a:rPr lang="en-US" dirty="0"/>
              <a:t> </a:t>
            </a:r>
            <a:r>
              <a:rPr lang="en-US" dirty="0" err="1"/>
              <a:t>ini</a:t>
            </a:r>
            <a:r>
              <a:rPr lang="en-US" dirty="0"/>
              <a:t> </a:t>
            </a:r>
            <a:r>
              <a:rPr lang="en-US" dirty="0" err="1"/>
              <a:t>lho</a:t>
            </a:r>
            <a:r>
              <a:rPr lang="en-US" dirty="0"/>
              <a:t>…</a:t>
            </a:r>
          </a:p>
        </p:txBody>
      </p:sp>
      <p:sp>
        <p:nvSpPr>
          <p:cNvPr id="4" name="Slide Number Placeholder 3"/>
          <p:cNvSpPr>
            <a:spLocks noGrp="1"/>
          </p:cNvSpPr>
          <p:nvPr>
            <p:ph type="sldNum" sz="quarter" idx="10"/>
          </p:nvPr>
        </p:nvSpPr>
        <p:spPr/>
        <p:txBody>
          <a:bodyPr/>
          <a:lstStyle/>
          <a:p>
            <a:fld id="{1A123827-A824-447E-8C14-212AFEF65851}" type="slidenum">
              <a:rPr lang="en-US" smtClean="0"/>
              <a:t>11</a:t>
            </a:fld>
            <a:endParaRPr lang="en-US"/>
          </a:p>
        </p:txBody>
      </p:sp>
    </p:spTree>
    <p:extLst>
      <p:ext uri="{BB962C8B-B14F-4D97-AF65-F5344CB8AC3E}">
        <p14:creationId xmlns:p14="http://schemas.microsoft.com/office/powerpoint/2010/main" val="1011798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billing systems</a:t>
            </a:r>
          </a:p>
          <a:p>
            <a:r>
              <a:rPr lang="en-US" dirty="0">
                <a:hlinkClick r:id="rId3"/>
              </a:rPr>
              <a:t>payment processing</a:t>
            </a:r>
            <a:endParaRPr lang="en-US" dirty="0"/>
          </a:p>
          <a:p>
            <a:r>
              <a:rPr lang="en-US" dirty="0">
                <a:hlinkClick r:id="rId4"/>
              </a:rPr>
              <a:t>email marketing systems</a:t>
            </a:r>
            <a:endParaRPr lang="en-US" dirty="0"/>
          </a:p>
          <a:p>
            <a:r>
              <a:rPr lang="en-US" dirty="0"/>
              <a:t>content management</a:t>
            </a:r>
          </a:p>
          <a:p>
            <a:r>
              <a:rPr lang="en-US" dirty="0"/>
              <a:t>call center and customer support</a:t>
            </a:r>
          </a:p>
          <a:p>
            <a:r>
              <a:rPr lang="en-US" dirty="0">
                <a:hlinkClick r:id="rId5"/>
              </a:rPr>
              <a:t>Customer Relationship Management</a:t>
            </a:r>
            <a:r>
              <a:rPr lang="en-US" dirty="0"/>
              <a:t> (CRM)</a:t>
            </a:r>
          </a:p>
          <a:p>
            <a:r>
              <a:rPr lang="en-US" dirty="0">
                <a:hlinkClick r:id="rId6"/>
              </a:rPr>
              <a:t>Enterprise Resource Planning</a:t>
            </a:r>
            <a:r>
              <a:rPr lang="en-US" dirty="0"/>
              <a:t> (ERP)</a:t>
            </a:r>
          </a:p>
          <a:p>
            <a:r>
              <a:rPr lang="en-US" dirty="0"/>
              <a:t>Business Intelligence</a:t>
            </a:r>
          </a:p>
          <a:p>
            <a:r>
              <a:rPr lang="en-US" dirty="0">
                <a:hlinkClick r:id="rId7"/>
              </a:rPr>
              <a:t>Business Continuity Planning</a:t>
            </a:r>
            <a:r>
              <a:rPr lang="en-US" dirty="0"/>
              <a:t> (BCP)</a:t>
            </a:r>
          </a:p>
          <a:p>
            <a:r>
              <a:rPr lang="en-US" dirty="0"/>
              <a:t>HR Management</a:t>
            </a:r>
          </a:p>
          <a:p>
            <a:r>
              <a:rPr lang="en-US" dirty="0">
                <a:hlinkClick r:id="rId8"/>
              </a:rPr>
              <a:t>Enterprise Application Integration</a:t>
            </a:r>
            <a:r>
              <a:rPr lang="en-US" dirty="0"/>
              <a:t> (EAI)</a:t>
            </a:r>
          </a:p>
          <a:p>
            <a:r>
              <a:rPr lang="en-US" dirty="0"/>
              <a:t>enterprise search</a:t>
            </a:r>
          </a:p>
          <a:p>
            <a:r>
              <a:rPr lang="en-US" dirty="0"/>
              <a:t>messaging and collaboration systems.</a:t>
            </a:r>
          </a:p>
          <a:p>
            <a:endParaRPr lang="id-ID" dirty="0"/>
          </a:p>
          <a:p>
            <a:r>
              <a:rPr lang="en-US" sz="1200" b="0" i="0" u="none" strike="noStrike" kern="1200" baseline="0" dirty="0">
                <a:solidFill>
                  <a:schemeClr val="tx1"/>
                </a:solidFill>
                <a:latin typeface="+mn-lt"/>
                <a:ea typeface="+mn-ea"/>
                <a:cs typeface="+mn-cs"/>
              </a:rPr>
              <a:t>In some ways enterprise applications are much</a:t>
            </a:r>
          </a:p>
          <a:p>
            <a:r>
              <a:rPr lang="en-US" sz="1200" b="0" i="0" u="none" strike="noStrike" kern="1200" baseline="0" dirty="0">
                <a:solidFill>
                  <a:schemeClr val="tx1"/>
                </a:solidFill>
                <a:latin typeface="+mn-lt"/>
                <a:ea typeface="+mn-ea"/>
                <a:cs typeface="+mn-cs"/>
              </a:rPr>
              <a:t>easier than telecoms software—we don't have very hard multithreading problems, and we don't have</a:t>
            </a:r>
          </a:p>
          <a:p>
            <a:r>
              <a:rPr lang="en-US" sz="1200" b="0" i="0" u="none" strike="noStrike" kern="1200" baseline="0" dirty="0">
                <a:solidFill>
                  <a:schemeClr val="tx1"/>
                </a:solidFill>
                <a:latin typeface="+mn-lt"/>
                <a:ea typeface="+mn-ea"/>
                <a:cs typeface="+mn-cs"/>
              </a:rPr>
              <a:t>hardware and software integration</a:t>
            </a:r>
            <a:r>
              <a:rPr lang="id-ID" sz="1200" b="0" i="0" u="none" strike="noStrike" kern="1200" baseline="0" dirty="0">
                <a:solidFill>
                  <a:schemeClr val="tx1"/>
                </a:solidFill>
                <a:latin typeface="+mn-lt"/>
                <a:ea typeface="+mn-ea"/>
                <a:cs typeface="+mn-cs"/>
              </a:rPr>
              <a:t>.</a:t>
            </a:r>
          </a:p>
          <a:p>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But in other ways it's much tougher. Enterprise applications often have</a:t>
            </a:r>
          </a:p>
          <a:p>
            <a:r>
              <a:rPr lang="en-US" sz="1200" b="0" i="0" u="none" strike="noStrike" kern="1200" baseline="0" dirty="0">
                <a:solidFill>
                  <a:schemeClr val="tx1"/>
                </a:solidFill>
                <a:latin typeface="+mn-lt"/>
                <a:ea typeface="+mn-ea"/>
                <a:cs typeface="+mn-cs"/>
              </a:rPr>
              <a:t>complex data—and lots of it—to work on, together with business rules that fail all tests of logical reasoning.</a:t>
            </a:r>
            <a:endParaRPr lang="id-ID"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12</a:t>
            </a:fld>
            <a:endParaRPr lang="en-US"/>
          </a:p>
        </p:txBody>
      </p:sp>
    </p:spTree>
    <p:extLst>
      <p:ext uri="{BB962C8B-B14F-4D97-AF65-F5344CB8AC3E}">
        <p14:creationId xmlns:p14="http://schemas.microsoft.com/office/powerpoint/2010/main" val="261163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Enterprise Resource Planning (ERP)</a:t>
            </a:r>
            <a:r>
              <a:rPr lang="en-US" dirty="0"/>
              <a:t> system is an integrated computer-based application used to manage internal and external resources, including tangible assets, financial resources, materials, and human resources. Its purpose is to facilitate the flow of information between all business functions inside the boundaries of the organization and manage the connections to outside stakeholders.</a:t>
            </a:r>
          </a:p>
        </p:txBody>
      </p:sp>
      <p:sp>
        <p:nvSpPr>
          <p:cNvPr id="4" name="Slide Number Placeholder 3"/>
          <p:cNvSpPr>
            <a:spLocks noGrp="1"/>
          </p:cNvSpPr>
          <p:nvPr>
            <p:ph type="sldNum" sz="quarter" idx="10"/>
          </p:nvPr>
        </p:nvSpPr>
        <p:spPr/>
        <p:txBody>
          <a:bodyPr/>
          <a:lstStyle/>
          <a:p>
            <a:fld id="{1A123827-A824-447E-8C14-212AFEF65851}" type="slidenum">
              <a:rPr lang="en-US" smtClean="0"/>
              <a:t>15</a:t>
            </a:fld>
            <a:endParaRPr lang="en-US"/>
          </a:p>
        </p:txBody>
      </p:sp>
    </p:spTree>
    <p:extLst>
      <p:ext uri="{BB962C8B-B14F-4D97-AF65-F5344CB8AC3E}">
        <p14:creationId xmlns:p14="http://schemas.microsoft.com/office/powerpoint/2010/main" val="43133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Persistent</a:t>
            </a:r>
            <a:r>
              <a:rPr lang="id-ID" baseline="0" dirty="0"/>
              <a:t> data: data yang dapat disimpan. Biasanya dalam bentuk table database, atau files yang disimpan di fs</a:t>
            </a:r>
          </a:p>
          <a:p>
            <a:endParaRPr lang="id-ID" dirty="0"/>
          </a:p>
          <a:p>
            <a:r>
              <a:rPr lang="id-ID" dirty="0"/>
              <a:t>Selama bertahun-tahun,</a:t>
            </a:r>
            <a:r>
              <a:rPr lang="id-ID" baseline="0" dirty="0"/>
              <a:t> mungkin saja aplikasi/program yang menggunakan data tersebut berubah-ubah.</a:t>
            </a:r>
          </a:p>
          <a:p>
            <a:r>
              <a:rPr lang="id-ID" baseline="0" dirty="0"/>
              <a:t>Bahkan data tersebut dapat disimpan lebih lama dibandingkan hardware dimana data itu dibuat, OS dimana data itu dibuat, compilers, dl</a:t>
            </a:r>
            <a:endParaRPr lang="en-US" baseline="0" dirty="0"/>
          </a:p>
          <a:p>
            <a:endParaRPr lang="en-US" baseline="0" dirty="0"/>
          </a:p>
          <a:p>
            <a:r>
              <a:rPr lang="en-US" baseline="0" dirty="0"/>
              <a:t>Business applications, B2C</a:t>
            </a:r>
            <a:endParaRPr lang="en-US" dirty="0"/>
          </a:p>
        </p:txBody>
      </p:sp>
      <p:sp>
        <p:nvSpPr>
          <p:cNvPr id="4" name="Slide Number Placeholder 3"/>
          <p:cNvSpPr>
            <a:spLocks noGrp="1"/>
          </p:cNvSpPr>
          <p:nvPr>
            <p:ph type="sldNum" sz="quarter" idx="10"/>
          </p:nvPr>
        </p:nvSpPr>
        <p:spPr/>
        <p:txBody>
          <a:bodyPr/>
          <a:lstStyle/>
          <a:p>
            <a:fld id="{1A123827-A824-447E-8C14-212AFEF65851}" type="slidenum">
              <a:rPr lang="en-US" smtClean="0"/>
              <a:t>17</a:t>
            </a:fld>
            <a:endParaRPr lang="en-US"/>
          </a:p>
        </p:txBody>
      </p:sp>
    </p:spTree>
    <p:extLst>
      <p:ext uri="{BB962C8B-B14F-4D97-AF65-F5344CB8AC3E}">
        <p14:creationId xmlns:p14="http://schemas.microsoft.com/office/powerpoint/2010/main" val="4033234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0" y="2590800"/>
            <a:ext cx="59594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2400"/>
          </a:p>
        </p:txBody>
      </p:sp>
      <p:sp>
        <p:nvSpPr>
          <p:cNvPr id="5" name="Text Box 8"/>
          <p:cNvSpPr txBox="1">
            <a:spLocks noChangeArrowheads="1"/>
          </p:cNvSpPr>
          <p:nvPr/>
        </p:nvSpPr>
        <p:spPr bwMode="auto">
          <a:xfrm>
            <a:off x="323850" y="1607403"/>
            <a:ext cx="8167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2400" i="1" dirty="0">
                <a:solidFill>
                  <a:schemeClr val="tx2"/>
                </a:solidFill>
              </a:rPr>
              <a:t>Enterprise </a:t>
            </a:r>
            <a:r>
              <a:rPr lang="en-US" altLang="en-US" sz="2400" i="1" dirty="0" err="1">
                <a:solidFill>
                  <a:schemeClr val="tx2"/>
                </a:solidFill>
              </a:rPr>
              <a:t>Ap</a:t>
            </a:r>
            <a:r>
              <a:rPr lang="id-ID" altLang="en-US" sz="2400" i="1" dirty="0">
                <a:solidFill>
                  <a:schemeClr val="tx2"/>
                </a:solidFill>
              </a:rPr>
              <a:t>p</a:t>
            </a:r>
            <a:r>
              <a:rPr lang="en-US" altLang="en-US" sz="2400" i="1" dirty="0" err="1">
                <a:solidFill>
                  <a:schemeClr val="tx2"/>
                </a:solidFill>
              </a:rPr>
              <a:t>lication</a:t>
            </a:r>
            <a:r>
              <a:rPr lang="en-US" altLang="en-US" sz="2400" i="1" dirty="0">
                <a:solidFill>
                  <a:schemeClr val="tx2"/>
                </a:solidFill>
              </a:rPr>
              <a:t> Architecture</a:t>
            </a:r>
            <a:r>
              <a:rPr lang="id-ID" altLang="en-US" sz="2400" i="1" dirty="0">
                <a:solidFill>
                  <a:schemeClr val="tx2"/>
                </a:solidFill>
              </a:rPr>
              <a:t> </a:t>
            </a:r>
            <a:r>
              <a:rPr lang="en-US" altLang="en-US" sz="2400" i="1" dirty="0">
                <a:solidFill>
                  <a:schemeClr val="tx2"/>
                </a:solidFill>
              </a:rPr>
              <a:t>and</a:t>
            </a:r>
            <a:r>
              <a:rPr lang="id-ID" altLang="en-US" sz="2400" i="1" dirty="0">
                <a:solidFill>
                  <a:schemeClr val="tx2"/>
                </a:solidFill>
              </a:rPr>
              <a:t> Programming</a:t>
            </a:r>
            <a:endParaRPr lang="en-US" altLang="en-US" sz="3200" dirty="0">
              <a:solidFill>
                <a:schemeClr val="tx2"/>
              </a:solidFill>
            </a:endParaRPr>
          </a:p>
        </p:txBody>
      </p:sp>
      <p:sp>
        <p:nvSpPr>
          <p:cNvPr id="6" name="Text Box 9"/>
          <p:cNvSpPr txBox="1">
            <a:spLocks noChangeArrowheads="1"/>
          </p:cNvSpPr>
          <p:nvPr/>
        </p:nvSpPr>
        <p:spPr bwMode="auto">
          <a:xfrm>
            <a:off x="3514725" y="5516563"/>
            <a:ext cx="48831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400" dirty="0" err="1"/>
              <a:t>Fakultas</a:t>
            </a:r>
            <a:r>
              <a:rPr lang="en-US" altLang="en-US" sz="1400" dirty="0"/>
              <a:t> </a:t>
            </a:r>
            <a:r>
              <a:rPr lang="en-US" altLang="en-US" sz="1400" dirty="0" err="1"/>
              <a:t>Ilmu</a:t>
            </a:r>
            <a:r>
              <a:rPr lang="en-US" altLang="en-US" sz="1400" dirty="0"/>
              <a:t> </a:t>
            </a:r>
            <a:r>
              <a:rPr lang="en-US" altLang="en-US" sz="1400" dirty="0" err="1"/>
              <a:t>Komputer</a:t>
            </a:r>
            <a:r>
              <a:rPr lang="en-US" altLang="en-US" sz="1400" dirty="0"/>
              <a:t> </a:t>
            </a:r>
            <a:br>
              <a:rPr lang="en-US" altLang="en-US" sz="1400" dirty="0"/>
            </a:br>
            <a:r>
              <a:rPr lang="en-US" altLang="en-US" sz="1400" dirty="0" err="1"/>
              <a:t>Universitas</a:t>
            </a:r>
            <a:r>
              <a:rPr lang="en-US" altLang="en-US" sz="1400" dirty="0"/>
              <a:t> Indonesia</a:t>
            </a:r>
          </a:p>
          <a:p>
            <a:pPr algn="r" eaLnBrk="1" hangingPunct="1">
              <a:spcBef>
                <a:spcPct val="50000"/>
              </a:spcBef>
              <a:defRPr/>
            </a:pPr>
            <a:br>
              <a:rPr lang="en-US" altLang="en-US" sz="1400" dirty="0"/>
            </a:br>
            <a:r>
              <a:rPr lang="en-US" altLang="en-US" sz="800" b="1" dirty="0"/>
              <a:t>Version 1.0  - Internal Use Only</a:t>
            </a:r>
          </a:p>
        </p:txBody>
      </p:sp>
      <p:pic>
        <p:nvPicPr>
          <p:cNvPr id="7"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1925"/>
            <a:ext cx="34559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0"/>
            <a:ext cx="5468938" cy="461665"/>
          </a:xfrm>
        </p:spPr>
        <p:txBody>
          <a:bodyPr anchor="t"/>
          <a:lstStyle>
            <a:lvl1pPr algn="r">
              <a:spcBef>
                <a:spcPct val="10000"/>
              </a:spcBef>
              <a:spcAft>
                <a:spcPct val="20000"/>
              </a:spcAft>
              <a:buClr>
                <a:schemeClr val="folHlink"/>
              </a:buClr>
              <a:buSzPct val="75000"/>
              <a:buFont typeface="Wingdings" pitchFamily="2" charset="2"/>
              <a:buNone/>
              <a:defRPr sz="2400" b="1">
                <a:solidFill>
                  <a:schemeClr val="tx1"/>
                </a:solidFill>
                <a:latin typeface="Calibri" pitchFamily="34" charset="0"/>
              </a:defRPr>
            </a:lvl1pPr>
          </a:lstStyle>
          <a:p>
            <a:r>
              <a:rPr lang="en-US"/>
              <a:t>Click to edit Master title style</a:t>
            </a:r>
            <a:endParaRPr lang="en-US" dirty="0"/>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a:t>Click to edit Master subtitle style</a:t>
            </a:r>
            <a:endParaRPr lang="en-US" dirty="0"/>
          </a:p>
        </p:txBody>
      </p:sp>
    </p:spTree>
    <p:extLst>
      <p:ext uri="{BB962C8B-B14F-4D97-AF65-F5344CB8AC3E}">
        <p14:creationId xmlns:p14="http://schemas.microsoft.com/office/powerpoint/2010/main" val="109435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3253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2103437"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196850"/>
            <a:ext cx="6157913" cy="6127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81901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44246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1628800"/>
            <a:ext cx="7772400" cy="1362075"/>
          </a:xfrm>
        </p:spPr>
        <p:txBody>
          <a:bodyPr/>
          <a:lstStyle>
            <a:lvl1pPr algn="l">
              <a:defRPr sz="4000" b="1" cap="small" baseline="0"/>
            </a:lvl1pPr>
          </a:lstStyle>
          <a:p>
            <a:r>
              <a:rPr lang="en-US"/>
              <a:t>Click to edit Master title style</a:t>
            </a:r>
            <a:endParaRPr lang="en-AU" dirty="0"/>
          </a:p>
        </p:txBody>
      </p:sp>
      <p:sp>
        <p:nvSpPr>
          <p:cNvPr id="3" name="Text Placeholder 2"/>
          <p:cNvSpPr>
            <a:spLocks noGrp="1"/>
          </p:cNvSpPr>
          <p:nvPr>
            <p:ph type="body" idx="1"/>
          </p:nvPr>
        </p:nvSpPr>
        <p:spPr>
          <a:xfrm>
            <a:off x="899592" y="31004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1701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02175" y="990600"/>
            <a:ext cx="4092575" cy="533400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6316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99653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52635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31138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61045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2/9/2018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06774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256588" y="5964238"/>
            <a:ext cx="650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196850"/>
            <a:ext cx="8162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vl1pPr>
          </a:lstStyle>
          <a:p>
            <a:fld id="{1D8BD707-D9CF-40AE-B4C6-C98DA3205C09}" type="datetimeFigureOut">
              <a:rPr lang="en-US" smtClean="0"/>
              <a:pPr/>
              <a:t>2/9/2018</a:t>
            </a:fld>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a:lvl1pPr>
          </a:lstStyle>
          <a:p>
            <a:endParaRPr lang="en-US"/>
          </a:p>
        </p:txBody>
      </p:sp>
      <p:sp>
        <p:nvSpPr>
          <p:cNvPr id="1030" name="Text Box 6"/>
          <p:cNvSpPr txBox="1">
            <a:spLocks noChangeArrowheads="1"/>
          </p:cNvSpPr>
          <p:nvPr/>
        </p:nvSpPr>
        <p:spPr bwMode="auto">
          <a:xfrm>
            <a:off x="6804025" y="6400800"/>
            <a:ext cx="1368425" cy="244475"/>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1000" dirty="0"/>
              <a:t>PSP/V1.0/</a:t>
            </a:r>
            <a:fld id="{C99A6D4F-441F-4B0A-8A10-F149B53D136F}" type="slidenum">
              <a:rPr lang="en-US" altLang="en-US" sz="1000" smtClean="0"/>
              <a:pPr algn="r" eaLnBrk="1" hangingPunct="1">
                <a:defRPr/>
              </a:pPr>
              <a:t>‹#›</a:t>
            </a:fld>
            <a:endParaRPr lang="en-US" altLang="en-US" sz="1000" dirty="0"/>
          </a:p>
        </p:txBody>
      </p:sp>
    </p:spTree>
    <p:extLst>
      <p:ext uri="{BB962C8B-B14F-4D97-AF65-F5344CB8AC3E}">
        <p14:creationId xmlns:p14="http://schemas.microsoft.com/office/powerpoint/2010/main" val="3212553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Verdana" pitchFamily="34" charset="0"/>
        </a:defRPr>
      </a:lvl2pPr>
      <a:lvl3pPr algn="l" rtl="0" eaLnBrk="1" fontAlgn="base" hangingPunct="1">
        <a:spcBef>
          <a:spcPct val="0"/>
        </a:spcBef>
        <a:spcAft>
          <a:spcPct val="0"/>
        </a:spcAft>
        <a:defRPr sz="3600">
          <a:solidFill>
            <a:schemeClr val="tx2"/>
          </a:solidFill>
          <a:latin typeface="Verdana" pitchFamily="34" charset="0"/>
        </a:defRPr>
      </a:lvl3pPr>
      <a:lvl4pPr algn="l" rtl="0" eaLnBrk="1" fontAlgn="base" hangingPunct="1">
        <a:spcBef>
          <a:spcPct val="0"/>
        </a:spcBef>
        <a:spcAft>
          <a:spcPct val="0"/>
        </a:spcAft>
        <a:defRPr sz="3600">
          <a:solidFill>
            <a:schemeClr val="tx2"/>
          </a:solidFill>
          <a:latin typeface="Verdana" pitchFamily="34" charset="0"/>
        </a:defRPr>
      </a:lvl4pPr>
      <a:lvl5pPr algn="l" rtl="0" eaLnBrk="1" fontAlgn="base" hangingPunct="1">
        <a:spcBef>
          <a:spcPct val="0"/>
        </a:spcBef>
        <a:spcAft>
          <a:spcPct val="0"/>
        </a:spcAft>
        <a:defRPr sz="3600">
          <a:solidFill>
            <a:schemeClr val="tx2"/>
          </a:solidFill>
          <a:latin typeface="Verdana" pitchFamily="34" charset="0"/>
        </a:defRPr>
      </a:lvl5pPr>
      <a:lvl6pPr marL="457200" algn="l" rtl="0" eaLnBrk="1" fontAlgn="base" hangingPunct="1">
        <a:spcBef>
          <a:spcPct val="0"/>
        </a:spcBef>
        <a:spcAft>
          <a:spcPct val="0"/>
        </a:spcAft>
        <a:defRPr sz="3600">
          <a:solidFill>
            <a:schemeClr val="tx2"/>
          </a:solidFill>
          <a:latin typeface="Verdana" pitchFamily="34" charset="0"/>
        </a:defRPr>
      </a:lvl6pPr>
      <a:lvl7pPr marL="914400" algn="l" rtl="0" eaLnBrk="1" fontAlgn="base" hangingPunct="1">
        <a:spcBef>
          <a:spcPct val="0"/>
        </a:spcBef>
        <a:spcAft>
          <a:spcPct val="0"/>
        </a:spcAft>
        <a:defRPr sz="3600">
          <a:solidFill>
            <a:schemeClr val="tx2"/>
          </a:solidFill>
          <a:latin typeface="Verdana" pitchFamily="34" charset="0"/>
        </a:defRPr>
      </a:lvl7pPr>
      <a:lvl8pPr marL="1371600" algn="l" rtl="0" eaLnBrk="1" fontAlgn="base" hangingPunct="1">
        <a:spcBef>
          <a:spcPct val="0"/>
        </a:spcBef>
        <a:spcAft>
          <a:spcPct val="0"/>
        </a:spcAft>
        <a:defRPr sz="3600">
          <a:solidFill>
            <a:schemeClr val="tx2"/>
          </a:solidFill>
          <a:latin typeface="Verdana" pitchFamily="34" charset="0"/>
        </a:defRPr>
      </a:lvl8pPr>
      <a:lvl9pPr marL="1828800" algn="l" rtl="0" eaLnBrk="1" fontAlgn="base" hangingPunct="1">
        <a:spcBef>
          <a:spcPct val="0"/>
        </a:spcBef>
        <a:spcAft>
          <a:spcPct val="0"/>
        </a:spcAft>
        <a:defRPr sz="3600">
          <a:solidFill>
            <a:schemeClr val="tx2"/>
          </a:solidFill>
          <a:latin typeface="Verdana" pitchFamily="34" charset="0"/>
        </a:defRPr>
      </a:lvl9pPr>
    </p:titleStyle>
    <p:bodyStyle>
      <a:lvl1pPr marL="342900" indent="-342900" algn="l" rtl="0" eaLnBrk="1" fontAlgn="base" hangingPunct="1">
        <a:lnSpc>
          <a:spcPct val="90000"/>
        </a:lnSpc>
        <a:spcBef>
          <a:spcPct val="10000"/>
        </a:spcBef>
        <a:spcAft>
          <a:spcPct val="20000"/>
        </a:spcAft>
        <a:buClr>
          <a:schemeClr val="folHlink"/>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1" fontAlgn="base" hangingPunct="1">
        <a:lnSpc>
          <a:spcPct val="80000"/>
        </a:lnSpc>
        <a:spcBef>
          <a:spcPct val="10000"/>
        </a:spcBef>
        <a:spcAft>
          <a:spcPct val="20000"/>
        </a:spcAft>
        <a:buClr>
          <a:schemeClr val="folHlink"/>
        </a:buClr>
        <a:buSzPct val="70000"/>
        <a:buFont typeface="Wingdings" panose="05000000000000000000" pitchFamily="2" charset="2"/>
        <a:buChar char="n"/>
        <a:defRPr sz="2400">
          <a:solidFill>
            <a:schemeClr val="tx1"/>
          </a:solidFill>
          <a:latin typeface="+mn-lt"/>
        </a:defRPr>
      </a:lvl2pPr>
      <a:lvl3pPr marL="1143000" indent="-228600" algn="l" rtl="0" eaLnBrk="1" fontAlgn="base" hangingPunct="1">
        <a:lnSpc>
          <a:spcPct val="90000"/>
        </a:lnSpc>
        <a:spcBef>
          <a:spcPct val="20000"/>
        </a:spcBef>
        <a:spcAft>
          <a:spcPct val="10000"/>
        </a:spcAft>
        <a:buClr>
          <a:schemeClr val="tx2"/>
        </a:buClr>
        <a:buChar char="•"/>
        <a:defRPr sz="2000">
          <a:solidFill>
            <a:schemeClr val="tx1"/>
          </a:solidFill>
          <a:latin typeface="+mj-lt"/>
        </a:defRPr>
      </a:lvl3pPr>
      <a:lvl4pPr marL="1600200" indent="-228600" algn="l" rtl="0" eaLnBrk="1" fontAlgn="base" hangingPunct="1">
        <a:lnSpc>
          <a:spcPct val="90000"/>
        </a:lnSpc>
        <a:spcBef>
          <a:spcPct val="20000"/>
        </a:spcBef>
        <a:spcAft>
          <a:spcPct val="0"/>
        </a:spcAft>
        <a:buClr>
          <a:schemeClr val="hlink"/>
        </a:buClr>
        <a:buChar char="•"/>
        <a:defRPr sz="2000">
          <a:solidFill>
            <a:schemeClr val="tx1"/>
          </a:solidFill>
          <a:latin typeface="+mj-lt"/>
        </a:defRPr>
      </a:lvl4pPr>
      <a:lvl5pPr marL="20574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5pPr>
      <a:lvl6pPr marL="25146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6pPr>
      <a:lvl7pPr marL="29718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7pPr>
      <a:lvl8pPr marL="34290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8pPr>
      <a:lvl9pPr marL="3886200" indent="-228600" algn="l" rtl="0" eaLnBrk="1" fontAlgn="base" hangingPunct="1">
        <a:lnSpc>
          <a:spcPct val="90000"/>
        </a:lnSpc>
        <a:spcBef>
          <a:spcPct val="20000"/>
        </a:spcBef>
        <a:spcAft>
          <a:spcPct val="0"/>
        </a:spcAft>
        <a:buClr>
          <a:schemeClr val="tx1"/>
        </a:buClr>
        <a:buSzPct val="85000"/>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id-ID" dirty="0"/>
              <a:t>Introduction</a:t>
            </a:r>
            <a:endParaRPr lang="en-US" dirty="0"/>
          </a:p>
        </p:txBody>
      </p:sp>
      <p:sp>
        <p:nvSpPr>
          <p:cNvPr id="3" name="Subtitle 2"/>
          <p:cNvSpPr>
            <a:spLocks noGrp="1"/>
          </p:cNvSpPr>
          <p:nvPr>
            <p:ph type="subTitle" idx="1"/>
          </p:nvPr>
        </p:nvSpPr>
        <p:spPr/>
        <p:txBody>
          <a:bodyPr/>
          <a:lstStyle/>
          <a:p>
            <a:r>
              <a:rPr lang="en-US" dirty="0"/>
              <a:t>Samuel </a:t>
            </a:r>
            <a:r>
              <a:rPr lang="en-US" dirty="0" err="1"/>
              <a:t>Louvan</a:t>
            </a:r>
            <a:endParaRPr lang="en-US" dirty="0"/>
          </a:p>
          <a:p>
            <a:r>
              <a:rPr lang="en-US" dirty="0"/>
              <a:t>(Credit to </a:t>
            </a:r>
            <a:r>
              <a:rPr lang="id-ID" dirty="0"/>
              <a:t>Denny, Bayu, Alfan</a:t>
            </a:r>
            <a:r>
              <a:rPr lang="en-US" dirty="0"/>
              <a:t>)</a:t>
            </a:r>
          </a:p>
        </p:txBody>
      </p:sp>
    </p:spTree>
    <p:extLst>
      <p:ext uri="{BB962C8B-B14F-4D97-AF65-F5344CB8AC3E}">
        <p14:creationId xmlns:p14="http://schemas.microsoft.com/office/powerpoint/2010/main" val="76913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Architecture</a:t>
            </a:r>
            <a:endParaRPr lang="en-US" dirty="0"/>
          </a:p>
        </p:txBody>
      </p:sp>
      <p:sp>
        <p:nvSpPr>
          <p:cNvPr id="3" name="Content Placeholder 2"/>
          <p:cNvSpPr>
            <a:spLocks noGrp="1"/>
          </p:cNvSpPr>
          <p:nvPr>
            <p:ph idx="1"/>
          </p:nvPr>
        </p:nvSpPr>
        <p:spPr>
          <a:xfrm>
            <a:off x="457200" y="1600200"/>
            <a:ext cx="8337550" cy="2362200"/>
          </a:xfrm>
        </p:spPr>
        <p:txBody>
          <a:bodyPr/>
          <a:lstStyle/>
          <a:p>
            <a:pPr algn="just"/>
            <a:r>
              <a:rPr lang="en-US" dirty="0"/>
              <a:t>Architecture is a subjective thing</a:t>
            </a:r>
            <a:endParaRPr lang="id-ID" dirty="0"/>
          </a:p>
          <a:p>
            <a:pPr algn="just"/>
            <a:r>
              <a:rPr lang="id-ID" dirty="0"/>
              <a:t>A</a:t>
            </a:r>
            <a:r>
              <a:rPr lang="en-US" dirty="0"/>
              <a:t> shared understanding of a system's design by the expert developers on a</a:t>
            </a:r>
            <a:r>
              <a:rPr lang="id-ID" dirty="0"/>
              <a:t> </a:t>
            </a:r>
            <a:r>
              <a:rPr lang="en-US" dirty="0"/>
              <a:t>project</a:t>
            </a:r>
            <a:endParaRPr lang="id-ID" dirty="0"/>
          </a:p>
          <a:p>
            <a:pPr algn="just"/>
            <a:r>
              <a:rPr lang="id-ID" dirty="0"/>
              <a:t>T</a:t>
            </a:r>
            <a:r>
              <a:rPr lang="en-US" dirty="0"/>
              <a:t>his shared understanding is in the form of the major components of the system and how</a:t>
            </a:r>
            <a:r>
              <a:rPr lang="id-ID" dirty="0"/>
              <a:t> </a:t>
            </a:r>
            <a:r>
              <a:rPr lang="en-US" dirty="0"/>
              <a:t>they interact</a:t>
            </a:r>
          </a:p>
        </p:txBody>
      </p:sp>
    </p:spTree>
    <p:extLst>
      <p:ext uri="{BB962C8B-B14F-4D97-AF65-F5344CB8AC3E}">
        <p14:creationId xmlns:p14="http://schemas.microsoft.com/office/powerpoint/2010/main" val="175683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Architecture</a:t>
            </a:r>
            <a:endParaRPr lang="en-US" dirty="0"/>
          </a:p>
        </p:txBody>
      </p:sp>
      <p:sp>
        <p:nvSpPr>
          <p:cNvPr id="3" name="Content Placeholder 2"/>
          <p:cNvSpPr>
            <a:spLocks noGrp="1"/>
          </p:cNvSpPr>
          <p:nvPr>
            <p:ph idx="1"/>
          </p:nvPr>
        </p:nvSpPr>
        <p:spPr/>
        <p:txBody>
          <a:bodyPr>
            <a:normAutofit/>
          </a:bodyPr>
          <a:lstStyle/>
          <a:p>
            <a:pPr algn="just"/>
            <a:r>
              <a:rPr lang="en-US" dirty="0"/>
              <a:t>The architectural pattern </a:t>
            </a:r>
            <a:r>
              <a:rPr lang="id-ID" dirty="0"/>
              <a:t>we show you</a:t>
            </a:r>
            <a:r>
              <a:rPr lang="en-US" dirty="0"/>
              <a:t> is that of </a:t>
            </a:r>
            <a:r>
              <a:rPr lang="en-US" b="1" u="sng" dirty="0"/>
              <a:t>layers</a:t>
            </a:r>
            <a:r>
              <a:rPr lang="id-ID" dirty="0"/>
              <a:t>.</a:t>
            </a:r>
          </a:p>
          <a:p>
            <a:pPr algn="just"/>
            <a:endParaRPr lang="id-ID" dirty="0"/>
          </a:p>
          <a:p>
            <a:pPr algn="just"/>
            <a:r>
              <a:rPr lang="id-ID" dirty="0"/>
              <a:t>This lecture is about </a:t>
            </a:r>
            <a:r>
              <a:rPr lang="en-US" dirty="0"/>
              <a:t>how you decompose an enterprise application into </a:t>
            </a:r>
            <a:r>
              <a:rPr lang="en-US" b="1" u="sng" dirty="0"/>
              <a:t>layers</a:t>
            </a:r>
            <a:r>
              <a:rPr lang="en-US" dirty="0"/>
              <a:t> and</a:t>
            </a:r>
            <a:r>
              <a:rPr lang="id-ID" dirty="0"/>
              <a:t> </a:t>
            </a:r>
            <a:r>
              <a:rPr lang="en-US" dirty="0"/>
              <a:t>how these </a:t>
            </a:r>
            <a:r>
              <a:rPr lang="en-US" b="1" u="sng" dirty="0"/>
              <a:t>layers</a:t>
            </a:r>
            <a:r>
              <a:rPr lang="en-US" dirty="0"/>
              <a:t> work together</a:t>
            </a:r>
            <a:r>
              <a:rPr lang="id-ID" dirty="0"/>
              <a:t>.</a:t>
            </a:r>
            <a:endParaRPr lang="en-US" dirty="0"/>
          </a:p>
          <a:p>
            <a:pPr algn="just"/>
            <a:endParaRPr lang="en-US" dirty="0"/>
          </a:p>
          <a:p>
            <a:pPr algn="just"/>
            <a:r>
              <a:rPr lang="en-US" dirty="0"/>
              <a:t>Layer vs tier?</a:t>
            </a:r>
          </a:p>
          <a:p>
            <a:pPr algn="just"/>
            <a:endParaRPr lang="id-ID" dirty="0"/>
          </a:p>
        </p:txBody>
      </p:sp>
    </p:spTree>
    <p:extLst>
      <p:ext uri="{BB962C8B-B14F-4D97-AF65-F5344CB8AC3E}">
        <p14:creationId xmlns:p14="http://schemas.microsoft.com/office/powerpoint/2010/main" val="24680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Enterprise applications include</a:t>
            </a:r>
            <a:r>
              <a:rPr lang="id-ID" dirty="0"/>
              <a:t>:</a:t>
            </a:r>
            <a:r>
              <a:rPr lang="en-US" dirty="0"/>
              <a:t> </a:t>
            </a:r>
            <a:endParaRPr lang="id-ID" dirty="0"/>
          </a:p>
          <a:p>
            <a:r>
              <a:rPr lang="en-US" dirty="0"/>
              <a:t>patient records</a:t>
            </a:r>
            <a:endParaRPr lang="id-ID" dirty="0"/>
          </a:p>
          <a:p>
            <a:r>
              <a:rPr lang="en-US" dirty="0"/>
              <a:t>shipping tracking</a:t>
            </a:r>
            <a:endParaRPr lang="id-ID" dirty="0"/>
          </a:p>
          <a:p>
            <a:r>
              <a:rPr lang="en-US" dirty="0"/>
              <a:t>cost</a:t>
            </a:r>
            <a:r>
              <a:rPr lang="id-ID" dirty="0"/>
              <a:t> </a:t>
            </a:r>
            <a:r>
              <a:rPr lang="en-US" dirty="0"/>
              <a:t>analysis</a:t>
            </a:r>
            <a:endParaRPr lang="id-ID" dirty="0"/>
          </a:p>
          <a:p>
            <a:r>
              <a:rPr lang="id-ID" dirty="0"/>
              <a:t>automated billing systems</a:t>
            </a:r>
          </a:p>
          <a:p>
            <a:r>
              <a:rPr lang="en-US" dirty="0"/>
              <a:t>supply chain</a:t>
            </a:r>
            <a:endParaRPr lang="id-ID" dirty="0"/>
          </a:p>
          <a:p>
            <a:r>
              <a:rPr lang="id-ID" dirty="0"/>
              <a:t>enterprise resource planning (ERP)</a:t>
            </a:r>
            <a:endParaRPr lang="en-US" dirty="0"/>
          </a:p>
        </p:txBody>
      </p:sp>
    </p:spTree>
    <p:extLst>
      <p:ext uri="{BB962C8B-B14F-4D97-AF65-F5344CB8AC3E}">
        <p14:creationId xmlns:p14="http://schemas.microsoft.com/office/powerpoint/2010/main" val="207976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r>
              <a:rPr lang="id-ID" dirty="0"/>
              <a:t>Contoh: SIAK</a:t>
            </a:r>
            <a:endParaRPr lang="en-US" dirty="0"/>
          </a:p>
        </p:txBody>
      </p:sp>
      <p:pic>
        <p:nvPicPr>
          <p:cNvPr id="1028" name="Picture 4" descr="Hasil gambar untuk SIAK-NG 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08402"/>
            <a:ext cx="8686800" cy="40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90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r>
              <a:rPr lang="id-ID" dirty="0"/>
              <a:t>Contoh: automated billing system</a:t>
            </a:r>
            <a:endParaRPr lang="en-US" dirty="0"/>
          </a:p>
        </p:txBody>
      </p:sp>
      <p:pic>
        <p:nvPicPr>
          <p:cNvPr id="1026" name="Picture 2" descr="Hasil gambar untuk automated bill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619383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6477000"/>
            <a:ext cx="4811253" cy="307777"/>
          </a:xfrm>
          <a:prstGeom prst="rect">
            <a:avLst/>
          </a:prstGeom>
          <a:noFill/>
        </p:spPr>
        <p:txBody>
          <a:bodyPr wrap="none" rtlCol="0">
            <a:spAutoFit/>
          </a:bodyPr>
          <a:lstStyle/>
          <a:p>
            <a:r>
              <a:rPr lang="en-US" sz="1400" dirty="0"/>
              <a:t>http://urbanwater-ict.eu/automatic-billing-system/</a:t>
            </a:r>
          </a:p>
        </p:txBody>
      </p:sp>
    </p:spTree>
    <p:extLst>
      <p:ext uri="{BB962C8B-B14F-4D97-AF65-F5344CB8AC3E}">
        <p14:creationId xmlns:p14="http://schemas.microsoft.com/office/powerpoint/2010/main" val="282268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r>
              <a:rPr lang="id-ID" dirty="0"/>
              <a:t>Contoh: enterprise resource planning</a:t>
            </a:r>
            <a:endParaRPr lang="en-US" dirty="0"/>
          </a:p>
        </p:txBody>
      </p:sp>
      <p:sp>
        <p:nvSpPr>
          <p:cNvPr id="4" name="TextBox 3"/>
          <p:cNvSpPr txBox="1"/>
          <p:nvPr/>
        </p:nvSpPr>
        <p:spPr>
          <a:xfrm>
            <a:off x="0" y="6477000"/>
            <a:ext cx="7264233" cy="307777"/>
          </a:xfrm>
          <a:prstGeom prst="rect">
            <a:avLst/>
          </a:prstGeom>
          <a:noFill/>
        </p:spPr>
        <p:txBody>
          <a:bodyPr wrap="none" rtlCol="0">
            <a:spAutoFit/>
          </a:bodyPr>
          <a:lstStyle/>
          <a:p>
            <a:r>
              <a:rPr lang="en-US" sz="1400" dirty="0"/>
              <a:t>http://www.maturski.org/EN-Management/Enterprise-Resource-Planning.html</a:t>
            </a:r>
          </a:p>
        </p:txBody>
      </p:sp>
      <p:pic>
        <p:nvPicPr>
          <p:cNvPr id="3074" name="Picture 2" descr="Hasil gambar untuk enterprise resource planning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328" y="2127337"/>
            <a:ext cx="6508747"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49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Enterprise applications </a:t>
            </a:r>
            <a:r>
              <a:rPr lang="id-ID" b="1" dirty="0"/>
              <a:t>DON’T</a:t>
            </a:r>
            <a:r>
              <a:rPr lang="en-US" dirty="0"/>
              <a:t> include</a:t>
            </a:r>
            <a:endParaRPr lang="id-ID" dirty="0"/>
          </a:p>
          <a:p>
            <a:r>
              <a:rPr lang="en-US" dirty="0"/>
              <a:t>automobile fuel injection</a:t>
            </a:r>
            <a:endParaRPr lang="id-ID" dirty="0"/>
          </a:p>
          <a:p>
            <a:r>
              <a:rPr lang="en-US" dirty="0"/>
              <a:t>word processors</a:t>
            </a:r>
            <a:endParaRPr lang="id-ID" dirty="0"/>
          </a:p>
          <a:p>
            <a:r>
              <a:rPr lang="en-US" dirty="0"/>
              <a:t>elevator controllers</a:t>
            </a:r>
            <a:endParaRPr lang="id-ID" dirty="0"/>
          </a:p>
          <a:p>
            <a:r>
              <a:rPr lang="en-US" dirty="0"/>
              <a:t>chemical plant controllers</a:t>
            </a:r>
            <a:endParaRPr lang="id-ID" dirty="0"/>
          </a:p>
          <a:p>
            <a:r>
              <a:rPr lang="en-US" dirty="0"/>
              <a:t>telephone switches</a:t>
            </a:r>
            <a:endParaRPr lang="id-ID" dirty="0"/>
          </a:p>
          <a:p>
            <a:r>
              <a:rPr lang="en-US" dirty="0"/>
              <a:t>operating systems</a:t>
            </a:r>
            <a:endParaRPr lang="id-ID" dirty="0"/>
          </a:p>
          <a:p>
            <a:r>
              <a:rPr lang="id-ID" dirty="0"/>
              <a:t>c</a:t>
            </a:r>
            <a:r>
              <a:rPr lang="en-US" dirty="0" err="1"/>
              <a:t>ompilers</a:t>
            </a:r>
            <a:endParaRPr lang="id-ID" dirty="0"/>
          </a:p>
          <a:p>
            <a:r>
              <a:rPr lang="en-US" dirty="0"/>
              <a:t>and games</a:t>
            </a:r>
          </a:p>
          <a:p>
            <a:endParaRPr lang="en-US" dirty="0"/>
          </a:p>
        </p:txBody>
      </p:sp>
    </p:spTree>
    <p:extLst>
      <p:ext uri="{BB962C8B-B14F-4D97-AF65-F5344CB8AC3E}">
        <p14:creationId xmlns:p14="http://schemas.microsoft.com/office/powerpoint/2010/main" val="234419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lgn="just">
              <a:buNone/>
            </a:pPr>
            <a:r>
              <a:rPr lang="en-US" dirty="0"/>
              <a:t>Enterprise applications usually involve </a:t>
            </a:r>
            <a:r>
              <a:rPr lang="en-US" b="1" dirty="0">
                <a:solidFill>
                  <a:srgbClr val="0070C0"/>
                </a:solidFill>
              </a:rPr>
              <a:t>persistent data</a:t>
            </a:r>
            <a:r>
              <a:rPr lang="id-ID" b="1" dirty="0"/>
              <a:t>.</a:t>
            </a:r>
          </a:p>
          <a:p>
            <a:pPr marL="0" indent="0" algn="just">
              <a:buNone/>
            </a:pPr>
            <a:endParaRPr lang="id-ID" b="1" dirty="0"/>
          </a:p>
          <a:p>
            <a:pPr marL="0" indent="0" algn="just">
              <a:buNone/>
            </a:pPr>
            <a:r>
              <a:rPr lang="en-US" dirty="0"/>
              <a:t>The data is persistent because it needs to be around</a:t>
            </a:r>
            <a:r>
              <a:rPr lang="id-ID" dirty="0"/>
              <a:t> </a:t>
            </a:r>
            <a:r>
              <a:rPr lang="en-US" dirty="0"/>
              <a:t>between multiple runs of the program</a:t>
            </a:r>
            <a:r>
              <a:rPr lang="id-ID" dirty="0"/>
              <a:t>.</a:t>
            </a:r>
          </a:p>
          <a:p>
            <a:pPr algn="just"/>
            <a:endParaRPr lang="en-US" dirty="0"/>
          </a:p>
        </p:txBody>
      </p:sp>
      <p:pic>
        <p:nvPicPr>
          <p:cNvPr id="4098" name="Picture 2" descr="Hasil gambar untuk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89311"/>
            <a:ext cx="3505200" cy="237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0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lgn="just">
              <a:buNone/>
            </a:pPr>
            <a:r>
              <a:rPr lang="en-US" dirty="0"/>
              <a:t>There's usually </a:t>
            </a:r>
            <a:r>
              <a:rPr lang="en-US" b="1" dirty="0"/>
              <a:t>a lot of data</a:t>
            </a:r>
            <a:r>
              <a:rPr lang="id-ID" b="1" dirty="0"/>
              <a:t> </a:t>
            </a:r>
            <a:r>
              <a:rPr lang="id-ID" dirty="0"/>
              <a:t>- </a:t>
            </a:r>
            <a:r>
              <a:rPr lang="en-US" dirty="0"/>
              <a:t>so much that managing it is a major part of the system</a:t>
            </a:r>
            <a:r>
              <a:rPr lang="id-ID" dirty="0"/>
              <a:t>.</a:t>
            </a:r>
          </a:p>
          <a:p>
            <a:pPr algn="just"/>
            <a:endParaRPr lang="id-ID" dirty="0"/>
          </a:p>
          <a:p>
            <a:pPr marL="0" indent="0" algn="just">
              <a:buNone/>
            </a:pPr>
            <a:r>
              <a:rPr lang="en-US" dirty="0"/>
              <a:t>Modern systems usually use databases, mostly </a:t>
            </a:r>
            <a:r>
              <a:rPr lang="en-US" b="1" dirty="0"/>
              <a:t>relational databases</a:t>
            </a:r>
            <a:r>
              <a:rPr lang="id-ID" dirty="0"/>
              <a:t>.</a:t>
            </a:r>
            <a:endParaRPr lang="en-US" dirty="0"/>
          </a:p>
        </p:txBody>
      </p:sp>
    </p:spTree>
    <p:extLst>
      <p:ext uri="{BB962C8B-B14F-4D97-AF65-F5344CB8AC3E}">
        <p14:creationId xmlns:p14="http://schemas.microsoft.com/office/powerpoint/2010/main" val="189242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lgn="just">
              <a:buNone/>
            </a:pPr>
            <a:r>
              <a:rPr lang="en-US" dirty="0"/>
              <a:t>Usually many people </a:t>
            </a:r>
            <a:r>
              <a:rPr lang="en-US" b="1" dirty="0"/>
              <a:t>access data concurrently</a:t>
            </a:r>
            <a:r>
              <a:rPr lang="id-ID" dirty="0"/>
              <a:t>.</a:t>
            </a:r>
          </a:p>
          <a:p>
            <a:pPr marL="0" indent="0" algn="just">
              <a:buNone/>
            </a:pPr>
            <a:r>
              <a:rPr lang="en-US" dirty="0"/>
              <a:t>For many systems this may be less than a hundred</a:t>
            </a:r>
            <a:r>
              <a:rPr lang="id-ID" dirty="0"/>
              <a:t> </a:t>
            </a:r>
            <a:r>
              <a:rPr lang="en-US" dirty="0"/>
              <a:t>people, </a:t>
            </a:r>
            <a:r>
              <a:rPr lang="en-US" b="1" dirty="0"/>
              <a:t>but for Web-based systems</a:t>
            </a:r>
            <a:r>
              <a:rPr lang="en-US" dirty="0"/>
              <a:t> that talk over the Internet this </a:t>
            </a:r>
            <a:r>
              <a:rPr lang="en-US" b="1" dirty="0"/>
              <a:t>goes up by orders of magnitude</a:t>
            </a:r>
            <a:r>
              <a:rPr lang="id-ID" dirty="0"/>
              <a:t>.</a:t>
            </a:r>
            <a:endParaRPr lang="en-US" dirty="0"/>
          </a:p>
        </p:txBody>
      </p:sp>
      <p:sp>
        <p:nvSpPr>
          <p:cNvPr id="4" name="TextBox 3"/>
          <p:cNvSpPr txBox="1"/>
          <p:nvPr/>
        </p:nvSpPr>
        <p:spPr>
          <a:xfrm>
            <a:off x="0" y="6591301"/>
            <a:ext cx="8355108" cy="276999"/>
          </a:xfrm>
          <a:prstGeom prst="rect">
            <a:avLst/>
          </a:prstGeom>
          <a:noFill/>
        </p:spPr>
        <p:txBody>
          <a:bodyPr wrap="none" rtlCol="0">
            <a:spAutoFit/>
          </a:bodyPr>
          <a:lstStyle/>
          <a:p>
            <a:r>
              <a:rPr lang="en-US" sz="1200" dirty="0"/>
              <a:t>http://www.slideshare.net/Gomez_Inc/best-practices-to-fix-5-common-web-application-problems-gomez</a:t>
            </a:r>
          </a:p>
        </p:txBody>
      </p:sp>
    </p:spTree>
    <p:extLst>
      <p:ext uri="{BB962C8B-B14F-4D97-AF65-F5344CB8AC3E}">
        <p14:creationId xmlns:p14="http://schemas.microsoft.com/office/powerpoint/2010/main" val="400885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As the complexity of the system gets</a:t>
            </a:r>
            <a:r>
              <a:rPr lang="id-ID" dirty="0"/>
              <a:t> </a:t>
            </a:r>
            <a:r>
              <a:rPr lang="en-US" dirty="0"/>
              <a:t>greater, the task of building the software gets exponentially harder</a:t>
            </a:r>
            <a:r>
              <a:rPr lang="id-ID" dirty="0"/>
              <a:t>.</a:t>
            </a:r>
            <a:endParaRPr lang="en-US" dirty="0"/>
          </a:p>
        </p:txBody>
      </p:sp>
      <p:pic>
        <p:nvPicPr>
          <p:cNvPr id="1026" name="Picture 2" descr="Hasil gambar untuk software system compl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11" y="2057400"/>
            <a:ext cx="7233681"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6422395"/>
            <a:ext cx="6683240" cy="261610"/>
          </a:xfrm>
          <a:prstGeom prst="rect">
            <a:avLst/>
          </a:prstGeom>
          <a:noFill/>
        </p:spPr>
        <p:txBody>
          <a:bodyPr wrap="none" rtlCol="0">
            <a:spAutoFit/>
          </a:bodyPr>
          <a:lstStyle/>
          <a:p>
            <a:r>
              <a:rPr lang="en-US" sz="1100" dirty="0"/>
              <a:t>http://labs.sogeti.com/testing/service-virtualization-new-or-old-news-for-software-testers/</a:t>
            </a:r>
          </a:p>
        </p:txBody>
      </p:sp>
    </p:spTree>
    <p:extLst>
      <p:ext uri="{BB962C8B-B14F-4D97-AF65-F5344CB8AC3E}">
        <p14:creationId xmlns:p14="http://schemas.microsoft.com/office/powerpoint/2010/main" val="177301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62000"/>
            <a:ext cx="6623050" cy="5075092"/>
          </a:xfrm>
          <a:prstGeom prst="rect">
            <a:avLst/>
          </a:prstGeom>
        </p:spPr>
      </p:pic>
    </p:spTree>
    <p:extLst>
      <p:ext uri="{BB962C8B-B14F-4D97-AF65-F5344CB8AC3E}">
        <p14:creationId xmlns:p14="http://schemas.microsoft.com/office/powerpoint/2010/main" val="230532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800"/>
            <a:ext cx="7013097" cy="4953000"/>
          </a:xfrm>
          <a:prstGeom prst="rect">
            <a:avLst/>
          </a:prstGeom>
        </p:spPr>
      </p:pic>
    </p:spTree>
    <p:extLst>
      <p:ext uri="{BB962C8B-B14F-4D97-AF65-F5344CB8AC3E}">
        <p14:creationId xmlns:p14="http://schemas.microsoft.com/office/powerpoint/2010/main" val="6194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sil gambar untuk web application many us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14400"/>
            <a:ext cx="610339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36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lgn="just">
              <a:buNone/>
            </a:pPr>
            <a:r>
              <a:rPr lang="en-US" dirty="0"/>
              <a:t>With so much data, there's usually </a:t>
            </a:r>
            <a:r>
              <a:rPr lang="en-US" b="1" dirty="0"/>
              <a:t>a lot of user interface screens </a:t>
            </a:r>
            <a:r>
              <a:rPr lang="en-US" dirty="0"/>
              <a:t>to handle it.</a:t>
            </a:r>
            <a:endParaRPr lang="id-ID" dirty="0"/>
          </a:p>
          <a:p>
            <a:pPr marL="0" indent="0" algn="just">
              <a:buNone/>
            </a:pPr>
            <a:endParaRPr lang="id-ID" dirty="0"/>
          </a:p>
          <a:p>
            <a:pPr marL="0" indent="0" algn="just">
              <a:buNone/>
            </a:pPr>
            <a:r>
              <a:rPr lang="en-US" dirty="0"/>
              <a:t>It's not unusual to have</a:t>
            </a:r>
            <a:r>
              <a:rPr lang="id-ID" dirty="0"/>
              <a:t> </a:t>
            </a:r>
            <a:r>
              <a:rPr lang="en-US" dirty="0"/>
              <a:t>hundreds of distinct screens</a:t>
            </a:r>
            <a:r>
              <a:rPr lang="id-ID" dirty="0"/>
              <a:t>.</a:t>
            </a:r>
            <a:endParaRPr lang="en-US" dirty="0"/>
          </a:p>
        </p:txBody>
      </p:sp>
    </p:spTree>
    <p:extLst>
      <p:ext uri="{BB962C8B-B14F-4D97-AF65-F5344CB8AC3E}">
        <p14:creationId xmlns:p14="http://schemas.microsoft.com/office/powerpoint/2010/main" val="25604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599" y="990600"/>
            <a:ext cx="8610601" cy="4572000"/>
          </a:xfrm>
          <a:prstGeom prst="rect">
            <a:avLst/>
          </a:prstGeom>
        </p:spPr>
      </p:pic>
      <p:sp>
        <p:nvSpPr>
          <p:cNvPr id="5" name="TextBox 4"/>
          <p:cNvSpPr txBox="1"/>
          <p:nvPr/>
        </p:nvSpPr>
        <p:spPr>
          <a:xfrm>
            <a:off x="242046" y="152400"/>
            <a:ext cx="4710954" cy="400110"/>
          </a:xfrm>
          <a:prstGeom prst="rect">
            <a:avLst/>
          </a:prstGeom>
          <a:noFill/>
        </p:spPr>
        <p:txBody>
          <a:bodyPr wrap="square" rtlCol="0">
            <a:spAutoFit/>
          </a:bodyPr>
          <a:lstStyle/>
          <a:p>
            <a:r>
              <a:rPr lang="en-US" b="1" dirty="0"/>
              <a:t>Stony Brook’s SOLAR UI</a:t>
            </a:r>
          </a:p>
        </p:txBody>
      </p:sp>
    </p:spTree>
    <p:extLst>
      <p:ext uri="{BB962C8B-B14F-4D97-AF65-F5344CB8AC3E}">
        <p14:creationId xmlns:p14="http://schemas.microsoft.com/office/powerpoint/2010/main" val="2777181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lgn="just">
              <a:buNone/>
            </a:pPr>
            <a:r>
              <a:rPr lang="en-US" dirty="0"/>
              <a:t>Enterprise applications rarely live on an </a:t>
            </a:r>
            <a:r>
              <a:rPr lang="id-ID" b="1" dirty="0"/>
              <a:t>“</a:t>
            </a:r>
            <a:r>
              <a:rPr lang="en-US" b="1" dirty="0"/>
              <a:t>island</a:t>
            </a:r>
            <a:r>
              <a:rPr lang="id-ID" b="1" dirty="0"/>
              <a:t>”</a:t>
            </a:r>
            <a:r>
              <a:rPr lang="en-US" dirty="0"/>
              <a:t>. </a:t>
            </a:r>
            <a:endParaRPr lang="id-ID" dirty="0"/>
          </a:p>
          <a:p>
            <a:pPr marL="0" indent="0" algn="just">
              <a:buNone/>
            </a:pPr>
            <a:r>
              <a:rPr lang="en-US" dirty="0"/>
              <a:t>Usually they need to </a:t>
            </a:r>
            <a:r>
              <a:rPr lang="en-US" b="1" dirty="0"/>
              <a:t>integrate with other enterprise</a:t>
            </a:r>
            <a:r>
              <a:rPr lang="id-ID" b="1" dirty="0"/>
              <a:t> </a:t>
            </a:r>
            <a:r>
              <a:rPr lang="en-US" b="1" dirty="0"/>
              <a:t>applications </a:t>
            </a:r>
            <a:r>
              <a:rPr lang="en-US" dirty="0"/>
              <a:t>scattered around the enterprise</a:t>
            </a:r>
            <a:r>
              <a:rPr lang="id-ID" dirty="0"/>
              <a:t>.</a:t>
            </a:r>
          </a:p>
        </p:txBody>
      </p:sp>
      <p:pic>
        <p:nvPicPr>
          <p:cNvPr id="5" name="Picture 4"/>
          <p:cNvPicPr>
            <a:picLocks noChangeAspect="1"/>
          </p:cNvPicPr>
          <p:nvPr/>
        </p:nvPicPr>
        <p:blipFill>
          <a:blip r:embed="rId3"/>
          <a:stretch>
            <a:fillRect/>
          </a:stretch>
        </p:blipFill>
        <p:spPr>
          <a:xfrm>
            <a:off x="76200" y="2209800"/>
            <a:ext cx="6524625" cy="4267200"/>
          </a:xfrm>
          <a:prstGeom prst="rect">
            <a:avLst/>
          </a:prstGeom>
        </p:spPr>
      </p:pic>
    </p:spTree>
    <p:extLst>
      <p:ext uri="{BB962C8B-B14F-4D97-AF65-F5344CB8AC3E}">
        <p14:creationId xmlns:p14="http://schemas.microsoft.com/office/powerpoint/2010/main" val="265402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lgn="just">
              <a:buNone/>
            </a:pPr>
            <a:r>
              <a:rPr lang="id-ID" dirty="0"/>
              <a:t>Complex </a:t>
            </a:r>
            <a:r>
              <a:rPr lang="id-ID" b="1" dirty="0">
                <a:solidFill>
                  <a:srgbClr val="0070C0"/>
                </a:solidFill>
              </a:rPr>
              <a:t>business logic</a:t>
            </a:r>
            <a:r>
              <a:rPr lang="id-ID" dirty="0"/>
              <a:t> makes business software so difficult.</a:t>
            </a:r>
          </a:p>
          <a:p>
            <a:pPr marL="0" indent="0" algn="just">
              <a:buNone/>
            </a:pPr>
            <a:endParaRPr lang="id-ID" dirty="0"/>
          </a:p>
          <a:p>
            <a:pPr marL="0" indent="0" algn="just">
              <a:buNone/>
            </a:pPr>
            <a:r>
              <a:rPr lang="en-US" dirty="0"/>
              <a:t>In this situation you have to organize the business logic as effectively as you can, because the only</a:t>
            </a:r>
            <a:r>
              <a:rPr lang="id-ID" dirty="0"/>
              <a:t> </a:t>
            </a:r>
            <a:r>
              <a:rPr lang="en-US" dirty="0"/>
              <a:t>certain thing is that the logic will change over time.</a:t>
            </a:r>
          </a:p>
        </p:txBody>
      </p:sp>
    </p:spTree>
    <p:extLst>
      <p:ext uri="{BB962C8B-B14F-4D97-AF65-F5344CB8AC3E}">
        <p14:creationId xmlns:p14="http://schemas.microsoft.com/office/powerpoint/2010/main" val="2059821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Enterprise Applications</a:t>
            </a:r>
            <a:endParaRPr lang="en-US" dirty="0"/>
          </a:p>
        </p:txBody>
      </p:sp>
      <p:sp>
        <p:nvSpPr>
          <p:cNvPr id="3" name="Content Placeholder 2"/>
          <p:cNvSpPr>
            <a:spLocks noGrp="1"/>
          </p:cNvSpPr>
          <p:nvPr>
            <p:ph idx="1"/>
          </p:nvPr>
        </p:nvSpPr>
        <p:spPr/>
        <p:txBody>
          <a:bodyPr/>
          <a:lstStyle/>
          <a:p>
            <a:pPr marL="0" indent="0">
              <a:buNone/>
            </a:pPr>
            <a:r>
              <a:rPr lang="en-US" dirty="0"/>
              <a:t>For some people the term "enterprise application" implies a large system.</a:t>
            </a:r>
            <a:endParaRPr lang="id-ID" dirty="0"/>
          </a:p>
          <a:p>
            <a:pPr marL="0" indent="0">
              <a:buNone/>
            </a:pPr>
            <a:endParaRPr lang="id-ID" dirty="0"/>
          </a:p>
          <a:p>
            <a:pPr marL="0" indent="0">
              <a:buNone/>
            </a:pPr>
            <a:r>
              <a:rPr lang="en-US" dirty="0"/>
              <a:t>However, it's important to</a:t>
            </a:r>
            <a:r>
              <a:rPr lang="id-ID" dirty="0"/>
              <a:t> </a:t>
            </a:r>
            <a:r>
              <a:rPr lang="en-US" dirty="0"/>
              <a:t>remember that not all enterprise applications are large, even though they can provide a lot of value to the</a:t>
            </a:r>
            <a:r>
              <a:rPr lang="id-ID" dirty="0"/>
              <a:t> </a:t>
            </a:r>
            <a:r>
              <a:rPr lang="en-US" dirty="0"/>
              <a:t>enterprise.</a:t>
            </a:r>
          </a:p>
        </p:txBody>
      </p:sp>
    </p:spTree>
    <p:extLst>
      <p:ext uri="{BB962C8B-B14F-4D97-AF65-F5344CB8AC3E}">
        <p14:creationId xmlns:p14="http://schemas.microsoft.com/office/powerpoint/2010/main" val="217572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Kinds of Enterprise Applications</a:t>
            </a:r>
            <a:endParaRPr lang="en-US" dirty="0"/>
          </a:p>
        </p:txBody>
      </p:sp>
      <p:sp>
        <p:nvSpPr>
          <p:cNvPr id="3" name="Content Placeholder 2"/>
          <p:cNvSpPr>
            <a:spLocks noGrp="1"/>
          </p:cNvSpPr>
          <p:nvPr>
            <p:ph idx="1"/>
          </p:nvPr>
        </p:nvSpPr>
        <p:spPr/>
        <p:txBody>
          <a:bodyPr/>
          <a:lstStyle/>
          <a:p>
            <a:pPr marL="0" indent="0" algn="just">
              <a:buNone/>
            </a:pPr>
            <a:r>
              <a:rPr lang="id-ID" dirty="0"/>
              <a:t>I</a:t>
            </a:r>
            <a:r>
              <a:rPr lang="en-US" dirty="0"/>
              <a:t>t's important to realize</a:t>
            </a:r>
            <a:r>
              <a:rPr lang="id-ID" dirty="0"/>
              <a:t> </a:t>
            </a:r>
            <a:r>
              <a:rPr lang="en-US" dirty="0"/>
              <a:t>that enterprise applications are </a:t>
            </a:r>
            <a:r>
              <a:rPr lang="en-US" b="1" u="sng" dirty="0"/>
              <a:t>all different </a:t>
            </a:r>
            <a:r>
              <a:rPr lang="en-US" dirty="0"/>
              <a:t>and that different problems lead to </a:t>
            </a:r>
            <a:r>
              <a:rPr lang="en-US" b="1" u="sng" dirty="0"/>
              <a:t>different ways of doing</a:t>
            </a:r>
            <a:r>
              <a:rPr lang="id-ID" b="1" u="sng" dirty="0"/>
              <a:t> </a:t>
            </a:r>
            <a:r>
              <a:rPr lang="en-US" b="1" u="sng" dirty="0"/>
              <a:t>things</a:t>
            </a:r>
            <a:r>
              <a:rPr lang="id-ID" dirty="0"/>
              <a:t>.</a:t>
            </a:r>
          </a:p>
          <a:p>
            <a:pPr marL="0" indent="0" algn="just">
              <a:buNone/>
            </a:pPr>
            <a:endParaRPr lang="id-ID" dirty="0"/>
          </a:p>
          <a:p>
            <a:pPr marL="0" indent="0" algn="just">
              <a:buNone/>
            </a:pPr>
            <a:r>
              <a:rPr lang="id-ID" dirty="0">
                <a:solidFill>
                  <a:srgbClr val="C00000"/>
                </a:solidFill>
              </a:rPr>
              <a:t>“Always do this !”  </a:t>
            </a:r>
            <a:r>
              <a:rPr lang="id-ID"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328519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Kinds of Enterprise Applications</a:t>
            </a:r>
            <a:endParaRPr lang="en-US" dirty="0"/>
          </a:p>
        </p:txBody>
      </p:sp>
      <p:sp>
        <p:nvSpPr>
          <p:cNvPr id="3" name="Content Placeholder 2"/>
          <p:cNvSpPr>
            <a:spLocks noGrp="1"/>
          </p:cNvSpPr>
          <p:nvPr>
            <p:ph idx="1"/>
          </p:nvPr>
        </p:nvSpPr>
        <p:spPr/>
        <p:txBody>
          <a:bodyPr/>
          <a:lstStyle/>
          <a:p>
            <a:pPr marL="0" indent="0" algn="just">
              <a:buNone/>
            </a:pPr>
            <a:r>
              <a:rPr lang="en-US" dirty="0"/>
              <a:t>B2C (business to customer) online retailer</a:t>
            </a:r>
            <a:endParaRPr lang="id-ID" dirty="0"/>
          </a:p>
          <a:p>
            <a:pPr algn="just"/>
            <a:r>
              <a:rPr lang="en-US" dirty="0"/>
              <a:t>People browse and—with luck and a shopping</a:t>
            </a:r>
            <a:r>
              <a:rPr lang="id-ID" dirty="0"/>
              <a:t> </a:t>
            </a:r>
            <a:r>
              <a:rPr lang="en-US" dirty="0"/>
              <a:t>cart—buy</a:t>
            </a:r>
            <a:endParaRPr lang="id-ID" dirty="0"/>
          </a:p>
          <a:p>
            <a:pPr algn="just"/>
            <a:r>
              <a:rPr lang="en-US" dirty="0"/>
              <a:t>a very high volume of users</a:t>
            </a:r>
            <a:r>
              <a:rPr lang="id-ID" dirty="0"/>
              <a:t>: must be </a:t>
            </a:r>
            <a:r>
              <a:rPr lang="en-US" dirty="0"/>
              <a:t>efficient in terms of resources</a:t>
            </a:r>
            <a:r>
              <a:rPr lang="id-ID" dirty="0"/>
              <a:t>, and scalable.</a:t>
            </a:r>
          </a:p>
          <a:p>
            <a:pPr algn="just"/>
            <a:r>
              <a:rPr lang="id-ID" b="1" dirty="0"/>
              <a:t>But</a:t>
            </a:r>
            <a:r>
              <a:rPr lang="id-ID" dirty="0"/>
              <a:t>, t</a:t>
            </a:r>
            <a:r>
              <a:rPr lang="en-US" dirty="0"/>
              <a:t>he domain logic for such an application can be pretty</a:t>
            </a:r>
            <a:r>
              <a:rPr lang="id-ID" dirty="0"/>
              <a:t> </a:t>
            </a:r>
            <a:r>
              <a:rPr lang="en-US" dirty="0"/>
              <a:t>straightforward</a:t>
            </a:r>
            <a:endParaRPr lang="id-ID" dirty="0"/>
          </a:p>
          <a:p>
            <a:pPr algn="just"/>
            <a:endParaRPr lang="en-US" dirty="0"/>
          </a:p>
        </p:txBody>
      </p:sp>
    </p:spTree>
    <p:extLst>
      <p:ext uri="{BB962C8B-B14F-4D97-AF65-F5344CB8AC3E}">
        <p14:creationId xmlns:p14="http://schemas.microsoft.com/office/powerpoint/2010/main" val="242132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Enterprise Applications</a:t>
            </a:r>
          </a:p>
        </p:txBody>
      </p:sp>
      <p:sp>
        <p:nvSpPr>
          <p:cNvPr id="3" name="Content Placeholder 2"/>
          <p:cNvSpPr>
            <a:spLocks noGrp="1"/>
          </p:cNvSpPr>
          <p:nvPr>
            <p:ph idx="1"/>
          </p:nvPr>
        </p:nvSpPr>
        <p:spPr/>
        <p:txBody>
          <a:bodyPr/>
          <a:lstStyle/>
          <a:p>
            <a:r>
              <a:rPr lang="en-US" sz="2800" b="0" dirty="0"/>
              <a:t>Building enterprise applications is </a:t>
            </a:r>
            <a:r>
              <a:rPr lang="en-US" sz="2800" dirty="0">
                <a:solidFill>
                  <a:srgbClr val="FF0000"/>
                </a:solidFill>
              </a:rPr>
              <a:t>hard</a:t>
            </a:r>
          </a:p>
        </p:txBody>
      </p:sp>
    </p:spTree>
    <p:extLst>
      <p:ext uri="{BB962C8B-B14F-4D97-AF65-F5344CB8AC3E}">
        <p14:creationId xmlns:p14="http://schemas.microsoft.com/office/powerpoint/2010/main" val="83701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Kinds of Enterprise Applications</a:t>
            </a:r>
            <a:endParaRPr lang="en-US" dirty="0"/>
          </a:p>
        </p:txBody>
      </p:sp>
      <p:sp>
        <p:nvSpPr>
          <p:cNvPr id="3" name="Content Placeholder 2"/>
          <p:cNvSpPr>
            <a:spLocks noGrp="1"/>
          </p:cNvSpPr>
          <p:nvPr>
            <p:ph idx="1"/>
          </p:nvPr>
        </p:nvSpPr>
        <p:spPr/>
        <p:txBody>
          <a:bodyPr/>
          <a:lstStyle/>
          <a:p>
            <a:pPr marL="0" indent="0">
              <a:buNone/>
            </a:pPr>
            <a:r>
              <a:rPr lang="id-ID" dirty="0"/>
              <a:t>A</a:t>
            </a:r>
            <a:r>
              <a:rPr lang="en-US" dirty="0"/>
              <a:t> system that automates the processing of leasing agreements</a:t>
            </a:r>
            <a:r>
              <a:rPr lang="id-ID" dirty="0"/>
              <a:t>.</a:t>
            </a:r>
          </a:p>
          <a:p>
            <a:r>
              <a:rPr lang="en-US" dirty="0"/>
              <a:t>much simpler system than the B2C retailer's</a:t>
            </a:r>
            <a:r>
              <a:rPr lang="id-ID" dirty="0"/>
              <a:t>; </a:t>
            </a:r>
            <a:r>
              <a:rPr lang="id-ID" b="1" dirty="0"/>
              <a:t>fewer users</a:t>
            </a:r>
            <a:r>
              <a:rPr lang="id-ID" dirty="0"/>
              <a:t>.</a:t>
            </a:r>
          </a:p>
          <a:p>
            <a:r>
              <a:rPr lang="id-ID" b="1" dirty="0"/>
              <a:t>But</a:t>
            </a:r>
            <a:r>
              <a:rPr lang="id-ID" dirty="0"/>
              <a:t>, business logic is complicated.</a:t>
            </a:r>
          </a:p>
          <a:p>
            <a:r>
              <a:rPr lang="id-ID" dirty="0"/>
              <a:t>S</a:t>
            </a:r>
            <a:r>
              <a:rPr lang="en-US" dirty="0" err="1"/>
              <a:t>ystem</a:t>
            </a:r>
            <a:r>
              <a:rPr lang="en-US" dirty="0"/>
              <a:t> also has more complexity in the user interface (UI)</a:t>
            </a:r>
            <a:r>
              <a:rPr lang="id-ID" dirty="0"/>
              <a:t>.</a:t>
            </a:r>
          </a:p>
          <a:p>
            <a:pPr marL="0" indent="0">
              <a:buNone/>
            </a:pPr>
            <a:endParaRPr lang="en-US" dirty="0"/>
          </a:p>
        </p:txBody>
      </p:sp>
    </p:spTree>
    <p:extLst>
      <p:ext uri="{BB962C8B-B14F-4D97-AF65-F5344CB8AC3E}">
        <p14:creationId xmlns:p14="http://schemas.microsoft.com/office/powerpoint/2010/main" val="2615593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Enterprise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8" y="990600"/>
            <a:ext cx="8701847" cy="5137862"/>
          </a:xfrm>
          <a:prstGeom prst="rect">
            <a:avLst/>
          </a:prstGeom>
        </p:spPr>
      </p:pic>
    </p:spTree>
    <p:extLst>
      <p:ext uri="{BB962C8B-B14F-4D97-AF65-F5344CB8AC3E}">
        <p14:creationId xmlns:p14="http://schemas.microsoft.com/office/powerpoint/2010/main" val="3858185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Kinds of Enterprise Applications</a:t>
            </a:r>
            <a:endParaRPr lang="en-US" dirty="0"/>
          </a:p>
        </p:txBody>
      </p:sp>
      <p:sp>
        <p:nvSpPr>
          <p:cNvPr id="3" name="Content Placeholder 2"/>
          <p:cNvSpPr>
            <a:spLocks noGrp="1"/>
          </p:cNvSpPr>
          <p:nvPr>
            <p:ph idx="1"/>
          </p:nvPr>
        </p:nvSpPr>
        <p:spPr/>
        <p:txBody>
          <a:bodyPr/>
          <a:lstStyle/>
          <a:p>
            <a:pPr marL="0" indent="0" algn="just">
              <a:buNone/>
            </a:pPr>
            <a:r>
              <a:rPr lang="id-ID" dirty="0"/>
              <a:t>A</a:t>
            </a:r>
            <a:r>
              <a:rPr lang="en-US" dirty="0"/>
              <a:t> simple expense-tracking system for a small company</a:t>
            </a:r>
            <a:endParaRPr lang="id-ID" dirty="0"/>
          </a:p>
          <a:p>
            <a:pPr algn="just"/>
            <a:r>
              <a:rPr lang="en-US" dirty="0"/>
              <a:t>has few</a:t>
            </a:r>
            <a:r>
              <a:rPr lang="id-ID" dirty="0"/>
              <a:t> </a:t>
            </a:r>
            <a:r>
              <a:rPr lang="en-US" dirty="0"/>
              <a:t>users and simple logic</a:t>
            </a:r>
            <a:endParaRPr lang="id-ID" dirty="0"/>
          </a:p>
          <a:p>
            <a:pPr algn="just"/>
            <a:r>
              <a:rPr lang="en-US" dirty="0"/>
              <a:t>Trying to use the architecture for</a:t>
            </a:r>
            <a:r>
              <a:rPr lang="id-ID" dirty="0"/>
              <a:t> </a:t>
            </a:r>
            <a:r>
              <a:rPr lang="en-US" dirty="0"/>
              <a:t>either of the </a:t>
            </a:r>
            <a:r>
              <a:rPr lang="id-ID" dirty="0"/>
              <a:t>previous</a:t>
            </a:r>
            <a:r>
              <a:rPr lang="en-US" dirty="0"/>
              <a:t> two example systems will slow down the development of this one</a:t>
            </a:r>
            <a:r>
              <a:rPr lang="id-ID" dirty="0"/>
              <a:t>.</a:t>
            </a:r>
            <a:endParaRPr lang="en-US" dirty="0"/>
          </a:p>
        </p:txBody>
      </p:sp>
    </p:spTree>
    <p:extLst>
      <p:ext uri="{BB962C8B-B14F-4D97-AF65-F5344CB8AC3E}">
        <p14:creationId xmlns:p14="http://schemas.microsoft.com/office/powerpoint/2010/main" val="2966697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lstStyle/>
          <a:p>
            <a:pPr algn="just"/>
            <a:r>
              <a:rPr lang="en-US" dirty="0"/>
              <a:t>Many architectural decisions are about performance</a:t>
            </a:r>
            <a:r>
              <a:rPr lang="id-ID" dirty="0"/>
              <a:t>.</a:t>
            </a:r>
          </a:p>
          <a:p>
            <a:pPr algn="just"/>
            <a:endParaRPr lang="id-ID" dirty="0"/>
          </a:p>
          <a:p>
            <a:pPr algn="just"/>
            <a:r>
              <a:rPr lang="en-US" dirty="0"/>
              <a:t>It's always difficult to talk about performance</a:t>
            </a:r>
            <a:r>
              <a:rPr lang="id-ID" dirty="0"/>
              <a:t> because </a:t>
            </a:r>
            <a:r>
              <a:rPr lang="en-US" dirty="0"/>
              <a:t>any advice about performance should not be treated as fact until it's measured on your configuration</a:t>
            </a:r>
            <a:r>
              <a:rPr lang="id-ID" dirty="0"/>
              <a:t>.</a:t>
            </a:r>
            <a:endParaRPr lang="en-US" dirty="0"/>
          </a:p>
        </p:txBody>
      </p:sp>
    </p:spTree>
    <p:extLst>
      <p:ext uri="{BB962C8B-B14F-4D97-AF65-F5344CB8AC3E}">
        <p14:creationId xmlns:p14="http://schemas.microsoft.com/office/powerpoint/2010/main" val="1308260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lstStyle/>
          <a:p>
            <a:pPr marL="0" indent="0">
              <a:buNone/>
            </a:pPr>
            <a:r>
              <a:rPr lang="en-US" b="1" dirty="0">
                <a:solidFill>
                  <a:srgbClr val="0070C0"/>
                </a:solidFill>
              </a:rPr>
              <a:t>Response time</a:t>
            </a:r>
            <a:r>
              <a:rPr lang="en-US" b="1" dirty="0"/>
              <a:t> </a:t>
            </a:r>
            <a:r>
              <a:rPr lang="en-US" dirty="0"/>
              <a:t>is the amount of time it takes for the system to process a request from the outside</a:t>
            </a:r>
            <a:r>
              <a:rPr lang="id-ID" dirty="0"/>
              <a:t>.</a:t>
            </a:r>
          </a:p>
          <a:p>
            <a:pPr marL="0" indent="0">
              <a:buNone/>
            </a:pPr>
            <a:endParaRPr lang="id-ID" dirty="0"/>
          </a:p>
          <a:p>
            <a:pPr marL="0" indent="0">
              <a:buNone/>
            </a:pPr>
            <a:r>
              <a:rPr lang="en-US" dirty="0"/>
              <a:t>This</a:t>
            </a:r>
            <a:r>
              <a:rPr lang="id-ID" dirty="0"/>
              <a:t> </a:t>
            </a:r>
            <a:r>
              <a:rPr lang="en-US" dirty="0"/>
              <a:t>may be a UI action, such as pressing a button, or a server API call.</a:t>
            </a:r>
          </a:p>
        </p:txBody>
      </p:sp>
    </p:spTree>
    <p:extLst>
      <p:ext uri="{BB962C8B-B14F-4D97-AF65-F5344CB8AC3E}">
        <p14:creationId xmlns:p14="http://schemas.microsoft.com/office/powerpoint/2010/main" val="2894395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rgbClr val="0070C0"/>
                </a:solidFill>
              </a:rPr>
              <a:t>Responsiveness</a:t>
            </a:r>
            <a:r>
              <a:rPr lang="en-US" b="1" dirty="0"/>
              <a:t> </a:t>
            </a:r>
            <a:r>
              <a:rPr lang="en-US" dirty="0"/>
              <a:t>is about how quickly the system acknowledges a request as opposed to processing it.</a:t>
            </a:r>
            <a:endParaRPr lang="id-ID" dirty="0"/>
          </a:p>
          <a:p>
            <a:pPr marL="0" indent="0">
              <a:buNone/>
            </a:pPr>
            <a:endParaRPr lang="id-ID" dirty="0"/>
          </a:p>
          <a:p>
            <a:pPr marL="0" indent="0">
              <a:buNone/>
            </a:pPr>
            <a:r>
              <a:rPr lang="en-US" dirty="0"/>
              <a:t>This</a:t>
            </a:r>
            <a:r>
              <a:rPr lang="id-ID" dirty="0"/>
              <a:t> </a:t>
            </a:r>
            <a:r>
              <a:rPr lang="en-US" dirty="0"/>
              <a:t>is important in many systems because users may become frustrated if a system has low responsiveness,</a:t>
            </a:r>
            <a:r>
              <a:rPr lang="id-ID" dirty="0"/>
              <a:t> </a:t>
            </a:r>
            <a:r>
              <a:rPr lang="en-US" dirty="0"/>
              <a:t>even if its response time is good.</a:t>
            </a:r>
            <a:r>
              <a:rPr lang="id-ID" dirty="0"/>
              <a:t> </a:t>
            </a:r>
            <a:r>
              <a:rPr lang="id-ID" dirty="0">
                <a:sym typeface="Wingdings" panose="05000000000000000000" pitchFamily="2" charset="2"/>
              </a:rPr>
              <a:t> example: providing progress bar</a:t>
            </a:r>
            <a:endParaRPr lang="en-US" dirty="0"/>
          </a:p>
        </p:txBody>
      </p:sp>
    </p:spTree>
    <p:extLst>
      <p:ext uri="{BB962C8B-B14F-4D97-AF65-F5344CB8AC3E}">
        <p14:creationId xmlns:p14="http://schemas.microsoft.com/office/powerpoint/2010/main" val="2770101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normAutofit/>
          </a:bodyPr>
          <a:lstStyle/>
          <a:p>
            <a:pPr marL="0" indent="0">
              <a:buNone/>
            </a:pPr>
            <a:r>
              <a:rPr lang="en-US" b="1" dirty="0" err="1">
                <a:solidFill>
                  <a:srgbClr val="0070C0"/>
                </a:solidFill>
              </a:rPr>
              <a:t>Latenc</a:t>
            </a:r>
            <a:r>
              <a:rPr lang="id-ID" b="1" dirty="0">
                <a:solidFill>
                  <a:srgbClr val="0070C0"/>
                </a:solidFill>
              </a:rPr>
              <a:t>y</a:t>
            </a:r>
            <a:r>
              <a:rPr lang="en-US" b="1" dirty="0"/>
              <a:t> </a:t>
            </a:r>
            <a:r>
              <a:rPr lang="en-US" dirty="0"/>
              <a:t>is the minimum time required to get any form of response, even if the work to be done is</a:t>
            </a:r>
            <a:r>
              <a:rPr lang="id-ID" dirty="0"/>
              <a:t> </a:t>
            </a:r>
            <a:r>
              <a:rPr lang="en-US" dirty="0"/>
              <a:t>nonexistent.</a:t>
            </a:r>
            <a:endParaRPr lang="id-ID" dirty="0"/>
          </a:p>
          <a:p>
            <a:pPr marL="0" indent="0">
              <a:buNone/>
            </a:pPr>
            <a:endParaRPr lang="id-ID" dirty="0"/>
          </a:p>
          <a:p>
            <a:pPr marL="0" indent="0">
              <a:buNone/>
            </a:pPr>
            <a:r>
              <a:rPr lang="en-US" b="1" dirty="0">
                <a:solidFill>
                  <a:srgbClr val="0070C0"/>
                </a:solidFill>
              </a:rPr>
              <a:t>Throughput</a:t>
            </a:r>
            <a:r>
              <a:rPr lang="en-US" b="1" dirty="0"/>
              <a:t> </a:t>
            </a:r>
            <a:r>
              <a:rPr lang="en-US" dirty="0"/>
              <a:t>is how much stuff you can do in a given amount of time. For enterprise applications a typical measure is</a:t>
            </a:r>
            <a:r>
              <a:rPr lang="id-ID" dirty="0"/>
              <a:t> </a:t>
            </a:r>
            <a:r>
              <a:rPr lang="en-US" dirty="0">
                <a:solidFill>
                  <a:srgbClr val="0070C0"/>
                </a:solidFill>
              </a:rPr>
              <a:t>transactions per second (</a:t>
            </a:r>
            <a:r>
              <a:rPr lang="en-US" b="1" dirty="0" err="1">
                <a:solidFill>
                  <a:srgbClr val="0070C0"/>
                </a:solidFill>
              </a:rPr>
              <a:t>tps</a:t>
            </a:r>
            <a:r>
              <a:rPr lang="en-US" dirty="0">
                <a:solidFill>
                  <a:srgbClr val="0070C0"/>
                </a:solidFill>
              </a:rPr>
              <a:t>)</a:t>
            </a:r>
            <a:r>
              <a:rPr lang="id-ID" dirty="0"/>
              <a:t>.</a:t>
            </a:r>
            <a:endParaRPr lang="en-US" dirty="0"/>
          </a:p>
        </p:txBody>
      </p:sp>
    </p:spTree>
    <p:extLst>
      <p:ext uri="{BB962C8B-B14F-4D97-AF65-F5344CB8AC3E}">
        <p14:creationId xmlns:p14="http://schemas.microsoft.com/office/powerpoint/2010/main" val="1226262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rgbClr val="0070C0"/>
                </a:solidFill>
              </a:rPr>
              <a:t>Load</a:t>
            </a:r>
            <a:r>
              <a:rPr lang="en-US" b="1" dirty="0"/>
              <a:t> </a:t>
            </a:r>
            <a:r>
              <a:rPr lang="en-US" dirty="0"/>
              <a:t>is a statement of how much stress a system is under, which might be measured in </a:t>
            </a:r>
            <a:r>
              <a:rPr lang="en-US" dirty="0">
                <a:solidFill>
                  <a:srgbClr val="0070C0"/>
                </a:solidFill>
              </a:rPr>
              <a:t>how many users</a:t>
            </a:r>
            <a:r>
              <a:rPr lang="en-US" dirty="0"/>
              <a:t> are</a:t>
            </a:r>
            <a:r>
              <a:rPr lang="id-ID" dirty="0"/>
              <a:t> </a:t>
            </a:r>
            <a:r>
              <a:rPr lang="en-US" dirty="0"/>
              <a:t>currently connected to it.</a:t>
            </a:r>
            <a:endParaRPr lang="id-ID" dirty="0"/>
          </a:p>
          <a:p>
            <a:pPr marL="0" indent="0">
              <a:buNone/>
            </a:pPr>
            <a:endParaRPr lang="id-ID" dirty="0"/>
          </a:p>
          <a:p>
            <a:pPr marL="0" indent="0">
              <a:buNone/>
            </a:pPr>
            <a:r>
              <a:rPr lang="en-US" b="1" dirty="0">
                <a:solidFill>
                  <a:srgbClr val="0070C0"/>
                </a:solidFill>
              </a:rPr>
              <a:t>Efficiency</a:t>
            </a:r>
            <a:r>
              <a:rPr lang="en-US" b="1" dirty="0"/>
              <a:t> </a:t>
            </a:r>
            <a:r>
              <a:rPr lang="en-US" dirty="0"/>
              <a:t>is </a:t>
            </a:r>
            <a:r>
              <a:rPr lang="en-US" dirty="0">
                <a:solidFill>
                  <a:srgbClr val="0070C0"/>
                </a:solidFill>
              </a:rPr>
              <a:t>performance divided by resources</a:t>
            </a:r>
            <a:r>
              <a:rPr lang="en-US" dirty="0"/>
              <a:t>. A system that gets 30 </a:t>
            </a:r>
            <a:r>
              <a:rPr lang="en-US" dirty="0" err="1"/>
              <a:t>tps</a:t>
            </a:r>
            <a:r>
              <a:rPr lang="en-US" dirty="0"/>
              <a:t> on two CPUs is more efficient</a:t>
            </a:r>
            <a:r>
              <a:rPr lang="id-ID" dirty="0"/>
              <a:t> </a:t>
            </a:r>
            <a:r>
              <a:rPr lang="en-US" dirty="0"/>
              <a:t>than a system that gets 40 </a:t>
            </a:r>
            <a:r>
              <a:rPr lang="en-US" dirty="0" err="1"/>
              <a:t>tps</a:t>
            </a:r>
            <a:r>
              <a:rPr lang="en-US" dirty="0"/>
              <a:t> on four identical CPUs.</a:t>
            </a:r>
          </a:p>
        </p:txBody>
      </p:sp>
    </p:spTree>
    <p:extLst>
      <p:ext uri="{BB962C8B-B14F-4D97-AF65-F5344CB8AC3E}">
        <p14:creationId xmlns:p14="http://schemas.microsoft.com/office/powerpoint/2010/main" val="3954183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solidFill>
                  <a:srgbClr val="0070C0"/>
                </a:solidFill>
              </a:rPr>
              <a:t>Scalability</a:t>
            </a:r>
            <a:r>
              <a:rPr lang="en-US" b="1" dirty="0"/>
              <a:t> </a:t>
            </a:r>
            <a:r>
              <a:rPr lang="en-US" dirty="0"/>
              <a:t>is a measure of how adding resources (usually hardware) affects performance</a:t>
            </a:r>
            <a:r>
              <a:rPr lang="id-ID" dirty="0"/>
              <a:t>.</a:t>
            </a:r>
          </a:p>
          <a:p>
            <a:pPr marL="0" indent="0" algn="just">
              <a:buNone/>
            </a:pPr>
            <a:endParaRPr lang="id-ID" dirty="0"/>
          </a:p>
          <a:p>
            <a:pPr marL="0" indent="0" algn="just">
              <a:buNone/>
            </a:pPr>
            <a:r>
              <a:rPr lang="en-US" b="1" dirty="0">
                <a:solidFill>
                  <a:srgbClr val="0070C0"/>
                </a:solidFill>
              </a:rPr>
              <a:t>A scalable system</a:t>
            </a:r>
            <a:r>
              <a:rPr lang="id-ID" dirty="0"/>
              <a:t> </a:t>
            </a:r>
            <a:r>
              <a:rPr lang="en-US" dirty="0"/>
              <a:t>is one that allows you</a:t>
            </a:r>
            <a:r>
              <a:rPr lang="id-ID" dirty="0"/>
              <a:t> </a:t>
            </a:r>
            <a:r>
              <a:rPr lang="en-US" dirty="0"/>
              <a:t>to add hardware and get a commensurate performance improvement, such as</a:t>
            </a:r>
            <a:r>
              <a:rPr lang="id-ID" dirty="0"/>
              <a:t> </a:t>
            </a:r>
            <a:r>
              <a:rPr lang="en-US" dirty="0"/>
              <a:t>doubling how many servers you have to double your throughput</a:t>
            </a:r>
            <a:r>
              <a:rPr lang="id-ID" dirty="0"/>
              <a:t>.</a:t>
            </a:r>
            <a:endParaRPr lang="en-US" dirty="0"/>
          </a:p>
        </p:txBody>
      </p:sp>
    </p:spTree>
    <p:extLst>
      <p:ext uri="{BB962C8B-B14F-4D97-AF65-F5344CB8AC3E}">
        <p14:creationId xmlns:p14="http://schemas.microsoft.com/office/powerpoint/2010/main" val="1081317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Thinking About Performance</a:t>
            </a:r>
            <a:endParaRPr lang="en-US" dirty="0"/>
          </a:p>
        </p:txBody>
      </p:sp>
      <p:sp>
        <p:nvSpPr>
          <p:cNvPr id="3" name="Content Placeholder 2"/>
          <p:cNvSpPr>
            <a:spLocks noGrp="1"/>
          </p:cNvSpPr>
          <p:nvPr>
            <p:ph idx="1"/>
          </p:nvPr>
        </p:nvSpPr>
        <p:spPr/>
        <p:txBody>
          <a:bodyPr>
            <a:normAutofit/>
          </a:bodyPr>
          <a:lstStyle/>
          <a:p>
            <a:pPr marL="0" indent="0">
              <a:buNone/>
            </a:pPr>
            <a:r>
              <a:rPr lang="en-US" dirty="0"/>
              <a:t>When building enterprise systems, it often makes sense to build for hardware </a:t>
            </a:r>
            <a:r>
              <a:rPr lang="en-US" b="1" dirty="0"/>
              <a:t>scalability</a:t>
            </a:r>
            <a:r>
              <a:rPr lang="en-US" dirty="0"/>
              <a:t> rather than capacity</a:t>
            </a:r>
            <a:r>
              <a:rPr lang="id-ID" dirty="0"/>
              <a:t> </a:t>
            </a:r>
            <a:r>
              <a:rPr lang="en-US" dirty="0"/>
              <a:t>or even efficiency</a:t>
            </a:r>
            <a:r>
              <a:rPr lang="id-ID" dirty="0"/>
              <a:t>.</a:t>
            </a:r>
          </a:p>
          <a:p>
            <a:pPr marL="0" indent="0">
              <a:buNone/>
            </a:pPr>
            <a:endParaRPr lang="id-ID" dirty="0"/>
          </a:p>
          <a:p>
            <a:pPr marL="0" indent="0">
              <a:buNone/>
            </a:pPr>
            <a:r>
              <a:rPr lang="en-US" dirty="0"/>
              <a:t>Often designers do complicated things that improve the capacity on a particular hardware</a:t>
            </a:r>
            <a:r>
              <a:rPr lang="id-ID" dirty="0"/>
              <a:t> </a:t>
            </a:r>
            <a:r>
              <a:rPr lang="en-US" dirty="0"/>
              <a:t>platform when it might actually be cheaper to buy more hardware.</a:t>
            </a:r>
            <a:endParaRPr lang="id-ID" dirty="0"/>
          </a:p>
          <a:p>
            <a:pPr marL="0" indent="0">
              <a:buNone/>
            </a:pPr>
            <a:endParaRPr lang="id-ID" dirty="0"/>
          </a:p>
          <a:p>
            <a:pPr marL="0" indent="0">
              <a:buNone/>
            </a:pPr>
            <a:r>
              <a:rPr lang="en-US" dirty="0"/>
              <a:t>Similarly, adding more servers is often cheaper than adding more programmers—providing that a</a:t>
            </a:r>
            <a:r>
              <a:rPr lang="id-ID" dirty="0"/>
              <a:t> </a:t>
            </a:r>
            <a:r>
              <a:rPr lang="en-US" dirty="0"/>
              <a:t>system is scalable.</a:t>
            </a:r>
            <a:endParaRPr lang="id-ID" dirty="0"/>
          </a:p>
          <a:p>
            <a:pPr marL="0" indent="0">
              <a:buNone/>
            </a:pPr>
            <a:endParaRPr lang="id-ID" dirty="0"/>
          </a:p>
          <a:p>
            <a:pPr marL="0" indent="0">
              <a:buNone/>
            </a:pPr>
            <a:endParaRPr lang="en-US" dirty="0"/>
          </a:p>
        </p:txBody>
      </p:sp>
    </p:spTree>
    <p:extLst>
      <p:ext uri="{BB962C8B-B14F-4D97-AF65-F5344CB8AC3E}">
        <p14:creationId xmlns:p14="http://schemas.microsoft.com/office/powerpoint/2010/main" val="281198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Architecture</a:t>
            </a:r>
            <a:endParaRPr lang="en-US" dirty="0"/>
          </a:p>
        </p:txBody>
      </p:sp>
      <p:sp>
        <p:nvSpPr>
          <p:cNvPr id="3" name="Content Placeholder 2"/>
          <p:cNvSpPr>
            <a:spLocks noGrp="1"/>
          </p:cNvSpPr>
          <p:nvPr>
            <p:ph idx="1"/>
          </p:nvPr>
        </p:nvSpPr>
        <p:spPr/>
        <p:txBody>
          <a:bodyPr/>
          <a:lstStyle/>
          <a:p>
            <a:pPr algn="just"/>
            <a:r>
              <a:rPr lang="en-US" b="1" dirty="0"/>
              <a:t>"Architecture"</a:t>
            </a:r>
            <a:r>
              <a:rPr lang="en-US" dirty="0"/>
              <a:t> is a term that lots of people try to define, with little agreement</a:t>
            </a:r>
            <a:r>
              <a:rPr lang="id-ID" dirty="0"/>
              <a:t>.</a:t>
            </a:r>
          </a:p>
          <a:p>
            <a:pPr algn="just"/>
            <a:endParaRPr lang="id-ID" dirty="0"/>
          </a:p>
          <a:p>
            <a:pPr algn="just"/>
            <a:r>
              <a:rPr lang="en-US" dirty="0"/>
              <a:t>There are two common</a:t>
            </a:r>
            <a:r>
              <a:rPr lang="id-ID" dirty="0"/>
              <a:t> </a:t>
            </a:r>
            <a:r>
              <a:rPr lang="en-US" dirty="0"/>
              <a:t>elements</a:t>
            </a:r>
            <a:r>
              <a:rPr lang="id-ID" dirty="0"/>
              <a:t>:</a:t>
            </a:r>
          </a:p>
          <a:p>
            <a:pPr lvl="1" algn="just"/>
            <a:r>
              <a:rPr lang="en-US" dirty="0"/>
              <a:t>the highest-level breakdown of a system into its parts</a:t>
            </a:r>
            <a:endParaRPr lang="id-ID" dirty="0"/>
          </a:p>
          <a:p>
            <a:pPr lvl="1" algn="just"/>
            <a:r>
              <a:rPr lang="en-US" dirty="0"/>
              <a:t>decisions that are hard to</a:t>
            </a:r>
            <a:r>
              <a:rPr lang="id-ID" dirty="0"/>
              <a:t> </a:t>
            </a:r>
            <a:r>
              <a:rPr lang="en-US" dirty="0"/>
              <a:t>change</a:t>
            </a:r>
          </a:p>
          <a:p>
            <a:pPr algn="just"/>
            <a:endParaRPr lang="en-US" dirty="0"/>
          </a:p>
          <a:p>
            <a:pPr algn="just"/>
            <a:r>
              <a:rPr lang="en-US" dirty="0"/>
              <a:t>Architecture influences the design of components, technology, and middleware</a:t>
            </a:r>
          </a:p>
        </p:txBody>
      </p:sp>
    </p:spTree>
    <p:extLst>
      <p:ext uri="{BB962C8B-B14F-4D97-AF65-F5344CB8AC3E}">
        <p14:creationId xmlns:p14="http://schemas.microsoft.com/office/powerpoint/2010/main" val="1007620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Patterns</a:t>
            </a:r>
            <a:endParaRPr lang="en-US" dirty="0"/>
          </a:p>
        </p:txBody>
      </p:sp>
      <p:sp>
        <p:nvSpPr>
          <p:cNvPr id="3" name="Content Placeholder 2"/>
          <p:cNvSpPr>
            <a:spLocks noGrp="1"/>
          </p:cNvSpPr>
          <p:nvPr>
            <p:ph idx="1"/>
          </p:nvPr>
        </p:nvSpPr>
        <p:spPr/>
        <p:txBody>
          <a:bodyPr/>
          <a:lstStyle/>
          <a:p>
            <a:pPr marL="0" indent="0">
              <a:buNone/>
            </a:pPr>
            <a:r>
              <a:rPr lang="en-US" dirty="0"/>
              <a:t>"Each pattern describes a problem which occurs over</a:t>
            </a:r>
            <a:r>
              <a:rPr lang="id-ID" dirty="0"/>
              <a:t> </a:t>
            </a:r>
            <a:r>
              <a:rPr lang="en-US" dirty="0"/>
              <a:t>and over again in our environment, and then describes the core of the solution to that problem, in such a</a:t>
            </a:r>
            <a:r>
              <a:rPr lang="id-ID" dirty="0"/>
              <a:t> </a:t>
            </a:r>
            <a:r>
              <a:rPr lang="en-US" dirty="0"/>
              <a:t>way that you can use this solution a million times over, without ever doing it the same way twice“</a:t>
            </a:r>
            <a:r>
              <a:rPr lang="id-ID" dirty="0"/>
              <a:t> </a:t>
            </a:r>
            <a:r>
              <a:rPr lang="id-ID" b="1" dirty="0"/>
              <a:t>(Alexander et al.)</a:t>
            </a:r>
            <a:endParaRPr lang="en-US" b="1" dirty="0"/>
          </a:p>
        </p:txBody>
      </p:sp>
    </p:spTree>
    <p:extLst>
      <p:ext uri="{BB962C8B-B14F-4D97-AF65-F5344CB8AC3E}">
        <p14:creationId xmlns:p14="http://schemas.microsoft.com/office/powerpoint/2010/main" val="583883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Patterns</a:t>
            </a:r>
            <a:endParaRPr lang="en-US" dirty="0"/>
          </a:p>
        </p:txBody>
      </p:sp>
      <p:sp>
        <p:nvSpPr>
          <p:cNvPr id="3" name="Content Placeholder 2"/>
          <p:cNvSpPr>
            <a:spLocks noGrp="1"/>
          </p:cNvSpPr>
          <p:nvPr>
            <p:ph idx="1"/>
          </p:nvPr>
        </p:nvSpPr>
        <p:spPr/>
        <p:txBody>
          <a:bodyPr/>
          <a:lstStyle/>
          <a:p>
            <a:pPr marL="0" indent="0">
              <a:buNone/>
            </a:pPr>
            <a:r>
              <a:rPr lang="en-US" dirty="0"/>
              <a:t>The focus of the pattern is a particular solution, one that's both common and effective in</a:t>
            </a:r>
            <a:r>
              <a:rPr lang="id-ID" dirty="0"/>
              <a:t> </a:t>
            </a:r>
            <a:r>
              <a:rPr lang="en-US" dirty="0"/>
              <a:t>dealing with one or more recurring problems.</a:t>
            </a:r>
            <a:endParaRPr lang="id-ID" dirty="0"/>
          </a:p>
          <a:p>
            <a:pPr marL="0" indent="0">
              <a:buNone/>
            </a:pPr>
            <a:endParaRPr lang="id-ID" dirty="0"/>
          </a:p>
          <a:p>
            <a:pPr marL="0" indent="0">
              <a:buNone/>
            </a:pPr>
            <a:r>
              <a:rPr lang="id-ID" dirty="0"/>
              <a:t>A key thing about patterns is that you can never just apply the solution blindly! You have to tweak it a little bit for your own project.</a:t>
            </a:r>
            <a:endParaRPr lang="en-US" dirty="0"/>
          </a:p>
        </p:txBody>
      </p:sp>
    </p:spTree>
    <p:extLst>
      <p:ext uri="{BB962C8B-B14F-4D97-AF65-F5344CB8AC3E}">
        <p14:creationId xmlns:p14="http://schemas.microsoft.com/office/powerpoint/2010/main" val="3376071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Patterns</a:t>
            </a:r>
            <a:endParaRPr lang="en-US" dirty="0"/>
          </a:p>
        </p:txBody>
      </p:sp>
      <p:sp>
        <p:nvSpPr>
          <p:cNvPr id="3" name="Content Placeholder 2"/>
          <p:cNvSpPr>
            <a:spLocks noGrp="1"/>
          </p:cNvSpPr>
          <p:nvPr>
            <p:ph idx="1"/>
          </p:nvPr>
        </p:nvSpPr>
        <p:spPr/>
        <p:txBody>
          <a:bodyPr/>
          <a:lstStyle/>
          <a:p>
            <a:pPr marL="0" indent="0">
              <a:buNone/>
            </a:pPr>
            <a:r>
              <a:rPr lang="id-ID" dirty="0"/>
              <a:t>Example on Web Presentation Patterns:</a:t>
            </a:r>
          </a:p>
          <a:p>
            <a:pPr marL="0" indent="0">
              <a:buNone/>
            </a:pPr>
            <a:r>
              <a:rPr lang="en-US" b="1" i="1" dirty="0"/>
              <a:t>Model View Controller </a:t>
            </a:r>
            <a:r>
              <a:rPr lang="en-US" b="1" dirty="0"/>
              <a:t>(MVC)</a:t>
            </a:r>
            <a:r>
              <a:rPr lang="en-US" dirty="0"/>
              <a:t> is one of the most quoted (and most misquoted) patterns around</a:t>
            </a:r>
            <a:r>
              <a:rPr lang="id-ID" dirty="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23120"/>
            <a:ext cx="4572000" cy="32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72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Architecture: contoh</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asil gambar untuk architecture enterprise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467600" cy="531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03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 y="762000"/>
            <a:ext cx="8686800" cy="5162550"/>
          </a:xfrm>
          <a:prstGeom prst="rect">
            <a:avLst/>
          </a:prstGeom>
        </p:spPr>
      </p:pic>
      <p:sp>
        <p:nvSpPr>
          <p:cNvPr id="6" name="TextBox 5"/>
          <p:cNvSpPr txBox="1"/>
          <p:nvPr/>
        </p:nvSpPr>
        <p:spPr>
          <a:xfrm>
            <a:off x="304800" y="152400"/>
            <a:ext cx="5105400" cy="400110"/>
          </a:xfrm>
          <a:prstGeom prst="rect">
            <a:avLst/>
          </a:prstGeom>
          <a:noFill/>
        </p:spPr>
        <p:txBody>
          <a:bodyPr wrap="square" rtlCol="0">
            <a:spAutoFit/>
          </a:bodyPr>
          <a:lstStyle/>
          <a:p>
            <a:r>
              <a:rPr lang="en-US" dirty="0"/>
              <a:t>SOA</a:t>
            </a:r>
          </a:p>
        </p:txBody>
      </p:sp>
    </p:spTree>
    <p:extLst>
      <p:ext uri="{BB962C8B-B14F-4D97-AF65-F5344CB8AC3E}">
        <p14:creationId xmlns:p14="http://schemas.microsoft.com/office/powerpoint/2010/main" val="310540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SaaS (Software as a Service)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357" y="2266950"/>
            <a:ext cx="1685043" cy="1562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157413"/>
            <a:ext cx="1943100" cy="1943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1849" y="2057400"/>
            <a:ext cx="2143125" cy="214312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4536281"/>
            <a:ext cx="1766887" cy="1766887"/>
          </a:xfrm>
          <a:prstGeom prst="rect">
            <a:avLst/>
          </a:prstGeom>
        </p:spPr>
      </p:pic>
    </p:spTree>
    <p:extLst>
      <p:ext uri="{BB962C8B-B14F-4D97-AF65-F5344CB8AC3E}">
        <p14:creationId xmlns:p14="http://schemas.microsoft.com/office/powerpoint/2010/main" val="41099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vs SaaS</a:t>
            </a:r>
          </a:p>
        </p:txBody>
      </p:sp>
      <p:sp>
        <p:nvSpPr>
          <p:cNvPr id="3" name="Content Placeholder 2"/>
          <p:cNvSpPr>
            <a:spLocks noGrp="1"/>
          </p:cNvSpPr>
          <p:nvPr>
            <p:ph idx="1"/>
          </p:nvPr>
        </p:nvSpPr>
        <p:spPr/>
        <p:txBody>
          <a:bodyPr/>
          <a:lstStyle/>
          <a:p>
            <a:r>
              <a:rPr lang="en-US" dirty="0" err="1"/>
              <a:t>Apa</a:t>
            </a:r>
            <a:r>
              <a:rPr lang="en-US" dirty="0"/>
              <a:t> </a:t>
            </a:r>
            <a:r>
              <a:rPr lang="en-US" dirty="0" err="1"/>
              <a:t>perbedaannya</a:t>
            </a:r>
            <a:r>
              <a:rPr lang="en-US" dirty="0"/>
              <a:t>?</a:t>
            </a:r>
          </a:p>
        </p:txBody>
      </p:sp>
    </p:spTree>
    <p:extLst>
      <p:ext uri="{BB962C8B-B14F-4D97-AF65-F5344CB8AC3E}">
        <p14:creationId xmlns:p14="http://schemas.microsoft.com/office/powerpoint/2010/main" val="43932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IaaS (Infrastructure as a Service)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 y="1066800"/>
            <a:ext cx="8763000" cy="3953415"/>
          </a:xfrm>
          <a:prstGeom prst="rect">
            <a:avLst/>
          </a:prstGeom>
        </p:spPr>
      </p:pic>
    </p:spTree>
    <p:extLst>
      <p:ext uri="{BB962C8B-B14F-4D97-AF65-F5344CB8AC3E}">
        <p14:creationId xmlns:p14="http://schemas.microsoft.com/office/powerpoint/2010/main" val="4018639996"/>
      </p:ext>
    </p:extLst>
  </p:cSld>
  <p:clrMapOvr>
    <a:masterClrMapping/>
  </p:clrMapOvr>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template-v1-1-dn</Template>
  <TotalTime>4284</TotalTime>
  <Words>2517</Words>
  <Application>Microsoft Office PowerPoint</Application>
  <PresentationFormat>On-screen Show (4:3)</PresentationFormat>
  <Paragraphs>295</Paragraphs>
  <Slides>42</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Verdana</vt:lpstr>
      <vt:lpstr>Wingdings</vt:lpstr>
      <vt:lpstr>KP1-template</vt:lpstr>
      <vt:lpstr>Introduction</vt:lpstr>
      <vt:lpstr>PowerPoint Presentation</vt:lpstr>
      <vt:lpstr>Building Enterprise Applications</vt:lpstr>
      <vt:lpstr>Architecture</vt:lpstr>
      <vt:lpstr>Architecture: contoh</vt:lpstr>
      <vt:lpstr>PowerPoint Presentation</vt:lpstr>
      <vt:lpstr>SaaS (Software as a Service)</vt:lpstr>
      <vt:lpstr>SOA vs SaaS</vt:lpstr>
      <vt:lpstr>IaaS (Infrastructure as a Service)</vt:lpstr>
      <vt:lpstr>Architecture</vt:lpstr>
      <vt:lpstr>Architecture</vt:lpstr>
      <vt:lpstr>Enterprise Applications</vt:lpstr>
      <vt:lpstr>Enterprise Applications</vt:lpstr>
      <vt:lpstr>Enterprise Applications</vt:lpstr>
      <vt:lpstr>Enterprise Applications</vt:lpstr>
      <vt:lpstr>Enterprise Applications</vt:lpstr>
      <vt:lpstr>Enterprise Applications</vt:lpstr>
      <vt:lpstr>Enterprise Applications</vt:lpstr>
      <vt:lpstr>Enterprise Applications</vt:lpstr>
      <vt:lpstr>PowerPoint Presentation</vt:lpstr>
      <vt:lpstr>PowerPoint Presentation</vt:lpstr>
      <vt:lpstr>PowerPoint Presentation</vt:lpstr>
      <vt:lpstr>Enterprise Applications</vt:lpstr>
      <vt:lpstr>PowerPoint Presentation</vt:lpstr>
      <vt:lpstr>Enterprise Applications</vt:lpstr>
      <vt:lpstr>Enterprise Applications</vt:lpstr>
      <vt:lpstr>Enterprise Applications</vt:lpstr>
      <vt:lpstr>Kinds of Enterprise Applications</vt:lpstr>
      <vt:lpstr>Kinds of Enterprise Applications</vt:lpstr>
      <vt:lpstr>Kinds of Enterprise Applications</vt:lpstr>
      <vt:lpstr>Kinds of Enterprise Applications</vt:lpstr>
      <vt:lpstr>Kinds of Enterprise Applications</vt:lpstr>
      <vt:lpstr>Thinking About Performance</vt:lpstr>
      <vt:lpstr>Thinking About Performance</vt:lpstr>
      <vt:lpstr>Thinking About Performance</vt:lpstr>
      <vt:lpstr>Thinking About Performance</vt:lpstr>
      <vt:lpstr>Thinking About Performance</vt:lpstr>
      <vt:lpstr>Thinking About Performance</vt:lpstr>
      <vt:lpstr>Thinking About Performance</vt:lpstr>
      <vt:lpstr>Patterns</vt:lpstr>
      <vt:lpstr>Patterns</vt:lpstr>
      <vt:lpstr>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Farizki</dc:creator>
  <cp:lastModifiedBy>Qorib Munajat</cp:lastModifiedBy>
  <cp:revision>159</cp:revision>
  <dcterms:created xsi:type="dcterms:W3CDTF">2006-08-16T00:00:00Z</dcterms:created>
  <dcterms:modified xsi:type="dcterms:W3CDTF">2018-02-09T10:55:34Z</dcterms:modified>
</cp:coreProperties>
</file>