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6858000" type="screen4x3"/>
  <p:notesSz cx="6858000" cy="9144000"/>
  <p:defaultTextStyle>
    <a:defPPr>
      <a:defRPr lang="en-GB"/>
    </a:defPPr>
    <a:lvl1pPr algn="l" rtl="0" eaLnBrk="0" fontAlgn="base" hangingPunct="0">
      <a:spcBef>
        <a:spcPct val="0"/>
      </a:spcBef>
      <a:spcAft>
        <a:spcPct val="0"/>
      </a:spcAft>
      <a:defRPr sz="20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20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20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20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2000" kern="1200">
        <a:solidFill>
          <a:schemeClr val="tx1"/>
        </a:solidFill>
        <a:latin typeface="Verdana" panose="020B0604030504040204" pitchFamily="34" charset="0"/>
        <a:ea typeface="+mn-ea"/>
        <a:cs typeface="+mn-cs"/>
      </a:defRPr>
    </a:lvl5pPr>
    <a:lvl6pPr marL="2286000" algn="l" defTabSz="914400" rtl="0" eaLnBrk="1" latinLnBrk="0" hangingPunct="1">
      <a:defRPr sz="2000" kern="1200">
        <a:solidFill>
          <a:schemeClr val="tx1"/>
        </a:solidFill>
        <a:latin typeface="Verdana" panose="020B0604030504040204" pitchFamily="34" charset="0"/>
        <a:ea typeface="+mn-ea"/>
        <a:cs typeface="+mn-cs"/>
      </a:defRPr>
    </a:lvl6pPr>
    <a:lvl7pPr marL="2743200" algn="l" defTabSz="914400" rtl="0" eaLnBrk="1" latinLnBrk="0" hangingPunct="1">
      <a:defRPr sz="2000" kern="1200">
        <a:solidFill>
          <a:schemeClr val="tx1"/>
        </a:solidFill>
        <a:latin typeface="Verdana" panose="020B0604030504040204" pitchFamily="34" charset="0"/>
        <a:ea typeface="+mn-ea"/>
        <a:cs typeface="+mn-cs"/>
      </a:defRPr>
    </a:lvl7pPr>
    <a:lvl8pPr marL="3200400" algn="l" defTabSz="914400" rtl="0" eaLnBrk="1" latinLnBrk="0" hangingPunct="1">
      <a:defRPr sz="2000" kern="1200">
        <a:solidFill>
          <a:schemeClr val="tx1"/>
        </a:solidFill>
        <a:latin typeface="Verdana" panose="020B0604030504040204" pitchFamily="34" charset="0"/>
        <a:ea typeface="+mn-ea"/>
        <a:cs typeface="+mn-cs"/>
      </a:defRPr>
    </a:lvl8pPr>
    <a:lvl9pPr marL="3657600" algn="l" defTabSz="914400" rtl="0" eaLnBrk="1" latinLnBrk="0" hangingPunct="1">
      <a:defRPr sz="2000" kern="1200">
        <a:solidFill>
          <a:schemeClr val="tx1"/>
        </a:solidFill>
        <a:latin typeface="Verdana" panose="020B060403050404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819" autoAdjust="0"/>
  </p:normalViewPr>
  <p:slideViewPr>
    <p:cSldViewPr snapToGrid="0">
      <p:cViewPr varScale="1">
        <p:scale>
          <a:sx n="50" d="100"/>
          <a:sy n="50" d="100"/>
        </p:scale>
        <p:origin x="1938" y="4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81961C-1BD6-4671-981C-E12859E3D419}" type="datetimeFigureOut">
              <a:rPr lang="en-US" smtClean="0"/>
              <a:t>2/16/2017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B4298E-9BA0-4875-B3F8-C7C122A2B163}" type="slidenum">
              <a:rPr lang="en-US" smtClean="0"/>
              <a:t>‹#›</a:t>
            </a:fld>
            <a:endParaRPr lang="en-US"/>
          </a:p>
        </p:txBody>
      </p:sp>
    </p:spTree>
    <p:extLst>
      <p:ext uri="{BB962C8B-B14F-4D97-AF65-F5344CB8AC3E}">
        <p14:creationId xmlns:p14="http://schemas.microsoft.com/office/powerpoint/2010/main" val="338871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ee.surrey.ac.uk/Projects/CAL/networks/Data-Link_Layer.htm"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www.ee.surrey.ac.uk/Projects/CAL/networks/Intro.htm#connectionless"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martinfowler.com/bliki/SelfTestingCode.html"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b="1" dirty="0">
                <a:effectLst/>
              </a:rPr>
              <a:t>Physical</a:t>
            </a:r>
            <a:r>
              <a:rPr lang="en-US" dirty="0"/>
              <a:t>-- The interface between the medium and the device. The layer transmits bits (ones and zeros) and defines how the data is transmitted over the network, what control signals are used and the mechanical properties of the network (Cable size, connector for example.</a:t>
            </a:r>
          </a:p>
          <a:p>
            <a:r>
              <a:rPr lang="en-US" b="1" dirty="0">
                <a:effectLst/>
              </a:rPr>
              <a:t>Data Link</a:t>
            </a:r>
            <a:r>
              <a:rPr lang="en-US" dirty="0"/>
              <a:t>-- Provides low-level error detection and correction. For example if a packet is corrupted this layer is responsible for retransmitting the packet.</a:t>
            </a:r>
          </a:p>
          <a:p>
            <a:r>
              <a:rPr lang="en-US" b="1" dirty="0">
                <a:effectLst/>
              </a:rPr>
              <a:t>Network</a:t>
            </a:r>
            <a:r>
              <a:rPr lang="en-US" dirty="0"/>
              <a:t>-- Responsible for routing packets of data across the network. For example, a large email file will be divided up into </a:t>
            </a:r>
            <a:r>
              <a:rPr lang="en-US" b="1" i="1" dirty="0">
                <a:effectLst/>
              </a:rPr>
              <a:t>packets</a:t>
            </a:r>
            <a:r>
              <a:rPr lang="en-US" dirty="0"/>
              <a:t>, each packet addressed and sent out at this layer.</a:t>
            </a:r>
            <a:endParaRPr lang="en-US" sz="1200" b="0" i="0" kern="1200" dirty="0">
              <a:solidFill>
                <a:schemeClr val="tx1"/>
              </a:solidFill>
              <a:effectLst/>
              <a:latin typeface="+mn-lt"/>
              <a:ea typeface="+mn-ea"/>
              <a:cs typeface="+mn-cs"/>
            </a:endParaRPr>
          </a:p>
          <a:p>
            <a:r>
              <a:rPr lang="en-US" b="1" dirty="0">
                <a:effectLst/>
              </a:rPr>
              <a:t>Transport</a:t>
            </a:r>
            <a:r>
              <a:rPr lang="en-US" dirty="0"/>
              <a:t>-- An intermediate layer that higher layers use to communicate to the network layer. This layer hides the complexities of low-level networking communication from the higher levels.</a:t>
            </a:r>
          </a:p>
          <a:p>
            <a:r>
              <a:rPr lang="en-US" b="1" dirty="0">
                <a:effectLst/>
              </a:rPr>
              <a:t>Session</a:t>
            </a:r>
            <a:r>
              <a:rPr lang="en-US" dirty="0"/>
              <a:t>-- The User's (transparent) interface into the network. The layer manages the ``current'' connection (or session) to the network. Note: In packet-switched network a full-time network connection does exist, even though it may seem so. The Session layer keeps the communication flowing.</a:t>
            </a:r>
          </a:p>
          <a:p>
            <a:r>
              <a:rPr lang="en-US" b="1" dirty="0">
                <a:effectLst/>
              </a:rPr>
              <a:t>Presentation</a:t>
            </a:r>
            <a:r>
              <a:rPr lang="en-US" dirty="0"/>
              <a:t>-- Ensures computers speak the same language. They convert text to ASCII or EBCDIC form and also encode or decode binary data for transport.</a:t>
            </a:r>
          </a:p>
          <a:p>
            <a:r>
              <a:rPr lang="en-US" b="1" dirty="0">
                <a:effectLst/>
              </a:rPr>
              <a:t>Application</a:t>
            </a:r>
            <a:r>
              <a:rPr lang="en-US" dirty="0"/>
              <a:t>-- The programs you use directly may need to communicate. </a:t>
            </a:r>
            <a:r>
              <a:rPr lang="en-US" dirty="0" err="1"/>
              <a:t>E.g</a:t>
            </a:r>
            <a:r>
              <a:rPr lang="en-US" dirty="0"/>
              <a:t> a file transfer or email program.</a:t>
            </a:r>
          </a:p>
          <a:p>
            <a:endParaRPr lang="en-US" dirty="0"/>
          </a:p>
        </p:txBody>
      </p:sp>
      <p:sp>
        <p:nvSpPr>
          <p:cNvPr id="4" name="Slide Number Placeholder 3"/>
          <p:cNvSpPr>
            <a:spLocks noGrp="1"/>
          </p:cNvSpPr>
          <p:nvPr>
            <p:ph type="sldNum" sz="quarter" idx="10"/>
          </p:nvPr>
        </p:nvSpPr>
        <p:spPr/>
        <p:txBody>
          <a:bodyPr/>
          <a:lstStyle/>
          <a:p>
            <a:fld id="{1AB4298E-9BA0-4875-B3F8-C7C122A2B163}" type="slidenum">
              <a:rPr lang="en-US" smtClean="0"/>
              <a:t>4</a:t>
            </a:fld>
            <a:endParaRPr lang="en-US"/>
          </a:p>
        </p:txBody>
      </p:sp>
    </p:spTree>
    <p:extLst>
      <p:ext uri="{BB962C8B-B14F-4D97-AF65-F5344CB8AC3E}">
        <p14:creationId xmlns:p14="http://schemas.microsoft.com/office/powerpoint/2010/main" val="23484939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Sometimes you need to set up communications between two subsystems that still need to stay ignorant of each other. This may be because you can't modify them or you can but you don't want to create dependencies between the two or even between them and the isolating element.</a:t>
            </a:r>
          </a:p>
        </p:txBody>
      </p:sp>
      <p:sp>
        <p:nvSpPr>
          <p:cNvPr id="4" name="Slide Number Placeholder 3"/>
          <p:cNvSpPr>
            <a:spLocks noGrp="1"/>
          </p:cNvSpPr>
          <p:nvPr>
            <p:ph type="sldNum" sz="quarter" idx="10"/>
          </p:nvPr>
        </p:nvSpPr>
        <p:spPr/>
        <p:txBody>
          <a:bodyPr/>
          <a:lstStyle/>
          <a:p>
            <a:fld id="{1AB4298E-9BA0-4875-B3F8-C7C122A2B163}" type="slidenum">
              <a:rPr lang="en-US" smtClean="0"/>
              <a:t>23</a:t>
            </a:fld>
            <a:endParaRPr lang="en-US"/>
          </a:p>
        </p:txBody>
      </p:sp>
    </p:spTree>
    <p:extLst>
      <p:ext uri="{BB962C8B-B14F-4D97-AF65-F5344CB8AC3E}">
        <p14:creationId xmlns:p14="http://schemas.microsoft.com/office/powerpoint/2010/main" val="12672483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For most IS applications the decision is whether to run processing on a client, on a desktop machine, or on a</a:t>
            </a:r>
          </a:p>
          <a:p>
            <a:r>
              <a:rPr lang="en-US" sz="1200" b="0" i="0" u="none" strike="noStrike" kern="1200" baseline="0" dirty="0">
                <a:solidFill>
                  <a:schemeClr val="tx1"/>
                </a:solidFill>
                <a:latin typeface="+mn-lt"/>
                <a:ea typeface="+mn-ea"/>
                <a:cs typeface="+mn-cs"/>
              </a:rPr>
              <a:t>server.</a:t>
            </a:r>
            <a:endParaRPr lang="id-ID" sz="1200" b="0" i="0" u="none" strike="noStrike" kern="1200" baseline="0" dirty="0">
              <a:solidFill>
                <a:schemeClr val="tx1"/>
              </a:solidFill>
              <a:latin typeface="+mn-lt"/>
              <a:ea typeface="+mn-ea"/>
              <a:cs typeface="+mn-cs"/>
            </a:endParaRPr>
          </a:p>
          <a:p>
            <a:endParaRPr lang="id-ID"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great advantage of running on the server is that everything is easy to upgrade and</a:t>
            </a:r>
          </a:p>
          <a:p>
            <a:r>
              <a:rPr lang="en-US" sz="1200" b="0" i="0" u="none" strike="noStrike" kern="1200" baseline="0" dirty="0">
                <a:solidFill>
                  <a:schemeClr val="tx1"/>
                </a:solidFill>
                <a:latin typeface="+mn-lt"/>
                <a:ea typeface="+mn-ea"/>
                <a:cs typeface="+mn-cs"/>
              </a:rPr>
              <a:t>fix because it's in a limited amount of places.</a:t>
            </a:r>
            <a:endParaRPr lang="en-US" dirty="0"/>
          </a:p>
        </p:txBody>
      </p:sp>
      <p:sp>
        <p:nvSpPr>
          <p:cNvPr id="4" name="Slide Number Placeholder 3"/>
          <p:cNvSpPr>
            <a:spLocks noGrp="1"/>
          </p:cNvSpPr>
          <p:nvPr>
            <p:ph type="sldNum" sz="quarter" idx="10"/>
          </p:nvPr>
        </p:nvSpPr>
        <p:spPr/>
        <p:txBody>
          <a:bodyPr/>
          <a:lstStyle/>
          <a:p>
            <a:fld id="{1AB4298E-9BA0-4875-B3F8-C7C122A2B163}" type="slidenum">
              <a:rPr lang="en-US" smtClean="0"/>
              <a:t>26</a:t>
            </a:fld>
            <a:endParaRPr lang="en-US"/>
          </a:p>
        </p:txBody>
      </p:sp>
    </p:spTree>
    <p:extLst>
      <p:ext uri="{BB962C8B-B14F-4D97-AF65-F5344CB8AC3E}">
        <p14:creationId xmlns:p14="http://schemas.microsoft.com/office/powerpoint/2010/main" val="8075720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B4298E-9BA0-4875-B3F8-C7C122A2B163}" type="slidenum">
              <a:rPr lang="en-US" smtClean="0"/>
              <a:t>27</a:t>
            </a:fld>
            <a:endParaRPr lang="en-US"/>
          </a:p>
        </p:txBody>
      </p:sp>
    </p:spTree>
    <p:extLst>
      <p:ext uri="{BB962C8B-B14F-4D97-AF65-F5344CB8AC3E}">
        <p14:creationId xmlns:p14="http://schemas.microsoft.com/office/powerpoint/2010/main" val="8075720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If you're building a B2C system, you have no choice. Any Tom, Dick, or Harriet can be connecting to your</a:t>
            </a:r>
          </a:p>
          <a:p>
            <a:r>
              <a:rPr lang="en-US" sz="1200" b="0" i="0" u="none" strike="noStrike" kern="1200" baseline="0" dirty="0">
                <a:solidFill>
                  <a:schemeClr val="tx1"/>
                </a:solidFill>
                <a:latin typeface="+mn-lt"/>
                <a:ea typeface="+mn-ea"/>
                <a:cs typeface="+mn-cs"/>
              </a:rPr>
              <a:t>servers and you don't want to turn anyone away because they insist on doing their online shopping with a</a:t>
            </a:r>
          </a:p>
          <a:p>
            <a:r>
              <a:rPr lang="en-US" sz="1200" b="0" i="0" u="none" strike="noStrike" kern="1200" baseline="0" dirty="0">
                <a:solidFill>
                  <a:schemeClr val="tx1"/>
                </a:solidFill>
                <a:latin typeface="+mn-lt"/>
                <a:ea typeface="+mn-ea"/>
                <a:cs typeface="+mn-cs"/>
              </a:rPr>
              <a:t>TRS-80. In this case you do all processing on the server and offer up HTML for the browser to deal with. Your</a:t>
            </a:r>
          </a:p>
          <a:p>
            <a:r>
              <a:rPr lang="en-US" sz="1200" b="0" i="0" u="none" strike="noStrike" kern="1200" baseline="0" dirty="0">
                <a:solidFill>
                  <a:schemeClr val="tx1"/>
                </a:solidFill>
                <a:latin typeface="+mn-lt"/>
                <a:ea typeface="+mn-ea"/>
                <a:cs typeface="+mn-cs"/>
              </a:rPr>
              <a:t>limitation with the HTML option is that every bit of decision making needs a roundtrip from the client to the</a:t>
            </a:r>
          </a:p>
          <a:p>
            <a:r>
              <a:rPr lang="en-US" sz="1200" b="0" i="0" u="none" strike="noStrike" kern="1200" baseline="0" dirty="0">
                <a:solidFill>
                  <a:schemeClr val="tx1"/>
                </a:solidFill>
                <a:latin typeface="+mn-lt"/>
                <a:ea typeface="+mn-ea"/>
                <a:cs typeface="+mn-cs"/>
              </a:rPr>
              <a:t>server, and that can hurt responsiveness. You can reduce some of the lag with browser scripting and</a:t>
            </a:r>
          </a:p>
          <a:p>
            <a:r>
              <a:rPr lang="en-US" sz="1200" b="0" i="0" u="none" strike="noStrike" kern="1200" baseline="0" dirty="0">
                <a:solidFill>
                  <a:schemeClr val="tx1"/>
                </a:solidFill>
                <a:latin typeface="+mn-lt"/>
                <a:ea typeface="+mn-ea"/>
                <a:cs typeface="+mn-cs"/>
              </a:rPr>
              <a:t>downloadable applets, but they reduce your browser compatibility and tend to add other headaches.</a:t>
            </a:r>
            <a:endParaRPr lang="en-US" dirty="0"/>
          </a:p>
        </p:txBody>
      </p:sp>
      <p:sp>
        <p:nvSpPr>
          <p:cNvPr id="4" name="Slide Number Placeholder 3"/>
          <p:cNvSpPr>
            <a:spLocks noGrp="1"/>
          </p:cNvSpPr>
          <p:nvPr>
            <p:ph type="sldNum" sz="quarter" idx="10"/>
          </p:nvPr>
        </p:nvSpPr>
        <p:spPr/>
        <p:txBody>
          <a:bodyPr/>
          <a:lstStyle/>
          <a:p>
            <a:fld id="{1AB4298E-9BA0-4875-B3F8-C7C122A2B163}" type="slidenum">
              <a:rPr lang="en-US" smtClean="0"/>
              <a:t>28</a:t>
            </a:fld>
            <a:endParaRPr lang="en-US"/>
          </a:p>
        </p:txBody>
      </p:sp>
    </p:spTree>
    <p:extLst>
      <p:ext uri="{BB962C8B-B14F-4D97-AF65-F5344CB8AC3E}">
        <p14:creationId xmlns:p14="http://schemas.microsoft.com/office/powerpoint/2010/main" val="8075720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id-ID" dirty="0"/>
              <a:t>Jika berjalan pada client, </a:t>
            </a:r>
            <a:r>
              <a:rPr lang="en-US" sz="1200" b="0" i="0" u="none" strike="noStrike" kern="1200" baseline="0" dirty="0">
                <a:solidFill>
                  <a:schemeClr val="tx1"/>
                </a:solidFill>
                <a:latin typeface="+mn-lt"/>
                <a:ea typeface="+mn-ea"/>
                <a:cs typeface="+mn-cs"/>
              </a:rPr>
              <a:t>In</a:t>
            </a:r>
            <a:r>
              <a:rPr lang="id-ID" sz="1200" b="0"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this case you can still keep your domain logic in separate modules from the presentation</a:t>
            </a:r>
            <a:endParaRPr lang="id-ID" sz="1200" b="0" i="0" u="none" strike="noStrike" kern="1200" baseline="0" dirty="0">
              <a:solidFill>
                <a:schemeClr val="tx1"/>
              </a:solidFill>
              <a:latin typeface="+mn-lt"/>
              <a:ea typeface="+mn-ea"/>
              <a:cs typeface="+mn-cs"/>
            </a:endParaRPr>
          </a:p>
          <a:p>
            <a:endParaRPr lang="id-ID"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Splitting across both the desktop and the server sounds like the worst of both worlds because you don't</a:t>
            </a:r>
          </a:p>
          <a:p>
            <a:r>
              <a:rPr lang="en-US" sz="1200" b="0" i="0" u="none" strike="noStrike" kern="1200" baseline="0" dirty="0">
                <a:solidFill>
                  <a:schemeClr val="tx1"/>
                </a:solidFill>
                <a:latin typeface="+mn-lt"/>
                <a:ea typeface="+mn-ea"/>
                <a:cs typeface="+mn-cs"/>
              </a:rPr>
              <a:t>know where any piece of logic may be. The main reason to do it is that you have only a small amount of</a:t>
            </a:r>
          </a:p>
          <a:p>
            <a:r>
              <a:rPr lang="en-US" sz="1200" b="0" i="0" u="none" strike="noStrike" kern="1200" baseline="0" dirty="0">
                <a:solidFill>
                  <a:schemeClr val="tx1"/>
                </a:solidFill>
                <a:latin typeface="+mn-lt"/>
                <a:ea typeface="+mn-ea"/>
                <a:cs typeface="+mn-cs"/>
              </a:rPr>
              <a:t>domain logic that needs to run on the client. The trick then is to isolate this piece of logic in a self-contained</a:t>
            </a:r>
          </a:p>
          <a:p>
            <a:r>
              <a:rPr lang="en-US" sz="1200" b="0" i="0" u="none" strike="noStrike" kern="1200" baseline="0" dirty="0">
                <a:solidFill>
                  <a:schemeClr val="tx1"/>
                </a:solidFill>
                <a:latin typeface="+mn-lt"/>
                <a:ea typeface="+mn-ea"/>
                <a:cs typeface="+mn-cs"/>
              </a:rPr>
              <a:t>module that isn't dependent on any other part of the system. That way you can run that module on the client</a:t>
            </a:r>
          </a:p>
          <a:p>
            <a:r>
              <a:rPr lang="en-US" sz="1200" b="0" i="0" u="none" strike="noStrike" kern="1200" baseline="0" dirty="0">
                <a:solidFill>
                  <a:schemeClr val="tx1"/>
                </a:solidFill>
                <a:latin typeface="+mn-lt"/>
                <a:ea typeface="+mn-ea"/>
                <a:cs typeface="+mn-cs"/>
              </a:rPr>
              <a:t>or the server.</a:t>
            </a:r>
            <a:endParaRPr lang="en-US" dirty="0"/>
          </a:p>
        </p:txBody>
      </p:sp>
      <p:sp>
        <p:nvSpPr>
          <p:cNvPr id="4" name="Slide Number Placeholder 3"/>
          <p:cNvSpPr>
            <a:spLocks noGrp="1"/>
          </p:cNvSpPr>
          <p:nvPr>
            <p:ph type="sldNum" sz="quarter" idx="10"/>
          </p:nvPr>
        </p:nvSpPr>
        <p:spPr/>
        <p:txBody>
          <a:bodyPr/>
          <a:lstStyle/>
          <a:p>
            <a:fld id="{1AB4298E-9BA0-4875-B3F8-C7C122A2B163}" type="slidenum">
              <a:rPr lang="en-US" smtClean="0"/>
              <a:t>29</a:t>
            </a:fld>
            <a:endParaRPr lang="en-US"/>
          </a:p>
        </p:txBody>
      </p:sp>
    </p:spTree>
    <p:extLst>
      <p:ext uri="{BB962C8B-B14F-4D97-AF65-F5344CB8AC3E}">
        <p14:creationId xmlns:p14="http://schemas.microsoft.com/office/powerpoint/2010/main" val="807572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b="1" dirty="0">
                <a:effectLst/>
              </a:rPr>
              <a:t>Physical</a:t>
            </a:r>
            <a:r>
              <a:rPr lang="en-US" dirty="0"/>
              <a:t>-- The interface between the medium and the device. The layer transmits bits (ones and zeros) and defines how the data is transmitted over the network, what control signals are used and the mechanical properties of the network (Cable size, connector for example.</a:t>
            </a:r>
          </a:p>
          <a:p>
            <a:r>
              <a:rPr lang="en-US" b="1" dirty="0">
                <a:effectLst/>
              </a:rPr>
              <a:t>Data Link</a:t>
            </a:r>
            <a:r>
              <a:rPr lang="en-US" dirty="0"/>
              <a:t>-- Provides low-level error detection and correction. For example if a packet is corrupted this layer is responsible for retransmitting the packet.</a:t>
            </a:r>
          </a:p>
          <a:p>
            <a:r>
              <a:rPr lang="en-US" b="1" dirty="0">
                <a:effectLst/>
              </a:rPr>
              <a:t>Network</a:t>
            </a:r>
            <a:r>
              <a:rPr lang="en-US" dirty="0"/>
              <a:t>-- Responsible for routing packets of data across the network. For example, a large email file will be divided up into </a:t>
            </a:r>
            <a:r>
              <a:rPr lang="en-US" b="1" i="1" dirty="0">
                <a:effectLst/>
              </a:rPr>
              <a:t>packets</a:t>
            </a:r>
            <a:r>
              <a:rPr lang="en-US" dirty="0"/>
              <a:t>, each packet addressed and sent out at this layer.</a:t>
            </a:r>
            <a:endParaRPr lang="en-US" sz="1200" b="0" i="0" kern="1200" dirty="0">
              <a:solidFill>
                <a:schemeClr val="tx1"/>
              </a:solidFill>
              <a:effectLst/>
              <a:latin typeface="+mn-lt"/>
              <a:ea typeface="+mn-ea"/>
              <a:cs typeface="+mn-cs"/>
            </a:endParaRPr>
          </a:p>
          <a:p>
            <a:r>
              <a:rPr lang="en-US" b="1" dirty="0">
                <a:effectLst/>
              </a:rPr>
              <a:t>Transport</a:t>
            </a:r>
            <a:r>
              <a:rPr lang="en-US" dirty="0"/>
              <a:t>-- An intermediate layer that higher layers use to communicate to the network layer. This layer hides the complexities of low-level networking communication from the higher levels.</a:t>
            </a:r>
          </a:p>
          <a:p>
            <a:r>
              <a:rPr lang="en-US" b="1" dirty="0">
                <a:effectLst/>
              </a:rPr>
              <a:t>Session</a:t>
            </a:r>
            <a:r>
              <a:rPr lang="en-US" dirty="0"/>
              <a:t>-- The User's (transparent) interface into the network. The layer manages the ``current'' connection (or session) to the network. Note: In packet-switched network a full-time network connection does exist, even though it may seem so. The Session layer keeps the communication flowing.</a:t>
            </a:r>
          </a:p>
          <a:p>
            <a:r>
              <a:rPr lang="en-US" b="1" dirty="0">
                <a:effectLst/>
              </a:rPr>
              <a:t>Presentation</a:t>
            </a:r>
            <a:r>
              <a:rPr lang="en-US" dirty="0"/>
              <a:t>-- Ensures computers speak the same language. They convert text to ASCII or EBCDIC form and also encode or decode binary data for transport.</a:t>
            </a:r>
          </a:p>
          <a:p>
            <a:r>
              <a:rPr lang="en-US" b="1" dirty="0">
                <a:effectLst/>
              </a:rPr>
              <a:t>Application</a:t>
            </a:r>
            <a:r>
              <a:rPr lang="en-US" dirty="0"/>
              <a:t>-- The programs you use directly may need to communicate. </a:t>
            </a:r>
            <a:r>
              <a:rPr lang="en-US" dirty="0" err="1"/>
              <a:t>E.g</a:t>
            </a:r>
            <a:r>
              <a:rPr lang="en-US" dirty="0"/>
              <a:t> a file transfer or email program.</a:t>
            </a:r>
          </a:p>
          <a:p>
            <a:endParaRPr lang="en-US" dirty="0"/>
          </a:p>
        </p:txBody>
      </p:sp>
      <p:sp>
        <p:nvSpPr>
          <p:cNvPr id="4" name="Slide Number Placeholder 3"/>
          <p:cNvSpPr>
            <a:spLocks noGrp="1"/>
          </p:cNvSpPr>
          <p:nvPr>
            <p:ph type="sldNum" sz="quarter" idx="10"/>
          </p:nvPr>
        </p:nvSpPr>
        <p:spPr/>
        <p:txBody>
          <a:bodyPr/>
          <a:lstStyle/>
          <a:p>
            <a:fld id="{1AB4298E-9BA0-4875-B3F8-C7C122A2B163}" type="slidenum">
              <a:rPr lang="en-US" smtClean="0"/>
              <a:t>5</a:t>
            </a:fld>
            <a:endParaRPr lang="en-US"/>
          </a:p>
        </p:txBody>
      </p:sp>
    </p:spTree>
    <p:extLst>
      <p:ext uri="{BB962C8B-B14F-4D97-AF65-F5344CB8AC3E}">
        <p14:creationId xmlns:p14="http://schemas.microsoft.com/office/powerpoint/2010/main" val="2222813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Host-to-Network Layer:  </a:t>
            </a:r>
            <a:r>
              <a:rPr lang="en-US" sz="1200" b="0" i="0" kern="1200" dirty="0">
                <a:solidFill>
                  <a:schemeClr val="tx1"/>
                </a:solidFill>
                <a:effectLst/>
                <a:latin typeface="+mn-lt"/>
                <a:ea typeface="+mn-ea"/>
                <a:cs typeface="+mn-cs"/>
              </a:rPr>
              <a:t>It translates data and addresses information into format appropriate for an </a:t>
            </a:r>
            <a:r>
              <a:rPr lang="en-US" sz="1200" b="0" i="0" kern="1200" dirty="0">
                <a:solidFill>
                  <a:schemeClr val="tx1"/>
                </a:solidFill>
                <a:effectLst/>
                <a:latin typeface="+mn-lt"/>
                <a:ea typeface="+mn-ea"/>
                <a:cs typeface="+mn-cs"/>
                <a:hlinkClick r:id="rId3"/>
              </a:rPr>
              <a:t>Ethernet</a:t>
            </a:r>
            <a:r>
              <a:rPr lang="en-US" sz="1200" b="0" i="0" kern="1200" dirty="0">
                <a:solidFill>
                  <a:schemeClr val="tx1"/>
                </a:solidFill>
                <a:effectLst/>
                <a:latin typeface="+mn-lt"/>
                <a:ea typeface="+mn-ea"/>
                <a:cs typeface="+mn-cs"/>
              </a:rPr>
              <a:t> Network or </a:t>
            </a:r>
            <a:r>
              <a:rPr lang="en-US" sz="1200" b="0" i="0" kern="1200" dirty="0">
                <a:solidFill>
                  <a:schemeClr val="tx1"/>
                </a:solidFill>
                <a:effectLst/>
                <a:latin typeface="+mn-lt"/>
                <a:ea typeface="+mn-ea"/>
                <a:cs typeface="+mn-cs"/>
                <a:hlinkClick r:id="rId3"/>
              </a:rPr>
              <a:t>Token Ring </a:t>
            </a:r>
            <a:r>
              <a:rPr lang="en-US" sz="1200" b="0" i="0" kern="1200" dirty="0">
                <a:solidFill>
                  <a:schemeClr val="tx1"/>
                </a:solidFill>
                <a:effectLst/>
                <a:latin typeface="+mn-lt"/>
                <a:ea typeface="+mn-ea"/>
                <a:cs typeface="+mn-cs"/>
              </a:rPr>
              <a:t>Network. It uses a protocol (not specified due to lack of information concerned with this layer) in order for the host to connect to the network. Through this layer communication is achieved with physical links such as twisted pair or fiber optics carrying  1's and 0's.</a:t>
            </a:r>
          </a:p>
          <a:p>
            <a:r>
              <a:rPr lang="en-US" sz="1200" b="1" i="0" kern="1200" dirty="0">
                <a:solidFill>
                  <a:schemeClr val="tx1"/>
                </a:solidFill>
                <a:effectLst/>
                <a:latin typeface="+mn-lt"/>
                <a:ea typeface="+mn-ea"/>
                <a:cs typeface="+mn-cs"/>
              </a:rPr>
              <a:t>Internet Layer: </a:t>
            </a:r>
            <a:r>
              <a:rPr lang="en-US" sz="1200" b="0" i="0" kern="1200" dirty="0">
                <a:solidFill>
                  <a:schemeClr val="tx1"/>
                </a:solidFill>
                <a:effectLst/>
                <a:latin typeface="+mn-lt"/>
                <a:ea typeface="+mn-ea"/>
                <a:cs typeface="+mn-cs"/>
              </a:rPr>
              <a:t>This layer is a </a:t>
            </a:r>
            <a:r>
              <a:rPr lang="en-US" sz="1200" b="0" i="0" kern="1200" dirty="0">
                <a:solidFill>
                  <a:schemeClr val="tx1"/>
                </a:solidFill>
                <a:effectLst/>
                <a:latin typeface="+mn-lt"/>
                <a:ea typeface="+mn-ea"/>
                <a:cs typeface="+mn-cs"/>
                <a:hlinkClick r:id="rId4"/>
              </a:rPr>
              <a:t>connectionless</a:t>
            </a:r>
            <a:r>
              <a:rPr lang="en-US" sz="1200" b="0" i="0" kern="1200" dirty="0">
                <a:solidFill>
                  <a:schemeClr val="tx1"/>
                </a:solidFill>
                <a:effectLst/>
                <a:latin typeface="+mn-lt"/>
                <a:ea typeface="+mn-ea"/>
                <a:cs typeface="+mn-cs"/>
              </a:rPr>
              <a:t> internetwork layer and defines a connectionless protocol called IP. Its concerned with delivering packets from source to destination. These packets travel independently each taking a different route so may arrive in a different order than they were send. Internet layer does not care about the order the packets arrive at the destination as this job belongs to higher layers.</a:t>
            </a:r>
          </a:p>
          <a:p>
            <a:r>
              <a:rPr lang="en-US" sz="1200" b="1" i="0" kern="1200" dirty="0">
                <a:solidFill>
                  <a:schemeClr val="tx1"/>
                </a:solidFill>
                <a:effectLst/>
                <a:latin typeface="+mn-lt"/>
                <a:ea typeface="+mn-ea"/>
                <a:cs typeface="+mn-cs"/>
              </a:rPr>
              <a:t>Transport Layer: </a:t>
            </a:r>
            <a:r>
              <a:rPr lang="en-US" sz="1200" b="0" i="0" kern="1200" dirty="0">
                <a:solidFill>
                  <a:schemeClr val="tx1"/>
                </a:solidFill>
                <a:effectLst/>
                <a:latin typeface="+mn-lt"/>
                <a:ea typeface="+mn-ea"/>
                <a:cs typeface="+mn-cs"/>
              </a:rPr>
              <a:t>It contains two end-to-end protocols. </a:t>
            </a:r>
            <a:r>
              <a:rPr lang="en-US" sz="1200" b="1" i="0" kern="1200" dirty="0">
                <a:solidFill>
                  <a:schemeClr val="tx1"/>
                </a:solidFill>
                <a:effectLst/>
                <a:latin typeface="+mn-lt"/>
                <a:ea typeface="+mn-ea"/>
                <a:cs typeface="+mn-cs"/>
              </a:rPr>
              <a:t>TCP</a:t>
            </a:r>
            <a:r>
              <a:rPr lang="en-US" sz="1200" b="0" i="0" kern="1200" dirty="0">
                <a:solidFill>
                  <a:schemeClr val="tx1"/>
                </a:solidFill>
                <a:effectLst/>
                <a:latin typeface="+mn-lt"/>
                <a:ea typeface="+mn-ea"/>
                <a:cs typeface="+mn-cs"/>
              </a:rPr>
              <a:t> is a connection oriented protocol and is responsible for keeping track of the order in which packets are sent and reassemble arriving packets in the correct order. It also ensures that a byte stream originating on one machine to be delivered without error on any other machine on the internet. The incoming byte stream is fragmented into discrete messages and is passed to the internet layer. With an inverse process, at the destination, an output stream  is produced by reassembling the received massage.</a:t>
            </a:r>
          </a:p>
          <a:p>
            <a:r>
              <a:rPr lang="en-US" sz="1200" b="1" i="0" kern="1200" dirty="0">
                <a:solidFill>
                  <a:schemeClr val="tx1"/>
                </a:solidFill>
                <a:effectLst/>
                <a:latin typeface="+mn-lt"/>
                <a:ea typeface="+mn-ea"/>
                <a:cs typeface="+mn-cs"/>
              </a:rPr>
              <a:t>UDP </a:t>
            </a:r>
            <a:r>
              <a:rPr lang="en-US" sz="1200" b="0" i="0" kern="1200" dirty="0">
                <a:solidFill>
                  <a:schemeClr val="tx1"/>
                </a:solidFill>
                <a:effectLst/>
                <a:latin typeface="+mn-lt"/>
                <a:ea typeface="+mn-ea"/>
                <a:cs typeface="+mn-cs"/>
              </a:rPr>
              <a:t>is the second protocol in this layer and it stands for User Datagram Protocol. In contrast to TCP, UDP is a connectionless protocol used for applications operating on its own flow control independently from TCP. It is also an unreliable protocol and is widely used for applications where  prompt delivery is more important than accurate delivery. such as transmitting speech or video.</a:t>
            </a:r>
          </a:p>
          <a:p>
            <a:r>
              <a:rPr lang="en-US" sz="1200" b="1" i="0" kern="1200" dirty="0">
                <a:solidFill>
                  <a:schemeClr val="tx1"/>
                </a:solidFill>
                <a:effectLst/>
                <a:latin typeface="+mn-lt"/>
                <a:ea typeface="+mn-ea"/>
                <a:cs typeface="+mn-cs"/>
              </a:rPr>
              <a:t>Application Layer: </a:t>
            </a:r>
            <a:r>
              <a:rPr lang="en-US" sz="1200" b="0" i="0" kern="1200" dirty="0">
                <a:solidFill>
                  <a:schemeClr val="tx1"/>
                </a:solidFill>
                <a:effectLst/>
                <a:latin typeface="+mn-lt"/>
                <a:ea typeface="+mn-ea"/>
                <a:cs typeface="+mn-cs"/>
              </a:rPr>
              <a:t>Is the upper layer of the model and contains different kinds of  protocols used for many applications. It includes virtual terminal </a:t>
            </a:r>
            <a:r>
              <a:rPr lang="en-US" sz="1200" b="1" i="0" kern="1200" dirty="0">
                <a:solidFill>
                  <a:schemeClr val="tx1"/>
                </a:solidFill>
                <a:effectLst/>
                <a:latin typeface="+mn-lt"/>
                <a:ea typeface="+mn-ea"/>
                <a:cs typeface="+mn-cs"/>
              </a:rPr>
              <a:t>TELNET </a:t>
            </a:r>
            <a:r>
              <a:rPr lang="en-US" sz="1200" b="0" i="0" kern="1200" dirty="0">
                <a:solidFill>
                  <a:schemeClr val="tx1"/>
                </a:solidFill>
                <a:effectLst/>
                <a:latin typeface="+mn-lt"/>
                <a:ea typeface="+mn-ea"/>
                <a:cs typeface="+mn-cs"/>
              </a:rPr>
              <a:t>for remote accessing on a distance machine, File Transfer Protocol </a:t>
            </a:r>
            <a:r>
              <a:rPr lang="en-US" sz="1200" b="1" i="0" kern="1200" dirty="0">
                <a:solidFill>
                  <a:schemeClr val="tx1"/>
                </a:solidFill>
                <a:effectLst/>
                <a:latin typeface="+mn-lt"/>
                <a:ea typeface="+mn-ea"/>
                <a:cs typeface="+mn-cs"/>
              </a:rPr>
              <a:t>FTP</a:t>
            </a:r>
            <a:r>
              <a:rPr lang="en-US" sz="1200" b="0" i="0" kern="1200" dirty="0">
                <a:solidFill>
                  <a:schemeClr val="tx1"/>
                </a:solidFill>
                <a:effectLst/>
                <a:latin typeface="+mn-lt"/>
                <a:ea typeface="+mn-ea"/>
                <a:cs typeface="+mn-cs"/>
              </a:rPr>
              <a:t> and e-mail (</a:t>
            </a:r>
            <a:r>
              <a:rPr lang="en-US" sz="1200" b="1" i="0" kern="1200" dirty="0">
                <a:solidFill>
                  <a:schemeClr val="tx1"/>
                </a:solidFill>
                <a:effectLst/>
                <a:latin typeface="+mn-lt"/>
                <a:ea typeface="+mn-ea"/>
                <a:cs typeface="+mn-cs"/>
              </a:rPr>
              <a:t>SMTP</a:t>
            </a:r>
            <a:r>
              <a:rPr lang="en-US" sz="1200" b="0" i="0" kern="1200" dirty="0">
                <a:solidFill>
                  <a:schemeClr val="tx1"/>
                </a:solidFill>
                <a:effectLst/>
                <a:latin typeface="+mn-lt"/>
                <a:ea typeface="+mn-ea"/>
                <a:cs typeface="+mn-cs"/>
              </a:rPr>
              <a:t>). It also contains protocols like HTTP for fetching pages on the www and others.</a:t>
            </a:r>
          </a:p>
        </p:txBody>
      </p:sp>
      <p:sp>
        <p:nvSpPr>
          <p:cNvPr id="4" name="Slide Number Placeholder 3"/>
          <p:cNvSpPr>
            <a:spLocks noGrp="1"/>
          </p:cNvSpPr>
          <p:nvPr>
            <p:ph type="sldNum" sz="quarter" idx="10"/>
          </p:nvPr>
        </p:nvSpPr>
        <p:spPr/>
        <p:txBody>
          <a:bodyPr/>
          <a:lstStyle/>
          <a:p>
            <a:fld id="{1AB4298E-9BA0-4875-B3F8-C7C122A2B163}" type="slidenum">
              <a:rPr lang="en-US" smtClean="0"/>
              <a:t>6</a:t>
            </a:fld>
            <a:endParaRPr lang="en-US"/>
          </a:p>
        </p:txBody>
      </p:sp>
    </p:spTree>
    <p:extLst>
      <p:ext uri="{BB962C8B-B14F-4D97-AF65-F5344CB8AC3E}">
        <p14:creationId xmlns:p14="http://schemas.microsoft.com/office/powerpoint/2010/main" val="188440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Another reason to modularize is to allow me to </a:t>
            </a:r>
            <a:r>
              <a:rPr lang="en-US" b="1" dirty="0"/>
              <a:t>substitute different implementations </a:t>
            </a:r>
            <a:r>
              <a:rPr lang="en-US" dirty="0"/>
              <a:t>of modules. This separation allows me to build multiple presentations on top of the same domain logic without duplicating it. </a:t>
            </a:r>
            <a:endParaRPr lang="id-ID" dirty="0"/>
          </a:p>
          <a:p>
            <a:r>
              <a:rPr lang="en-US" dirty="0"/>
              <a:t>Modularity also supports testability, which naturally appeals to me as a big fan of </a:t>
            </a:r>
            <a:r>
              <a:rPr lang="en-US" dirty="0" err="1">
                <a:hlinkClick r:id="rId3"/>
              </a:rPr>
              <a:t>SelfTestingCode</a:t>
            </a:r>
            <a:r>
              <a:rPr lang="en-US" dirty="0"/>
              <a:t>.</a:t>
            </a:r>
            <a:endParaRPr lang="id-ID" dirty="0"/>
          </a:p>
          <a:p>
            <a:endParaRPr lang="id-ID" dirty="0"/>
          </a:p>
          <a:p>
            <a:r>
              <a:rPr lang="id-ID" dirty="0"/>
              <a:t>Benefit</a:t>
            </a:r>
            <a:r>
              <a:rPr lang="id-ID" baseline="0" dirty="0"/>
              <a:t> of modularity: substitutability and testability</a:t>
            </a:r>
            <a:endParaRPr lang="en-US" dirty="0"/>
          </a:p>
        </p:txBody>
      </p:sp>
      <p:sp>
        <p:nvSpPr>
          <p:cNvPr id="4" name="Slide Number Placeholder 3"/>
          <p:cNvSpPr>
            <a:spLocks noGrp="1"/>
          </p:cNvSpPr>
          <p:nvPr>
            <p:ph type="sldNum" sz="quarter" idx="10"/>
          </p:nvPr>
        </p:nvSpPr>
        <p:spPr/>
        <p:txBody>
          <a:bodyPr/>
          <a:lstStyle/>
          <a:p>
            <a:fld id="{1AB4298E-9BA0-4875-B3F8-C7C122A2B163}" type="slidenum">
              <a:rPr lang="en-US" smtClean="0"/>
              <a:t>15</a:t>
            </a:fld>
            <a:endParaRPr lang="en-US"/>
          </a:p>
        </p:txBody>
      </p:sp>
    </p:spTree>
    <p:extLst>
      <p:ext uri="{BB962C8B-B14F-4D97-AF65-F5344CB8AC3E}">
        <p14:creationId xmlns:p14="http://schemas.microsoft.com/office/powerpoint/2010/main" val="4153576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messaging systems</a:t>
            </a:r>
          </a:p>
          <a:p>
            <a:r>
              <a:rPr lang="en-US" dirty="0"/>
              <a:t>What</a:t>
            </a:r>
            <a:r>
              <a:rPr lang="en-US" baseline="0" dirty="0"/>
              <a:t> is transaction managers</a:t>
            </a:r>
            <a:endParaRPr lang="en-US" dirty="0"/>
          </a:p>
        </p:txBody>
      </p:sp>
      <p:sp>
        <p:nvSpPr>
          <p:cNvPr id="4" name="Slide Number Placeholder 3"/>
          <p:cNvSpPr>
            <a:spLocks noGrp="1"/>
          </p:cNvSpPr>
          <p:nvPr>
            <p:ph type="sldNum" sz="quarter" idx="10"/>
          </p:nvPr>
        </p:nvSpPr>
        <p:spPr/>
        <p:txBody>
          <a:bodyPr/>
          <a:lstStyle/>
          <a:p>
            <a:fld id="{1AB4298E-9BA0-4875-B3F8-C7C122A2B163}" type="slidenum">
              <a:rPr lang="en-US" smtClean="0"/>
              <a:t>17</a:t>
            </a:fld>
            <a:endParaRPr lang="en-US"/>
          </a:p>
        </p:txBody>
      </p:sp>
    </p:spTree>
    <p:extLst>
      <p:ext uri="{BB962C8B-B14F-4D97-AF65-F5344CB8AC3E}">
        <p14:creationId xmlns:p14="http://schemas.microsoft.com/office/powerpoint/2010/main" val="1889427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id-ID" dirty="0"/>
              <a:t>Permasalahan: kadang kita sulit</a:t>
            </a:r>
            <a:r>
              <a:rPr lang="id-ID" baseline="0" dirty="0"/>
              <a:t> mendeteksi apa yang menjadi domain logic ?</a:t>
            </a:r>
          </a:p>
          <a:p>
            <a:r>
              <a:rPr lang="id-ID" baseline="0" dirty="0"/>
              <a:t>Simple test: </a:t>
            </a:r>
          </a:p>
          <a:p>
            <a:r>
              <a:rPr lang="id-ID" baseline="0" dirty="0"/>
              <a:t>TEST #1 </a:t>
            </a:r>
            <a:r>
              <a:rPr lang="en-US" sz="1200" b="0" i="0" u="none" strike="noStrike" kern="1200" baseline="0" dirty="0">
                <a:solidFill>
                  <a:schemeClr val="tx1"/>
                </a:solidFill>
                <a:latin typeface="+mn-lt"/>
                <a:ea typeface="+mn-ea"/>
                <a:cs typeface="+mn-cs"/>
              </a:rPr>
              <a:t>An informal test I like is to imagine adding a</a:t>
            </a:r>
          </a:p>
          <a:p>
            <a:r>
              <a:rPr lang="en-US" sz="1200" b="0" i="0" u="none" strike="noStrike" kern="1200" baseline="0" dirty="0">
                <a:solidFill>
                  <a:schemeClr val="tx1"/>
                </a:solidFill>
                <a:latin typeface="+mn-lt"/>
                <a:ea typeface="+mn-ea"/>
                <a:cs typeface="+mn-cs"/>
              </a:rPr>
              <a:t>radically different layer to an application, such as a command-line interface to a Web application. If there's</a:t>
            </a:r>
          </a:p>
          <a:p>
            <a:r>
              <a:rPr lang="en-US" sz="1200" b="0" i="0" u="none" strike="noStrike" kern="1200" baseline="0" dirty="0">
                <a:solidFill>
                  <a:schemeClr val="tx1"/>
                </a:solidFill>
                <a:latin typeface="+mn-lt"/>
                <a:ea typeface="+mn-ea"/>
                <a:cs typeface="+mn-cs"/>
              </a:rPr>
              <a:t>any functionality you have to duplicate in order to do this, that's a sign of where domain logic has leaked into</a:t>
            </a:r>
          </a:p>
          <a:p>
            <a:r>
              <a:rPr lang="en-US" sz="1200" b="0" i="0" u="none" strike="noStrike" kern="1200" baseline="0" dirty="0">
                <a:solidFill>
                  <a:schemeClr val="tx1"/>
                </a:solidFill>
                <a:latin typeface="+mn-lt"/>
                <a:ea typeface="+mn-ea"/>
                <a:cs typeface="+mn-cs"/>
              </a:rPr>
              <a:t>the presentation</a:t>
            </a:r>
            <a:endParaRPr lang="id-ID" sz="1200" b="0" i="0" u="none" strike="noStrike" kern="1200" baseline="0" dirty="0">
              <a:solidFill>
                <a:schemeClr val="tx1"/>
              </a:solidFill>
              <a:latin typeface="+mn-lt"/>
              <a:ea typeface="+mn-ea"/>
              <a:cs typeface="+mn-cs"/>
            </a:endParaRPr>
          </a:p>
          <a:p>
            <a:endParaRPr lang="id-ID" sz="1200" b="0" i="0" u="none" strike="noStrike" kern="1200" baseline="0" dirty="0">
              <a:solidFill>
                <a:schemeClr val="tx1"/>
              </a:solidFill>
              <a:latin typeface="+mn-lt"/>
              <a:ea typeface="+mn-ea"/>
              <a:cs typeface="+mn-cs"/>
            </a:endParaRPr>
          </a:p>
          <a:p>
            <a:r>
              <a:rPr lang="id-ID" sz="1200" b="0" i="0" u="none" strike="noStrike" kern="1200" baseline="0" dirty="0">
                <a:solidFill>
                  <a:schemeClr val="tx1"/>
                </a:solidFill>
                <a:latin typeface="+mn-lt"/>
                <a:ea typeface="+mn-ea"/>
                <a:cs typeface="+mn-cs"/>
              </a:rPr>
              <a:t>TEST #2 </a:t>
            </a:r>
            <a:r>
              <a:rPr lang="en-US" sz="1200" b="0" i="0" u="none" strike="noStrike" kern="1200" baseline="0" dirty="0">
                <a:solidFill>
                  <a:schemeClr val="tx1"/>
                </a:solidFill>
                <a:latin typeface="+mn-lt"/>
                <a:ea typeface="+mn-ea"/>
                <a:cs typeface="+mn-cs"/>
              </a:rPr>
              <a:t>Similarly, do you have to duplicate logic to replace a relational database with an XML file?</a:t>
            </a:r>
          </a:p>
          <a:p>
            <a:endParaRPr lang="en-US" sz="1200" b="0" i="0" u="none" strike="noStrike" kern="1200" baseline="0" dirty="0">
              <a:solidFill>
                <a:schemeClr val="tx1"/>
              </a:solidFill>
              <a:latin typeface="+mn-lt"/>
              <a:ea typeface="+mn-ea"/>
              <a:cs typeface="+mn-cs"/>
            </a:endParaRPr>
          </a:p>
          <a:p>
            <a:r>
              <a:rPr lang="en-US" sz="1200" b="0" i="0" u="none" strike="noStrike" kern="1200" baseline="0">
                <a:solidFill>
                  <a:schemeClr val="tx1"/>
                </a:solidFill>
                <a:latin typeface="+mn-lt"/>
                <a:ea typeface="+mn-ea"/>
                <a:cs typeface="+mn-cs"/>
              </a:rPr>
              <a:t>EXAMPLES LALALA</a:t>
            </a:r>
            <a:endParaRPr lang="en-US" dirty="0"/>
          </a:p>
        </p:txBody>
      </p:sp>
      <p:sp>
        <p:nvSpPr>
          <p:cNvPr id="4" name="Slide Number Placeholder 3"/>
          <p:cNvSpPr>
            <a:spLocks noGrp="1"/>
          </p:cNvSpPr>
          <p:nvPr>
            <p:ph type="sldNum" sz="quarter" idx="10"/>
          </p:nvPr>
        </p:nvSpPr>
        <p:spPr/>
        <p:txBody>
          <a:bodyPr/>
          <a:lstStyle/>
          <a:p>
            <a:fld id="{1AB4298E-9BA0-4875-B3F8-C7C122A2B163}" type="slidenum">
              <a:rPr lang="en-US" smtClean="0"/>
              <a:t>18</a:t>
            </a:fld>
            <a:endParaRPr lang="en-US"/>
          </a:p>
        </p:txBody>
      </p:sp>
    </p:spTree>
    <p:extLst>
      <p:ext uri="{BB962C8B-B14F-4D97-AF65-F5344CB8AC3E}">
        <p14:creationId xmlns:p14="http://schemas.microsoft.com/office/powerpoint/2010/main" val="12930919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Sometimes the layers are arranged so that the domain layer completely hides the data source from the</a:t>
            </a:r>
          </a:p>
          <a:p>
            <a:r>
              <a:rPr lang="en-US" sz="1200" b="0" i="0" u="none" strike="noStrike" kern="1200" baseline="0" dirty="0">
                <a:solidFill>
                  <a:schemeClr val="tx1"/>
                </a:solidFill>
                <a:latin typeface="+mn-lt"/>
                <a:ea typeface="+mn-ea"/>
                <a:cs typeface="+mn-cs"/>
              </a:rPr>
              <a:t>presentation. More often, however, the presentation accesses the data store directly.</a:t>
            </a:r>
            <a:r>
              <a:rPr lang="id-ID" sz="1200" b="0"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While this is less pure,</a:t>
            </a:r>
          </a:p>
          <a:p>
            <a:r>
              <a:rPr lang="en-US" sz="1200" b="0" i="0" u="none" strike="noStrike" kern="1200" baseline="0" dirty="0">
                <a:solidFill>
                  <a:schemeClr val="tx1"/>
                </a:solidFill>
                <a:latin typeface="+mn-lt"/>
                <a:ea typeface="+mn-ea"/>
                <a:cs typeface="+mn-cs"/>
              </a:rPr>
              <a:t>it tends to work better in practice.</a:t>
            </a:r>
            <a:endParaRPr lang="en-US" dirty="0"/>
          </a:p>
          <a:p>
            <a:endParaRPr lang="id-ID"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presentation may interpret a command from the user, use the data</a:t>
            </a:r>
          </a:p>
          <a:p>
            <a:r>
              <a:rPr lang="en-US" sz="1200" b="0" i="0" u="none" strike="noStrike" kern="1200" baseline="0" dirty="0">
                <a:solidFill>
                  <a:schemeClr val="tx1"/>
                </a:solidFill>
                <a:latin typeface="+mn-lt"/>
                <a:ea typeface="+mn-ea"/>
                <a:cs typeface="+mn-cs"/>
              </a:rPr>
              <a:t>source to pull the relevant data out of the database, and then let the domain logic manipulate that data</a:t>
            </a:r>
          </a:p>
          <a:p>
            <a:r>
              <a:rPr lang="en-US" sz="1200" b="0" i="0" u="none" strike="noStrike" kern="1200" baseline="0" dirty="0">
                <a:solidFill>
                  <a:schemeClr val="tx1"/>
                </a:solidFill>
                <a:latin typeface="+mn-lt"/>
                <a:ea typeface="+mn-ea"/>
                <a:cs typeface="+mn-cs"/>
              </a:rPr>
              <a:t>before presenting it on the glass.</a:t>
            </a:r>
            <a:endParaRPr lang="en-US" dirty="0"/>
          </a:p>
        </p:txBody>
      </p:sp>
      <p:sp>
        <p:nvSpPr>
          <p:cNvPr id="4" name="Slide Number Placeholder 3"/>
          <p:cNvSpPr>
            <a:spLocks noGrp="1"/>
          </p:cNvSpPr>
          <p:nvPr>
            <p:ph type="sldNum" sz="quarter" idx="10"/>
          </p:nvPr>
        </p:nvSpPr>
        <p:spPr/>
        <p:txBody>
          <a:bodyPr/>
          <a:lstStyle/>
          <a:p>
            <a:fld id="{1AB4298E-9BA0-4875-B3F8-C7C122A2B163}" type="slidenum">
              <a:rPr lang="en-US" smtClean="0"/>
              <a:t>19</a:t>
            </a:fld>
            <a:endParaRPr lang="en-US"/>
          </a:p>
        </p:txBody>
      </p:sp>
    </p:spTree>
    <p:extLst>
      <p:ext uri="{BB962C8B-B14F-4D97-AF65-F5344CB8AC3E}">
        <p14:creationId xmlns:p14="http://schemas.microsoft.com/office/powerpoint/2010/main" val="1503666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A small program may just put separate functions for the layers into different files. A larger system may have layers corresponding to namespaces with many classes in each.</a:t>
            </a:r>
          </a:p>
        </p:txBody>
      </p:sp>
      <p:sp>
        <p:nvSpPr>
          <p:cNvPr id="4" name="Slide Number Placeholder 3"/>
          <p:cNvSpPr>
            <a:spLocks noGrp="1"/>
          </p:cNvSpPr>
          <p:nvPr>
            <p:ph type="sldNum" sz="quarter" idx="10"/>
          </p:nvPr>
        </p:nvSpPr>
        <p:spPr/>
        <p:txBody>
          <a:bodyPr/>
          <a:lstStyle/>
          <a:p>
            <a:fld id="{1AB4298E-9BA0-4875-B3F8-C7C122A2B163}" type="slidenum">
              <a:rPr lang="en-US" smtClean="0"/>
              <a:t>20</a:t>
            </a:fld>
            <a:endParaRPr lang="en-US"/>
          </a:p>
        </p:txBody>
      </p:sp>
    </p:spTree>
    <p:extLst>
      <p:ext uri="{BB962C8B-B14F-4D97-AF65-F5344CB8AC3E}">
        <p14:creationId xmlns:p14="http://schemas.microsoft.com/office/powerpoint/2010/main" val="1293091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B4298E-9BA0-4875-B3F8-C7C122A2B163}" type="slidenum">
              <a:rPr lang="en-US" smtClean="0"/>
              <a:t>21</a:t>
            </a:fld>
            <a:endParaRPr lang="en-US"/>
          </a:p>
        </p:txBody>
      </p:sp>
    </p:spTree>
    <p:extLst>
      <p:ext uri="{BB962C8B-B14F-4D97-AF65-F5344CB8AC3E}">
        <p14:creationId xmlns:p14="http://schemas.microsoft.com/office/powerpoint/2010/main" val="12930919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2438401" y="2590800"/>
            <a:ext cx="5959475" cy="76200"/>
          </a:xfrm>
          <a:prstGeom prst="rect">
            <a:avLst/>
          </a:prstGeom>
          <a:solidFill>
            <a:schemeClr val="hlink">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ctr" eaLnBrk="1" hangingPunct="1">
              <a:defRPr/>
            </a:pPr>
            <a:endParaRPr kumimoji="1" lang="en-US" altLang="en-US" sz="1800"/>
          </a:p>
        </p:txBody>
      </p:sp>
      <p:sp>
        <p:nvSpPr>
          <p:cNvPr id="5" name="Text Box 8"/>
          <p:cNvSpPr txBox="1">
            <a:spLocks noChangeArrowheads="1"/>
          </p:cNvSpPr>
          <p:nvPr/>
        </p:nvSpPr>
        <p:spPr bwMode="auto">
          <a:xfrm>
            <a:off x="535577" y="1400177"/>
            <a:ext cx="79559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r" eaLnBrk="1" hangingPunct="1">
              <a:defRPr/>
            </a:pPr>
            <a:br>
              <a:rPr lang="en-US" altLang="en-US" sz="2700" dirty="0">
                <a:solidFill>
                  <a:schemeClr val="tx2"/>
                </a:solidFill>
              </a:rPr>
            </a:br>
            <a:r>
              <a:rPr lang="en-US" altLang="en-US" sz="2100" i="1" dirty="0">
                <a:solidFill>
                  <a:schemeClr val="tx2"/>
                </a:solidFill>
              </a:rPr>
              <a:t>Enterprise </a:t>
            </a:r>
            <a:r>
              <a:rPr lang="en-US" altLang="en-US" sz="2100" i="1" dirty="0" err="1">
                <a:solidFill>
                  <a:schemeClr val="tx2"/>
                </a:solidFill>
              </a:rPr>
              <a:t>Ap</a:t>
            </a:r>
            <a:r>
              <a:rPr lang="id-ID" altLang="en-US" sz="2100" i="1" dirty="0">
                <a:solidFill>
                  <a:schemeClr val="tx2"/>
                </a:solidFill>
              </a:rPr>
              <a:t>p</a:t>
            </a:r>
            <a:r>
              <a:rPr lang="en-US" altLang="en-US" sz="2100" i="1" dirty="0" err="1">
                <a:solidFill>
                  <a:schemeClr val="tx2"/>
                </a:solidFill>
              </a:rPr>
              <a:t>lication</a:t>
            </a:r>
            <a:r>
              <a:rPr lang="en-US" altLang="en-US" sz="2100" i="1" dirty="0">
                <a:solidFill>
                  <a:schemeClr val="tx2"/>
                </a:solidFill>
              </a:rPr>
              <a:t> Architecture</a:t>
            </a:r>
            <a:r>
              <a:rPr lang="id-ID" altLang="en-US" sz="2100" i="1" dirty="0">
                <a:solidFill>
                  <a:schemeClr val="tx2"/>
                </a:solidFill>
              </a:rPr>
              <a:t> &amp; Programming</a:t>
            </a:r>
            <a:endParaRPr lang="en-US" altLang="en-US" sz="2700" dirty="0">
              <a:solidFill>
                <a:schemeClr val="tx2"/>
              </a:solidFill>
            </a:endParaRPr>
          </a:p>
        </p:txBody>
      </p:sp>
      <p:sp>
        <p:nvSpPr>
          <p:cNvPr id="6" name="Text Box 9"/>
          <p:cNvSpPr txBox="1">
            <a:spLocks noChangeArrowheads="1"/>
          </p:cNvSpPr>
          <p:nvPr/>
        </p:nvSpPr>
        <p:spPr bwMode="auto">
          <a:xfrm>
            <a:off x="3514726" y="5516564"/>
            <a:ext cx="4883150" cy="750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r" eaLnBrk="1" hangingPunct="1">
              <a:spcBef>
                <a:spcPct val="50000"/>
              </a:spcBef>
              <a:defRPr/>
            </a:pPr>
            <a:r>
              <a:rPr lang="en-US" altLang="en-US" sz="1050" dirty="0" err="1"/>
              <a:t>Fakultas</a:t>
            </a:r>
            <a:r>
              <a:rPr lang="en-US" altLang="en-US" sz="1050" dirty="0"/>
              <a:t> </a:t>
            </a:r>
            <a:r>
              <a:rPr lang="en-US" altLang="en-US" sz="1050" dirty="0" err="1"/>
              <a:t>Ilmu</a:t>
            </a:r>
            <a:r>
              <a:rPr lang="en-US" altLang="en-US" sz="1050" dirty="0"/>
              <a:t> </a:t>
            </a:r>
            <a:r>
              <a:rPr lang="en-US" altLang="en-US" sz="1050" dirty="0" err="1"/>
              <a:t>Komputer</a:t>
            </a:r>
            <a:r>
              <a:rPr lang="en-US" altLang="en-US" sz="1050" dirty="0"/>
              <a:t> </a:t>
            </a:r>
            <a:br>
              <a:rPr lang="en-US" altLang="en-US" sz="1050" dirty="0"/>
            </a:br>
            <a:r>
              <a:rPr lang="en-US" altLang="en-US" sz="1050" dirty="0" err="1"/>
              <a:t>Universitas</a:t>
            </a:r>
            <a:r>
              <a:rPr lang="en-US" altLang="en-US" sz="1050" dirty="0"/>
              <a:t> Indonesia</a:t>
            </a:r>
          </a:p>
          <a:p>
            <a:pPr algn="r" eaLnBrk="1" hangingPunct="1">
              <a:spcBef>
                <a:spcPct val="50000"/>
              </a:spcBef>
              <a:defRPr/>
            </a:pPr>
            <a:br>
              <a:rPr lang="en-US" altLang="en-US" sz="1050" dirty="0"/>
            </a:br>
            <a:r>
              <a:rPr lang="en-US" altLang="en-US" sz="600" b="1" dirty="0"/>
              <a:t>Version 1.0  - Internal Use Only</a:t>
            </a:r>
          </a:p>
        </p:txBody>
      </p:sp>
      <p:pic>
        <p:nvPicPr>
          <p:cNvPr id="7"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61927"/>
            <a:ext cx="3455988" cy="121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7571" name="Rectangle 3"/>
          <p:cNvSpPr>
            <a:spLocks noGrp="1" noChangeArrowheads="1"/>
          </p:cNvSpPr>
          <p:nvPr>
            <p:ph type="ctrTitle" sz="quarter"/>
          </p:nvPr>
        </p:nvSpPr>
        <p:spPr>
          <a:xfrm>
            <a:off x="2895600" y="2819402"/>
            <a:ext cx="5468938" cy="369332"/>
          </a:xfrm>
        </p:spPr>
        <p:txBody>
          <a:bodyPr anchor="t"/>
          <a:lstStyle>
            <a:lvl1pPr algn="r">
              <a:spcBef>
                <a:spcPct val="10000"/>
              </a:spcBef>
              <a:spcAft>
                <a:spcPct val="20000"/>
              </a:spcAft>
              <a:buClr>
                <a:schemeClr val="folHlink"/>
              </a:buClr>
              <a:buSzPct val="75000"/>
              <a:buFont typeface="Wingdings" pitchFamily="2" charset="2"/>
              <a:buNone/>
              <a:defRPr sz="1800" b="1">
                <a:solidFill>
                  <a:schemeClr val="tx1"/>
                </a:solidFill>
                <a:latin typeface="Calibri" pitchFamily="34" charset="0"/>
              </a:defRPr>
            </a:lvl1pPr>
          </a:lstStyle>
          <a:p>
            <a:r>
              <a:rPr lang="en-US"/>
              <a:t>Click to edit Master title style</a:t>
            </a:r>
            <a:endParaRPr lang="en-US" dirty="0"/>
          </a:p>
        </p:txBody>
      </p:sp>
      <p:sp>
        <p:nvSpPr>
          <p:cNvPr id="877578" name="Rectangle 10"/>
          <p:cNvSpPr>
            <a:spLocks noGrp="1" noChangeArrowheads="1"/>
          </p:cNvSpPr>
          <p:nvPr>
            <p:ph type="subTitle" idx="1"/>
          </p:nvPr>
        </p:nvSpPr>
        <p:spPr>
          <a:xfrm>
            <a:off x="2279650" y="3717032"/>
            <a:ext cx="6102350" cy="1130300"/>
          </a:xfrm>
        </p:spPr>
        <p:txBody>
          <a:bodyPr/>
          <a:lstStyle>
            <a:lvl1pPr marL="0" indent="0" algn="r">
              <a:buFont typeface="Wingdings" pitchFamily="2" charset="2"/>
              <a:buNone/>
              <a:defRPr>
                <a:latin typeface="Calibri" pitchFamily="34" charset="0"/>
              </a:defRPr>
            </a:lvl1pPr>
          </a:lstStyle>
          <a:p>
            <a:r>
              <a:rPr lang="en-US"/>
              <a:t>Click to edit Master subtitle style</a:t>
            </a:r>
            <a:endParaRPr lang="en-US" dirty="0"/>
          </a:p>
        </p:txBody>
      </p:sp>
    </p:spTree>
    <p:extLst>
      <p:ext uri="{BB962C8B-B14F-4D97-AF65-F5344CB8AC3E}">
        <p14:creationId xmlns:p14="http://schemas.microsoft.com/office/powerpoint/2010/main" val="1091354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4"/>
          <p:cNvSpPr>
            <a:spLocks noGrp="1" noChangeArrowheads="1"/>
          </p:cNvSpPr>
          <p:nvPr>
            <p:ph type="dt" sz="half" idx="10"/>
          </p:nvPr>
        </p:nvSpPr>
        <p:spPr>
          <a:ln/>
        </p:spPr>
        <p:txBody>
          <a:bodyPr/>
          <a:lstStyle>
            <a:lvl1pPr>
              <a:defRPr/>
            </a:lvl1pPr>
          </a:lstStyle>
          <a:p>
            <a:fld id="{F491656E-D0D3-468B-8993-871F5297E4ED}" type="datetimeFigureOut">
              <a:rPr lang="en-US" smtClean="0"/>
              <a:t>2/16/2017</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2692528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1313" y="196850"/>
            <a:ext cx="600164" cy="6127750"/>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381001" y="196850"/>
            <a:ext cx="6157913" cy="61277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4"/>
          <p:cNvSpPr>
            <a:spLocks noGrp="1" noChangeArrowheads="1"/>
          </p:cNvSpPr>
          <p:nvPr>
            <p:ph type="dt" sz="half" idx="10"/>
          </p:nvPr>
        </p:nvSpPr>
        <p:spPr>
          <a:ln/>
        </p:spPr>
        <p:txBody>
          <a:bodyPr/>
          <a:lstStyle>
            <a:lvl1pPr>
              <a:defRPr/>
            </a:lvl1pPr>
          </a:lstStyle>
          <a:p>
            <a:fld id="{F491656E-D0D3-468B-8993-871F5297E4ED}" type="datetimeFigureOut">
              <a:rPr lang="en-US" smtClean="0"/>
              <a:t>2/16/2017</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3884934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dirty="0"/>
          </a:p>
        </p:txBody>
      </p:sp>
      <p:sp>
        <p:nvSpPr>
          <p:cNvPr id="3" name="Content Placeholder 2"/>
          <p:cNvSpPr>
            <a:spLocks noGrp="1"/>
          </p:cNvSpPr>
          <p:nvPr>
            <p:ph idx="1"/>
          </p:nvPr>
        </p:nvSpPr>
        <p:spPr/>
        <p:txBody>
          <a:bodyPr/>
          <a:lstStyle>
            <a:lvl1pPr>
              <a:lnSpc>
                <a:spcPct val="100000"/>
              </a:lnSpc>
              <a:defRPr>
                <a:latin typeface="Calibri" pitchFamily="34" charset="0"/>
              </a:defRPr>
            </a:lvl1pPr>
            <a:lvl2pPr>
              <a:lnSpc>
                <a:spcPct val="100000"/>
              </a:lnSpc>
              <a:defRPr>
                <a:latin typeface="Calibri" pitchFamily="34" charset="0"/>
              </a:defRPr>
            </a:lvl2pPr>
            <a:lvl3pPr>
              <a:lnSpc>
                <a:spcPct val="100000"/>
              </a:lnSpc>
              <a:defRPr sz="1350"/>
            </a:lvl3pPr>
            <a:lvl4pPr>
              <a:lnSpc>
                <a:spcPct val="100000"/>
              </a:lnSpc>
              <a:defRPr sz="1350"/>
            </a:lvl4pPr>
            <a:lvl5pPr>
              <a:lnSpc>
                <a:spcPct val="100000"/>
              </a:lnSpc>
              <a:defRPr sz="13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Rectangle 4"/>
          <p:cNvSpPr>
            <a:spLocks noGrp="1" noChangeArrowheads="1"/>
          </p:cNvSpPr>
          <p:nvPr>
            <p:ph type="dt" sz="half" idx="10"/>
          </p:nvPr>
        </p:nvSpPr>
        <p:spPr>
          <a:ln/>
        </p:spPr>
        <p:txBody>
          <a:bodyPr/>
          <a:lstStyle>
            <a:lvl1pPr>
              <a:defRPr/>
            </a:lvl1pPr>
          </a:lstStyle>
          <a:p>
            <a:fld id="{F491656E-D0D3-468B-8993-871F5297E4ED}" type="datetimeFigureOut">
              <a:rPr lang="en-US" smtClean="0"/>
              <a:t>2/16/2017</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3702887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95536" y="2436878"/>
            <a:ext cx="7772400" cy="553998"/>
          </a:xfrm>
        </p:spPr>
        <p:txBody>
          <a:bodyPr/>
          <a:lstStyle>
            <a:lvl1pPr algn="l">
              <a:defRPr sz="3000" b="1" cap="small" baseline="0"/>
            </a:lvl1pPr>
          </a:lstStyle>
          <a:p>
            <a:r>
              <a:rPr lang="en-US"/>
              <a:t>Click to edit Master title style</a:t>
            </a:r>
            <a:endParaRPr lang="en-AU" dirty="0"/>
          </a:p>
        </p:txBody>
      </p:sp>
      <p:sp>
        <p:nvSpPr>
          <p:cNvPr id="3" name="Text Placeholder 2"/>
          <p:cNvSpPr>
            <a:spLocks noGrp="1"/>
          </p:cNvSpPr>
          <p:nvPr>
            <p:ph type="body" idx="1"/>
          </p:nvPr>
        </p:nvSpPr>
        <p:spPr>
          <a:xfrm>
            <a:off x="899592" y="3100401"/>
            <a:ext cx="7772400" cy="1500187"/>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Edit Master text styles</a:t>
            </a:r>
          </a:p>
        </p:txBody>
      </p:sp>
      <p:sp>
        <p:nvSpPr>
          <p:cNvPr id="4" name="Rectangle 4"/>
          <p:cNvSpPr>
            <a:spLocks noGrp="1" noChangeArrowheads="1"/>
          </p:cNvSpPr>
          <p:nvPr>
            <p:ph type="dt" sz="half" idx="10"/>
          </p:nvPr>
        </p:nvSpPr>
        <p:spPr>
          <a:ln/>
        </p:spPr>
        <p:txBody>
          <a:bodyPr/>
          <a:lstStyle>
            <a:lvl1pPr>
              <a:defRPr/>
            </a:lvl1pPr>
          </a:lstStyle>
          <a:p>
            <a:fld id="{F491656E-D0D3-468B-8993-871F5297E4ED}" type="datetimeFigureOut">
              <a:rPr lang="en-US" smtClean="0"/>
              <a:t>2/16/2017</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601402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457201" y="990600"/>
            <a:ext cx="4092575" cy="5334000"/>
          </a:xfrm>
        </p:spPr>
        <p:txBody>
          <a:bodyPr/>
          <a:lstStyle>
            <a:lvl1pPr>
              <a:defRPr sz="18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Content Placeholder 3"/>
          <p:cNvSpPr>
            <a:spLocks noGrp="1"/>
          </p:cNvSpPr>
          <p:nvPr>
            <p:ph sz="half" idx="2"/>
          </p:nvPr>
        </p:nvSpPr>
        <p:spPr>
          <a:xfrm>
            <a:off x="4702176" y="990600"/>
            <a:ext cx="4092575" cy="5334000"/>
          </a:xfrm>
        </p:spPr>
        <p:txBody>
          <a:bodyPr/>
          <a:lstStyle>
            <a:lvl1pPr>
              <a:defRPr sz="18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Rectangle 4"/>
          <p:cNvSpPr>
            <a:spLocks noGrp="1" noChangeArrowheads="1"/>
          </p:cNvSpPr>
          <p:nvPr>
            <p:ph type="dt" sz="half" idx="10"/>
          </p:nvPr>
        </p:nvSpPr>
        <p:spPr>
          <a:ln/>
        </p:spPr>
        <p:txBody>
          <a:bodyPr/>
          <a:lstStyle>
            <a:lvl1pPr>
              <a:defRPr/>
            </a:lvl1pPr>
          </a:lstStyle>
          <a:p>
            <a:fld id="{F491656E-D0D3-468B-8993-871F5297E4ED}" type="datetimeFigureOut">
              <a:rPr lang="en-US" smtClean="0"/>
              <a:t>2/16/2017</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3300891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909808"/>
            <a:ext cx="8229600" cy="507831"/>
          </a:xfrm>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5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5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7" name="Rectangle 4"/>
          <p:cNvSpPr>
            <a:spLocks noGrp="1" noChangeArrowheads="1"/>
          </p:cNvSpPr>
          <p:nvPr>
            <p:ph type="dt" sz="half" idx="10"/>
          </p:nvPr>
        </p:nvSpPr>
        <p:spPr>
          <a:ln/>
        </p:spPr>
        <p:txBody>
          <a:bodyPr/>
          <a:lstStyle>
            <a:lvl1pPr>
              <a:defRPr/>
            </a:lvl1pPr>
          </a:lstStyle>
          <a:p>
            <a:fld id="{F491656E-D0D3-468B-8993-871F5297E4ED}" type="datetimeFigureOut">
              <a:rPr lang="en-US" smtClean="0"/>
              <a:t>2/16/2017</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2306308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Rectangle 4"/>
          <p:cNvSpPr>
            <a:spLocks noGrp="1" noChangeArrowheads="1"/>
          </p:cNvSpPr>
          <p:nvPr>
            <p:ph type="dt" sz="half" idx="10"/>
          </p:nvPr>
        </p:nvSpPr>
        <p:spPr>
          <a:ln/>
        </p:spPr>
        <p:txBody>
          <a:bodyPr/>
          <a:lstStyle>
            <a:lvl1pPr>
              <a:defRPr/>
            </a:lvl1pPr>
          </a:lstStyle>
          <a:p>
            <a:fld id="{F491656E-D0D3-468B-8993-871F5297E4ED}" type="datetimeFigureOut">
              <a:rPr lang="en-US" smtClean="0"/>
              <a:t>2/16/2017</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650931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F491656E-D0D3-468B-8993-871F5297E4ED}" type="datetimeFigureOut">
              <a:rPr lang="en-US" smtClean="0"/>
              <a:t>2/16/2017</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426397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881102"/>
            <a:ext cx="3008313" cy="553998"/>
          </a:xfrm>
        </p:spPr>
        <p:txBody>
          <a:bodyPr/>
          <a:lstStyle>
            <a:lvl1pPr algn="l">
              <a:defRPr sz="1500" b="1"/>
            </a:lvl1pPr>
          </a:lstStyle>
          <a:p>
            <a:r>
              <a:rPr lang="en-US"/>
              <a:t>Click to edit Master title style</a:t>
            </a:r>
            <a:endParaRPr lang="en-AU"/>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Rectangle 4"/>
          <p:cNvSpPr>
            <a:spLocks noGrp="1" noChangeArrowheads="1"/>
          </p:cNvSpPr>
          <p:nvPr>
            <p:ph type="dt" sz="half" idx="10"/>
          </p:nvPr>
        </p:nvSpPr>
        <p:spPr>
          <a:ln/>
        </p:spPr>
        <p:txBody>
          <a:bodyPr/>
          <a:lstStyle>
            <a:lvl1pPr>
              <a:defRPr/>
            </a:lvl1pPr>
          </a:lstStyle>
          <a:p>
            <a:fld id="{F491656E-D0D3-468B-8993-871F5297E4ED}" type="datetimeFigureOut">
              <a:rPr lang="en-US" smtClean="0"/>
              <a:t>2/16/2017</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164452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044173"/>
            <a:ext cx="5486400" cy="323165"/>
          </a:xfrm>
        </p:spPr>
        <p:txBody>
          <a:bodyPr/>
          <a:lstStyle>
            <a:lvl1pPr algn="l">
              <a:defRPr sz="1500" b="1"/>
            </a:lvl1pPr>
          </a:lstStyle>
          <a:p>
            <a:r>
              <a:rPr lang="en-US"/>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endParaRPr lang="en-AU"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Rectangle 4"/>
          <p:cNvSpPr>
            <a:spLocks noGrp="1" noChangeArrowheads="1"/>
          </p:cNvSpPr>
          <p:nvPr>
            <p:ph type="dt" sz="half" idx="10"/>
          </p:nvPr>
        </p:nvSpPr>
        <p:spPr>
          <a:ln/>
        </p:spPr>
        <p:txBody>
          <a:bodyPr/>
          <a:lstStyle>
            <a:lvl1pPr>
              <a:defRPr/>
            </a:lvl1pPr>
          </a:lstStyle>
          <a:p>
            <a:fld id="{F491656E-D0D3-468B-8993-871F5297E4ED}" type="datetimeFigureOut">
              <a:rPr lang="en-US" smtClean="0"/>
              <a:t>2/16/2017</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1443028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026" name="Picture 1"/>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8256589" y="5964240"/>
            <a:ext cx="65087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381001" y="330369"/>
            <a:ext cx="8162925"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en-US" altLang="en-US"/>
              <a:t>Click to edit Master title style</a:t>
            </a:r>
          </a:p>
        </p:txBody>
      </p:sp>
      <p:sp>
        <p:nvSpPr>
          <p:cNvPr id="1028" name="Rectangle 3"/>
          <p:cNvSpPr>
            <a:spLocks noGrp="1" noChangeArrowheads="1"/>
          </p:cNvSpPr>
          <p:nvPr>
            <p:ph type="body" idx="1"/>
          </p:nvPr>
        </p:nvSpPr>
        <p:spPr bwMode="auto">
          <a:xfrm>
            <a:off x="457200" y="990600"/>
            <a:ext cx="833755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876548" name="Rectangle 4"/>
          <p:cNvSpPr>
            <a:spLocks noGrp="1" noChangeArrowheads="1"/>
          </p:cNvSpPr>
          <p:nvPr>
            <p:ph type="dt" sz="half" idx="2"/>
          </p:nvPr>
        </p:nvSpPr>
        <p:spPr bwMode="auto">
          <a:xfrm>
            <a:off x="428625" y="6418263"/>
            <a:ext cx="1905000" cy="2667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900" dirty="0"/>
            </a:lvl1pPr>
          </a:lstStyle>
          <a:p>
            <a:fld id="{F491656E-D0D3-468B-8993-871F5297E4ED}" type="datetimeFigureOut">
              <a:rPr lang="en-US" smtClean="0"/>
              <a:t>2/16/2017</a:t>
            </a:fld>
            <a:endParaRPr lang="en-US"/>
          </a:p>
        </p:txBody>
      </p:sp>
      <p:sp>
        <p:nvSpPr>
          <p:cNvPr id="876549" name="Rectangle 5"/>
          <p:cNvSpPr>
            <a:spLocks noGrp="1" noChangeArrowheads="1"/>
          </p:cNvSpPr>
          <p:nvPr>
            <p:ph type="ftr" sz="quarter" idx="3"/>
          </p:nvPr>
        </p:nvSpPr>
        <p:spPr bwMode="auto">
          <a:xfrm>
            <a:off x="3419475" y="6380163"/>
            <a:ext cx="28956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900" dirty="0"/>
            </a:lvl1pPr>
          </a:lstStyle>
          <a:p>
            <a:endParaRPr lang="en-US"/>
          </a:p>
        </p:txBody>
      </p:sp>
      <p:sp>
        <p:nvSpPr>
          <p:cNvPr id="1030" name="Text Box 6"/>
          <p:cNvSpPr txBox="1">
            <a:spLocks noChangeArrowheads="1"/>
          </p:cNvSpPr>
          <p:nvPr/>
        </p:nvSpPr>
        <p:spPr bwMode="auto">
          <a:xfrm>
            <a:off x="6804026" y="6400802"/>
            <a:ext cx="1368425" cy="207749"/>
          </a:xfrm>
          <a:prstGeom prst="rect">
            <a:avLst/>
          </a:prstGeom>
          <a:noFill/>
          <a:ln w="9525">
            <a:noFill/>
            <a:miter lim="800000"/>
            <a:headEnd/>
            <a:tailEnd/>
          </a:ln>
        </p:spPr>
        <p:txBody>
          <a:bodyPr>
            <a:spAutoFit/>
          </a:bodyPr>
          <a:lstStyle>
            <a:lvl1pPr eaLnBrk="0" hangingPunct="0">
              <a:defRPr sz="2000">
                <a:solidFill>
                  <a:schemeClr val="tx1"/>
                </a:solidFill>
                <a:latin typeface="Verdana" panose="020B0604030504040204" pitchFamily="34" charset="0"/>
              </a:defRPr>
            </a:lvl1pPr>
            <a:lvl2pPr marL="742950" indent="-285750" eaLnBrk="0" hangingPunct="0">
              <a:defRPr sz="2000">
                <a:solidFill>
                  <a:schemeClr val="tx1"/>
                </a:solidFill>
                <a:latin typeface="Verdana" panose="020B0604030504040204" pitchFamily="34" charset="0"/>
              </a:defRPr>
            </a:lvl2pPr>
            <a:lvl3pPr marL="1143000" indent="-228600" eaLnBrk="0" hangingPunct="0">
              <a:defRPr sz="2000">
                <a:solidFill>
                  <a:schemeClr val="tx1"/>
                </a:solidFill>
                <a:latin typeface="Verdana" panose="020B0604030504040204" pitchFamily="34" charset="0"/>
              </a:defRPr>
            </a:lvl3pPr>
            <a:lvl4pPr marL="1600200" indent="-228600" eaLnBrk="0" hangingPunct="0">
              <a:defRPr sz="2000">
                <a:solidFill>
                  <a:schemeClr val="tx1"/>
                </a:solidFill>
                <a:latin typeface="Verdana" panose="020B0604030504040204" pitchFamily="34" charset="0"/>
              </a:defRPr>
            </a:lvl4pPr>
            <a:lvl5pPr marL="2057400" indent="-228600" eaLnBrk="0" hangingPunct="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algn="r" eaLnBrk="1" hangingPunct="1">
              <a:defRPr/>
            </a:pPr>
            <a:r>
              <a:rPr lang="en-US" altLang="en-US" sz="750" dirty="0"/>
              <a:t>PSP/V1.0/</a:t>
            </a:r>
            <a:fld id="{C99A6D4F-441F-4B0A-8A10-F149B53D136F}" type="slidenum">
              <a:rPr lang="en-US" altLang="en-US" sz="750" smtClean="0"/>
              <a:pPr algn="r" eaLnBrk="1" hangingPunct="1">
                <a:defRPr/>
              </a:pPr>
              <a:t>‹#›</a:t>
            </a:fld>
            <a:endParaRPr lang="en-US" altLang="en-US" sz="750" dirty="0"/>
          </a:p>
        </p:txBody>
      </p:sp>
    </p:spTree>
    <p:extLst>
      <p:ext uri="{BB962C8B-B14F-4D97-AF65-F5344CB8AC3E}">
        <p14:creationId xmlns:p14="http://schemas.microsoft.com/office/powerpoint/2010/main" val="22520029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2700">
          <a:solidFill>
            <a:schemeClr val="tx2"/>
          </a:solidFill>
          <a:latin typeface="+mj-lt"/>
          <a:ea typeface="+mj-ea"/>
          <a:cs typeface="+mj-cs"/>
        </a:defRPr>
      </a:lvl1pPr>
      <a:lvl2pPr algn="l" rtl="0" eaLnBrk="1" fontAlgn="base" hangingPunct="1">
        <a:spcBef>
          <a:spcPct val="0"/>
        </a:spcBef>
        <a:spcAft>
          <a:spcPct val="0"/>
        </a:spcAft>
        <a:defRPr sz="2700">
          <a:solidFill>
            <a:schemeClr val="tx2"/>
          </a:solidFill>
          <a:latin typeface="Verdana" pitchFamily="34" charset="0"/>
        </a:defRPr>
      </a:lvl2pPr>
      <a:lvl3pPr algn="l" rtl="0" eaLnBrk="1" fontAlgn="base" hangingPunct="1">
        <a:spcBef>
          <a:spcPct val="0"/>
        </a:spcBef>
        <a:spcAft>
          <a:spcPct val="0"/>
        </a:spcAft>
        <a:defRPr sz="2700">
          <a:solidFill>
            <a:schemeClr val="tx2"/>
          </a:solidFill>
          <a:latin typeface="Verdana" pitchFamily="34" charset="0"/>
        </a:defRPr>
      </a:lvl3pPr>
      <a:lvl4pPr algn="l" rtl="0" eaLnBrk="1" fontAlgn="base" hangingPunct="1">
        <a:spcBef>
          <a:spcPct val="0"/>
        </a:spcBef>
        <a:spcAft>
          <a:spcPct val="0"/>
        </a:spcAft>
        <a:defRPr sz="2700">
          <a:solidFill>
            <a:schemeClr val="tx2"/>
          </a:solidFill>
          <a:latin typeface="Verdana" pitchFamily="34" charset="0"/>
        </a:defRPr>
      </a:lvl4pPr>
      <a:lvl5pPr algn="l" rtl="0" eaLnBrk="1" fontAlgn="base" hangingPunct="1">
        <a:spcBef>
          <a:spcPct val="0"/>
        </a:spcBef>
        <a:spcAft>
          <a:spcPct val="0"/>
        </a:spcAft>
        <a:defRPr sz="2700">
          <a:solidFill>
            <a:schemeClr val="tx2"/>
          </a:solidFill>
          <a:latin typeface="Verdana" pitchFamily="34" charset="0"/>
        </a:defRPr>
      </a:lvl5pPr>
      <a:lvl6pPr marL="342900" algn="l" rtl="0" eaLnBrk="1" fontAlgn="base" hangingPunct="1">
        <a:spcBef>
          <a:spcPct val="0"/>
        </a:spcBef>
        <a:spcAft>
          <a:spcPct val="0"/>
        </a:spcAft>
        <a:defRPr sz="2700">
          <a:solidFill>
            <a:schemeClr val="tx2"/>
          </a:solidFill>
          <a:latin typeface="Verdana" pitchFamily="34" charset="0"/>
        </a:defRPr>
      </a:lvl6pPr>
      <a:lvl7pPr marL="685800" algn="l" rtl="0" eaLnBrk="1" fontAlgn="base" hangingPunct="1">
        <a:spcBef>
          <a:spcPct val="0"/>
        </a:spcBef>
        <a:spcAft>
          <a:spcPct val="0"/>
        </a:spcAft>
        <a:defRPr sz="2700">
          <a:solidFill>
            <a:schemeClr val="tx2"/>
          </a:solidFill>
          <a:latin typeface="Verdana" pitchFamily="34" charset="0"/>
        </a:defRPr>
      </a:lvl7pPr>
      <a:lvl8pPr marL="1028700" algn="l" rtl="0" eaLnBrk="1" fontAlgn="base" hangingPunct="1">
        <a:spcBef>
          <a:spcPct val="0"/>
        </a:spcBef>
        <a:spcAft>
          <a:spcPct val="0"/>
        </a:spcAft>
        <a:defRPr sz="2700">
          <a:solidFill>
            <a:schemeClr val="tx2"/>
          </a:solidFill>
          <a:latin typeface="Verdana" pitchFamily="34" charset="0"/>
        </a:defRPr>
      </a:lvl8pPr>
      <a:lvl9pPr marL="1371600" algn="l" rtl="0" eaLnBrk="1" fontAlgn="base" hangingPunct="1">
        <a:spcBef>
          <a:spcPct val="0"/>
        </a:spcBef>
        <a:spcAft>
          <a:spcPct val="0"/>
        </a:spcAft>
        <a:defRPr sz="2700">
          <a:solidFill>
            <a:schemeClr val="tx2"/>
          </a:solidFill>
          <a:latin typeface="Verdana" pitchFamily="34" charset="0"/>
        </a:defRPr>
      </a:lvl9pPr>
    </p:titleStyle>
    <p:bodyStyle>
      <a:lvl1pPr marL="257175" indent="-257175" algn="l" rtl="0" eaLnBrk="1" fontAlgn="base" hangingPunct="1">
        <a:lnSpc>
          <a:spcPct val="90000"/>
        </a:lnSpc>
        <a:spcBef>
          <a:spcPct val="10000"/>
        </a:spcBef>
        <a:spcAft>
          <a:spcPct val="20000"/>
        </a:spcAft>
        <a:buClr>
          <a:schemeClr val="folHlink"/>
        </a:buClr>
        <a:buSzPct val="75000"/>
        <a:buFont typeface="Wingdings" panose="05000000000000000000" pitchFamily="2" charset="2"/>
        <a:buChar char="n"/>
        <a:defRPr sz="1800" b="1">
          <a:solidFill>
            <a:schemeClr val="tx1"/>
          </a:solidFill>
          <a:latin typeface="+mn-lt"/>
          <a:ea typeface="+mn-ea"/>
          <a:cs typeface="+mn-cs"/>
        </a:defRPr>
      </a:lvl1pPr>
      <a:lvl2pPr marL="557213" indent="-214313" algn="l" rtl="0" eaLnBrk="1" fontAlgn="base" hangingPunct="1">
        <a:lnSpc>
          <a:spcPct val="80000"/>
        </a:lnSpc>
        <a:spcBef>
          <a:spcPct val="10000"/>
        </a:spcBef>
        <a:spcAft>
          <a:spcPct val="20000"/>
        </a:spcAft>
        <a:buClr>
          <a:schemeClr val="folHlink"/>
        </a:buClr>
        <a:buSzPct val="70000"/>
        <a:buFont typeface="Wingdings" panose="05000000000000000000" pitchFamily="2" charset="2"/>
        <a:buChar char="n"/>
        <a:defRPr sz="1800">
          <a:solidFill>
            <a:schemeClr val="tx1"/>
          </a:solidFill>
          <a:latin typeface="+mn-lt"/>
        </a:defRPr>
      </a:lvl2pPr>
      <a:lvl3pPr marL="857250" indent="-171450" algn="l" rtl="0" eaLnBrk="1" fontAlgn="base" hangingPunct="1">
        <a:lnSpc>
          <a:spcPct val="90000"/>
        </a:lnSpc>
        <a:spcBef>
          <a:spcPct val="20000"/>
        </a:spcBef>
        <a:spcAft>
          <a:spcPct val="10000"/>
        </a:spcAft>
        <a:buClr>
          <a:schemeClr val="tx2"/>
        </a:buClr>
        <a:buChar char="•"/>
        <a:defRPr sz="1500">
          <a:solidFill>
            <a:schemeClr val="tx1"/>
          </a:solidFill>
          <a:latin typeface="+mj-lt"/>
        </a:defRPr>
      </a:lvl3pPr>
      <a:lvl4pPr marL="1200150" indent="-171450" algn="l" rtl="0" eaLnBrk="1" fontAlgn="base" hangingPunct="1">
        <a:lnSpc>
          <a:spcPct val="90000"/>
        </a:lnSpc>
        <a:spcBef>
          <a:spcPct val="20000"/>
        </a:spcBef>
        <a:spcAft>
          <a:spcPct val="0"/>
        </a:spcAft>
        <a:buClr>
          <a:schemeClr val="hlink"/>
        </a:buClr>
        <a:buChar char="•"/>
        <a:defRPr sz="1500">
          <a:solidFill>
            <a:schemeClr val="tx1"/>
          </a:solidFill>
          <a:latin typeface="+mj-lt"/>
        </a:defRPr>
      </a:lvl4pPr>
      <a:lvl5pPr marL="1543050" indent="-171450" algn="l" rtl="0" eaLnBrk="1" fontAlgn="base" hangingPunct="1">
        <a:lnSpc>
          <a:spcPct val="90000"/>
        </a:lnSpc>
        <a:spcBef>
          <a:spcPct val="20000"/>
        </a:spcBef>
        <a:spcAft>
          <a:spcPct val="0"/>
        </a:spcAft>
        <a:buClr>
          <a:schemeClr val="tx1"/>
        </a:buClr>
        <a:buSzPct val="85000"/>
        <a:buChar char="•"/>
        <a:defRPr sz="1500">
          <a:solidFill>
            <a:schemeClr val="tx1"/>
          </a:solidFill>
          <a:latin typeface="+mj-lt"/>
        </a:defRPr>
      </a:lvl5pPr>
      <a:lvl6pPr marL="1885950" indent="-171450" algn="l" rtl="0" eaLnBrk="1" fontAlgn="base" hangingPunct="1">
        <a:lnSpc>
          <a:spcPct val="90000"/>
        </a:lnSpc>
        <a:spcBef>
          <a:spcPct val="20000"/>
        </a:spcBef>
        <a:spcAft>
          <a:spcPct val="0"/>
        </a:spcAft>
        <a:buClr>
          <a:schemeClr val="tx1"/>
        </a:buClr>
        <a:buSzPct val="85000"/>
        <a:buChar char="•"/>
        <a:defRPr sz="1500">
          <a:solidFill>
            <a:schemeClr val="tx1"/>
          </a:solidFill>
          <a:latin typeface="+mj-lt"/>
        </a:defRPr>
      </a:lvl6pPr>
      <a:lvl7pPr marL="2228850" indent="-171450" algn="l" rtl="0" eaLnBrk="1" fontAlgn="base" hangingPunct="1">
        <a:lnSpc>
          <a:spcPct val="90000"/>
        </a:lnSpc>
        <a:spcBef>
          <a:spcPct val="20000"/>
        </a:spcBef>
        <a:spcAft>
          <a:spcPct val="0"/>
        </a:spcAft>
        <a:buClr>
          <a:schemeClr val="tx1"/>
        </a:buClr>
        <a:buSzPct val="85000"/>
        <a:buChar char="•"/>
        <a:defRPr sz="1500">
          <a:solidFill>
            <a:schemeClr val="tx1"/>
          </a:solidFill>
          <a:latin typeface="+mj-lt"/>
        </a:defRPr>
      </a:lvl7pPr>
      <a:lvl8pPr marL="2571750" indent="-171450" algn="l" rtl="0" eaLnBrk="1" fontAlgn="base" hangingPunct="1">
        <a:lnSpc>
          <a:spcPct val="90000"/>
        </a:lnSpc>
        <a:spcBef>
          <a:spcPct val="20000"/>
        </a:spcBef>
        <a:spcAft>
          <a:spcPct val="0"/>
        </a:spcAft>
        <a:buClr>
          <a:schemeClr val="tx1"/>
        </a:buClr>
        <a:buSzPct val="85000"/>
        <a:buChar char="•"/>
        <a:defRPr sz="1500">
          <a:solidFill>
            <a:schemeClr val="tx1"/>
          </a:solidFill>
          <a:latin typeface="+mj-lt"/>
        </a:defRPr>
      </a:lvl8pPr>
      <a:lvl9pPr marL="2914650" indent="-171450" algn="l" rtl="0" eaLnBrk="1" fontAlgn="base" hangingPunct="1">
        <a:lnSpc>
          <a:spcPct val="90000"/>
        </a:lnSpc>
        <a:spcBef>
          <a:spcPct val="20000"/>
        </a:spcBef>
        <a:spcAft>
          <a:spcPct val="0"/>
        </a:spcAft>
        <a:buClr>
          <a:schemeClr val="tx1"/>
        </a:buClr>
        <a:buSzPct val="85000"/>
        <a:buChar char="•"/>
        <a:defRPr sz="1500">
          <a:solidFill>
            <a:schemeClr val="tx1"/>
          </a:solidFill>
          <a:latin typeface="+mj-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martinfowler.com/eaaCatalog/mapper.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a:t>Layering</a:t>
            </a:r>
          </a:p>
        </p:txBody>
      </p:sp>
      <p:sp>
        <p:nvSpPr>
          <p:cNvPr id="3" name="Subtitle 2"/>
          <p:cNvSpPr>
            <a:spLocks noGrp="1"/>
          </p:cNvSpPr>
          <p:nvPr>
            <p:ph type="subTitle" idx="1"/>
          </p:nvPr>
        </p:nvSpPr>
        <p:spPr/>
        <p:txBody>
          <a:bodyPr/>
          <a:lstStyle/>
          <a:p>
            <a:r>
              <a:rPr lang="en-US" dirty="0"/>
              <a:t>Denny, </a:t>
            </a:r>
            <a:r>
              <a:rPr lang="en-US" dirty="0" err="1"/>
              <a:t>Bayu</a:t>
            </a:r>
            <a:r>
              <a:rPr lang="en-US" dirty="0"/>
              <a:t>, </a:t>
            </a:r>
            <a:r>
              <a:rPr lang="en-US" dirty="0" err="1"/>
              <a:t>Alfan</a:t>
            </a:r>
            <a:r>
              <a:rPr lang="en-US" dirty="0"/>
              <a:t>, Samuel</a:t>
            </a:r>
          </a:p>
        </p:txBody>
      </p:sp>
    </p:spTree>
    <p:extLst>
      <p:ext uri="{BB962C8B-B14F-4D97-AF65-F5344CB8AC3E}">
        <p14:creationId xmlns:p14="http://schemas.microsoft.com/office/powerpoint/2010/main" val="692110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Benefits</a:t>
            </a:r>
          </a:p>
        </p:txBody>
      </p:sp>
      <p:sp>
        <p:nvSpPr>
          <p:cNvPr id="3" name="Content Placeholder 2"/>
          <p:cNvSpPr>
            <a:spLocks noGrp="1"/>
          </p:cNvSpPr>
          <p:nvPr>
            <p:ph idx="1"/>
          </p:nvPr>
        </p:nvSpPr>
        <p:spPr/>
        <p:txBody>
          <a:bodyPr>
            <a:normAutofit/>
          </a:bodyPr>
          <a:lstStyle/>
          <a:p>
            <a:r>
              <a:rPr lang="en-US" dirty="0"/>
              <a:t>You can understand a single layer as a coherent whole without knowing much about the other layers.</a:t>
            </a:r>
          </a:p>
          <a:p>
            <a:r>
              <a:rPr lang="en-US" dirty="0"/>
              <a:t>You can substitute layers with alternative implementations of the same basic services.</a:t>
            </a:r>
          </a:p>
          <a:p>
            <a:r>
              <a:rPr lang="en-US" dirty="0"/>
              <a:t>You minimize dependencies between layers.</a:t>
            </a:r>
          </a:p>
          <a:p>
            <a:r>
              <a:rPr lang="en-US" dirty="0"/>
              <a:t>Layers make good places for standardization.</a:t>
            </a:r>
          </a:p>
          <a:p>
            <a:r>
              <a:rPr lang="en-US" dirty="0"/>
              <a:t>Once you have a layer built, you can use it for many higher-level services.</a:t>
            </a:r>
          </a:p>
          <a:p>
            <a:pPr lvl="1"/>
            <a:r>
              <a:rPr lang="en-US" dirty="0"/>
              <a:t>Thus, TCP/IP is used by FTP, telnet, SSH, and HTTP.</a:t>
            </a:r>
          </a:p>
        </p:txBody>
      </p:sp>
    </p:spTree>
    <p:extLst>
      <p:ext uri="{BB962C8B-B14F-4D97-AF65-F5344CB8AC3E}">
        <p14:creationId xmlns:p14="http://schemas.microsoft.com/office/powerpoint/2010/main" val="3929284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Downsides</a:t>
            </a:r>
          </a:p>
        </p:txBody>
      </p:sp>
      <p:sp>
        <p:nvSpPr>
          <p:cNvPr id="3" name="Content Placeholder 2"/>
          <p:cNvSpPr>
            <a:spLocks noGrp="1"/>
          </p:cNvSpPr>
          <p:nvPr>
            <p:ph idx="1"/>
          </p:nvPr>
        </p:nvSpPr>
        <p:spPr/>
        <p:txBody>
          <a:bodyPr/>
          <a:lstStyle/>
          <a:p>
            <a:pPr algn="just"/>
            <a:r>
              <a:rPr lang="en-US" dirty="0"/>
              <a:t>Layers encapsulate some, but not all, things well.</a:t>
            </a:r>
          </a:p>
          <a:p>
            <a:pPr lvl="1" algn="just"/>
            <a:r>
              <a:rPr lang="en-US" dirty="0"/>
              <a:t>The classic example of this in a layered enterprise application is adding a field that needs to display on the UI, must be in the database, and thus must be added to every layer in between (</a:t>
            </a:r>
            <a:r>
              <a:rPr lang="en-US" b="1" dirty="0"/>
              <a:t>cascading changes</a:t>
            </a:r>
            <a:r>
              <a:rPr lang="en-US" dirty="0"/>
              <a:t>).</a:t>
            </a:r>
          </a:p>
          <a:p>
            <a:pPr algn="just"/>
            <a:endParaRPr lang="en-US" dirty="0"/>
          </a:p>
          <a:p>
            <a:pPr algn="just"/>
            <a:r>
              <a:rPr lang="en-US" dirty="0"/>
              <a:t>Extra layers can harm performance.</a:t>
            </a:r>
          </a:p>
          <a:p>
            <a:pPr marL="0" indent="0" algn="just">
              <a:buNone/>
            </a:pPr>
            <a:endParaRPr lang="en-US" dirty="0"/>
          </a:p>
          <a:p>
            <a:pPr marL="0" indent="0" algn="just">
              <a:buNone/>
            </a:pPr>
            <a:r>
              <a:rPr lang="en-US" dirty="0"/>
              <a:t>But the </a:t>
            </a:r>
            <a:r>
              <a:rPr lang="en-US" b="1" dirty="0"/>
              <a:t>hardest part </a:t>
            </a:r>
            <a:r>
              <a:rPr lang="en-US" dirty="0"/>
              <a:t>of a layered architecture is </a:t>
            </a:r>
            <a:r>
              <a:rPr lang="en-US" b="1" dirty="0"/>
              <a:t>deciding what layers to have</a:t>
            </a:r>
            <a:r>
              <a:rPr lang="en-US" dirty="0"/>
              <a:t> and </a:t>
            </a:r>
            <a:r>
              <a:rPr lang="en-US" b="1" dirty="0"/>
              <a:t>what the responsibility of each layer should be</a:t>
            </a:r>
            <a:r>
              <a:rPr lang="en-US" dirty="0"/>
              <a:t>.</a:t>
            </a:r>
          </a:p>
        </p:txBody>
      </p:sp>
    </p:spTree>
    <p:extLst>
      <p:ext uri="{BB962C8B-B14F-4D97-AF65-F5344CB8AC3E}">
        <p14:creationId xmlns:p14="http://schemas.microsoft.com/office/powerpoint/2010/main" val="2305615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1" y="591629"/>
            <a:ext cx="8162925" cy="507831"/>
          </a:xfrm>
        </p:spPr>
        <p:txBody>
          <a:bodyPr>
            <a:normAutofit fontScale="90000"/>
          </a:bodyPr>
          <a:lstStyle/>
          <a:p>
            <a:r>
              <a:rPr lang="en-US" sz="3000" dirty="0"/>
              <a:t>The Evolution of Layers in Enterprise Applications</a:t>
            </a:r>
          </a:p>
        </p:txBody>
      </p:sp>
      <p:sp>
        <p:nvSpPr>
          <p:cNvPr id="3" name="Content Placeholder 2"/>
          <p:cNvSpPr>
            <a:spLocks noGrp="1"/>
          </p:cNvSpPr>
          <p:nvPr>
            <p:ph idx="1"/>
          </p:nvPr>
        </p:nvSpPr>
        <p:spPr>
          <a:xfrm>
            <a:off x="628650" y="1378835"/>
            <a:ext cx="7886700" cy="3263504"/>
          </a:xfrm>
        </p:spPr>
        <p:txBody>
          <a:bodyPr>
            <a:normAutofit/>
          </a:bodyPr>
          <a:lstStyle/>
          <a:p>
            <a:r>
              <a:rPr lang="en-US" dirty="0"/>
              <a:t>The notion of layers became more apparent </a:t>
            </a:r>
            <a:r>
              <a:rPr lang="en-US" dirty="0">
                <a:solidFill>
                  <a:srgbClr val="0070C0"/>
                </a:solidFill>
              </a:rPr>
              <a:t>in the '90s </a:t>
            </a:r>
            <a:r>
              <a:rPr lang="en-US" dirty="0"/>
              <a:t>with the rise of </a:t>
            </a:r>
            <a:r>
              <a:rPr lang="en-US" dirty="0">
                <a:solidFill>
                  <a:srgbClr val="0070C0"/>
                </a:solidFill>
              </a:rPr>
              <a:t>client–server</a:t>
            </a:r>
            <a:r>
              <a:rPr lang="en-US" dirty="0"/>
              <a:t> systems (</a:t>
            </a:r>
            <a:r>
              <a:rPr lang="en-US" dirty="0">
                <a:solidFill>
                  <a:srgbClr val="0070C0"/>
                </a:solidFill>
              </a:rPr>
              <a:t>a two-layer system</a:t>
            </a:r>
            <a:r>
              <a:rPr lang="en-US" dirty="0"/>
              <a:t>).</a:t>
            </a:r>
          </a:p>
          <a:p>
            <a:r>
              <a:rPr lang="en-US" dirty="0"/>
              <a:t>The client held the user interface and other application code.</a:t>
            </a:r>
          </a:p>
          <a:p>
            <a:r>
              <a:rPr lang="en-US" dirty="0"/>
              <a:t>The server was usually a relational database.</a:t>
            </a:r>
          </a:p>
          <a:p>
            <a:r>
              <a:rPr lang="en-US" dirty="0"/>
              <a:t>If the application was all about the display and simple update of relational data, then these client–server systems worked very well.</a:t>
            </a:r>
          </a:p>
        </p:txBody>
      </p:sp>
      <p:pic>
        <p:nvPicPr>
          <p:cNvPr id="1030" name="Picture 6" descr="http://imasters.expert/wp-content/uploads/2015/01/client-serv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89619" y="3646574"/>
            <a:ext cx="4194061" cy="182083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0" y="5723751"/>
            <a:ext cx="7797904" cy="323165"/>
          </a:xfrm>
          <a:prstGeom prst="rect">
            <a:avLst/>
          </a:prstGeom>
          <a:noFill/>
        </p:spPr>
        <p:txBody>
          <a:bodyPr wrap="none" rtlCol="0">
            <a:spAutoFit/>
          </a:bodyPr>
          <a:lstStyle/>
          <a:p>
            <a:r>
              <a:rPr lang="en-US" sz="1500" dirty="0"/>
              <a:t>http://imasters.expert/rest-architecture-model-definition-constraints-benefits/</a:t>
            </a:r>
          </a:p>
        </p:txBody>
      </p:sp>
    </p:spTree>
    <p:extLst>
      <p:ext uri="{BB962C8B-B14F-4D97-AF65-F5344CB8AC3E}">
        <p14:creationId xmlns:p14="http://schemas.microsoft.com/office/powerpoint/2010/main" val="3569049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en-US" sz="3000" dirty="0"/>
              <a:t>The Evolution of Layers in Enterprise Applications</a:t>
            </a:r>
          </a:p>
        </p:txBody>
      </p:sp>
      <p:sp>
        <p:nvSpPr>
          <p:cNvPr id="3" name="Content Placeholder 2"/>
          <p:cNvSpPr>
            <a:spLocks noGrp="1"/>
          </p:cNvSpPr>
          <p:nvPr>
            <p:ph idx="1"/>
          </p:nvPr>
        </p:nvSpPr>
        <p:spPr/>
        <p:txBody>
          <a:bodyPr/>
          <a:lstStyle/>
          <a:p>
            <a:pPr marL="0" indent="0" algn="just">
              <a:buNone/>
            </a:pPr>
            <a:r>
              <a:rPr lang="id-ID" b="1" dirty="0"/>
              <a:t>Problem With Client-Server Model?</a:t>
            </a:r>
          </a:p>
          <a:p>
            <a:pPr marL="0" indent="0" algn="just">
              <a:buNone/>
            </a:pPr>
            <a:endParaRPr lang="id-ID" dirty="0"/>
          </a:p>
          <a:p>
            <a:pPr algn="just"/>
            <a:r>
              <a:rPr lang="en-US" dirty="0"/>
              <a:t>The problem came with </a:t>
            </a:r>
            <a:r>
              <a:rPr lang="en-US" b="1" dirty="0"/>
              <a:t>domain logic</a:t>
            </a:r>
            <a:r>
              <a:rPr lang="en-US" dirty="0"/>
              <a:t>: business rules, validations, calculations,</a:t>
            </a:r>
            <a:r>
              <a:rPr lang="id-ID" dirty="0"/>
              <a:t> </a:t>
            </a:r>
            <a:r>
              <a:rPr lang="en-US" dirty="0"/>
              <a:t>and the </a:t>
            </a:r>
            <a:r>
              <a:rPr lang="en-US" dirty="0" err="1"/>
              <a:t>lik</a:t>
            </a:r>
            <a:r>
              <a:rPr lang="id-ID" dirty="0"/>
              <a:t>e.</a:t>
            </a:r>
          </a:p>
          <a:p>
            <a:pPr algn="just"/>
            <a:r>
              <a:rPr lang="en-US" dirty="0">
                <a:solidFill>
                  <a:srgbClr val="0070C0"/>
                </a:solidFill>
              </a:rPr>
              <a:t>Usually people would write these on the client</a:t>
            </a:r>
            <a:r>
              <a:rPr lang="en-US" dirty="0"/>
              <a:t>, but this was awkward and usually done by</a:t>
            </a:r>
            <a:r>
              <a:rPr lang="id-ID" dirty="0"/>
              <a:t> </a:t>
            </a:r>
            <a:r>
              <a:rPr lang="en-US" dirty="0"/>
              <a:t>embedding the logic directly into the UI screens.</a:t>
            </a:r>
            <a:endParaRPr lang="id-ID" dirty="0"/>
          </a:p>
          <a:p>
            <a:pPr algn="just"/>
            <a:r>
              <a:rPr lang="en-US" b="1" dirty="0"/>
              <a:t>As the domain logic got more complex</a:t>
            </a:r>
            <a:r>
              <a:rPr lang="en-US" dirty="0"/>
              <a:t>, this code became</a:t>
            </a:r>
            <a:r>
              <a:rPr lang="id-ID" dirty="0"/>
              <a:t> </a:t>
            </a:r>
            <a:r>
              <a:rPr lang="en-US" dirty="0"/>
              <a:t>very difficult to work with.</a:t>
            </a:r>
          </a:p>
        </p:txBody>
      </p:sp>
    </p:spTree>
    <p:extLst>
      <p:ext uri="{BB962C8B-B14F-4D97-AF65-F5344CB8AC3E}">
        <p14:creationId xmlns:p14="http://schemas.microsoft.com/office/powerpoint/2010/main" val="2323670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en-US" sz="3000" dirty="0"/>
              <a:t>The Evolution of Layers in Enterprise Applications</a:t>
            </a:r>
          </a:p>
        </p:txBody>
      </p:sp>
      <p:sp>
        <p:nvSpPr>
          <p:cNvPr id="3" name="Content Placeholder 2"/>
          <p:cNvSpPr>
            <a:spLocks noGrp="1"/>
          </p:cNvSpPr>
          <p:nvPr>
            <p:ph idx="1"/>
          </p:nvPr>
        </p:nvSpPr>
        <p:spPr/>
        <p:txBody>
          <a:bodyPr/>
          <a:lstStyle/>
          <a:p>
            <a:pPr marL="0" indent="0" algn="just">
              <a:buNone/>
            </a:pPr>
            <a:r>
              <a:rPr lang="en-US" dirty="0"/>
              <a:t>At the same time that client–server was gaining popularity, the object-oriented world was rising</a:t>
            </a:r>
            <a:r>
              <a:rPr lang="id-ID" dirty="0"/>
              <a:t>.</a:t>
            </a:r>
          </a:p>
          <a:p>
            <a:pPr marL="0" indent="0" algn="just">
              <a:buNone/>
            </a:pPr>
            <a:endParaRPr lang="id-ID" dirty="0"/>
          </a:p>
          <a:p>
            <a:pPr marL="0" indent="0" algn="just">
              <a:buNone/>
            </a:pPr>
            <a:r>
              <a:rPr lang="en-US" dirty="0"/>
              <a:t>The object</a:t>
            </a:r>
            <a:r>
              <a:rPr lang="id-ID" dirty="0"/>
              <a:t> </a:t>
            </a:r>
            <a:r>
              <a:rPr lang="en-US" dirty="0"/>
              <a:t>community had an answer to the problem of domain logic: Move to </a:t>
            </a:r>
            <a:r>
              <a:rPr lang="en-US" b="1" dirty="0">
                <a:solidFill>
                  <a:srgbClr val="0070C0"/>
                </a:solidFill>
              </a:rPr>
              <a:t>a three-layer system</a:t>
            </a:r>
            <a:r>
              <a:rPr lang="en-US" dirty="0"/>
              <a:t>.</a:t>
            </a:r>
            <a:endParaRPr lang="id-ID" dirty="0"/>
          </a:p>
          <a:p>
            <a:pPr marL="0" indent="0" algn="just">
              <a:buNone/>
            </a:pPr>
            <a:endParaRPr lang="id-ID" dirty="0"/>
          </a:p>
          <a:p>
            <a:pPr marL="0" indent="0" algn="just">
              <a:buNone/>
            </a:pPr>
            <a:r>
              <a:rPr lang="en-US" dirty="0"/>
              <a:t>In this approach</a:t>
            </a:r>
            <a:r>
              <a:rPr lang="id-ID" dirty="0"/>
              <a:t> </a:t>
            </a:r>
            <a:r>
              <a:rPr lang="en-US" dirty="0"/>
              <a:t>you have a </a:t>
            </a:r>
            <a:r>
              <a:rPr lang="en-US" b="1" dirty="0">
                <a:solidFill>
                  <a:srgbClr val="0070C0"/>
                </a:solidFill>
              </a:rPr>
              <a:t>presentation layer for your UI</a:t>
            </a:r>
            <a:r>
              <a:rPr lang="en-US" dirty="0"/>
              <a:t>, </a:t>
            </a:r>
            <a:r>
              <a:rPr lang="en-US" b="1" dirty="0">
                <a:solidFill>
                  <a:schemeClr val="accent6">
                    <a:lumMod val="75000"/>
                  </a:schemeClr>
                </a:solidFill>
              </a:rPr>
              <a:t>a domain layer for your domain logic</a:t>
            </a:r>
            <a:r>
              <a:rPr lang="en-US" dirty="0"/>
              <a:t>, and </a:t>
            </a:r>
            <a:r>
              <a:rPr lang="en-US" b="1" dirty="0">
                <a:solidFill>
                  <a:srgbClr val="FF0000"/>
                </a:solidFill>
              </a:rPr>
              <a:t>a data source</a:t>
            </a:r>
            <a:r>
              <a:rPr lang="id-ID" dirty="0"/>
              <a:t>.</a:t>
            </a:r>
            <a:endParaRPr lang="en-US" dirty="0"/>
          </a:p>
        </p:txBody>
      </p:sp>
    </p:spTree>
    <p:extLst>
      <p:ext uri="{BB962C8B-B14F-4D97-AF65-F5344CB8AC3E}">
        <p14:creationId xmlns:p14="http://schemas.microsoft.com/office/powerpoint/2010/main" val="64212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The Three Layers</a:t>
            </a:r>
            <a:endParaRPr lang="en-US" dirty="0"/>
          </a:p>
        </p:txBody>
      </p:sp>
      <p:sp>
        <p:nvSpPr>
          <p:cNvPr id="3" name="Content Placeholder 2"/>
          <p:cNvSpPr>
            <a:spLocks noGrp="1"/>
          </p:cNvSpPr>
          <p:nvPr>
            <p:ph idx="1"/>
          </p:nvPr>
        </p:nvSpPr>
        <p:spPr>
          <a:xfrm>
            <a:off x="3367585" y="1612508"/>
            <a:ext cx="5147765" cy="3263504"/>
          </a:xfrm>
        </p:spPr>
        <p:txBody>
          <a:bodyPr>
            <a:normAutofit/>
          </a:bodyPr>
          <a:lstStyle/>
          <a:p>
            <a:pPr marL="0" indent="0" algn="just">
              <a:buNone/>
            </a:pPr>
            <a:r>
              <a:rPr lang="id-ID" dirty="0"/>
              <a:t>Y</a:t>
            </a:r>
            <a:r>
              <a:rPr lang="en-US" dirty="0" err="1"/>
              <a:t>ou</a:t>
            </a:r>
            <a:r>
              <a:rPr lang="en-US" dirty="0"/>
              <a:t> often see web applications divided into a web layer that</a:t>
            </a:r>
            <a:r>
              <a:rPr lang="id-ID" dirty="0"/>
              <a:t>:</a:t>
            </a:r>
          </a:p>
          <a:p>
            <a:pPr marL="342900" indent="-342900" algn="just">
              <a:buFont typeface="+mj-lt"/>
              <a:buAutoNum type="arabicPeriod"/>
            </a:pPr>
            <a:r>
              <a:rPr lang="en-US" dirty="0"/>
              <a:t>knows about handling http requests and rendering HTML, </a:t>
            </a:r>
            <a:r>
              <a:rPr lang="id-ID" dirty="0">
                <a:solidFill>
                  <a:srgbClr val="0070C0"/>
                </a:solidFill>
              </a:rPr>
              <a:t>[presentation layer]</a:t>
            </a:r>
          </a:p>
          <a:p>
            <a:pPr marL="342900" indent="-342900" algn="just">
              <a:buFont typeface="+mj-lt"/>
              <a:buAutoNum type="arabicPeriod"/>
            </a:pPr>
            <a:r>
              <a:rPr lang="en-US" dirty="0"/>
              <a:t>a business logic layer that contains validations and calculations, </a:t>
            </a:r>
            <a:r>
              <a:rPr lang="id-ID" dirty="0">
                <a:solidFill>
                  <a:srgbClr val="0070C0"/>
                </a:solidFill>
              </a:rPr>
              <a:t>[domain layer]</a:t>
            </a:r>
          </a:p>
          <a:p>
            <a:pPr marL="342900" indent="-342900" algn="just">
              <a:buFont typeface="+mj-lt"/>
              <a:buAutoNum type="arabicPeriod"/>
            </a:pPr>
            <a:r>
              <a:rPr lang="en-US" dirty="0"/>
              <a:t>and a data access layer that sorts out how to manage persist</a:t>
            </a:r>
            <a:r>
              <a:rPr lang="id-ID" dirty="0"/>
              <a:t>e</a:t>
            </a:r>
            <a:r>
              <a:rPr lang="en-US" dirty="0" err="1"/>
              <a:t>nt</a:t>
            </a:r>
            <a:r>
              <a:rPr lang="en-US" dirty="0"/>
              <a:t> data in a database or remote services.</a:t>
            </a:r>
            <a:r>
              <a:rPr lang="id-ID" dirty="0"/>
              <a:t> </a:t>
            </a:r>
            <a:r>
              <a:rPr lang="id-ID" dirty="0">
                <a:solidFill>
                  <a:srgbClr val="0070C0"/>
                </a:solidFill>
              </a:rPr>
              <a:t>[data layer]</a:t>
            </a:r>
            <a:endParaRPr lang="en-US" dirty="0">
              <a:solidFill>
                <a:srgbClr val="0070C0"/>
              </a:solidFill>
            </a:endParaRPr>
          </a:p>
        </p:txBody>
      </p:sp>
      <p:pic>
        <p:nvPicPr>
          <p:cNvPr id="1026" name="Picture 2" descr="http://martinfowler.com/bliki/images/presentationDomainDataLayering/all_basic.png"/>
          <p:cNvPicPr>
            <a:picLocks noChangeAspect="1" noChangeArrowheads="1"/>
          </p:cNvPicPr>
          <p:nvPr/>
        </p:nvPicPr>
        <p:blipFill rotWithShape="1">
          <a:blip r:embed="rId3">
            <a:extLst>
              <a:ext uri="{28A0092B-C50C-407E-A947-70E740481C1C}">
                <a14:useLocalDpi xmlns:a14="http://schemas.microsoft.com/office/drawing/2010/main" val="0"/>
              </a:ext>
            </a:extLst>
          </a:blip>
          <a:srcRect l="23806" t="2306" r="33518"/>
          <a:stretch/>
        </p:blipFill>
        <p:spPr bwMode="auto">
          <a:xfrm>
            <a:off x="552734" y="1420409"/>
            <a:ext cx="2241645" cy="364906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12906" y="6362701"/>
            <a:ext cx="6809941" cy="323165"/>
          </a:xfrm>
          <a:prstGeom prst="rect">
            <a:avLst/>
          </a:prstGeom>
          <a:noFill/>
        </p:spPr>
        <p:txBody>
          <a:bodyPr wrap="none" rtlCol="0">
            <a:spAutoFit/>
          </a:bodyPr>
          <a:lstStyle/>
          <a:p>
            <a:r>
              <a:rPr lang="en-US" sz="1500" dirty="0"/>
              <a:t>http://martinfowler.com/bliki/PresentationDomainDataLayering.html</a:t>
            </a:r>
          </a:p>
        </p:txBody>
      </p:sp>
    </p:spTree>
    <p:extLst>
      <p:ext uri="{BB962C8B-B14F-4D97-AF65-F5344CB8AC3E}">
        <p14:creationId xmlns:p14="http://schemas.microsoft.com/office/powerpoint/2010/main" val="3316571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The Three Layers: </a:t>
            </a:r>
            <a:r>
              <a:rPr lang="id-ID" b="1" dirty="0"/>
              <a:t>Presentation</a:t>
            </a:r>
            <a:endParaRPr lang="en-US" b="1" dirty="0"/>
          </a:p>
        </p:txBody>
      </p:sp>
      <p:sp>
        <p:nvSpPr>
          <p:cNvPr id="3" name="Content Placeholder 2"/>
          <p:cNvSpPr>
            <a:spLocks noGrp="1"/>
          </p:cNvSpPr>
          <p:nvPr>
            <p:ph idx="1"/>
          </p:nvPr>
        </p:nvSpPr>
        <p:spPr>
          <a:xfrm>
            <a:off x="628651" y="2226469"/>
            <a:ext cx="6096284" cy="3263504"/>
          </a:xfrm>
        </p:spPr>
        <p:txBody>
          <a:bodyPr>
            <a:normAutofit/>
          </a:bodyPr>
          <a:lstStyle/>
          <a:p>
            <a:pPr marL="0" indent="0" algn="just">
              <a:buNone/>
            </a:pPr>
            <a:r>
              <a:rPr lang="id-ID" dirty="0">
                <a:solidFill>
                  <a:srgbClr val="0070C0"/>
                </a:solidFill>
              </a:rPr>
              <a:t>Responsibility</a:t>
            </a:r>
            <a:r>
              <a:rPr lang="id-ID" dirty="0"/>
              <a:t>: </a:t>
            </a:r>
            <a:r>
              <a:rPr lang="en-US" dirty="0"/>
              <a:t>to</a:t>
            </a:r>
            <a:r>
              <a:rPr lang="id-ID" dirty="0"/>
              <a:t> </a:t>
            </a:r>
            <a:r>
              <a:rPr lang="en-US" dirty="0"/>
              <a:t>display information to the user and to interpret commands from the user into actions upon the domain and</a:t>
            </a:r>
            <a:r>
              <a:rPr lang="id-ID" dirty="0"/>
              <a:t> </a:t>
            </a:r>
            <a:r>
              <a:rPr lang="en-US" dirty="0"/>
              <a:t>data source</a:t>
            </a:r>
            <a:r>
              <a:rPr lang="id-ID" dirty="0"/>
              <a:t>.</a:t>
            </a:r>
          </a:p>
          <a:p>
            <a:pPr marL="0" indent="0" algn="just">
              <a:buNone/>
            </a:pPr>
            <a:endParaRPr lang="id-ID" dirty="0"/>
          </a:p>
          <a:p>
            <a:pPr algn="just"/>
            <a:r>
              <a:rPr lang="id-ID" dirty="0"/>
              <a:t>H</a:t>
            </a:r>
            <a:r>
              <a:rPr lang="en-US" dirty="0" err="1"/>
              <a:t>ow</a:t>
            </a:r>
            <a:r>
              <a:rPr lang="en-US" dirty="0"/>
              <a:t> to handle the interaction between the user and the software</a:t>
            </a:r>
            <a:endParaRPr lang="id-ID" dirty="0"/>
          </a:p>
          <a:p>
            <a:pPr algn="just"/>
            <a:r>
              <a:rPr lang="en-US" dirty="0"/>
              <a:t>This can be as</a:t>
            </a:r>
            <a:r>
              <a:rPr lang="id-ID" dirty="0"/>
              <a:t> </a:t>
            </a:r>
            <a:r>
              <a:rPr lang="en-US" dirty="0"/>
              <a:t>simple as a command-line or text-based menu system</a:t>
            </a:r>
            <a:endParaRPr lang="id-ID" dirty="0"/>
          </a:p>
          <a:p>
            <a:pPr algn="just"/>
            <a:r>
              <a:rPr lang="id-ID" dirty="0"/>
              <a:t>T</a:t>
            </a:r>
            <a:r>
              <a:rPr lang="en-US" dirty="0" err="1"/>
              <a:t>hese</a:t>
            </a:r>
            <a:r>
              <a:rPr lang="en-US" dirty="0"/>
              <a:t> days</a:t>
            </a:r>
            <a:r>
              <a:rPr lang="id-ID" dirty="0"/>
              <a:t>,</a:t>
            </a:r>
            <a:r>
              <a:rPr lang="en-US" dirty="0"/>
              <a:t> it's more likely to be a rich-client</a:t>
            </a:r>
            <a:r>
              <a:rPr lang="id-ID" dirty="0"/>
              <a:t> </a:t>
            </a:r>
            <a:r>
              <a:rPr lang="en-US" dirty="0"/>
              <a:t>graphics UI or an HTML-based browser UI</a:t>
            </a:r>
            <a:endParaRPr lang="id-ID" dirty="0"/>
          </a:p>
        </p:txBody>
      </p:sp>
      <p:pic>
        <p:nvPicPr>
          <p:cNvPr id="4" name="Picture 2" descr="http://martinfowler.com/bliki/images/presentationDomainDataLayering/all_basic.png"/>
          <p:cNvPicPr>
            <a:picLocks noChangeAspect="1" noChangeArrowheads="1"/>
          </p:cNvPicPr>
          <p:nvPr/>
        </p:nvPicPr>
        <p:blipFill rotWithShape="1">
          <a:blip r:embed="rId2">
            <a:extLst>
              <a:ext uri="{28A0092B-C50C-407E-A947-70E740481C1C}">
                <a14:useLocalDpi xmlns:a14="http://schemas.microsoft.com/office/drawing/2010/main" val="0"/>
              </a:ext>
            </a:extLst>
          </a:blip>
          <a:srcRect l="23806" t="2306" r="33518"/>
          <a:stretch/>
        </p:blipFill>
        <p:spPr bwMode="auto">
          <a:xfrm>
            <a:off x="7062718" y="2223825"/>
            <a:ext cx="1760561" cy="286593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950123" y="3252432"/>
            <a:ext cx="1995985" cy="1837323"/>
          </a:xfrm>
          <a:prstGeom prst="rect">
            <a:avLst/>
          </a:prstGeom>
          <a:solidFill>
            <a:schemeClr val="accent4">
              <a:lumMod val="40000"/>
              <a:lumOff val="6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Tree>
    <p:extLst>
      <p:ext uri="{BB962C8B-B14F-4D97-AF65-F5344CB8AC3E}">
        <p14:creationId xmlns:p14="http://schemas.microsoft.com/office/powerpoint/2010/main" val="3299811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The Three Layers: </a:t>
            </a:r>
            <a:r>
              <a:rPr lang="id-ID" b="1" dirty="0"/>
              <a:t>Data Source</a:t>
            </a:r>
            <a:endParaRPr lang="en-US" b="1" dirty="0"/>
          </a:p>
        </p:txBody>
      </p:sp>
      <p:sp>
        <p:nvSpPr>
          <p:cNvPr id="3" name="Content Placeholder 2"/>
          <p:cNvSpPr>
            <a:spLocks noGrp="1"/>
          </p:cNvSpPr>
          <p:nvPr>
            <p:ph idx="1"/>
          </p:nvPr>
        </p:nvSpPr>
        <p:spPr>
          <a:xfrm>
            <a:off x="628651" y="2226469"/>
            <a:ext cx="6096284" cy="3263504"/>
          </a:xfrm>
        </p:spPr>
        <p:txBody>
          <a:bodyPr>
            <a:normAutofit/>
          </a:bodyPr>
          <a:lstStyle/>
          <a:p>
            <a:pPr marL="0" indent="0" algn="just">
              <a:buNone/>
            </a:pPr>
            <a:r>
              <a:rPr lang="id-ID" dirty="0">
                <a:solidFill>
                  <a:srgbClr val="0070C0"/>
                </a:solidFill>
              </a:rPr>
              <a:t>Responsibility</a:t>
            </a:r>
            <a:r>
              <a:rPr lang="id-ID" dirty="0"/>
              <a:t>: </a:t>
            </a:r>
            <a:r>
              <a:rPr lang="en-US" dirty="0"/>
              <a:t>to</a:t>
            </a:r>
            <a:r>
              <a:rPr lang="id-ID" dirty="0"/>
              <a:t> </a:t>
            </a:r>
            <a:r>
              <a:rPr lang="en-US" dirty="0"/>
              <a:t>c</a:t>
            </a:r>
            <a:r>
              <a:rPr lang="id-ID" dirty="0"/>
              <a:t>ommunicate with other systems that carry out tasks on behalf of the applications.</a:t>
            </a:r>
          </a:p>
          <a:p>
            <a:pPr marL="0" indent="0" algn="just">
              <a:buNone/>
            </a:pPr>
            <a:endParaRPr lang="id-ID" dirty="0"/>
          </a:p>
          <a:p>
            <a:pPr algn="just"/>
            <a:r>
              <a:rPr lang="id-ID" dirty="0"/>
              <a:t>Communication with Databases</a:t>
            </a:r>
          </a:p>
          <a:p>
            <a:pPr lvl="1" algn="just"/>
            <a:r>
              <a:rPr lang="id-ID" sz="1500" dirty="0"/>
              <a:t>Mostly in many enterprise applications, the biggest piece of data source logic is a database that is responsible for storing persistent data</a:t>
            </a:r>
          </a:p>
          <a:p>
            <a:pPr algn="just"/>
            <a:r>
              <a:rPr lang="id-ID" dirty="0"/>
              <a:t>Communication with other applications</a:t>
            </a:r>
          </a:p>
          <a:p>
            <a:pPr algn="just"/>
            <a:r>
              <a:rPr lang="id-ID" dirty="0"/>
              <a:t>Communication with Messaging systems</a:t>
            </a:r>
          </a:p>
          <a:p>
            <a:pPr algn="just"/>
            <a:r>
              <a:rPr lang="id-ID" dirty="0"/>
              <a:t>Communication with Transaction managers</a:t>
            </a:r>
          </a:p>
          <a:p>
            <a:pPr algn="just"/>
            <a:endParaRPr lang="id-ID" dirty="0"/>
          </a:p>
        </p:txBody>
      </p:sp>
      <p:pic>
        <p:nvPicPr>
          <p:cNvPr id="4" name="Picture 2" descr="http://martinfowler.com/bliki/images/presentationDomainDataLayering/all_basic.png"/>
          <p:cNvPicPr>
            <a:picLocks noChangeAspect="1" noChangeArrowheads="1"/>
          </p:cNvPicPr>
          <p:nvPr/>
        </p:nvPicPr>
        <p:blipFill rotWithShape="1">
          <a:blip r:embed="rId3">
            <a:extLst>
              <a:ext uri="{28A0092B-C50C-407E-A947-70E740481C1C}">
                <a14:useLocalDpi xmlns:a14="http://schemas.microsoft.com/office/drawing/2010/main" val="0"/>
              </a:ext>
            </a:extLst>
          </a:blip>
          <a:srcRect l="23806" t="2306" r="33518"/>
          <a:stretch/>
        </p:blipFill>
        <p:spPr bwMode="auto">
          <a:xfrm>
            <a:off x="7062718" y="2223825"/>
            <a:ext cx="1760561" cy="286593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950123" y="2044584"/>
            <a:ext cx="1995985" cy="1837323"/>
          </a:xfrm>
          <a:prstGeom prst="rect">
            <a:avLst/>
          </a:prstGeom>
          <a:solidFill>
            <a:schemeClr val="accent4">
              <a:lumMod val="40000"/>
              <a:lumOff val="6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Tree>
    <p:extLst>
      <p:ext uri="{BB962C8B-B14F-4D97-AF65-F5344CB8AC3E}">
        <p14:creationId xmlns:p14="http://schemas.microsoft.com/office/powerpoint/2010/main" val="14500319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The Three Layers: </a:t>
            </a:r>
            <a:r>
              <a:rPr lang="id-ID" b="1" dirty="0"/>
              <a:t>Domain Logic</a:t>
            </a:r>
            <a:endParaRPr lang="en-US" b="1" dirty="0"/>
          </a:p>
        </p:txBody>
      </p:sp>
      <p:sp>
        <p:nvSpPr>
          <p:cNvPr id="3" name="Content Placeholder 2"/>
          <p:cNvSpPr>
            <a:spLocks noGrp="1"/>
          </p:cNvSpPr>
          <p:nvPr>
            <p:ph idx="1"/>
          </p:nvPr>
        </p:nvSpPr>
        <p:spPr>
          <a:xfrm>
            <a:off x="628651" y="2226469"/>
            <a:ext cx="6096284" cy="3263504"/>
          </a:xfrm>
        </p:spPr>
        <p:txBody>
          <a:bodyPr>
            <a:normAutofit/>
          </a:bodyPr>
          <a:lstStyle/>
          <a:p>
            <a:pPr marL="0" indent="0">
              <a:buNone/>
            </a:pPr>
            <a:r>
              <a:rPr lang="id-ID" dirty="0">
                <a:solidFill>
                  <a:srgbClr val="0070C0"/>
                </a:solidFill>
              </a:rPr>
              <a:t>Responsibility</a:t>
            </a:r>
            <a:r>
              <a:rPr lang="id-ID" dirty="0"/>
              <a:t>: </a:t>
            </a:r>
            <a:r>
              <a:rPr lang="en-US" dirty="0"/>
              <a:t>This is the work that this</a:t>
            </a:r>
            <a:r>
              <a:rPr lang="id-ID" dirty="0"/>
              <a:t> </a:t>
            </a:r>
            <a:r>
              <a:rPr lang="en-US" dirty="0"/>
              <a:t>application needs to do for the domain you're working with</a:t>
            </a:r>
            <a:endParaRPr lang="id-ID" dirty="0"/>
          </a:p>
          <a:p>
            <a:endParaRPr lang="id-ID" dirty="0"/>
          </a:p>
          <a:p>
            <a:pPr algn="just"/>
            <a:r>
              <a:rPr lang="id-ID" dirty="0"/>
              <a:t>Also referred as Business Logic</a:t>
            </a:r>
          </a:p>
          <a:p>
            <a:r>
              <a:rPr lang="en-US" dirty="0"/>
              <a:t>It involves calculations based on inputs and</a:t>
            </a:r>
            <a:r>
              <a:rPr lang="id-ID" dirty="0"/>
              <a:t> </a:t>
            </a:r>
            <a:r>
              <a:rPr lang="en-US" dirty="0"/>
              <a:t>stored data</a:t>
            </a:r>
            <a:endParaRPr lang="id-ID" dirty="0"/>
          </a:p>
          <a:p>
            <a:r>
              <a:rPr lang="en-US" dirty="0"/>
              <a:t>validation of any data that comes in from the presentation</a:t>
            </a:r>
            <a:endParaRPr lang="id-ID" dirty="0"/>
          </a:p>
          <a:p>
            <a:r>
              <a:rPr lang="en-US" dirty="0"/>
              <a:t>and figuring out exactly what data</a:t>
            </a:r>
            <a:r>
              <a:rPr lang="id-ID" dirty="0"/>
              <a:t> </a:t>
            </a:r>
            <a:r>
              <a:rPr lang="en-US" dirty="0"/>
              <a:t>source logic to dispatch</a:t>
            </a:r>
            <a:endParaRPr lang="id-ID" dirty="0"/>
          </a:p>
        </p:txBody>
      </p:sp>
      <p:pic>
        <p:nvPicPr>
          <p:cNvPr id="4" name="Picture 2" descr="http://martinfowler.com/bliki/images/presentationDomainDataLayering/all_basic.png"/>
          <p:cNvPicPr>
            <a:picLocks noChangeAspect="1" noChangeArrowheads="1"/>
          </p:cNvPicPr>
          <p:nvPr/>
        </p:nvPicPr>
        <p:blipFill rotWithShape="1">
          <a:blip r:embed="rId3">
            <a:extLst>
              <a:ext uri="{28A0092B-C50C-407E-A947-70E740481C1C}">
                <a14:useLocalDpi xmlns:a14="http://schemas.microsoft.com/office/drawing/2010/main" val="0"/>
              </a:ext>
            </a:extLst>
          </a:blip>
          <a:srcRect l="23806" t="2306" r="33518"/>
          <a:stretch/>
        </p:blipFill>
        <p:spPr bwMode="auto">
          <a:xfrm>
            <a:off x="7062718" y="2223825"/>
            <a:ext cx="1760561" cy="286593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950123" y="2044584"/>
            <a:ext cx="1995985" cy="1177141"/>
          </a:xfrm>
          <a:prstGeom prst="rect">
            <a:avLst/>
          </a:prstGeom>
          <a:solidFill>
            <a:schemeClr val="accent4">
              <a:lumMod val="40000"/>
              <a:lumOff val="6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6" name="Rectangle 5"/>
          <p:cNvSpPr/>
          <p:nvPr/>
        </p:nvSpPr>
        <p:spPr>
          <a:xfrm>
            <a:off x="6945005" y="3858030"/>
            <a:ext cx="1995985" cy="1231725"/>
          </a:xfrm>
          <a:prstGeom prst="rect">
            <a:avLst/>
          </a:prstGeom>
          <a:solidFill>
            <a:schemeClr val="accent4">
              <a:lumMod val="40000"/>
              <a:lumOff val="6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Tree>
    <p:extLst>
      <p:ext uri="{BB962C8B-B14F-4D97-AF65-F5344CB8AC3E}">
        <p14:creationId xmlns:p14="http://schemas.microsoft.com/office/powerpoint/2010/main" val="1541486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The Three Layers</a:t>
            </a:r>
            <a:endParaRPr lang="en-US" dirty="0"/>
          </a:p>
        </p:txBody>
      </p:sp>
      <p:sp>
        <p:nvSpPr>
          <p:cNvPr id="3" name="Content Placeholder 2"/>
          <p:cNvSpPr>
            <a:spLocks noGrp="1"/>
          </p:cNvSpPr>
          <p:nvPr>
            <p:ph idx="1"/>
          </p:nvPr>
        </p:nvSpPr>
        <p:spPr>
          <a:xfrm>
            <a:off x="628651" y="2226469"/>
            <a:ext cx="6116756" cy="3263504"/>
          </a:xfrm>
        </p:spPr>
        <p:txBody>
          <a:bodyPr>
            <a:normAutofit/>
          </a:bodyPr>
          <a:lstStyle/>
          <a:p>
            <a:pPr algn="just"/>
            <a:r>
              <a:rPr lang="en-US" dirty="0"/>
              <a:t>Sometimes the layers are arranged so that the domain layer completely hides the data source from the</a:t>
            </a:r>
            <a:r>
              <a:rPr lang="id-ID" dirty="0"/>
              <a:t> </a:t>
            </a:r>
            <a:r>
              <a:rPr lang="en-US" dirty="0"/>
              <a:t>presentation.</a:t>
            </a:r>
            <a:endParaRPr lang="id-ID" dirty="0"/>
          </a:p>
          <a:p>
            <a:pPr algn="just"/>
            <a:endParaRPr lang="id-ID" dirty="0"/>
          </a:p>
          <a:p>
            <a:pPr algn="just"/>
            <a:r>
              <a:rPr lang="en-US" dirty="0"/>
              <a:t>More often, however, the presentation accesses the data store directly.</a:t>
            </a:r>
            <a:endParaRPr lang="id-ID" dirty="0"/>
          </a:p>
          <a:p>
            <a:pPr algn="just"/>
            <a:endParaRPr lang="id-ID" dirty="0"/>
          </a:p>
          <a:p>
            <a:pPr algn="just"/>
            <a:r>
              <a:rPr lang="en-US" dirty="0"/>
              <a:t>While this is less pure,</a:t>
            </a:r>
            <a:r>
              <a:rPr lang="id-ID" dirty="0"/>
              <a:t> </a:t>
            </a:r>
            <a:r>
              <a:rPr lang="en-US" dirty="0"/>
              <a:t>it tends to work better in practice</a:t>
            </a:r>
            <a:r>
              <a:rPr lang="id-ID" dirty="0"/>
              <a:t> </a:t>
            </a:r>
            <a:r>
              <a:rPr lang="id-ID" dirty="0">
                <a:sym typeface="Wingdings" panose="05000000000000000000" pitchFamily="2" charset="2"/>
              </a:rPr>
              <a:t></a:t>
            </a:r>
            <a:endParaRPr lang="en-US" dirty="0"/>
          </a:p>
        </p:txBody>
      </p:sp>
      <p:pic>
        <p:nvPicPr>
          <p:cNvPr id="4" name="Picture 2" descr="http://martinfowler.com/bliki/images/presentationDomainDataLayering/all_basic.png"/>
          <p:cNvPicPr>
            <a:picLocks noChangeAspect="1" noChangeArrowheads="1"/>
          </p:cNvPicPr>
          <p:nvPr/>
        </p:nvPicPr>
        <p:blipFill rotWithShape="1">
          <a:blip r:embed="rId3">
            <a:extLst>
              <a:ext uri="{28A0092B-C50C-407E-A947-70E740481C1C}">
                <a14:useLocalDpi xmlns:a14="http://schemas.microsoft.com/office/drawing/2010/main" val="0"/>
              </a:ext>
            </a:extLst>
          </a:blip>
          <a:srcRect l="23806" t="2306" r="33518"/>
          <a:stretch/>
        </p:blipFill>
        <p:spPr bwMode="auto">
          <a:xfrm>
            <a:off x="6883650" y="2029344"/>
            <a:ext cx="2021515" cy="3290723"/>
          </a:xfrm>
          <a:prstGeom prst="rect">
            <a:avLst/>
          </a:prstGeom>
          <a:noFill/>
          <a:extLst>
            <a:ext uri="{909E8E84-426E-40DD-AFC4-6F175D3DCCD1}">
              <a14:hiddenFill xmlns:a14="http://schemas.microsoft.com/office/drawing/2010/main">
                <a:solidFill>
                  <a:srgbClr val="FFFFFF"/>
                </a:solidFill>
              </a14:hiddenFill>
            </a:ext>
          </a:extLst>
        </p:spPr>
      </p:pic>
      <p:sp>
        <p:nvSpPr>
          <p:cNvPr id="5" name="Freeform 4"/>
          <p:cNvSpPr/>
          <p:nvPr/>
        </p:nvSpPr>
        <p:spPr>
          <a:xfrm>
            <a:off x="6765487" y="2873707"/>
            <a:ext cx="307466" cy="1279478"/>
          </a:xfrm>
          <a:custGeom>
            <a:avLst/>
            <a:gdLst>
              <a:gd name="connsiteX0" fmla="*/ 409955 w 409955"/>
              <a:gd name="connsiteY0" fmla="*/ 0 h 1705970"/>
              <a:gd name="connsiteX1" fmla="*/ 522 w 409955"/>
              <a:gd name="connsiteY1" fmla="*/ 1187355 h 1705970"/>
              <a:gd name="connsiteX2" fmla="*/ 341716 w 409955"/>
              <a:gd name="connsiteY2" fmla="*/ 1705970 h 1705970"/>
            </a:gdLst>
            <a:ahLst/>
            <a:cxnLst>
              <a:cxn ang="0">
                <a:pos x="connsiteX0" y="connsiteY0"/>
              </a:cxn>
              <a:cxn ang="0">
                <a:pos x="connsiteX1" y="connsiteY1"/>
              </a:cxn>
              <a:cxn ang="0">
                <a:pos x="connsiteX2" y="connsiteY2"/>
              </a:cxn>
            </a:cxnLst>
            <a:rect l="l" t="t" r="r" b="b"/>
            <a:pathLst>
              <a:path w="409955" h="1705970">
                <a:moveTo>
                  <a:pt x="409955" y="0"/>
                </a:moveTo>
                <a:cubicBezTo>
                  <a:pt x="210925" y="451513"/>
                  <a:pt x="11895" y="903027"/>
                  <a:pt x="522" y="1187355"/>
                </a:cubicBezTo>
                <a:cubicBezTo>
                  <a:pt x="-10851" y="1471683"/>
                  <a:pt x="165432" y="1588826"/>
                  <a:pt x="341716" y="1705970"/>
                </a:cubicBezTo>
              </a:path>
            </a:pathLst>
          </a:custGeom>
          <a:noFill/>
          <a:ln w="28575">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Tree>
    <p:extLst>
      <p:ext uri="{BB962C8B-B14F-4D97-AF65-F5344CB8AC3E}">
        <p14:creationId xmlns:p14="http://schemas.microsoft.com/office/powerpoint/2010/main" val="812001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Layering?</a:t>
            </a:r>
          </a:p>
        </p:txBody>
      </p:sp>
      <p:sp>
        <p:nvSpPr>
          <p:cNvPr id="3" name="Content Placeholder 2"/>
          <p:cNvSpPr>
            <a:spLocks noGrp="1"/>
          </p:cNvSpPr>
          <p:nvPr>
            <p:ph idx="1"/>
          </p:nvPr>
        </p:nvSpPr>
        <p:spPr>
          <a:xfrm>
            <a:off x="457200" y="990600"/>
            <a:ext cx="8337550" cy="707571"/>
          </a:xfrm>
        </p:spPr>
        <p:txBody>
          <a:bodyPr/>
          <a:lstStyle/>
          <a:p>
            <a:pPr marL="0" indent="0">
              <a:buNone/>
            </a:pPr>
            <a:r>
              <a:rPr lang="en-US" b="1" dirty="0"/>
              <a:t>Layering</a:t>
            </a:r>
            <a:r>
              <a:rPr lang="en-US" dirty="0"/>
              <a:t> is one of the most common techniques that software designers use to </a:t>
            </a:r>
            <a:r>
              <a:rPr lang="en-US" b="1" dirty="0"/>
              <a:t>break apart a complicated software system</a:t>
            </a:r>
            <a:r>
              <a:rPr lang="en-US" dirty="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911746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The Three Layers: </a:t>
            </a:r>
            <a:r>
              <a:rPr lang="id-ID" b="1" dirty="0"/>
              <a:t>How to separate them?</a:t>
            </a:r>
            <a:endParaRPr lang="en-US" b="1" dirty="0"/>
          </a:p>
        </p:txBody>
      </p:sp>
      <p:sp>
        <p:nvSpPr>
          <p:cNvPr id="3" name="Content Placeholder 2"/>
          <p:cNvSpPr>
            <a:spLocks noGrp="1"/>
          </p:cNvSpPr>
          <p:nvPr>
            <p:ph idx="1"/>
          </p:nvPr>
        </p:nvSpPr>
        <p:spPr>
          <a:xfrm>
            <a:off x="628651" y="2226469"/>
            <a:ext cx="6096284" cy="3263504"/>
          </a:xfrm>
        </p:spPr>
        <p:txBody>
          <a:bodyPr>
            <a:normAutofit lnSpcReduction="10000"/>
          </a:bodyPr>
          <a:lstStyle/>
          <a:p>
            <a:pPr marL="0" indent="0" algn="just">
              <a:buNone/>
            </a:pPr>
            <a:r>
              <a:rPr lang="id-ID" dirty="0"/>
              <a:t>It depends on how complex the application is !</a:t>
            </a:r>
          </a:p>
          <a:p>
            <a:pPr algn="just"/>
            <a:endParaRPr lang="id-ID" dirty="0"/>
          </a:p>
          <a:p>
            <a:pPr algn="just"/>
            <a:r>
              <a:rPr lang="en-US" dirty="0"/>
              <a:t>As the system gets more complex, </a:t>
            </a:r>
            <a:r>
              <a:rPr lang="id-ID" dirty="0"/>
              <a:t>we</a:t>
            </a:r>
            <a:r>
              <a:rPr lang="en-US" dirty="0"/>
              <a:t> would break the three layers into</a:t>
            </a:r>
            <a:r>
              <a:rPr lang="id-ID" dirty="0"/>
              <a:t> </a:t>
            </a:r>
            <a:r>
              <a:rPr lang="en-US" dirty="0"/>
              <a:t>separate classes.</a:t>
            </a:r>
            <a:endParaRPr lang="id-ID" dirty="0"/>
          </a:p>
          <a:p>
            <a:pPr algn="just"/>
            <a:r>
              <a:rPr lang="en-US" dirty="0"/>
              <a:t>As complexity increased</a:t>
            </a:r>
            <a:r>
              <a:rPr lang="id-ID" dirty="0"/>
              <a:t>,</a:t>
            </a:r>
            <a:r>
              <a:rPr lang="en-US" dirty="0"/>
              <a:t> </a:t>
            </a:r>
            <a:r>
              <a:rPr lang="id-ID" dirty="0"/>
              <a:t>we</a:t>
            </a:r>
            <a:r>
              <a:rPr lang="en-US" dirty="0"/>
              <a:t> would divide the classes into separate packages</a:t>
            </a:r>
            <a:r>
              <a:rPr lang="id-ID" dirty="0"/>
              <a:t>.</a:t>
            </a:r>
          </a:p>
          <a:p>
            <a:pPr algn="just"/>
            <a:endParaRPr lang="id-ID" dirty="0"/>
          </a:p>
          <a:p>
            <a:pPr algn="just"/>
            <a:endParaRPr lang="id-ID" dirty="0"/>
          </a:p>
          <a:p>
            <a:pPr marL="0" indent="0" algn="just">
              <a:buNone/>
            </a:pPr>
            <a:r>
              <a:rPr lang="id-ID" dirty="0">
                <a:solidFill>
                  <a:srgbClr val="0070C0"/>
                </a:solidFill>
              </a:rPr>
              <a:t>M</a:t>
            </a:r>
            <a:r>
              <a:rPr lang="en-US" dirty="0" err="1">
                <a:solidFill>
                  <a:srgbClr val="0070C0"/>
                </a:solidFill>
              </a:rPr>
              <a:t>ake</a:t>
            </a:r>
            <a:r>
              <a:rPr lang="en-US" dirty="0">
                <a:solidFill>
                  <a:srgbClr val="0070C0"/>
                </a:solidFill>
              </a:rPr>
              <a:t> sure you do some</a:t>
            </a:r>
            <a:r>
              <a:rPr lang="id-ID" dirty="0">
                <a:solidFill>
                  <a:srgbClr val="0070C0"/>
                </a:solidFill>
              </a:rPr>
              <a:t> </a:t>
            </a:r>
            <a:r>
              <a:rPr lang="en-US" dirty="0">
                <a:solidFill>
                  <a:srgbClr val="0070C0"/>
                </a:solidFill>
              </a:rPr>
              <a:t>kind of separation—at least at the subroutine level</a:t>
            </a:r>
            <a:r>
              <a:rPr lang="id-ID" dirty="0">
                <a:solidFill>
                  <a:srgbClr val="0070C0"/>
                </a:solidFill>
              </a:rPr>
              <a:t>!</a:t>
            </a:r>
          </a:p>
        </p:txBody>
      </p:sp>
      <p:pic>
        <p:nvPicPr>
          <p:cNvPr id="4" name="Picture 2" descr="http://martinfowler.com/bliki/images/presentationDomainDataLayering/all_basic.png"/>
          <p:cNvPicPr>
            <a:picLocks noChangeAspect="1" noChangeArrowheads="1"/>
          </p:cNvPicPr>
          <p:nvPr/>
        </p:nvPicPr>
        <p:blipFill rotWithShape="1">
          <a:blip r:embed="rId3">
            <a:extLst>
              <a:ext uri="{28A0092B-C50C-407E-A947-70E740481C1C}">
                <a14:useLocalDpi xmlns:a14="http://schemas.microsoft.com/office/drawing/2010/main" val="0"/>
              </a:ext>
            </a:extLst>
          </a:blip>
          <a:srcRect l="23806" t="2306" r="33518"/>
          <a:stretch/>
        </p:blipFill>
        <p:spPr bwMode="auto">
          <a:xfrm>
            <a:off x="7062718" y="2223825"/>
            <a:ext cx="1760561" cy="2865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93731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The Three Layers: </a:t>
            </a:r>
            <a:r>
              <a:rPr lang="id-ID" b="1" dirty="0"/>
              <a:t>Some Rules...</a:t>
            </a:r>
            <a:endParaRPr lang="en-US" b="1" dirty="0"/>
          </a:p>
        </p:txBody>
      </p:sp>
      <p:sp>
        <p:nvSpPr>
          <p:cNvPr id="3" name="Content Placeholder 2"/>
          <p:cNvSpPr>
            <a:spLocks noGrp="1"/>
          </p:cNvSpPr>
          <p:nvPr>
            <p:ph idx="1"/>
          </p:nvPr>
        </p:nvSpPr>
        <p:spPr>
          <a:xfrm>
            <a:off x="628651" y="2226469"/>
            <a:ext cx="6096284" cy="3263504"/>
          </a:xfrm>
        </p:spPr>
        <p:txBody>
          <a:bodyPr>
            <a:normAutofit/>
          </a:bodyPr>
          <a:lstStyle/>
          <a:p>
            <a:pPr marL="0" indent="0">
              <a:buNone/>
            </a:pPr>
            <a:r>
              <a:rPr lang="en-US" dirty="0"/>
              <a:t>The domain and data source</a:t>
            </a:r>
            <a:r>
              <a:rPr lang="id-ID" dirty="0"/>
              <a:t> </a:t>
            </a:r>
            <a:r>
              <a:rPr lang="en-US" dirty="0"/>
              <a:t>should never be dependent on the presentation</a:t>
            </a:r>
            <a:r>
              <a:rPr lang="id-ID" dirty="0"/>
              <a:t>!</a:t>
            </a:r>
          </a:p>
          <a:p>
            <a:pPr marL="0" indent="0">
              <a:buNone/>
            </a:pPr>
            <a:endParaRPr lang="id-ID" dirty="0"/>
          </a:p>
          <a:p>
            <a:r>
              <a:rPr lang="id-ID" dirty="0">
                <a:solidFill>
                  <a:srgbClr val="0070C0"/>
                </a:solidFill>
              </a:rPr>
              <a:t>What does it mean?</a:t>
            </a:r>
            <a:r>
              <a:rPr lang="id-ID" dirty="0"/>
              <a:t> T</a:t>
            </a:r>
            <a:r>
              <a:rPr lang="en-US" dirty="0"/>
              <a:t>here should be no subroutine call from the domain</a:t>
            </a:r>
            <a:r>
              <a:rPr lang="id-ID" dirty="0"/>
              <a:t> </a:t>
            </a:r>
            <a:r>
              <a:rPr lang="en-US" dirty="0"/>
              <a:t>or data source code into the presentation code</a:t>
            </a:r>
            <a:r>
              <a:rPr lang="id-ID" dirty="0"/>
              <a:t>.</a:t>
            </a:r>
          </a:p>
          <a:p>
            <a:r>
              <a:rPr lang="id-ID" dirty="0">
                <a:solidFill>
                  <a:srgbClr val="0070C0"/>
                </a:solidFill>
              </a:rPr>
              <a:t>Benefit: </a:t>
            </a:r>
            <a:r>
              <a:rPr lang="id-ID" dirty="0"/>
              <a:t>It will be easier for us to substitute with other/different presentations </a:t>
            </a:r>
            <a:r>
              <a:rPr lang="id-ID" dirty="0">
                <a:sym typeface="Wingdings" panose="05000000000000000000" pitchFamily="2" charset="2"/>
              </a:rPr>
              <a:t></a:t>
            </a:r>
            <a:endParaRPr lang="id-ID" dirty="0">
              <a:solidFill>
                <a:srgbClr val="0070C0"/>
              </a:solidFill>
            </a:endParaRPr>
          </a:p>
        </p:txBody>
      </p:sp>
      <p:pic>
        <p:nvPicPr>
          <p:cNvPr id="4" name="Picture 2" descr="http://martinfowler.com/bliki/images/presentationDomainDataLayering/all_basic.png"/>
          <p:cNvPicPr>
            <a:picLocks noChangeAspect="1" noChangeArrowheads="1"/>
          </p:cNvPicPr>
          <p:nvPr/>
        </p:nvPicPr>
        <p:blipFill rotWithShape="1">
          <a:blip r:embed="rId3">
            <a:extLst>
              <a:ext uri="{28A0092B-C50C-407E-A947-70E740481C1C}">
                <a14:useLocalDpi xmlns:a14="http://schemas.microsoft.com/office/drawing/2010/main" val="0"/>
              </a:ext>
            </a:extLst>
          </a:blip>
          <a:srcRect l="23806" t="2306" r="33518"/>
          <a:stretch/>
        </p:blipFill>
        <p:spPr bwMode="auto">
          <a:xfrm>
            <a:off x="7062718" y="2223825"/>
            <a:ext cx="1760561" cy="2865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23051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Variations on The Three Layers</a:t>
            </a:r>
            <a:endParaRPr lang="en-US" dirty="0"/>
          </a:p>
        </p:txBody>
      </p:sp>
      <p:sp>
        <p:nvSpPr>
          <p:cNvPr id="3" name="Content Placeholder 2"/>
          <p:cNvSpPr>
            <a:spLocks noGrp="1"/>
          </p:cNvSpPr>
          <p:nvPr>
            <p:ph idx="1"/>
          </p:nvPr>
        </p:nvSpPr>
        <p:spPr>
          <a:xfrm>
            <a:off x="628650" y="2226469"/>
            <a:ext cx="4291693" cy="3263504"/>
          </a:xfrm>
        </p:spPr>
        <p:txBody>
          <a:bodyPr>
            <a:normAutofit/>
          </a:bodyPr>
          <a:lstStyle/>
          <a:p>
            <a:pPr algn="just"/>
            <a:r>
              <a:rPr lang="en-US" dirty="0"/>
              <a:t>A common variation is to put a service layer between the domain and presentation</a:t>
            </a:r>
            <a:r>
              <a:rPr lang="id-ID" dirty="0"/>
              <a:t>.</a:t>
            </a:r>
          </a:p>
          <a:p>
            <a:pPr algn="just"/>
            <a:r>
              <a:rPr lang="en-US" dirty="0"/>
              <a:t>A common variation is to arrange things so that the domain does not depend on its data sources by introducing a </a:t>
            </a:r>
            <a:r>
              <a:rPr lang="en-US" dirty="0">
                <a:hlinkClick r:id="rId2"/>
              </a:rPr>
              <a:t>mapper</a:t>
            </a:r>
            <a:r>
              <a:rPr lang="en-US" dirty="0"/>
              <a:t> between the domain and data source layers.</a:t>
            </a:r>
            <a:endParaRPr lang="id-ID" dirty="0"/>
          </a:p>
          <a:p>
            <a:pPr algn="just"/>
            <a:r>
              <a:rPr lang="id-ID" dirty="0"/>
              <a:t>This is often referred to as Hexagonal Architecture</a:t>
            </a:r>
            <a:endParaRPr lang="en-US" dirty="0"/>
          </a:p>
        </p:txBody>
      </p:sp>
      <p:pic>
        <p:nvPicPr>
          <p:cNvPr id="2050" name="Picture 2" descr="http://martinfowler.com/bliki/images/presentationDomainDataLayering/all_more.png"/>
          <p:cNvPicPr>
            <a:picLocks noChangeAspect="1" noChangeArrowheads="1"/>
          </p:cNvPicPr>
          <p:nvPr/>
        </p:nvPicPr>
        <p:blipFill rotWithShape="1">
          <a:blip r:embed="rId3">
            <a:extLst>
              <a:ext uri="{28A0092B-C50C-407E-A947-70E740481C1C}">
                <a14:useLocalDpi xmlns:a14="http://schemas.microsoft.com/office/drawing/2010/main" val="0"/>
              </a:ext>
            </a:extLst>
          </a:blip>
          <a:srcRect l="9252" r="24848"/>
          <a:stretch/>
        </p:blipFill>
        <p:spPr bwMode="auto">
          <a:xfrm>
            <a:off x="5606144" y="2010172"/>
            <a:ext cx="2852057" cy="373476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4025" y="5744937"/>
            <a:ext cx="6809941" cy="323165"/>
          </a:xfrm>
          <a:prstGeom prst="rect">
            <a:avLst/>
          </a:prstGeom>
          <a:noFill/>
        </p:spPr>
        <p:txBody>
          <a:bodyPr wrap="none" rtlCol="0">
            <a:spAutoFit/>
          </a:bodyPr>
          <a:lstStyle/>
          <a:p>
            <a:r>
              <a:rPr lang="en-US" sz="1500" dirty="0"/>
              <a:t>http://martinfowler.com/bliki/PresentationDomainDataLayering.html</a:t>
            </a:r>
          </a:p>
        </p:txBody>
      </p:sp>
    </p:spTree>
    <p:extLst>
      <p:ext uri="{BB962C8B-B14F-4D97-AF65-F5344CB8AC3E}">
        <p14:creationId xmlns:p14="http://schemas.microsoft.com/office/powerpoint/2010/main" val="26717085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Variations on The Three Layers</a:t>
            </a:r>
            <a:endParaRPr lang="en-US" dirty="0"/>
          </a:p>
        </p:txBody>
      </p:sp>
      <p:sp>
        <p:nvSpPr>
          <p:cNvPr id="3" name="Content Placeholder 2"/>
          <p:cNvSpPr>
            <a:spLocks noGrp="1"/>
          </p:cNvSpPr>
          <p:nvPr>
            <p:ph idx="1"/>
          </p:nvPr>
        </p:nvSpPr>
        <p:spPr>
          <a:xfrm>
            <a:off x="628650" y="1612508"/>
            <a:ext cx="4291693" cy="3263504"/>
          </a:xfrm>
        </p:spPr>
        <p:txBody>
          <a:bodyPr>
            <a:normAutofit/>
          </a:bodyPr>
          <a:lstStyle/>
          <a:p>
            <a:pPr algn="just"/>
            <a:r>
              <a:rPr lang="en-US" dirty="0"/>
              <a:t>W</a:t>
            </a:r>
            <a:r>
              <a:rPr lang="id-ID" dirty="0"/>
              <a:t>hat is </a:t>
            </a:r>
            <a:r>
              <a:rPr lang="id-ID" i="1" dirty="0"/>
              <a:t>mapper</a:t>
            </a:r>
            <a:r>
              <a:rPr lang="id-ID" dirty="0"/>
              <a:t>?</a:t>
            </a:r>
            <a:r>
              <a:rPr lang="en-US" i="1" dirty="0"/>
              <a:t> An object that sets up a communication between two independent objects.</a:t>
            </a:r>
            <a:endParaRPr lang="en-US" dirty="0"/>
          </a:p>
        </p:txBody>
      </p:sp>
      <p:sp>
        <p:nvSpPr>
          <p:cNvPr id="5" name="TextBox 4"/>
          <p:cNvSpPr txBox="1"/>
          <p:nvPr/>
        </p:nvSpPr>
        <p:spPr>
          <a:xfrm>
            <a:off x="84025" y="5744937"/>
            <a:ext cx="4979248" cy="323165"/>
          </a:xfrm>
          <a:prstGeom prst="rect">
            <a:avLst/>
          </a:prstGeom>
          <a:noFill/>
        </p:spPr>
        <p:txBody>
          <a:bodyPr wrap="none" rtlCol="0">
            <a:spAutoFit/>
          </a:bodyPr>
          <a:lstStyle/>
          <a:p>
            <a:r>
              <a:rPr lang="en-US" sz="1500" dirty="0"/>
              <a:t>http://martinfowler.com/eaaCatalog/mapper.html</a:t>
            </a:r>
          </a:p>
        </p:txBody>
      </p:sp>
      <p:pic>
        <p:nvPicPr>
          <p:cNvPr id="9218" name="Picture 2" descr="http://martinfowler.com/eaaCatalog/mapperSketch.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6109" y="2912949"/>
            <a:ext cx="5620090" cy="2484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67025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When your system </a:t>
            </a:r>
            <a:r>
              <a:rPr lang="en-US" dirty="0"/>
              <a:t>get</a:t>
            </a:r>
            <a:r>
              <a:rPr lang="id-ID" dirty="0"/>
              <a:t>s</a:t>
            </a:r>
            <a:r>
              <a:rPr lang="en-US" dirty="0"/>
              <a:t> sufficiently complex</a:t>
            </a:r>
          </a:p>
        </p:txBody>
      </p:sp>
      <p:sp>
        <p:nvSpPr>
          <p:cNvPr id="3" name="Content Placeholder 2"/>
          <p:cNvSpPr>
            <a:spLocks noGrp="1"/>
          </p:cNvSpPr>
          <p:nvPr>
            <p:ph idx="1"/>
          </p:nvPr>
        </p:nvSpPr>
        <p:spPr>
          <a:xfrm>
            <a:off x="628651" y="2226469"/>
            <a:ext cx="3899807" cy="3263504"/>
          </a:xfrm>
        </p:spPr>
        <p:txBody>
          <a:bodyPr>
            <a:normAutofit/>
          </a:bodyPr>
          <a:lstStyle/>
          <a:p>
            <a:pPr marL="0" indent="0">
              <a:buNone/>
            </a:pPr>
            <a:r>
              <a:rPr lang="id-ID" dirty="0"/>
              <a:t>O</a:t>
            </a:r>
            <a:r>
              <a:rPr lang="en-US" dirty="0" err="1"/>
              <a:t>nce</a:t>
            </a:r>
            <a:r>
              <a:rPr lang="en-US" dirty="0"/>
              <a:t> any of these</a:t>
            </a:r>
            <a:r>
              <a:rPr lang="id-ID" dirty="0"/>
              <a:t> three</a:t>
            </a:r>
            <a:r>
              <a:rPr lang="en-US" dirty="0"/>
              <a:t> layers gets too big you should split your top level into domain oriented modules which are internally layered.</a:t>
            </a:r>
          </a:p>
        </p:txBody>
      </p:sp>
      <p:sp>
        <p:nvSpPr>
          <p:cNvPr id="4" name="TextBox 3"/>
          <p:cNvSpPr txBox="1"/>
          <p:nvPr/>
        </p:nvSpPr>
        <p:spPr>
          <a:xfrm>
            <a:off x="84025" y="5744937"/>
            <a:ext cx="6809941" cy="323165"/>
          </a:xfrm>
          <a:prstGeom prst="rect">
            <a:avLst/>
          </a:prstGeom>
          <a:noFill/>
        </p:spPr>
        <p:txBody>
          <a:bodyPr wrap="none" rtlCol="0">
            <a:spAutoFit/>
          </a:bodyPr>
          <a:lstStyle/>
          <a:p>
            <a:r>
              <a:rPr lang="en-US" sz="1500" dirty="0"/>
              <a:t>http://martinfowler.com/bliki/PresentationDomainDataLayering.html</a:t>
            </a:r>
          </a:p>
        </p:txBody>
      </p:sp>
      <p:pic>
        <p:nvPicPr>
          <p:cNvPr id="10242" name="Picture 2" descr="http://martinfowler.com/bliki/images/presentationDomainDataLayering/all_to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1508" y="1991747"/>
            <a:ext cx="3864769" cy="3579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97323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Choosing Where to Run Your Layers</a:t>
            </a:r>
            <a:endParaRPr lang="en-US" dirty="0"/>
          </a:p>
        </p:txBody>
      </p:sp>
      <p:sp>
        <p:nvSpPr>
          <p:cNvPr id="3" name="Content Placeholder 2"/>
          <p:cNvSpPr>
            <a:spLocks noGrp="1"/>
          </p:cNvSpPr>
          <p:nvPr>
            <p:ph idx="1"/>
          </p:nvPr>
        </p:nvSpPr>
        <p:spPr/>
        <p:txBody>
          <a:bodyPr>
            <a:normAutofit/>
          </a:bodyPr>
          <a:lstStyle/>
          <a:p>
            <a:pPr algn="just"/>
            <a:r>
              <a:rPr lang="id-ID" dirty="0"/>
              <a:t>Until now, we were talking about </a:t>
            </a:r>
            <a:r>
              <a:rPr lang="id-ID" b="1" dirty="0">
                <a:solidFill>
                  <a:srgbClr val="0070C0"/>
                </a:solidFill>
              </a:rPr>
              <a:t>logical layers/separation</a:t>
            </a:r>
            <a:r>
              <a:rPr lang="id-ID" dirty="0"/>
              <a:t>, </a:t>
            </a:r>
            <a:r>
              <a:rPr lang="en-US" dirty="0"/>
              <a:t>dividing a system into separate pieces to</a:t>
            </a:r>
            <a:r>
              <a:rPr lang="id-ID" dirty="0"/>
              <a:t> </a:t>
            </a:r>
            <a:r>
              <a:rPr lang="en-US" dirty="0"/>
              <a:t>reduce the coupling between different parts of a system</a:t>
            </a:r>
            <a:r>
              <a:rPr lang="id-ID" dirty="0"/>
              <a:t>.</a:t>
            </a:r>
          </a:p>
          <a:p>
            <a:pPr algn="just"/>
            <a:r>
              <a:rPr lang="id-ID" dirty="0"/>
              <a:t>It is very useful even if all the layers are </a:t>
            </a:r>
            <a:r>
              <a:rPr lang="id-ID" b="1" dirty="0">
                <a:solidFill>
                  <a:srgbClr val="0070C0"/>
                </a:solidFill>
              </a:rPr>
              <a:t>running on one pysical machine</a:t>
            </a:r>
            <a:r>
              <a:rPr lang="id-ID" dirty="0"/>
              <a:t>.</a:t>
            </a:r>
          </a:p>
          <a:p>
            <a:pPr marL="0" indent="0" algn="just">
              <a:buNone/>
            </a:pPr>
            <a:endParaRPr lang="id-ID" dirty="0"/>
          </a:p>
          <a:p>
            <a:pPr algn="just"/>
            <a:r>
              <a:rPr lang="id-ID" dirty="0"/>
              <a:t>Now, we are talking about </a:t>
            </a:r>
            <a:r>
              <a:rPr lang="id-ID" b="1" dirty="0"/>
              <a:t>physical separation</a:t>
            </a:r>
            <a:r>
              <a:rPr lang="id-ID" dirty="0"/>
              <a:t>. </a:t>
            </a:r>
            <a:r>
              <a:rPr lang="en-US" dirty="0"/>
              <a:t>there are places where the physical structure of a</a:t>
            </a:r>
            <a:r>
              <a:rPr lang="id-ID" dirty="0"/>
              <a:t> </a:t>
            </a:r>
            <a:r>
              <a:rPr lang="en-US" dirty="0"/>
              <a:t>system makes a difference.</a:t>
            </a:r>
            <a:endParaRPr lang="id-ID" dirty="0"/>
          </a:p>
        </p:txBody>
      </p:sp>
    </p:spTree>
    <p:extLst>
      <p:ext uri="{BB962C8B-B14F-4D97-AF65-F5344CB8AC3E}">
        <p14:creationId xmlns:p14="http://schemas.microsoft.com/office/powerpoint/2010/main" val="27970196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Choosing Where to Run Your Layers</a:t>
            </a:r>
            <a:endParaRPr lang="en-US" dirty="0"/>
          </a:p>
        </p:txBody>
      </p:sp>
      <p:sp>
        <p:nvSpPr>
          <p:cNvPr id="3" name="Content Placeholder 2"/>
          <p:cNvSpPr>
            <a:spLocks noGrp="1"/>
          </p:cNvSpPr>
          <p:nvPr>
            <p:ph idx="1"/>
          </p:nvPr>
        </p:nvSpPr>
        <p:spPr>
          <a:xfrm>
            <a:off x="457200" y="1383630"/>
            <a:ext cx="8337550" cy="966537"/>
          </a:xfrm>
        </p:spPr>
        <p:txBody>
          <a:bodyPr>
            <a:normAutofit/>
          </a:bodyPr>
          <a:lstStyle/>
          <a:p>
            <a:pPr marL="0" indent="0" algn="just">
              <a:buNone/>
            </a:pPr>
            <a:r>
              <a:rPr lang="id-ID" b="1" dirty="0">
                <a:solidFill>
                  <a:srgbClr val="0070C0"/>
                </a:solidFill>
              </a:rPr>
              <a:t>Simple case:</a:t>
            </a:r>
            <a:r>
              <a:rPr lang="id-ID" dirty="0"/>
              <a:t> Run everything on servers !</a:t>
            </a:r>
          </a:p>
          <a:p>
            <a:pPr marL="0" indent="0">
              <a:buNone/>
            </a:pPr>
            <a:endParaRPr lang="id-ID" dirty="0"/>
          </a:p>
        </p:txBody>
      </p:sp>
      <p:sp>
        <p:nvSpPr>
          <p:cNvPr id="5" name="Content Placeholder 2"/>
          <p:cNvSpPr txBox="1">
            <a:spLocks/>
          </p:cNvSpPr>
          <p:nvPr/>
        </p:nvSpPr>
        <p:spPr bwMode="auto">
          <a:xfrm>
            <a:off x="457200" y="2141619"/>
            <a:ext cx="8337550" cy="1275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20000"/>
          </a:bodyPr>
          <a:lstStyle>
            <a:lvl1pPr marL="257175" indent="-257175" algn="l" rtl="0" eaLnBrk="1" fontAlgn="base" hangingPunct="1">
              <a:lnSpc>
                <a:spcPct val="100000"/>
              </a:lnSpc>
              <a:spcBef>
                <a:spcPct val="10000"/>
              </a:spcBef>
              <a:spcAft>
                <a:spcPct val="20000"/>
              </a:spcAft>
              <a:buClr>
                <a:schemeClr val="folHlink"/>
              </a:buClr>
              <a:buSzPct val="75000"/>
              <a:buFont typeface="Wingdings" panose="05000000000000000000" pitchFamily="2" charset="2"/>
              <a:buChar char="n"/>
              <a:defRPr sz="1800" b="1">
                <a:solidFill>
                  <a:schemeClr val="tx1"/>
                </a:solidFill>
                <a:latin typeface="Calibri" pitchFamily="34" charset="0"/>
                <a:ea typeface="+mn-ea"/>
                <a:cs typeface="+mn-cs"/>
              </a:defRPr>
            </a:lvl1pPr>
            <a:lvl2pPr marL="557213" indent="-214313" algn="l" rtl="0" eaLnBrk="1" fontAlgn="base" hangingPunct="1">
              <a:lnSpc>
                <a:spcPct val="100000"/>
              </a:lnSpc>
              <a:spcBef>
                <a:spcPct val="10000"/>
              </a:spcBef>
              <a:spcAft>
                <a:spcPct val="20000"/>
              </a:spcAft>
              <a:buClr>
                <a:schemeClr val="folHlink"/>
              </a:buClr>
              <a:buSzPct val="70000"/>
              <a:buFont typeface="Wingdings" panose="05000000000000000000" pitchFamily="2" charset="2"/>
              <a:buChar char="n"/>
              <a:defRPr sz="1800">
                <a:solidFill>
                  <a:schemeClr val="tx1"/>
                </a:solidFill>
                <a:latin typeface="Calibri" pitchFamily="34" charset="0"/>
              </a:defRPr>
            </a:lvl2pPr>
            <a:lvl3pPr marL="857250" indent="-171450" algn="l" rtl="0" eaLnBrk="1" fontAlgn="base" hangingPunct="1">
              <a:lnSpc>
                <a:spcPct val="100000"/>
              </a:lnSpc>
              <a:spcBef>
                <a:spcPct val="20000"/>
              </a:spcBef>
              <a:spcAft>
                <a:spcPct val="10000"/>
              </a:spcAft>
              <a:buClr>
                <a:schemeClr val="tx2"/>
              </a:buClr>
              <a:buChar char="•"/>
              <a:defRPr sz="1350">
                <a:solidFill>
                  <a:schemeClr val="tx1"/>
                </a:solidFill>
                <a:latin typeface="+mj-lt"/>
              </a:defRPr>
            </a:lvl3pPr>
            <a:lvl4pPr marL="1200150" indent="-171450" algn="l" rtl="0" eaLnBrk="1" fontAlgn="base" hangingPunct="1">
              <a:lnSpc>
                <a:spcPct val="100000"/>
              </a:lnSpc>
              <a:spcBef>
                <a:spcPct val="20000"/>
              </a:spcBef>
              <a:spcAft>
                <a:spcPct val="0"/>
              </a:spcAft>
              <a:buClr>
                <a:schemeClr val="hlink"/>
              </a:buClr>
              <a:buChar char="•"/>
              <a:defRPr sz="1350">
                <a:solidFill>
                  <a:schemeClr val="tx1"/>
                </a:solidFill>
                <a:latin typeface="+mj-lt"/>
              </a:defRPr>
            </a:lvl4pPr>
            <a:lvl5pPr marL="1543050" indent="-171450" algn="l" rtl="0" eaLnBrk="1" fontAlgn="base" hangingPunct="1">
              <a:lnSpc>
                <a:spcPct val="100000"/>
              </a:lnSpc>
              <a:spcBef>
                <a:spcPct val="20000"/>
              </a:spcBef>
              <a:spcAft>
                <a:spcPct val="0"/>
              </a:spcAft>
              <a:buClr>
                <a:schemeClr val="tx1"/>
              </a:buClr>
              <a:buSzPct val="85000"/>
              <a:buChar char="•"/>
              <a:defRPr sz="1350">
                <a:solidFill>
                  <a:schemeClr val="tx1"/>
                </a:solidFill>
                <a:latin typeface="+mj-lt"/>
              </a:defRPr>
            </a:lvl5pPr>
            <a:lvl6pPr marL="1885950" indent="-171450" algn="l" rtl="0" eaLnBrk="1" fontAlgn="base" hangingPunct="1">
              <a:lnSpc>
                <a:spcPct val="90000"/>
              </a:lnSpc>
              <a:spcBef>
                <a:spcPct val="20000"/>
              </a:spcBef>
              <a:spcAft>
                <a:spcPct val="0"/>
              </a:spcAft>
              <a:buClr>
                <a:schemeClr val="tx1"/>
              </a:buClr>
              <a:buSzPct val="85000"/>
              <a:buChar char="•"/>
              <a:defRPr sz="1500">
                <a:solidFill>
                  <a:schemeClr val="tx1"/>
                </a:solidFill>
                <a:latin typeface="+mj-lt"/>
              </a:defRPr>
            </a:lvl6pPr>
            <a:lvl7pPr marL="2228850" indent="-171450" algn="l" rtl="0" eaLnBrk="1" fontAlgn="base" hangingPunct="1">
              <a:lnSpc>
                <a:spcPct val="90000"/>
              </a:lnSpc>
              <a:spcBef>
                <a:spcPct val="20000"/>
              </a:spcBef>
              <a:spcAft>
                <a:spcPct val="0"/>
              </a:spcAft>
              <a:buClr>
                <a:schemeClr val="tx1"/>
              </a:buClr>
              <a:buSzPct val="85000"/>
              <a:buChar char="•"/>
              <a:defRPr sz="1500">
                <a:solidFill>
                  <a:schemeClr val="tx1"/>
                </a:solidFill>
                <a:latin typeface="+mj-lt"/>
              </a:defRPr>
            </a:lvl7pPr>
            <a:lvl8pPr marL="2571750" indent="-171450" algn="l" rtl="0" eaLnBrk="1" fontAlgn="base" hangingPunct="1">
              <a:lnSpc>
                <a:spcPct val="90000"/>
              </a:lnSpc>
              <a:spcBef>
                <a:spcPct val="20000"/>
              </a:spcBef>
              <a:spcAft>
                <a:spcPct val="0"/>
              </a:spcAft>
              <a:buClr>
                <a:schemeClr val="tx1"/>
              </a:buClr>
              <a:buSzPct val="85000"/>
              <a:buChar char="•"/>
              <a:defRPr sz="1500">
                <a:solidFill>
                  <a:schemeClr val="tx1"/>
                </a:solidFill>
                <a:latin typeface="+mj-lt"/>
              </a:defRPr>
            </a:lvl8pPr>
            <a:lvl9pPr marL="2914650" indent="-171450" algn="l" rtl="0" eaLnBrk="1" fontAlgn="base" hangingPunct="1">
              <a:lnSpc>
                <a:spcPct val="90000"/>
              </a:lnSpc>
              <a:spcBef>
                <a:spcPct val="20000"/>
              </a:spcBef>
              <a:spcAft>
                <a:spcPct val="0"/>
              </a:spcAft>
              <a:buClr>
                <a:schemeClr val="tx1"/>
              </a:buClr>
              <a:buSzPct val="85000"/>
              <a:buChar char="•"/>
              <a:defRPr sz="1500">
                <a:solidFill>
                  <a:schemeClr val="tx1"/>
                </a:solidFill>
                <a:latin typeface="+mj-lt"/>
              </a:defRPr>
            </a:lvl9pPr>
          </a:lstStyle>
          <a:p>
            <a:pPr marL="0" indent="0" algn="just">
              <a:buFont typeface="Wingdings" panose="05000000000000000000" pitchFamily="2" charset="2"/>
              <a:buNone/>
            </a:pPr>
            <a:r>
              <a:rPr lang="id-ID" kern="0" dirty="0"/>
              <a:t>Advantages:</a:t>
            </a:r>
          </a:p>
          <a:p>
            <a:r>
              <a:rPr lang="id-ID" kern="0" dirty="0"/>
              <a:t>E</a:t>
            </a:r>
            <a:r>
              <a:rPr lang="en-US" kern="0" dirty="0"/>
              <a:t>very</a:t>
            </a:r>
            <a:r>
              <a:rPr lang="id-ID" kern="0" dirty="0"/>
              <a:t> </a:t>
            </a:r>
            <a:r>
              <a:rPr lang="en-US" kern="0" dirty="0"/>
              <a:t>thing is easy to upgrade and</a:t>
            </a:r>
            <a:r>
              <a:rPr lang="id-ID" kern="0" dirty="0"/>
              <a:t> </a:t>
            </a:r>
            <a:r>
              <a:rPr lang="en-US" kern="0" dirty="0"/>
              <a:t>fix</a:t>
            </a:r>
            <a:endParaRPr lang="id-ID" kern="0" dirty="0"/>
          </a:p>
          <a:p>
            <a:r>
              <a:rPr lang="en-US" kern="0" dirty="0"/>
              <a:t>You don't have to worry about deployment to many desktops</a:t>
            </a:r>
            <a:endParaRPr lang="id-ID" kern="0" dirty="0"/>
          </a:p>
          <a:p>
            <a:r>
              <a:rPr lang="en-US" kern="0" dirty="0"/>
              <a:t>You don't have to worry about compatibilities with other</a:t>
            </a:r>
            <a:r>
              <a:rPr lang="id-ID" kern="0" dirty="0"/>
              <a:t> </a:t>
            </a:r>
            <a:r>
              <a:rPr lang="en-US" kern="0" dirty="0"/>
              <a:t>desktop software</a:t>
            </a:r>
            <a:endParaRPr lang="id-ID" kern="0" dirty="0"/>
          </a:p>
          <a:p>
            <a:pPr marL="0" indent="0">
              <a:buNone/>
            </a:pPr>
            <a:endParaRPr lang="id-ID" kern="0" dirty="0"/>
          </a:p>
        </p:txBody>
      </p:sp>
      <p:sp>
        <p:nvSpPr>
          <p:cNvPr id="6" name="Content Placeholder 2"/>
          <p:cNvSpPr txBox="1">
            <a:spLocks/>
          </p:cNvSpPr>
          <p:nvPr/>
        </p:nvSpPr>
        <p:spPr bwMode="auto">
          <a:xfrm>
            <a:off x="457200" y="3601453"/>
            <a:ext cx="8337550" cy="826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257175" indent="-257175" algn="l" rtl="0" eaLnBrk="1" fontAlgn="base" hangingPunct="1">
              <a:lnSpc>
                <a:spcPct val="100000"/>
              </a:lnSpc>
              <a:spcBef>
                <a:spcPct val="10000"/>
              </a:spcBef>
              <a:spcAft>
                <a:spcPct val="20000"/>
              </a:spcAft>
              <a:buClr>
                <a:schemeClr val="folHlink"/>
              </a:buClr>
              <a:buSzPct val="75000"/>
              <a:buFont typeface="Wingdings" panose="05000000000000000000" pitchFamily="2" charset="2"/>
              <a:buChar char="n"/>
              <a:defRPr sz="1800" b="1">
                <a:solidFill>
                  <a:schemeClr val="tx1"/>
                </a:solidFill>
                <a:latin typeface="Calibri" pitchFamily="34" charset="0"/>
                <a:ea typeface="+mn-ea"/>
                <a:cs typeface="+mn-cs"/>
              </a:defRPr>
            </a:lvl1pPr>
            <a:lvl2pPr marL="557213" indent="-214313" algn="l" rtl="0" eaLnBrk="1" fontAlgn="base" hangingPunct="1">
              <a:lnSpc>
                <a:spcPct val="100000"/>
              </a:lnSpc>
              <a:spcBef>
                <a:spcPct val="10000"/>
              </a:spcBef>
              <a:spcAft>
                <a:spcPct val="20000"/>
              </a:spcAft>
              <a:buClr>
                <a:schemeClr val="folHlink"/>
              </a:buClr>
              <a:buSzPct val="70000"/>
              <a:buFont typeface="Wingdings" panose="05000000000000000000" pitchFamily="2" charset="2"/>
              <a:buChar char="n"/>
              <a:defRPr sz="1800">
                <a:solidFill>
                  <a:schemeClr val="tx1"/>
                </a:solidFill>
                <a:latin typeface="Calibri" pitchFamily="34" charset="0"/>
              </a:defRPr>
            </a:lvl2pPr>
            <a:lvl3pPr marL="857250" indent="-171450" algn="l" rtl="0" eaLnBrk="1" fontAlgn="base" hangingPunct="1">
              <a:lnSpc>
                <a:spcPct val="100000"/>
              </a:lnSpc>
              <a:spcBef>
                <a:spcPct val="20000"/>
              </a:spcBef>
              <a:spcAft>
                <a:spcPct val="10000"/>
              </a:spcAft>
              <a:buClr>
                <a:schemeClr val="tx2"/>
              </a:buClr>
              <a:buChar char="•"/>
              <a:defRPr sz="1350">
                <a:solidFill>
                  <a:schemeClr val="tx1"/>
                </a:solidFill>
                <a:latin typeface="+mj-lt"/>
              </a:defRPr>
            </a:lvl3pPr>
            <a:lvl4pPr marL="1200150" indent="-171450" algn="l" rtl="0" eaLnBrk="1" fontAlgn="base" hangingPunct="1">
              <a:lnSpc>
                <a:spcPct val="100000"/>
              </a:lnSpc>
              <a:spcBef>
                <a:spcPct val="20000"/>
              </a:spcBef>
              <a:spcAft>
                <a:spcPct val="0"/>
              </a:spcAft>
              <a:buClr>
                <a:schemeClr val="hlink"/>
              </a:buClr>
              <a:buChar char="•"/>
              <a:defRPr sz="1350">
                <a:solidFill>
                  <a:schemeClr val="tx1"/>
                </a:solidFill>
                <a:latin typeface="+mj-lt"/>
              </a:defRPr>
            </a:lvl4pPr>
            <a:lvl5pPr marL="1543050" indent="-171450" algn="l" rtl="0" eaLnBrk="1" fontAlgn="base" hangingPunct="1">
              <a:lnSpc>
                <a:spcPct val="100000"/>
              </a:lnSpc>
              <a:spcBef>
                <a:spcPct val="20000"/>
              </a:spcBef>
              <a:spcAft>
                <a:spcPct val="0"/>
              </a:spcAft>
              <a:buClr>
                <a:schemeClr val="tx1"/>
              </a:buClr>
              <a:buSzPct val="85000"/>
              <a:buChar char="•"/>
              <a:defRPr sz="1350">
                <a:solidFill>
                  <a:schemeClr val="tx1"/>
                </a:solidFill>
                <a:latin typeface="+mj-lt"/>
              </a:defRPr>
            </a:lvl5pPr>
            <a:lvl6pPr marL="1885950" indent="-171450" algn="l" rtl="0" eaLnBrk="1" fontAlgn="base" hangingPunct="1">
              <a:lnSpc>
                <a:spcPct val="90000"/>
              </a:lnSpc>
              <a:spcBef>
                <a:spcPct val="20000"/>
              </a:spcBef>
              <a:spcAft>
                <a:spcPct val="0"/>
              </a:spcAft>
              <a:buClr>
                <a:schemeClr val="tx1"/>
              </a:buClr>
              <a:buSzPct val="85000"/>
              <a:buChar char="•"/>
              <a:defRPr sz="1500">
                <a:solidFill>
                  <a:schemeClr val="tx1"/>
                </a:solidFill>
                <a:latin typeface="+mj-lt"/>
              </a:defRPr>
            </a:lvl6pPr>
            <a:lvl7pPr marL="2228850" indent="-171450" algn="l" rtl="0" eaLnBrk="1" fontAlgn="base" hangingPunct="1">
              <a:lnSpc>
                <a:spcPct val="90000"/>
              </a:lnSpc>
              <a:spcBef>
                <a:spcPct val="20000"/>
              </a:spcBef>
              <a:spcAft>
                <a:spcPct val="0"/>
              </a:spcAft>
              <a:buClr>
                <a:schemeClr val="tx1"/>
              </a:buClr>
              <a:buSzPct val="85000"/>
              <a:buChar char="•"/>
              <a:defRPr sz="1500">
                <a:solidFill>
                  <a:schemeClr val="tx1"/>
                </a:solidFill>
                <a:latin typeface="+mj-lt"/>
              </a:defRPr>
            </a:lvl7pPr>
            <a:lvl8pPr marL="2571750" indent="-171450" algn="l" rtl="0" eaLnBrk="1" fontAlgn="base" hangingPunct="1">
              <a:lnSpc>
                <a:spcPct val="90000"/>
              </a:lnSpc>
              <a:spcBef>
                <a:spcPct val="20000"/>
              </a:spcBef>
              <a:spcAft>
                <a:spcPct val="0"/>
              </a:spcAft>
              <a:buClr>
                <a:schemeClr val="tx1"/>
              </a:buClr>
              <a:buSzPct val="85000"/>
              <a:buChar char="•"/>
              <a:defRPr sz="1500">
                <a:solidFill>
                  <a:schemeClr val="tx1"/>
                </a:solidFill>
                <a:latin typeface="+mj-lt"/>
              </a:defRPr>
            </a:lvl8pPr>
            <a:lvl9pPr marL="2914650" indent="-171450" algn="l" rtl="0" eaLnBrk="1" fontAlgn="base" hangingPunct="1">
              <a:lnSpc>
                <a:spcPct val="90000"/>
              </a:lnSpc>
              <a:spcBef>
                <a:spcPct val="20000"/>
              </a:spcBef>
              <a:spcAft>
                <a:spcPct val="0"/>
              </a:spcAft>
              <a:buClr>
                <a:schemeClr val="tx1"/>
              </a:buClr>
              <a:buSzPct val="85000"/>
              <a:buChar char="•"/>
              <a:defRPr sz="1500">
                <a:solidFill>
                  <a:schemeClr val="tx1"/>
                </a:solidFill>
                <a:latin typeface="+mj-lt"/>
              </a:defRPr>
            </a:lvl9pPr>
          </a:lstStyle>
          <a:p>
            <a:pPr marL="0" indent="0">
              <a:buNone/>
            </a:pPr>
            <a:r>
              <a:rPr lang="id-ID" dirty="0"/>
              <a:t>Problems:</a:t>
            </a:r>
          </a:p>
          <a:p>
            <a:r>
              <a:rPr lang="id-ID" dirty="0"/>
              <a:t>Problems on </a:t>
            </a:r>
            <a:r>
              <a:rPr lang="id-ID" dirty="0">
                <a:solidFill>
                  <a:srgbClr val="0070C0"/>
                </a:solidFill>
              </a:rPr>
              <a:t>responsiveness</a:t>
            </a:r>
            <a:r>
              <a:rPr lang="id-ID" dirty="0"/>
              <a:t> and </a:t>
            </a:r>
            <a:r>
              <a:rPr lang="id-ID" dirty="0">
                <a:solidFill>
                  <a:srgbClr val="0070C0"/>
                </a:solidFill>
              </a:rPr>
              <a:t>disconnected operations</a:t>
            </a:r>
          </a:p>
          <a:p>
            <a:pPr marL="0" indent="0">
              <a:buNone/>
            </a:pPr>
            <a:endParaRPr lang="id-ID" kern="0" dirty="0"/>
          </a:p>
        </p:txBody>
      </p:sp>
    </p:spTree>
    <p:extLst>
      <p:ext uri="{BB962C8B-B14F-4D97-AF65-F5344CB8AC3E}">
        <p14:creationId xmlns:p14="http://schemas.microsoft.com/office/powerpoint/2010/main" val="2984187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Choosing Where to Run Your Layers</a:t>
            </a:r>
            <a:endParaRPr lang="en-US" dirty="0"/>
          </a:p>
        </p:txBody>
      </p:sp>
      <p:sp>
        <p:nvSpPr>
          <p:cNvPr id="3" name="Content Placeholder 2"/>
          <p:cNvSpPr>
            <a:spLocks noGrp="1"/>
          </p:cNvSpPr>
          <p:nvPr>
            <p:ph idx="1"/>
          </p:nvPr>
        </p:nvSpPr>
        <p:spPr>
          <a:xfrm>
            <a:off x="457200" y="990600"/>
            <a:ext cx="8337550" cy="2955758"/>
          </a:xfrm>
        </p:spPr>
        <p:txBody>
          <a:bodyPr>
            <a:normAutofit/>
          </a:bodyPr>
          <a:lstStyle/>
          <a:p>
            <a:pPr marL="0" indent="0" algn="just">
              <a:buNone/>
            </a:pPr>
            <a:r>
              <a:rPr lang="id-ID" b="1" dirty="0">
                <a:solidFill>
                  <a:srgbClr val="0070C0"/>
                </a:solidFill>
              </a:rPr>
              <a:t>Alternatives:</a:t>
            </a:r>
            <a:r>
              <a:rPr lang="id-ID" dirty="0"/>
              <a:t> </a:t>
            </a:r>
            <a:r>
              <a:rPr lang="en-US" dirty="0"/>
              <a:t>we can look at the options layer by layer</a:t>
            </a:r>
            <a:endParaRPr lang="id-ID" dirty="0"/>
          </a:p>
          <a:p>
            <a:pPr marL="0" indent="0" algn="just">
              <a:buNone/>
            </a:pPr>
            <a:r>
              <a:rPr lang="id-ID" b="1" u="sng" dirty="0"/>
              <a:t>Data Source</a:t>
            </a:r>
          </a:p>
          <a:p>
            <a:pPr marL="0" indent="0" algn="just">
              <a:buNone/>
            </a:pPr>
            <a:endParaRPr lang="id-ID" dirty="0"/>
          </a:p>
          <a:p>
            <a:pPr algn="just"/>
            <a:r>
              <a:rPr lang="en-US" dirty="0"/>
              <a:t>The </a:t>
            </a:r>
            <a:r>
              <a:rPr lang="en-US" b="1" dirty="0"/>
              <a:t>data source </a:t>
            </a:r>
            <a:r>
              <a:rPr lang="en-US" dirty="0"/>
              <a:t>pretty much</a:t>
            </a:r>
            <a:r>
              <a:rPr lang="id-ID" dirty="0"/>
              <a:t> </a:t>
            </a:r>
            <a:r>
              <a:rPr lang="en-US" dirty="0"/>
              <a:t>always runs only on servers.</a:t>
            </a:r>
            <a:endParaRPr lang="id-ID" dirty="0"/>
          </a:p>
          <a:p>
            <a:pPr algn="just"/>
            <a:endParaRPr lang="id-ID" dirty="0"/>
          </a:p>
          <a:p>
            <a:pPr algn="just"/>
            <a:r>
              <a:rPr lang="en-US" dirty="0"/>
              <a:t>The exception is where you might duplicate server functionality onto a suitably</a:t>
            </a:r>
            <a:r>
              <a:rPr lang="id-ID" dirty="0"/>
              <a:t> </a:t>
            </a:r>
            <a:r>
              <a:rPr lang="en-US" dirty="0"/>
              <a:t>powerful client, usually when you want disconnected operation</a:t>
            </a:r>
            <a:r>
              <a:rPr lang="id-ID" dirty="0"/>
              <a:t>.</a:t>
            </a:r>
          </a:p>
        </p:txBody>
      </p:sp>
    </p:spTree>
    <p:extLst>
      <p:ext uri="{BB962C8B-B14F-4D97-AF65-F5344CB8AC3E}">
        <p14:creationId xmlns:p14="http://schemas.microsoft.com/office/powerpoint/2010/main" val="33920686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Choosing Where to Run Your Layers</a:t>
            </a:r>
            <a:endParaRPr lang="en-US" dirty="0"/>
          </a:p>
        </p:txBody>
      </p:sp>
      <p:sp>
        <p:nvSpPr>
          <p:cNvPr id="3" name="Content Placeholder 2"/>
          <p:cNvSpPr>
            <a:spLocks noGrp="1"/>
          </p:cNvSpPr>
          <p:nvPr>
            <p:ph idx="1"/>
          </p:nvPr>
        </p:nvSpPr>
        <p:spPr/>
        <p:txBody>
          <a:bodyPr>
            <a:normAutofit/>
          </a:bodyPr>
          <a:lstStyle/>
          <a:p>
            <a:pPr marL="0" indent="0" algn="just">
              <a:buNone/>
            </a:pPr>
            <a:r>
              <a:rPr lang="id-ID" b="1" dirty="0">
                <a:solidFill>
                  <a:srgbClr val="0070C0"/>
                </a:solidFill>
              </a:rPr>
              <a:t>Alternatives:</a:t>
            </a:r>
            <a:r>
              <a:rPr lang="id-ID" dirty="0"/>
              <a:t> </a:t>
            </a:r>
            <a:r>
              <a:rPr lang="en-US" dirty="0"/>
              <a:t>we can look at the options layer by layer</a:t>
            </a:r>
            <a:endParaRPr lang="id-ID" dirty="0"/>
          </a:p>
          <a:p>
            <a:pPr marL="0" indent="0" algn="just">
              <a:buNone/>
            </a:pPr>
            <a:r>
              <a:rPr lang="id-ID" b="1" u="sng" dirty="0"/>
              <a:t>Presentation</a:t>
            </a:r>
          </a:p>
          <a:p>
            <a:pPr marL="0" indent="0" algn="just">
              <a:buNone/>
            </a:pPr>
            <a:endParaRPr lang="id-ID" dirty="0"/>
          </a:p>
          <a:p>
            <a:pPr algn="just"/>
            <a:r>
              <a:rPr lang="en-US" dirty="0"/>
              <a:t>I</a:t>
            </a:r>
            <a:r>
              <a:rPr lang="id-ID" dirty="0"/>
              <a:t>t </a:t>
            </a:r>
            <a:r>
              <a:rPr lang="en-US" dirty="0"/>
              <a:t>depends mostly on what kind of user interface you want</a:t>
            </a:r>
            <a:endParaRPr lang="id-ID" dirty="0"/>
          </a:p>
          <a:p>
            <a:pPr algn="just"/>
            <a:r>
              <a:rPr lang="en-US" dirty="0"/>
              <a:t>Running a rich client pretty much means running the presentation on the client</a:t>
            </a:r>
            <a:r>
              <a:rPr lang="id-ID" dirty="0"/>
              <a:t>.</a:t>
            </a:r>
          </a:p>
          <a:p>
            <a:r>
              <a:rPr lang="en-US" dirty="0"/>
              <a:t>Running a Web interface</a:t>
            </a:r>
            <a:r>
              <a:rPr lang="id-ID" dirty="0"/>
              <a:t> </a:t>
            </a:r>
            <a:r>
              <a:rPr lang="en-US" dirty="0"/>
              <a:t>pretty much means running on the server</a:t>
            </a:r>
            <a:endParaRPr lang="id-ID" dirty="0"/>
          </a:p>
        </p:txBody>
      </p:sp>
    </p:spTree>
    <p:extLst>
      <p:ext uri="{BB962C8B-B14F-4D97-AF65-F5344CB8AC3E}">
        <p14:creationId xmlns:p14="http://schemas.microsoft.com/office/powerpoint/2010/main" val="23625521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Choosing Where to Run Your Layers</a:t>
            </a:r>
            <a:endParaRPr lang="en-US" dirty="0"/>
          </a:p>
        </p:txBody>
      </p:sp>
      <p:sp>
        <p:nvSpPr>
          <p:cNvPr id="3" name="Content Placeholder 2"/>
          <p:cNvSpPr>
            <a:spLocks noGrp="1"/>
          </p:cNvSpPr>
          <p:nvPr>
            <p:ph idx="1"/>
          </p:nvPr>
        </p:nvSpPr>
        <p:spPr/>
        <p:txBody>
          <a:bodyPr>
            <a:normAutofit/>
          </a:bodyPr>
          <a:lstStyle/>
          <a:p>
            <a:pPr marL="0" indent="0" algn="just">
              <a:buNone/>
            </a:pPr>
            <a:r>
              <a:rPr lang="id-ID" b="1" dirty="0">
                <a:solidFill>
                  <a:srgbClr val="0070C0"/>
                </a:solidFill>
              </a:rPr>
              <a:t>Alternatives:</a:t>
            </a:r>
            <a:r>
              <a:rPr lang="id-ID" dirty="0"/>
              <a:t> </a:t>
            </a:r>
            <a:r>
              <a:rPr lang="en-US" dirty="0"/>
              <a:t>we can look at the options layer by layer</a:t>
            </a:r>
            <a:endParaRPr lang="id-ID" dirty="0"/>
          </a:p>
          <a:p>
            <a:pPr marL="0" indent="0" algn="just">
              <a:buNone/>
            </a:pPr>
            <a:r>
              <a:rPr lang="id-ID" b="1" u="sng" dirty="0"/>
              <a:t>Domain Logic</a:t>
            </a:r>
          </a:p>
          <a:p>
            <a:pPr marL="0" indent="0" algn="just">
              <a:buNone/>
            </a:pPr>
            <a:endParaRPr lang="id-ID" dirty="0"/>
          </a:p>
          <a:p>
            <a:pPr algn="just"/>
            <a:r>
              <a:rPr lang="en-US" dirty="0"/>
              <a:t>You can run business logic all on the server or all on the client, or you</a:t>
            </a:r>
            <a:r>
              <a:rPr lang="id-ID" dirty="0"/>
              <a:t> </a:t>
            </a:r>
            <a:r>
              <a:rPr lang="en-US" dirty="0"/>
              <a:t>can split it.</a:t>
            </a:r>
            <a:endParaRPr lang="id-ID" dirty="0"/>
          </a:p>
          <a:p>
            <a:pPr algn="just"/>
            <a:r>
              <a:rPr lang="en-US" dirty="0"/>
              <a:t>Again, all on the server is the best choice for </a:t>
            </a:r>
            <a:r>
              <a:rPr lang="en-US" b="1" dirty="0"/>
              <a:t>ease of maintenance</a:t>
            </a:r>
            <a:endParaRPr lang="id-ID" b="1" dirty="0"/>
          </a:p>
          <a:p>
            <a:pPr algn="just"/>
            <a:r>
              <a:rPr lang="en-US" dirty="0"/>
              <a:t>The demand to move it to the</a:t>
            </a:r>
            <a:r>
              <a:rPr lang="id-ID" dirty="0"/>
              <a:t> </a:t>
            </a:r>
            <a:r>
              <a:rPr lang="en-US" dirty="0"/>
              <a:t>client is for either </a:t>
            </a:r>
            <a:r>
              <a:rPr lang="en-US" b="1" dirty="0"/>
              <a:t>responsiveness</a:t>
            </a:r>
            <a:r>
              <a:rPr lang="en-US" dirty="0"/>
              <a:t> or </a:t>
            </a:r>
            <a:r>
              <a:rPr lang="en-US" b="1" dirty="0"/>
              <a:t>disconnected use</a:t>
            </a:r>
            <a:r>
              <a:rPr lang="id-ID" dirty="0"/>
              <a:t>.</a:t>
            </a:r>
          </a:p>
        </p:txBody>
      </p:sp>
    </p:spTree>
    <p:extLst>
      <p:ext uri="{BB962C8B-B14F-4D97-AF65-F5344CB8AC3E}">
        <p14:creationId xmlns:p14="http://schemas.microsoft.com/office/powerpoint/2010/main" val="3038155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95" y="574647"/>
            <a:ext cx="4619625" cy="923330"/>
          </a:xfrm>
        </p:spPr>
        <p:txBody>
          <a:bodyPr/>
          <a:lstStyle/>
          <a:p>
            <a:r>
              <a:rPr lang="en-US" dirty="0"/>
              <a:t>Example: Layering in Machine Architectures</a:t>
            </a:r>
          </a:p>
        </p:txBody>
      </p:sp>
      <p:grpSp>
        <p:nvGrpSpPr>
          <p:cNvPr id="3" name="Group 2"/>
          <p:cNvGrpSpPr/>
          <p:nvPr/>
        </p:nvGrpSpPr>
        <p:grpSpPr>
          <a:xfrm>
            <a:off x="114300" y="857250"/>
            <a:ext cx="7381875" cy="5189666"/>
            <a:chOff x="114300" y="857250"/>
            <a:chExt cx="7381875" cy="5189666"/>
          </a:xfrm>
        </p:grpSpPr>
        <p:pic>
          <p:nvPicPr>
            <p:cNvPr id="4" name="Picture 3"/>
            <p:cNvPicPr>
              <a:picLocks noChangeAspect="1"/>
            </p:cNvPicPr>
            <p:nvPr/>
          </p:nvPicPr>
          <p:blipFill>
            <a:blip r:embed="rId2"/>
            <a:stretch>
              <a:fillRect/>
            </a:stretch>
          </p:blipFill>
          <p:spPr>
            <a:xfrm>
              <a:off x="3989784" y="857250"/>
              <a:ext cx="3506391" cy="5100876"/>
            </a:xfrm>
            <a:prstGeom prst="rect">
              <a:avLst/>
            </a:prstGeom>
          </p:spPr>
        </p:pic>
        <p:sp>
          <p:nvSpPr>
            <p:cNvPr id="5" name="TextBox 4"/>
            <p:cNvSpPr txBox="1"/>
            <p:nvPr/>
          </p:nvSpPr>
          <p:spPr>
            <a:xfrm>
              <a:off x="114300" y="5723751"/>
              <a:ext cx="4586320" cy="323165"/>
            </a:xfrm>
            <a:prstGeom prst="rect">
              <a:avLst/>
            </a:prstGeom>
            <a:noFill/>
          </p:spPr>
          <p:txBody>
            <a:bodyPr wrap="none" rtlCol="0">
              <a:spAutoFit/>
            </a:bodyPr>
            <a:lstStyle/>
            <a:p>
              <a:r>
                <a:rPr lang="en-US" sz="1500" dirty="0"/>
                <a:t>cse.poly.edu/cs2214/</a:t>
              </a:r>
              <a:r>
                <a:rPr lang="en-US" sz="1500" b="1" dirty="0"/>
                <a:t>layered</a:t>
              </a:r>
              <a:r>
                <a:rPr lang="en-US" sz="1500" dirty="0"/>
                <a:t>compdesign.pdf</a:t>
              </a:r>
            </a:p>
          </p:txBody>
        </p:sp>
      </p:grpSp>
    </p:spTree>
    <p:extLst>
      <p:ext uri="{BB962C8B-B14F-4D97-AF65-F5344CB8AC3E}">
        <p14:creationId xmlns:p14="http://schemas.microsoft.com/office/powerpoint/2010/main" val="2573947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Example - Java</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1755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733507"/>
            <a:ext cx="7886700" cy="507831"/>
          </a:xfrm>
        </p:spPr>
        <p:txBody>
          <a:bodyPr/>
          <a:lstStyle/>
          <a:p>
            <a:r>
              <a:rPr lang="en-US" dirty="0"/>
              <a:t>Example: Networking Layer (OSI 7 Layers)</a:t>
            </a:r>
          </a:p>
        </p:txBody>
      </p:sp>
      <p:sp>
        <p:nvSpPr>
          <p:cNvPr id="4" name="TextBox 3"/>
          <p:cNvSpPr txBox="1"/>
          <p:nvPr/>
        </p:nvSpPr>
        <p:spPr>
          <a:xfrm>
            <a:off x="95250" y="5723751"/>
            <a:ext cx="6017738" cy="323165"/>
          </a:xfrm>
          <a:prstGeom prst="rect">
            <a:avLst/>
          </a:prstGeom>
          <a:noFill/>
        </p:spPr>
        <p:txBody>
          <a:bodyPr wrap="none" rtlCol="0">
            <a:spAutoFit/>
          </a:bodyPr>
          <a:lstStyle/>
          <a:p>
            <a:r>
              <a:rPr lang="en-US" sz="1500" dirty="0"/>
              <a:t>http://markun.cs.shinshu-u.ac.jp/learn/osi/e_learn-a-2.htm</a:t>
            </a:r>
          </a:p>
        </p:txBody>
      </p:sp>
      <p:pic>
        <p:nvPicPr>
          <p:cNvPr id="1026" name="Picture 2" descr="http://markun.cs.shinshu-u.ac.jp/learn/osi/e_zua-2-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1931" y="1341732"/>
            <a:ext cx="5329395" cy="4119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3312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903326"/>
            <a:ext cx="7886700" cy="507831"/>
          </a:xfrm>
        </p:spPr>
        <p:txBody>
          <a:bodyPr/>
          <a:lstStyle/>
          <a:p>
            <a:r>
              <a:rPr lang="en-US" dirty="0"/>
              <a:t>Example: Networking Layer (OSI 7 Layers)</a:t>
            </a:r>
          </a:p>
        </p:txBody>
      </p:sp>
      <p:pic>
        <p:nvPicPr>
          <p:cNvPr id="3074" name="Picture 2" descr="http://www.ee.surrey.ac.uk/Projects/CAL/networks/Images/OSImodel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3006" y="1931477"/>
            <a:ext cx="6827588" cy="299532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90500" y="5715000"/>
            <a:ext cx="6163226" cy="323165"/>
          </a:xfrm>
          <a:prstGeom prst="rect">
            <a:avLst/>
          </a:prstGeom>
          <a:noFill/>
        </p:spPr>
        <p:txBody>
          <a:bodyPr wrap="none" rtlCol="0">
            <a:spAutoFit/>
          </a:bodyPr>
          <a:lstStyle/>
          <a:p>
            <a:r>
              <a:rPr lang="en-US" sz="1500" dirty="0"/>
              <a:t>http://www.ee.surrey.ac.uk/Projects/CAL/networks/Intro.htm</a:t>
            </a:r>
          </a:p>
        </p:txBody>
      </p:sp>
    </p:spTree>
    <p:extLst>
      <p:ext uri="{BB962C8B-B14F-4D97-AF65-F5344CB8AC3E}">
        <p14:creationId xmlns:p14="http://schemas.microsoft.com/office/powerpoint/2010/main" val="60477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624923"/>
            <a:ext cx="7886700" cy="507831"/>
          </a:xfrm>
        </p:spPr>
        <p:txBody>
          <a:bodyPr/>
          <a:lstStyle/>
          <a:p>
            <a:r>
              <a:rPr lang="en-US" dirty="0"/>
              <a:t>Example: Networking Layer (TCP/IP Layers)</a:t>
            </a:r>
          </a:p>
        </p:txBody>
      </p:sp>
      <p:sp>
        <p:nvSpPr>
          <p:cNvPr id="3" name="TextBox 2"/>
          <p:cNvSpPr txBox="1"/>
          <p:nvPr/>
        </p:nvSpPr>
        <p:spPr>
          <a:xfrm>
            <a:off x="0" y="5723751"/>
            <a:ext cx="5489836" cy="323165"/>
          </a:xfrm>
          <a:prstGeom prst="rect">
            <a:avLst/>
          </a:prstGeom>
          <a:noFill/>
        </p:spPr>
        <p:txBody>
          <a:bodyPr wrap="none" rtlCol="0">
            <a:spAutoFit/>
          </a:bodyPr>
          <a:lstStyle/>
          <a:p>
            <a:r>
              <a:rPr lang="en-US" sz="1500" dirty="0"/>
              <a:t>http://www.tcpipguide.com/free/t_TCPIPProtocols.htm</a:t>
            </a:r>
          </a:p>
        </p:txBody>
      </p:sp>
      <p:pic>
        <p:nvPicPr>
          <p:cNvPr id="2050" name="Picture 2" descr="http://www.tcpipguide.com/free/diagrams/tcpipprotocol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0542" y="1245270"/>
            <a:ext cx="5711410" cy="4241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0046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Layered Systems</a:t>
            </a:r>
          </a:p>
        </p:txBody>
      </p:sp>
      <p:sp>
        <p:nvSpPr>
          <p:cNvPr id="3" name="Content Placeholder 2"/>
          <p:cNvSpPr>
            <a:spLocks noGrp="1"/>
          </p:cNvSpPr>
          <p:nvPr>
            <p:ph idx="1"/>
          </p:nvPr>
        </p:nvSpPr>
        <p:spPr/>
        <p:txBody>
          <a:bodyPr/>
          <a:lstStyle/>
          <a:p>
            <a:pPr algn="just"/>
            <a:r>
              <a:rPr lang="en-US" dirty="0"/>
              <a:t>In this scheme the higher layer uses various services defined by the lower layer, but the lower layer is unaware of the higher layer.</a:t>
            </a:r>
          </a:p>
          <a:p>
            <a:pPr algn="just"/>
            <a:endParaRPr lang="en-US" dirty="0"/>
          </a:p>
          <a:p>
            <a:pPr algn="just"/>
            <a:r>
              <a:rPr lang="id-ID" dirty="0"/>
              <a:t>E</a:t>
            </a:r>
            <a:r>
              <a:rPr lang="en-US" dirty="0"/>
              <a:t>ach layer usually hides its lower layers from the layers above, so layer 4 uses the services of layer 3, which uses the services of layer 2, but layer 4 is unaware of layer 2</a:t>
            </a:r>
          </a:p>
        </p:txBody>
      </p:sp>
    </p:spTree>
    <p:extLst>
      <p:ext uri="{BB962C8B-B14F-4D97-AF65-F5344CB8AC3E}">
        <p14:creationId xmlns:p14="http://schemas.microsoft.com/office/powerpoint/2010/main" val="1299877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Layered Systems</a:t>
            </a:r>
          </a:p>
        </p:txBody>
      </p:sp>
      <p:sp>
        <p:nvSpPr>
          <p:cNvPr id="3" name="Content Placeholder 2"/>
          <p:cNvSpPr>
            <a:spLocks noGrp="1"/>
          </p:cNvSpPr>
          <p:nvPr>
            <p:ph idx="1"/>
          </p:nvPr>
        </p:nvSpPr>
        <p:spPr/>
        <p:txBody>
          <a:bodyPr/>
          <a:lstStyle/>
          <a:p>
            <a:pPr marL="0" indent="0" algn="just">
              <a:buNone/>
            </a:pPr>
            <a:r>
              <a:rPr lang="en-US" dirty="0"/>
              <a:t>A </a:t>
            </a:r>
            <a:r>
              <a:rPr lang="en-US" b="1" dirty="0"/>
              <a:t>Layer</a:t>
            </a:r>
            <a:r>
              <a:rPr lang="en-US" dirty="0"/>
              <a:t> is a design construct. It is implemented by any number of </a:t>
            </a:r>
            <a:r>
              <a:rPr lang="en-US" b="1" dirty="0">
                <a:solidFill>
                  <a:srgbClr val="0070C0"/>
                </a:solidFill>
              </a:rPr>
              <a:t>classes or modules</a:t>
            </a:r>
            <a:r>
              <a:rPr lang="en-US" b="1" dirty="0"/>
              <a:t> </a:t>
            </a:r>
            <a:r>
              <a:rPr lang="en-US" dirty="0"/>
              <a:t>that behave like they are all in the same layer.</a:t>
            </a:r>
          </a:p>
        </p:txBody>
      </p:sp>
      <p:pic>
        <p:nvPicPr>
          <p:cNvPr id="4098" name="Picture 2" descr="http://www.dossier-andreas.net/software_architecture/layers_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3580" y="2442755"/>
            <a:ext cx="5617886" cy="261214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52400" y="5772150"/>
            <a:ext cx="6655092" cy="323165"/>
          </a:xfrm>
          <a:prstGeom prst="rect">
            <a:avLst/>
          </a:prstGeom>
          <a:noFill/>
        </p:spPr>
        <p:txBody>
          <a:bodyPr wrap="none" rtlCol="0">
            <a:spAutoFit/>
          </a:bodyPr>
          <a:lstStyle/>
          <a:p>
            <a:r>
              <a:rPr lang="en-US" sz="1500" dirty="0"/>
              <a:t>http://www.dossier-andreas.net/software_architecture/layers.html</a:t>
            </a:r>
          </a:p>
        </p:txBody>
      </p:sp>
    </p:spTree>
    <p:extLst>
      <p:ext uri="{BB962C8B-B14F-4D97-AF65-F5344CB8AC3E}">
        <p14:creationId xmlns:p14="http://schemas.microsoft.com/office/powerpoint/2010/main" val="2630109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Layered Systems: How Does It Work?</a:t>
            </a:r>
          </a:p>
        </p:txBody>
      </p:sp>
      <p:sp>
        <p:nvSpPr>
          <p:cNvPr id="3" name="Content Placeholder 2"/>
          <p:cNvSpPr>
            <a:spLocks noGrp="1"/>
          </p:cNvSpPr>
          <p:nvPr>
            <p:ph idx="1"/>
          </p:nvPr>
        </p:nvSpPr>
        <p:spPr>
          <a:xfrm>
            <a:off x="563336" y="1327546"/>
            <a:ext cx="7886700" cy="3263504"/>
          </a:xfrm>
        </p:spPr>
        <p:txBody>
          <a:bodyPr>
            <a:normAutofit/>
          </a:bodyPr>
          <a:lstStyle/>
          <a:p>
            <a:pPr marL="385763" indent="-385763" algn="just">
              <a:buFont typeface="+mj-lt"/>
              <a:buAutoNum type="arabicPeriod"/>
            </a:pPr>
            <a:r>
              <a:rPr lang="en-US" dirty="0"/>
              <a:t>The user calls a function on an object in the upper layer.</a:t>
            </a:r>
          </a:p>
          <a:p>
            <a:pPr marL="385763" indent="-385763" algn="just">
              <a:buFont typeface="+mj-lt"/>
              <a:buAutoNum type="arabicPeriod"/>
            </a:pPr>
            <a:r>
              <a:rPr lang="en-US" dirty="0"/>
              <a:t>This object calls functions in the layer below.</a:t>
            </a:r>
          </a:p>
          <a:p>
            <a:pPr marL="385763" indent="-385763" algn="just">
              <a:buFont typeface="+mj-lt"/>
              <a:buAutoNum type="arabicPeriod"/>
            </a:pPr>
            <a:r>
              <a:rPr lang="en-US" dirty="0"/>
              <a:t>These functions in turn approach the layer below and the layer above. Etc.</a:t>
            </a:r>
          </a:p>
          <a:p>
            <a:pPr marL="385763" indent="-385763" algn="just">
              <a:buFont typeface="+mj-lt"/>
              <a:buAutoNum type="arabicPeriod"/>
            </a:pPr>
            <a:r>
              <a:rPr lang="en-US" dirty="0"/>
              <a:t>Eventually the function is performed and control is returned to the user. All this is usually done sequentially, in the same thread.</a:t>
            </a:r>
          </a:p>
        </p:txBody>
      </p:sp>
      <p:pic>
        <p:nvPicPr>
          <p:cNvPr id="5122" name="Picture 2" descr="http://www.dossier-andreas.net/software_architecture/layers_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8322" y="3341011"/>
            <a:ext cx="4370792" cy="203228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52400" y="5772150"/>
            <a:ext cx="6655092" cy="323165"/>
          </a:xfrm>
          <a:prstGeom prst="rect">
            <a:avLst/>
          </a:prstGeom>
          <a:noFill/>
        </p:spPr>
        <p:txBody>
          <a:bodyPr wrap="none" rtlCol="0">
            <a:spAutoFit/>
          </a:bodyPr>
          <a:lstStyle/>
          <a:p>
            <a:r>
              <a:rPr lang="en-US" sz="1500" dirty="0"/>
              <a:t>http://www.dossier-andreas.net/software_architecture/layers.html</a:t>
            </a:r>
          </a:p>
        </p:txBody>
      </p:sp>
    </p:spTree>
    <p:extLst>
      <p:ext uri="{BB962C8B-B14F-4D97-AF65-F5344CB8AC3E}">
        <p14:creationId xmlns:p14="http://schemas.microsoft.com/office/powerpoint/2010/main" val="2702354733"/>
      </p:ext>
    </p:extLst>
  </p:cSld>
  <p:clrMapOvr>
    <a:masterClrMapping/>
  </p:clrMapOvr>
</p:sld>
</file>

<file path=ppt/theme/theme1.xml><?xml version="1.0" encoding="utf-8"?>
<a:theme xmlns:a="http://schemas.openxmlformats.org/drawingml/2006/main" name="KP1-template">
  <a:themeElements>
    <a:clrScheme name="KP1-template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fontScheme name="KP1-template">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0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0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KP1-template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KP1-template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KP1-template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KP1-template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template-v1-1-dn</Template>
  <TotalTime>621</TotalTime>
  <Words>2288</Words>
  <Application>Microsoft Office PowerPoint</Application>
  <PresentationFormat>On-screen Show (4:3)</PresentationFormat>
  <Paragraphs>225</Paragraphs>
  <Slides>30</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Verdana</vt:lpstr>
      <vt:lpstr>Wingdings</vt:lpstr>
      <vt:lpstr>KP1-template</vt:lpstr>
      <vt:lpstr>Layering</vt:lpstr>
      <vt:lpstr>What is Layering?</vt:lpstr>
      <vt:lpstr>Example: Layering in Machine Architectures</vt:lpstr>
      <vt:lpstr>Example: Networking Layer (OSI 7 Layers)</vt:lpstr>
      <vt:lpstr>Example: Networking Layer (OSI 7 Layers)</vt:lpstr>
      <vt:lpstr>Example: Networking Layer (TCP/IP Layers)</vt:lpstr>
      <vt:lpstr>Layered Systems</vt:lpstr>
      <vt:lpstr>Layered Systems</vt:lpstr>
      <vt:lpstr>Layered Systems: How Does It Work?</vt:lpstr>
      <vt:lpstr>The Benefits</vt:lpstr>
      <vt:lpstr>The Downsides</vt:lpstr>
      <vt:lpstr>The Evolution of Layers in Enterprise Applications</vt:lpstr>
      <vt:lpstr>The Evolution of Layers in Enterprise Applications</vt:lpstr>
      <vt:lpstr>The Evolution of Layers in Enterprise Applications</vt:lpstr>
      <vt:lpstr>The Three Layers</vt:lpstr>
      <vt:lpstr>The Three Layers: Presentation</vt:lpstr>
      <vt:lpstr>The Three Layers: Data Source</vt:lpstr>
      <vt:lpstr>The Three Layers: Domain Logic</vt:lpstr>
      <vt:lpstr>The Three Layers</vt:lpstr>
      <vt:lpstr>The Three Layers: How to separate them?</vt:lpstr>
      <vt:lpstr>The Three Layers: Some Rules...</vt:lpstr>
      <vt:lpstr>Variations on The Three Layers</vt:lpstr>
      <vt:lpstr>Variations on The Three Layers</vt:lpstr>
      <vt:lpstr>When your system gets sufficiently complex</vt:lpstr>
      <vt:lpstr>Choosing Where to Run Your Layers</vt:lpstr>
      <vt:lpstr>Choosing Where to Run Your Layers</vt:lpstr>
      <vt:lpstr>Choosing Where to Run Your Layers</vt:lpstr>
      <vt:lpstr>Choosing Where to Run Your Layers</vt:lpstr>
      <vt:lpstr>Choosing Where to Run Your Layers</vt:lpstr>
      <vt:lpstr>Simple Example - Java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Layering</dc:title>
  <dc:creator>alfan</dc:creator>
  <cp:lastModifiedBy>Samuel</cp:lastModifiedBy>
  <cp:revision>108</cp:revision>
  <dcterms:created xsi:type="dcterms:W3CDTF">2016-08-15T06:08:51Z</dcterms:created>
  <dcterms:modified xsi:type="dcterms:W3CDTF">2017-02-16T11:35:58Z</dcterms:modified>
</cp:coreProperties>
</file>