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3"/>
  </p:notesMasterIdLst>
  <p:handoutMasterIdLst>
    <p:handoutMasterId r:id="rId74"/>
  </p:handoutMasterIdLst>
  <p:sldIdLst>
    <p:sldId id="394" r:id="rId2"/>
    <p:sldId id="481" r:id="rId3"/>
    <p:sldId id="482" r:id="rId4"/>
    <p:sldId id="483" r:id="rId5"/>
    <p:sldId id="484" r:id="rId6"/>
    <p:sldId id="485" r:id="rId7"/>
    <p:sldId id="486" r:id="rId8"/>
    <p:sldId id="487" r:id="rId9"/>
    <p:sldId id="488" r:id="rId10"/>
    <p:sldId id="477" r:id="rId11"/>
    <p:sldId id="478" r:id="rId12"/>
    <p:sldId id="480" r:id="rId13"/>
    <p:sldId id="479" r:id="rId14"/>
    <p:sldId id="396" r:id="rId15"/>
    <p:sldId id="423" r:id="rId16"/>
    <p:sldId id="426" r:id="rId17"/>
    <p:sldId id="424" r:id="rId18"/>
    <p:sldId id="427" r:id="rId19"/>
    <p:sldId id="428" r:id="rId20"/>
    <p:sldId id="429" r:id="rId21"/>
    <p:sldId id="470" r:id="rId22"/>
    <p:sldId id="430" r:id="rId23"/>
    <p:sldId id="433" r:id="rId24"/>
    <p:sldId id="432" r:id="rId25"/>
    <p:sldId id="493" r:id="rId26"/>
    <p:sldId id="471" r:id="rId27"/>
    <p:sldId id="472" r:id="rId28"/>
    <p:sldId id="489" r:id="rId29"/>
    <p:sldId id="473" r:id="rId30"/>
    <p:sldId id="434" r:id="rId31"/>
    <p:sldId id="490"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94" r:id="rId46"/>
    <p:sldId id="491" r:id="rId47"/>
    <p:sldId id="495" r:id="rId48"/>
    <p:sldId id="496" r:id="rId49"/>
    <p:sldId id="497" r:id="rId50"/>
    <p:sldId id="498" r:id="rId51"/>
    <p:sldId id="450" r:id="rId52"/>
    <p:sldId id="460" r:id="rId53"/>
    <p:sldId id="462" r:id="rId54"/>
    <p:sldId id="463" r:id="rId55"/>
    <p:sldId id="467" r:id="rId56"/>
    <p:sldId id="469" r:id="rId57"/>
    <p:sldId id="468" r:id="rId58"/>
    <p:sldId id="464" r:id="rId59"/>
    <p:sldId id="465" r:id="rId60"/>
    <p:sldId id="466" r:id="rId61"/>
    <p:sldId id="459" r:id="rId62"/>
    <p:sldId id="451" r:id="rId63"/>
    <p:sldId id="453" r:id="rId64"/>
    <p:sldId id="454" r:id="rId65"/>
    <p:sldId id="455" r:id="rId66"/>
    <p:sldId id="456" r:id="rId67"/>
    <p:sldId id="457" r:id="rId68"/>
    <p:sldId id="458" r:id="rId69"/>
    <p:sldId id="461" r:id="rId70"/>
    <p:sldId id="492" r:id="rId71"/>
    <p:sldId id="475" r:id="rId72"/>
  </p:sldIdLst>
  <p:sldSz cx="9144000" cy="6858000" type="screen4x3"/>
  <p:notesSz cx="6797675" cy="9874250"/>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E62E20"/>
    <a:srgbClr val="FFCC66"/>
    <a:srgbClr val="FF99CC"/>
    <a:srgbClr val="00FF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94280" autoAdjust="0"/>
  </p:normalViewPr>
  <p:slideViewPr>
    <p:cSldViewPr>
      <p:cViewPr varScale="1">
        <p:scale>
          <a:sx n="93" d="100"/>
          <a:sy n="93" d="100"/>
        </p:scale>
        <p:origin x="-584" y="-104"/>
      </p:cViewPr>
      <p:guideLst>
        <p:guide orient="horz" pos="2160"/>
        <p:guide pos="2880"/>
      </p:guideLst>
    </p:cSldViewPr>
  </p:slideViewPr>
  <p:outlineViewPr>
    <p:cViewPr>
      <p:scale>
        <a:sx n="33" d="100"/>
        <a:sy n="33" d="100"/>
      </p:scale>
      <p:origin x="0" y="13116"/>
    </p:cViewPr>
  </p:outlineViewPr>
  <p:notesTextViewPr>
    <p:cViewPr>
      <p:scale>
        <a:sx n="100" d="100"/>
        <a:sy n="100" d="100"/>
      </p:scale>
      <p:origin x="0" y="0"/>
    </p:cViewPr>
  </p:notesTextViewPr>
  <p:sorterViewPr>
    <p:cViewPr>
      <p:scale>
        <a:sx n="66" d="100"/>
        <a:sy n="66" d="100"/>
      </p:scale>
      <p:origin x="0" y="2256"/>
    </p:cViewPr>
  </p:sorterViewPr>
  <p:notesViewPr>
    <p:cSldViewPr>
      <p:cViewPr varScale="1">
        <p:scale>
          <a:sx n="89" d="100"/>
          <a:sy n="89" d="100"/>
        </p:scale>
        <p:origin x="-3846"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none" lIns="95264" tIns="47632" rIns="95264" bIns="47632" numCol="1" anchor="t" anchorCtr="0" compatLnSpc="1">
            <a:prstTxWarp prst="textNoShape">
              <a:avLst/>
            </a:prstTxWarp>
          </a:bodyPr>
          <a:lstStyle>
            <a:lvl1pPr eaLnBrk="1" hangingPunct="1">
              <a:defRPr sz="1300"/>
            </a:lvl1pPr>
          </a:lstStyle>
          <a:p>
            <a:pPr>
              <a:defRPr/>
            </a:pPr>
            <a:endParaRPr lang="en-US"/>
          </a:p>
        </p:txBody>
      </p:sp>
      <p:sp>
        <p:nvSpPr>
          <p:cNvPr id="167939" name="Rectangle 3"/>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none" lIns="95264" tIns="47632" rIns="95264" bIns="47632" numCol="1" anchor="t" anchorCtr="0" compatLnSpc="1">
            <a:prstTxWarp prst="textNoShape">
              <a:avLst/>
            </a:prstTxWarp>
          </a:bodyPr>
          <a:lstStyle>
            <a:lvl1pPr algn="r" eaLnBrk="1" hangingPunct="1">
              <a:defRPr sz="1300"/>
            </a:lvl1pPr>
          </a:lstStyle>
          <a:p>
            <a:pPr>
              <a:defRPr/>
            </a:pPr>
            <a:endParaRPr lang="en-US"/>
          </a:p>
        </p:txBody>
      </p:sp>
      <p:sp>
        <p:nvSpPr>
          <p:cNvPr id="167940" name="Rectangle 4"/>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none" lIns="95264" tIns="47632" rIns="95264" bIns="47632" numCol="1" anchor="b" anchorCtr="0" compatLnSpc="1">
            <a:prstTxWarp prst="textNoShape">
              <a:avLst/>
            </a:prstTxWarp>
          </a:bodyPr>
          <a:lstStyle>
            <a:lvl1pPr eaLnBrk="1" hangingPunct="1">
              <a:defRPr sz="1300"/>
            </a:lvl1pPr>
          </a:lstStyle>
          <a:p>
            <a:pPr>
              <a:defRPr/>
            </a:pPr>
            <a:endParaRPr lang="en-US"/>
          </a:p>
        </p:txBody>
      </p:sp>
      <p:sp>
        <p:nvSpPr>
          <p:cNvPr id="167941" name="Rectangle 5"/>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none" lIns="95264" tIns="47632" rIns="95264" bIns="47632" numCol="1" anchor="b" anchorCtr="0" compatLnSpc="1">
            <a:prstTxWarp prst="textNoShape">
              <a:avLst/>
            </a:prstTxWarp>
          </a:bodyPr>
          <a:lstStyle>
            <a:lvl1pPr algn="r" eaLnBrk="1" hangingPunct="1">
              <a:defRPr sz="1300"/>
            </a:lvl1pPr>
          </a:lstStyle>
          <a:p>
            <a:pPr>
              <a:defRPr/>
            </a:pPr>
            <a:fld id="{BB88E04F-B422-41FF-AB2F-6D7E99BA5902}" type="slidenum">
              <a:rPr lang="en-US" altLang="en-US"/>
              <a:pPr>
                <a:defRPr/>
              </a:pPr>
              <a:t>‹#›</a:t>
            </a:fld>
            <a:endParaRPr lang="en-US" altLang="en-US"/>
          </a:p>
        </p:txBody>
      </p:sp>
    </p:spTree>
    <p:extLst>
      <p:ext uri="{BB962C8B-B14F-4D97-AF65-F5344CB8AC3E}">
        <p14:creationId xmlns:p14="http://schemas.microsoft.com/office/powerpoint/2010/main" val="2712311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lvl1pPr eaLnBrk="1" hangingPunct="1">
              <a:defRPr sz="1300"/>
            </a:lvl1pPr>
          </a:lstStyle>
          <a:p>
            <a:pPr>
              <a:defRPr/>
            </a:pPr>
            <a:endParaRPr lang="en-GB"/>
          </a:p>
        </p:txBody>
      </p:sp>
      <p:sp>
        <p:nvSpPr>
          <p:cNvPr id="89091" name="Rectangle 3"/>
          <p:cNvSpPr>
            <a:spLocks noGrp="1" noChangeArrowheads="1"/>
          </p:cNvSpPr>
          <p:nvPr>
            <p:ph type="dt" idx="1"/>
          </p:nvPr>
        </p:nvSpPr>
        <p:spPr bwMode="auto">
          <a:xfrm>
            <a:off x="3851814" y="1"/>
            <a:ext cx="2945862" cy="493176"/>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lvl1pPr algn="r" eaLnBrk="1" hangingPunct="1">
              <a:defRPr sz="1300"/>
            </a:lvl1pPr>
          </a:lstStyle>
          <a:p>
            <a:pPr>
              <a:defRPr/>
            </a:pPr>
            <a:endParaRPr lang="en-GB"/>
          </a:p>
        </p:txBody>
      </p:sp>
      <p:sp>
        <p:nvSpPr>
          <p:cNvPr id="3076"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05952" y="4689771"/>
            <a:ext cx="4985772" cy="4443183"/>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p>
            <a:pPr lvl="0"/>
            <a:r>
              <a:rPr lang="en-GB" noProof="0"/>
              <a:t>Click to edit Master text styles</a:t>
            </a:r>
          </a:p>
          <a:p>
            <a:pPr lvl="0"/>
            <a:r>
              <a:rPr lang="en-GB" noProof="0"/>
              <a:t>Second level</a:t>
            </a:r>
          </a:p>
          <a:p>
            <a:pPr lvl="0"/>
            <a:r>
              <a:rPr lang="en-GB" noProof="0"/>
              <a:t>Third level</a:t>
            </a:r>
          </a:p>
          <a:p>
            <a:pPr lvl="0"/>
            <a:r>
              <a:rPr lang="en-GB" noProof="0"/>
              <a:t>Fourth level</a:t>
            </a:r>
          </a:p>
          <a:p>
            <a:pPr lvl="0"/>
            <a:r>
              <a:rPr lang="en-GB" noProof="0"/>
              <a:t>Fifth level</a:t>
            </a:r>
          </a:p>
        </p:txBody>
      </p:sp>
      <p:sp>
        <p:nvSpPr>
          <p:cNvPr id="89094" name="Rectangle 6"/>
          <p:cNvSpPr>
            <a:spLocks noGrp="1" noChangeArrowheads="1"/>
          </p:cNvSpPr>
          <p:nvPr>
            <p:ph type="ftr" sz="quarter" idx="4"/>
          </p:nvPr>
        </p:nvSpPr>
        <p:spPr bwMode="auto">
          <a:xfrm>
            <a:off x="0" y="9381074"/>
            <a:ext cx="2945862" cy="493176"/>
          </a:xfrm>
          <a:prstGeom prst="rect">
            <a:avLst/>
          </a:prstGeom>
          <a:noFill/>
          <a:ln w="9525">
            <a:noFill/>
            <a:miter lim="800000"/>
            <a:headEnd/>
            <a:tailEnd/>
          </a:ln>
          <a:effectLst/>
        </p:spPr>
        <p:txBody>
          <a:bodyPr vert="horz" wrap="square" lIns="95264" tIns="47632" rIns="95264" bIns="47632" numCol="1" anchor="b" anchorCtr="0" compatLnSpc="1">
            <a:prstTxWarp prst="textNoShape">
              <a:avLst/>
            </a:prstTxWarp>
          </a:bodyPr>
          <a:lstStyle>
            <a:lvl1pPr eaLnBrk="1" hangingPunct="1">
              <a:defRPr sz="1300"/>
            </a:lvl1pPr>
          </a:lstStyle>
          <a:p>
            <a:pPr>
              <a:defRPr/>
            </a:pPr>
            <a:endParaRPr lang="en-GB"/>
          </a:p>
        </p:txBody>
      </p:sp>
      <p:sp>
        <p:nvSpPr>
          <p:cNvPr id="89095" name="Rectangle 7"/>
          <p:cNvSpPr>
            <a:spLocks noGrp="1" noChangeArrowheads="1"/>
          </p:cNvSpPr>
          <p:nvPr>
            <p:ph type="sldNum" sz="quarter" idx="5"/>
          </p:nvPr>
        </p:nvSpPr>
        <p:spPr bwMode="auto">
          <a:xfrm>
            <a:off x="3851814" y="9381074"/>
            <a:ext cx="2945862" cy="493176"/>
          </a:xfrm>
          <a:prstGeom prst="rect">
            <a:avLst/>
          </a:prstGeom>
          <a:noFill/>
          <a:ln w="9525">
            <a:noFill/>
            <a:miter lim="800000"/>
            <a:headEnd/>
            <a:tailEnd/>
          </a:ln>
          <a:effectLst/>
        </p:spPr>
        <p:txBody>
          <a:bodyPr vert="horz" wrap="square" lIns="95264" tIns="47632" rIns="95264" bIns="47632" numCol="1" anchor="b" anchorCtr="0" compatLnSpc="1">
            <a:prstTxWarp prst="textNoShape">
              <a:avLst/>
            </a:prstTxWarp>
          </a:bodyPr>
          <a:lstStyle>
            <a:lvl1pPr algn="r" eaLnBrk="1" hangingPunct="1">
              <a:defRPr sz="1300"/>
            </a:lvl1pPr>
          </a:lstStyle>
          <a:p>
            <a:pPr>
              <a:defRPr/>
            </a:pPr>
            <a:fld id="{A88E122F-E897-4F75-A60E-D6A0A731487E}" type="slidenum">
              <a:rPr lang="en-GB" altLang="en-US"/>
              <a:pPr>
                <a:defRPr/>
              </a:pPr>
              <a:t>‹#›</a:t>
            </a:fld>
            <a:endParaRPr lang="en-GB" altLang="en-US"/>
          </a:p>
        </p:txBody>
      </p:sp>
    </p:spTree>
    <p:extLst>
      <p:ext uri="{BB962C8B-B14F-4D97-AF65-F5344CB8AC3E}">
        <p14:creationId xmlns:p14="http://schemas.microsoft.com/office/powerpoint/2010/main" val="1909388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http://www.c4learn.com/java/servlet/servlet-vs-cgi/</a:t>
            </a:r>
          </a:p>
          <a:p>
            <a:endParaRPr lang="en-US" dirty="0"/>
          </a:p>
          <a:p>
            <a:r>
              <a:rPr lang="en-US" dirty="0"/>
              <a:t>http://www.kai-waehner.de/blog/2011/11/21/why-i-will-use-java-ee-jee-and-not-j2ee-instead-of-spring-in-new-enterprise-java-projects-in-2012/</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10</a:t>
            </a:fld>
            <a:endParaRPr lang="en-GB" altLang="en-US"/>
          </a:p>
        </p:txBody>
      </p:sp>
    </p:spTree>
    <p:extLst>
      <p:ext uri="{BB962C8B-B14F-4D97-AF65-F5344CB8AC3E}">
        <p14:creationId xmlns:p14="http://schemas.microsoft.com/office/powerpoint/2010/main" val="200136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Tunjukkan demo Spring Application....</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24</a:t>
            </a:fld>
            <a:endParaRPr lang="en-GB" altLang="en-US"/>
          </a:p>
        </p:txBody>
      </p:sp>
    </p:spTree>
    <p:extLst>
      <p:ext uri="{BB962C8B-B14F-4D97-AF65-F5344CB8AC3E}">
        <p14:creationId xmlns:p14="http://schemas.microsoft.com/office/powerpoint/2010/main" val="2870866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http://www.javaworld.com/article/2071914/excellent-explanation-of-dependency-injection--inversion-of-control-.html</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32</a:t>
            </a:fld>
            <a:endParaRPr lang="en-GB" altLang="en-US"/>
          </a:p>
        </p:txBody>
      </p:sp>
    </p:spTree>
    <p:extLst>
      <p:ext uri="{BB962C8B-B14F-4D97-AF65-F5344CB8AC3E}">
        <p14:creationId xmlns:p14="http://schemas.microsoft.com/office/powerpoint/2010/main" val="2685985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this function is naive in the extreme, it asks a finder object (which we'll get to in a moment) to return every film it knows about.</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35</a:t>
            </a:fld>
            <a:endParaRPr lang="en-GB" altLang="en-US"/>
          </a:p>
        </p:txBody>
      </p:sp>
    </p:spTree>
    <p:extLst>
      <p:ext uri="{BB962C8B-B14F-4D97-AF65-F5344CB8AC3E}">
        <p14:creationId xmlns:p14="http://schemas.microsoft.com/office/powerpoint/2010/main" val="3160303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36</a:t>
            </a:fld>
            <a:endParaRPr lang="en-GB" altLang="en-US"/>
          </a:p>
        </p:txBody>
      </p:sp>
    </p:spTree>
    <p:extLst>
      <p:ext uri="{BB962C8B-B14F-4D97-AF65-F5344CB8AC3E}">
        <p14:creationId xmlns:p14="http://schemas.microsoft.com/office/powerpoint/2010/main" val="3160303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37</a:t>
            </a:fld>
            <a:endParaRPr lang="en-GB" altLang="en-US"/>
          </a:p>
        </p:txBody>
      </p:sp>
    </p:spTree>
    <p:extLst>
      <p:ext uri="{BB962C8B-B14F-4D97-AF65-F5344CB8AC3E}">
        <p14:creationId xmlns:p14="http://schemas.microsoft.com/office/powerpoint/2010/main" val="3160303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need a different class to grab that data. Now because I've defined a </a:t>
            </a:r>
            <a:r>
              <a:rPr lang="en-US" dirty="0" err="1"/>
              <a:t>MovieFinder</a:t>
            </a:r>
            <a:r>
              <a:rPr lang="en-US" dirty="0"/>
              <a:t> interface, this won't alter my </a:t>
            </a:r>
            <a:r>
              <a:rPr lang="en-US" dirty="0" err="1"/>
              <a:t>moviesDirectedBy</a:t>
            </a:r>
            <a:r>
              <a:rPr lang="en-US" dirty="0"/>
              <a:t> method. But I still need to have some way to get an instance of the right finder implementation into place.</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38</a:t>
            </a:fld>
            <a:endParaRPr lang="en-GB" altLang="en-US"/>
          </a:p>
        </p:txBody>
      </p:sp>
    </p:spTree>
    <p:extLst>
      <p:ext uri="{BB962C8B-B14F-4D97-AF65-F5344CB8AC3E}">
        <p14:creationId xmlns:p14="http://schemas.microsoft.com/office/powerpoint/2010/main" val="3160303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39</a:t>
            </a:fld>
            <a:endParaRPr lang="en-GB" altLang="en-US"/>
          </a:p>
        </p:txBody>
      </p:sp>
    </p:spTree>
    <p:extLst>
      <p:ext uri="{BB962C8B-B14F-4D97-AF65-F5344CB8AC3E}">
        <p14:creationId xmlns:p14="http://schemas.microsoft.com/office/powerpoint/2010/main" val="3160303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SzTx/>
              <a:buFontTx/>
              <a:buChar char="•"/>
            </a:pPr>
            <a:r>
              <a:rPr lang="en-US" altLang="en-US" b="1" dirty="0" err="1">
                <a:latin typeface="Courier New" pitchFamily="49" charset="0"/>
              </a:rPr>
              <a:t>BeanFactory</a:t>
            </a:r>
            <a:r>
              <a:rPr lang="en-US" altLang="en-US" dirty="0"/>
              <a:t> interface - the core that </a:t>
            </a:r>
          </a:p>
          <a:p>
            <a:pPr eaLnBrk="1" hangingPunct="1">
              <a:lnSpc>
                <a:spcPct val="90000"/>
              </a:lnSpc>
              <a:buSzTx/>
              <a:buFontTx/>
              <a:buNone/>
            </a:pPr>
            <a:r>
              <a:rPr lang="en-US" altLang="en-US" dirty="0"/>
              <a:t>	loads bean definitions and manages beans</a:t>
            </a:r>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41</a:t>
            </a:fld>
            <a:endParaRPr lang="en-GB" altLang="en-US"/>
          </a:p>
        </p:txBody>
      </p:sp>
    </p:spTree>
    <p:extLst>
      <p:ext uri="{BB962C8B-B14F-4D97-AF65-F5344CB8AC3E}">
        <p14:creationId xmlns:p14="http://schemas.microsoft.com/office/powerpoint/2010/main" val="245944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Cari</a:t>
            </a:r>
            <a:r>
              <a:rPr lang="en-US" dirty="0"/>
              <a:t> website</a:t>
            </a:r>
          </a:p>
          <a:p>
            <a:endParaRPr lang="en-US" dirty="0"/>
          </a:p>
          <a:p>
            <a:r>
              <a:rPr lang="en-US" dirty="0"/>
              <a:t>Enabling certain Spring features</a:t>
            </a:r>
          </a:p>
          <a:p>
            <a:r>
              <a:rPr lang="en-US" dirty="0"/>
              <a:t>such as transaction management and Spring MVC required explicit configuration,</a:t>
            </a:r>
          </a:p>
          <a:p>
            <a:r>
              <a:rPr lang="en-US" dirty="0"/>
              <a:t>either in XML or Java. Enabling third-party library features such as </a:t>
            </a:r>
            <a:r>
              <a:rPr lang="en-US" dirty="0" err="1"/>
              <a:t>Thymeleaf</a:t>
            </a:r>
            <a:r>
              <a:rPr lang="en-US" dirty="0"/>
              <a:t>-based</a:t>
            </a:r>
          </a:p>
          <a:p>
            <a:r>
              <a:rPr lang="en-US" dirty="0"/>
              <a:t>web views required explicit configuration. Configuring servlets and filters (such as</a:t>
            </a:r>
          </a:p>
          <a:p>
            <a:r>
              <a:rPr lang="en-US" dirty="0"/>
              <a:t>Spring’s </a:t>
            </a:r>
            <a:r>
              <a:rPr lang="en-US" dirty="0" err="1"/>
              <a:t>DispatcherServlet</a:t>
            </a:r>
            <a:r>
              <a:rPr lang="en-US" dirty="0"/>
              <a:t>) required explicit configuration in web.xml or in a servlet</a:t>
            </a:r>
          </a:p>
          <a:p>
            <a:r>
              <a:rPr lang="en-US" dirty="0"/>
              <a:t>initializer.</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52</a:t>
            </a:fld>
            <a:endParaRPr lang="en-GB" altLang="en-US"/>
          </a:p>
        </p:txBody>
      </p:sp>
    </p:spTree>
    <p:extLst>
      <p:ext uri="{BB962C8B-B14F-4D97-AF65-F5344CB8AC3E}">
        <p14:creationId xmlns:p14="http://schemas.microsoft.com/office/powerpoint/2010/main" val="3217021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this?</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54</a:t>
            </a:fld>
            <a:endParaRPr lang="en-GB" altLang="en-US"/>
          </a:p>
        </p:txBody>
      </p:sp>
    </p:spTree>
    <p:extLst>
      <p:ext uri="{BB962C8B-B14F-4D97-AF65-F5344CB8AC3E}">
        <p14:creationId xmlns:p14="http://schemas.microsoft.com/office/powerpoint/2010/main" val="159704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http://www.c4learn.com/java/servlet/servlet-vs-cgi/</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12</a:t>
            </a:fld>
            <a:endParaRPr lang="en-GB" altLang="en-US"/>
          </a:p>
        </p:txBody>
      </p:sp>
    </p:spTree>
    <p:extLst>
      <p:ext uri="{BB962C8B-B14F-4D97-AF65-F5344CB8AC3E}">
        <p14:creationId xmlns:p14="http://schemas.microsoft.com/office/powerpoint/2010/main" val="2548535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https://dzone.com/articles/why-springboot</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56</a:t>
            </a:fld>
            <a:endParaRPr lang="en-GB" altLang="en-US"/>
          </a:p>
        </p:txBody>
      </p:sp>
    </p:spTree>
    <p:extLst>
      <p:ext uri="{BB962C8B-B14F-4D97-AF65-F5344CB8AC3E}">
        <p14:creationId xmlns:p14="http://schemas.microsoft.com/office/powerpoint/2010/main" val="233774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configuration features from Spring 4</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57</a:t>
            </a:fld>
            <a:endParaRPr lang="en-GB" altLang="en-US"/>
          </a:p>
        </p:txBody>
      </p:sp>
    </p:spTree>
    <p:extLst>
      <p:ext uri="{BB962C8B-B14F-4D97-AF65-F5344CB8AC3E}">
        <p14:creationId xmlns:p14="http://schemas.microsoft.com/office/powerpoint/2010/main" val="414027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RestController</a:t>
            </a:r>
            <a:r>
              <a:rPr lang="en-US" baseline="0" dirty="0"/>
              <a:t> vs @Controller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58</a:t>
            </a:fld>
            <a:endParaRPr lang="en-GB" altLang="en-US"/>
          </a:p>
        </p:txBody>
      </p:sp>
    </p:spTree>
    <p:extLst>
      <p:ext uri="{BB962C8B-B14F-4D97-AF65-F5344CB8AC3E}">
        <p14:creationId xmlns:p14="http://schemas.microsoft.com/office/powerpoint/2010/main" val="139630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spring </a:t>
            </a:r>
            <a:r>
              <a:rPr lang="en-US" dirty="0" err="1"/>
              <a:t>initiazr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60</a:t>
            </a:fld>
            <a:endParaRPr lang="en-GB" altLang="en-US"/>
          </a:p>
        </p:txBody>
      </p:sp>
    </p:spTree>
    <p:extLst>
      <p:ext uri="{BB962C8B-B14F-4D97-AF65-F5344CB8AC3E}">
        <p14:creationId xmlns:p14="http://schemas.microsoft.com/office/powerpoint/2010/main" val="2824831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Separating</a:t>
            </a:r>
            <a:r>
              <a:rPr lang="id-ID" baseline="0" dirty="0"/>
              <a:t> presentation dan model:</a:t>
            </a:r>
          </a:p>
          <a:p>
            <a:pPr marL="219867" indent="-219867">
              <a:buAutoNum type="arabicPeriod"/>
            </a:pPr>
            <a:r>
              <a:rPr lang="id-ID" baseline="0" dirty="0"/>
              <a:t>Mengizinkan kita membuat presentasi yang banyak, sementara modelnya tetap. Contoh: Tampilan SCELE bisa diganti-ganti tapi informasi yang ditampilkan sama saja</a:t>
            </a:r>
          </a:p>
          <a:p>
            <a:pPr marL="219867" indent="-219867">
              <a:buAutoNum type="arabicPeriod"/>
            </a:pPr>
            <a:r>
              <a:rPr lang="id-ID" baseline="0" dirty="0"/>
              <a:t>Presentation dan view adalah 2 hal yang berbeda.view =&gt; isu UI dan layouting. Model =&gt; business policies dan database interactions. Library yang digunakan beda-beda. Programmer/tim pengembangnya pun bisa dibedakan.</a:t>
            </a:r>
          </a:p>
          <a:p>
            <a:pPr marL="219867" indent="-219867">
              <a:buAutoNum type="arabicPeriod"/>
            </a:pPr>
            <a:r>
              <a:rPr lang="id-ID" baseline="0" dirty="0"/>
              <a:t>Model lebih mudah ditest daripada view, pemisahan ini memudahkan test model</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66</a:t>
            </a:fld>
            <a:endParaRPr lang="en-GB" altLang="en-US"/>
          </a:p>
        </p:txBody>
      </p:sp>
    </p:spTree>
    <p:extLst>
      <p:ext uri="{BB962C8B-B14F-4D97-AF65-F5344CB8AC3E}">
        <p14:creationId xmlns:p14="http://schemas.microsoft.com/office/powerpoint/2010/main" val="59551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Bedanya</a:t>
            </a:r>
            <a:r>
              <a:rPr lang="en-US" dirty="0"/>
              <a:t> @</a:t>
            </a:r>
            <a:r>
              <a:rPr lang="en-US" dirty="0" err="1"/>
              <a:t>RestController</a:t>
            </a:r>
            <a:r>
              <a:rPr lang="en-US" baseline="0" dirty="0"/>
              <a:t> and  @Controller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69</a:t>
            </a:fld>
            <a:endParaRPr lang="en-GB" altLang="en-US"/>
          </a:p>
        </p:txBody>
      </p:sp>
    </p:spTree>
    <p:extLst>
      <p:ext uri="{BB962C8B-B14F-4D97-AF65-F5344CB8AC3E}">
        <p14:creationId xmlns:p14="http://schemas.microsoft.com/office/powerpoint/2010/main" val="5045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a:t>
            </a:r>
          </a:p>
          <a:p>
            <a:r>
              <a:rPr lang="en-US" dirty="0"/>
              <a:t>EJB + Servlet</a:t>
            </a:r>
          </a:p>
          <a:p>
            <a:endParaRPr lang="en-US" dirty="0"/>
          </a:p>
          <a:p>
            <a:r>
              <a:rPr lang="en-US" dirty="0"/>
              <a:t>J2EE vs Spring</a:t>
            </a:r>
          </a:p>
          <a:p>
            <a:r>
              <a:rPr lang="en-US" dirty="0"/>
              <a:t>J2EE</a:t>
            </a:r>
            <a:r>
              <a:rPr lang="en-US" baseline="0" dirty="0"/>
              <a:t> is a abstract specification </a:t>
            </a:r>
          </a:p>
          <a:p>
            <a:endParaRPr lang="en-US" baseline="0" dirty="0"/>
          </a:p>
          <a:p>
            <a:r>
              <a:rPr lang="en-US" baseline="0" dirty="0"/>
              <a:t>http://www.kai-waehner.de/blog/2011/11/21/why-i-will-use-java-ee-jee-and-not-j2ee-instead-of-spring-in-new-enterprise-java-projects-in-2012/</a:t>
            </a:r>
          </a:p>
          <a:p>
            <a:r>
              <a:rPr lang="en-US" baseline="0" dirty="0"/>
              <a:t>POJO vs complex EJB objects</a:t>
            </a:r>
            <a:endParaRPr lang="en-US" dirty="0"/>
          </a:p>
          <a:p>
            <a:r>
              <a:rPr lang="en-US" dirty="0"/>
              <a:t>Jetty / Tomcat vs full application server</a:t>
            </a:r>
          </a:p>
          <a:p>
            <a:endParaRPr lang="en-US" dirty="0"/>
          </a:p>
          <a:p>
            <a:r>
              <a:rPr lang="en-US" dirty="0"/>
              <a:t>More flexible : Spring</a:t>
            </a:r>
          </a:p>
          <a:p>
            <a:endParaRPr lang="en-US" dirty="0"/>
          </a:p>
          <a:p>
            <a:r>
              <a:rPr lang="en-US" dirty="0"/>
              <a:t>A common issue to deal with is how to wire together different elements: how do you fit together this web controller architecture with that database interface backing when they were built by different teams with little knowledge of each other.</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13</a:t>
            </a:fld>
            <a:endParaRPr lang="en-GB" altLang="en-US"/>
          </a:p>
        </p:txBody>
      </p:sp>
    </p:spTree>
    <p:extLst>
      <p:ext uri="{BB962C8B-B14F-4D97-AF65-F5344CB8AC3E}">
        <p14:creationId xmlns:p14="http://schemas.microsoft.com/office/powerpoint/2010/main" val="63940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lightweight framework means?</a:t>
            </a:r>
          </a:p>
          <a:p>
            <a:r>
              <a:rPr lang="en-US" dirty="0"/>
              <a:t>Relative</a:t>
            </a:r>
            <a:r>
              <a:rPr lang="en-US" baseline="0" dirty="0"/>
              <a:t> to…</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14</a:t>
            </a:fld>
            <a:endParaRPr lang="en-GB" altLang="en-US"/>
          </a:p>
        </p:txBody>
      </p:sp>
    </p:spTree>
    <p:extLst>
      <p:ext uri="{BB962C8B-B14F-4D97-AF65-F5344CB8AC3E}">
        <p14:creationId xmlns:p14="http://schemas.microsoft.com/office/powerpoint/2010/main" val="247070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Namun</a:t>
            </a:r>
            <a:r>
              <a:rPr lang="en-US" dirty="0"/>
              <a:t> </a:t>
            </a:r>
            <a:r>
              <a:rPr lang="en-US" dirty="0" err="1"/>
              <a:t>tidak</a:t>
            </a:r>
            <a:r>
              <a:rPr lang="en-US" dirty="0"/>
              <a:t> </a:t>
            </a:r>
            <a:r>
              <a:rPr lang="en-US" dirty="0" err="1"/>
              <a:t>semua</a:t>
            </a:r>
            <a:r>
              <a:rPr lang="en-US" dirty="0"/>
              <a:t> di-</a:t>
            </a:r>
            <a:r>
              <a:rPr lang="en-US" dirty="0" err="1"/>
              <a:t>implemntasi</a:t>
            </a:r>
            <a:r>
              <a:rPr lang="en-US" baseline="0" dirty="0"/>
              <a:t> </a:t>
            </a:r>
            <a:r>
              <a:rPr lang="en-US" baseline="0" dirty="0" err="1"/>
              <a:t>mengikuti</a:t>
            </a:r>
            <a:r>
              <a:rPr lang="en-US" baseline="0" dirty="0"/>
              <a:t> JEE Standard</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16</a:t>
            </a:fld>
            <a:endParaRPr lang="en-GB" altLang="en-US"/>
          </a:p>
        </p:txBody>
      </p:sp>
    </p:spTree>
    <p:extLst>
      <p:ext uri="{BB962C8B-B14F-4D97-AF65-F5344CB8AC3E}">
        <p14:creationId xmlns:p14="http://schemas.microsoft.com/office/powerpoint/2010/main" val="31584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a:t>
            </a:r>
          </a:p>
          <a:p>
            <a:r>
              <a:rPr lang="en-US" dirty="0"/>
              <a:t>Forcing to import specific class</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17</a:t>
            </a:fld>
            <a:endParaRPr lang="en-GB" altLang="en-US"/>
          </a:p>
        </p:txBody>
      </p:sp>
    </p:spTree>
    <p:extLst>
      <p:ext uri="{BB962C8B-B14F-4D97-AF65-F5344CB8AC3E}">
        <p14:creationId xmlns:p14="http://schemas.microsoft.com/office/powerpoint/2010/main" val="237819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 object?</a:t>
            </a:r>
          </a:p>
          <a:p>
            <a:r>
              <a:rPr lang="en-US" dirty="0"/>
              <a:t>What is EJB? How to use this</a:t>
            </a:r>
          </a:p>
          <a:p>
            <a:endParaRPr lang="en-US" dirty="0"/>
          </a:p>
          <a:p>
            <a:r>
              <a:rPr lang="en-US" dirty="0"/>
              <a:t>But one area where Java EE still lacks behind Spring is comfortable testability. It is not easy to write unit tests for EJB - for this you have to use a special third-party framework (</a:t>
            </a:r>
            <a:r>
              <a:rPr lang="en-US" dirty="0" err="1"/>
              <a:t>Arquillian</a:t>
            </a:r>
            <a:r>
              <a:rPr lang="en-US" dirty="0"/>
              <a:t>) and write some boilerplate code inside your tests (e.g. for building the test deployment package and deploying it onto the container, etc.). In fact, Java EE lacks any support for testing EJBs out of the box. In contrast, Spring is </a:t>
            </a:r>
            <a:r>
              <a:rPr lang="en-US" dirty="0" err="1"/>
              <a:t>buuild</a:t>
            </a:r>
            <a:r>
              <a:rPr lang="en-US" dirty="0"/>
              <a:t> with testability and TDD in mind. Testing Spring beans is easy since Spring includes bundled support for both testing (unit testing, integration testing) of all parts of the application as well as mocking.</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18</a:t>
            </a:fld>
            <a:endParaRPr lang="en-GB" altLang="en-US"/>
          </a:p>
        </p:txBody>
      </p:sp>
    </p:spTree>
    <p:extLst>
      <p:ext uri="{BB962C8B-B14F-4D97-AF65-F5344CB8AC3E}">
        <p14:creationId xmlns:p14="http://schemas.microsoft.com/office/powerpoint/2010/main" val="305813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JDO and Hibernate?</a:t>
            </a:r>
          </a:p>
          <a:p>
            <a:endParaRPr lang="en-US" dirty="0"/>
          </a:p>
          <a:p>
            <a:r>
              <a:rPr lang="en-US" dirty="0"/>
              <a:t>http://jandiandme.blogspot.co.id/2013/05/why-javas-checked-exceptions-are-issue.html</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19</a:t>
            </a:fld>
            <a:endParaRPr lang="en-GB" altLang="en-US"/>
          </a:p>
        </p:txBody>
      </p:sp>
    </p:spTree>
    <p:extLst>
      <p:ext uri="{BB962C8B-B14F-4D97-AF65-F5344CB8AC3E}">
        <p14:creationId xmlns:p14="http://schemas.microsoft.com/office/powerpoint/2010/main" val="2390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http://www.java2s.com/Tutorials/Java/Spring/0040__Spring_Loosely_Coupled.htm</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21</a:t>
            </a:fld>
            <a:endParaRPr lang="en-GB" altLang="en-US"/>
          </a:p>
        </p:txBody>
      </p:sp>
    </p:spTree>
    <p:extLst>
      <p:ext uri="{BB962C8B-B14F-4D97-AF65-F5344CB8AC3E}">
        <p14:creationId xmlns:p14="http://schemas.microsoft.com/office/powerpoint/2010/main" val="386651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0" y="2590800"/>
            <a:ext cx="59594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2400"/>
          </a:p>
        </p:txBody>
      </p:sp>
      <p:sp>
        <p:nvSpPr>
          <p:cNvPr id="5" name="Text Box 8"/>
          <p:cNvSpPr txBox="1">
            <a:spLocks noChangeArrowheads="1"/>
          </p:cNvSpPr>
          <p:nvPr/>
        </p:nvSpPr>
        <p:spPr bwMode="auto">
          <a:xfrm>
            <a:off x="179512" y="1683603"/>
            <a:ext cx="83120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2400" i="1" dirty="0">
                <a:solidFill>
                  <a:schemeClr val="tx2"/>
                </a:solidFill>
              </a:rPr>
              <a:t>Enterprise </a:t>
            </a:r>
            <a:r>
              <a:rPr lang="en-US" altLang="en-US" sz="2400" i="1" dirty="0" err="1">
                <a:solidFill>
                  <a:schemeClr val="tx2"/>
                </a:solidFill>
              </a:rPr>
              <a:t>Ap</a:t>
            </a:r>
            <a:r>
              <a:rPr lang="id-ID" altLang="en-US" sz="2400" i="1" dirty="0">
                <a:solidFill>
                  <a:schemeClr val="tx2"/>
                </a:solidFill>
              </a:rPr>
              <a:t>p</a:t>
            </a:r>
            <a:r>
              <a:rPr lang="en-US" altLang="en-US" sz="2400" i="1" dirty="0" err="1">
                <a:solidFill>
                  <a:schemeClr val="tx2"/>
                </a:solidFill>
              </a:rPr>
              <a:t>lication</a:t>
            </a:r>
            <a:r>
              <a:rPr lang="en-US" altLang="en-US" sz="2400" i="1" dirty="0">
                <a:solidFill>
                  <a:schemeClr val="tx2"/>
                </a:solidFill>
              </a:rPr>
              <a:t> Architecture</a:t>
            </a:r>
            <a:r>
              <a:rPr lang="id-ID" altLang="en-US" sz="2400" i="1" dirty="0">
                <a:solidFill>
                  <a:schemeClr val="tx2"/>
                </a:solidFill>
              </a:rPr>
              <a:t> </a:t>
            </a:r>
            <a:endParaRPr lang="en-US" altLang="en-US" sz="2400" i="1" dirty="0">
              <a:solidFill>
                <a:schemeClr val="tx2"/>
              </a:solidFill>
            </a:endParaRPr>
          </a:p>
          <a:p>
            <a:pPr algn="r" eaLnBrk="1" hangingPunct="1">
              <a:defRPr/>
            </a:pPr>
            <a:r>
              <a:rPr lang="en-US" altLang="en-US" sz="2400" i="1" dirty="0">
                <a:solidFill>
                  <a:schemeClr val="tx2"/>
                </a:solidFill>
              </a:rPr>
              <a:t>and</a:t>
            </a:r>
            <a:r>
              <a:rPr lang="id-ID" altLang="en-US" sz="2400" i="1" dirty="0">
                <a:solidFill>
                  <a:schemeClr val="tx2"/>
                </a:solidFill>
              </a:rPr>
              <a:t> Programming</a:t>
            </a:r>
            <a:endParaRPr lang="en-US" altLang="en-US" sz="3200" dirty="0">
              <a:solidFill>
                <a:schemeClr val="tx2"/>
              </a:solidFill>
            </a:endParaRPr>
          </a:p>
        </p:txBody>
      </p:sp>
      <p:sp>
        <p:nvSpPr>
          <p:cNvPr id="6" name="Text Box 9"/>
          <p:cNvSpPr txBox="1">
            <a:spLocks noChangeArrowheads="1"/>
          </p:cNvSpPr>
          <p:nvPr/>
        </p:nvSpPr>
        <p:spPr bwMode="auto">
          <a:xfrm>
            <a:off x="3514725" y="5516563"/>
            <a:ext cx="48831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400" dirty="0" err="1"/>
              <a:t>Fakultas</a:t>
            </a:r>
            <a:r>
              <a:rPr lang="en-US" altLang="en-US" sz="1400" dirty="0"/>
              <a:t> </a:t>
            </a:r>
            <a:r>
              <a:rPr lang="en-US" altLang="en-US" sz="1400" dirty="0" err="1"/>
              <a:t>Ilmu</a:t>
            </a:r>
            <a:r>
              <a:rPr lang="en-US" altLang="en-US" sz="1400" dirty="0"/>
              <a:t> </a:t>
            </a:r>
            <a:r>
              <a:rPr lang="en-US" altLang="en-US" sz="1400" dirty="0" err="1"/>
              <a:t>Komputer</a:t>
            </a:r>
            <a:r>
              <a:rPr lang="en-US" altLang="en-US" sz="1400" dirty="0"/>
              <a:t> </a:t>
            </a:r>
            <a:br>
              <a:rPr lang="en-US" altLang="en-US" sz="1400" dirty="0"/>
            </a:br>
            <a:r>
              <a:rPr lang="en-US" altLang="en-US" sz="1400" dirty="0" err="1"/>
              <a:t>Universitas</a:t>
            </a:r>
            <a:r>
              <a:rPr lang="en-US" altLang="en-US" sz="1400" dirty="0"/>
              <a:t> Indonesia</a:t>
            </a:r>
          </a:p>
          <a:p>
            <a:pPr algn="r" eaLnBrk="1" hangingPunct="1">
              <a:spcBef>
                <a:spcPct val="50000"/>
              </a:spcBef>
              <a:defRPr/>
            </a:pPr>
            <a:r>
              <a:rPr lang="en-US" altLang="en-US" sz="1400" dirty="0"/>
              <a:t/>
            </a:r>
            <a:br>
              <a:rPr lang="en-US" altLang="en-US" sz="1400" dirty="0"/>
            </a:br>
            <a:r>
              <a:rPr lang="en-US" altLang="en-US" sz="800" b="1" dirty="0"/>
              <a:t>Version 1.0  - Internal Use Only</a:t>
            </a:r>
          </a:p>
        </p:txBody>
      </p:sp>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161925"/>
            <a:ext cx="34559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0"/>
            <a:ext cx="5468938" cy="461665"/>
          </a:xfrm>
        </p:spPr>
        <p:txBody>
          <a:bodyPr anchor="t"/>
          <a:lstStyle>
            <a:lvl1pPr algn="r">
              <a:spcBef>
                <a:spcPct val="10000"/>
              </a:spcBef>
              <a:spcAft>
                <a:spcPct val="20000"/>
              </a:spcAft>
              <a:buClr>
                <a:schemeClr val="folHlink"/>
              </a:buClr>
              <a:buSzPct val="75000"/>
              <a:buFont typeface="Wingdings" pitchFamily="2" charset="2"/>
              <a:buNone/>
              <a:defRPr sz="2400" b="1">
                <a:solidFill>
                  <a:schemeClr val="tx1"/>
                </a:solidFill>
                <a:latin typeface="Calibri" pitchFamily="34" charset="0"/>
              </a:defRPr>
            </a:lvl1pPr>
          </a:lstStyle>
          <a:p>
            <a:r>
              <a:rPr lang="en-US" dirty="0"/>
              <a:t>Click to edit Master title style</a:t>
            </a:r>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dirty="0"/>
              <a:t>Click to edit Master subtitle style</a:t>
            </a:r>
          </a:p>
        </p:txBody>
      </p:sp>
    </p:spTree>
    <p:extLst>
      <p:ext uri="{BB962C8B-B14F-4D97-AF65-F5344CB8AC3E}">
        <p14:creationId xmlns:p14="http://schemas.microsoft.com/office/powerpoint/2010/main" val="182035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376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2103437"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196850"/>
            <a:ext cx="6157913" cy="6127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46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800"/>
            </a:lvl3pPr>
            <a:lvl4pPr>
              <a:lnSpc>
                <a:spcPct val="100000"/>
              </a:lnSpc>
              <a:defRPr sz="1800"/>
            </a:lvl4pPr>
            <a:lvl5pPr>
              <a:lnSpc>
                <a:spcPct val="10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01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1628800"/>
            <a:ext cx="7772400" cy="1362075"/>
          </a:xfrm>
        </p:spPr>
        <p:txBody>
          <a:bodyPr/>
          <a:lstStyle>
            <a:lvl1pPr algn="l">
              <a:defRPr sz="4000" b="1" cap="small" baseline="0"/>
            </a:lvl1pPr>
          </a:lstStyle>
          <a:p>
            <a:r>
              <a:rPr lang="en-US" dirty="0"/>
              <a:t>Click to edit Master title style</a:t>
            </a:r>
            <a:endParaRPr lang="en-AU" dirty="0"/>
          </a:p>
        </p:txBody>
      </p:sp>
      <p:sp>
        <p:nvSpPr>
          <p:cNvPr id="3" name="Text Placeholder 2"/>
          <p:cNvSpPr>
            <a:spLocks noGrp="1"/>
          </p:cNvSpPr>
          <p:nvPr>
            <p:ph type="body" idx="1"/>
          </p:nvPr>
        </p:nvSpPr>
        <p:spPr>
          <a:xfrm>
            <a:off x="899592" y="31004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184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702175"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336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14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659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513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7131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5319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56588" y="5964238"/>
            <a:ext cx="650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196850"/>
            <a:ext cx="8162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vl1pPr>
          </a:lstStyle>
          <a:p>
            <a:pPr>
              <a:defRPr/>
            </a:pPr>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a:lvl1pPr>
          </a:lstStyle>
          <a:p>
            <a:pPr>
              <a:defRPr/>
            </a:pPr>
            <a:endParaRPr lang="en-US"/>
          </a:p>
        </p:txBody>
      </p:sp>
      <p:sp>
        <p:nvSpPr>
          <p:cNvPr id="1030" name="Text Box 6"/>
          <p:cNvSpPr txBox="1">
            <a:spLocks noChangeArrowheads="1"/>
          </p:cNvSpPr>
          <p:nvPr/>
        </p:nvSpPr>
        <p:spPr bwMode="auto">
          <a:xfrm>
            <a:off x="6804025" y="6400800"/>
            <a:ext cx="1368425" cy="244475"/>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1000" dirty="0"/>
              <a:t>PSP/V1.0/</a:t>
            </a:r>
            <a:fld id="{C99A6D4F-441F-4B0A-8A10-F149B53D136F}" type="slidenum">
              <a:rPr lang="en-US" altLang="en-US" sz="1000" smtClean="0"/>
              <a:pPr algn="r" eaLnBrk="1" hangingPunct="1">
                <a:defRPr/>
              </a:pPr>
              <a:t>‹#›</a:t>
            </a:fld>
            <a:endParaRPr lang="en-US" altLang="en-US" sz="1000" dirty="0"/>
          </a:p>
        </p:txBody>
      </p:sp>
    </p:spTree>
  </p:cSld>
  <p:clrMap bg1="lt1" tx1="dk1" bg2="lt2" tx2="dk2" accent1="accent1" accent2="accent2" accent3="accent3" accent4="accent4" accent5="accent5" accent6="accent6" hlink="hlink" folHlink="folHlink"/>
  <p:sldLayoutIdLst>
    <p:sldLayoutId id="2147483846"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lnSpc>
          <a:spcPct val="9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8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90000"/>
        </a:lnSpc>
        <a:spcBef>
          <a:spcPct val="20000"/>
        </a:spcBef>
        <a:spcAft>
          <a:spcPct val="10000"/>
        </a:spcAft>
        <a:buClr>
          <a:schemeClr val="tx2"/>
        </a:buClr>
        <a:buChar char="•"/>
        <a:defRPr sz="2000">
          <a:solidFill>
            <a:schemeClr val="tx1"/>
          </a:solidFill>
          <a:latin typeface="+mj-lt"/>
        </a:defRPr>
      </a:lvl3pPr>
      <a:lvl4pPr marL="1600200" indent="-228600" algn="l" rtl="0" eaLnBrk="0" fontAlgn="base" hangingPunct="0">
        <a:lnSpc>
          <a:spcPct val="90000"/>
        </a:lnSpc>
        <a:spcBef>
          <a:spcPct val="20000"/>
        </a:spcBef>
        <a:spcAft>
          <a:spcPct val="0"/>
        </a:spcAft>
        <a:buClr>
          <a:schemeClr val="hlink"/>
        </a:buClr>
        <a:buChar char="•"/>
        <a:defRPr sz="2000">
          <a:solidFill>
            <a:schemeClr val="tx1"/>
          </a:solidFill>
          <a:latin typeface="+mj-lt"/>
        </a:defRPr>
      </a:lvl4pPr>
      <a:lvl5pPr marL="2057400" indent="-228600" algn="l" rtl="0" eaLnBrk="0" fontAlgn="base" hangingPunct="0">
        <a:lnSpc>
          <a:spcPct val="90000"/>
        </a:lnSpc>
        <a:spcBef>
          <a:spcPct val="20000"/>
        </a:spcBef>
        <a:spcAft>
          <a:spcPct val="0"/>
        </a:spcAft>
        <a:buClr>
          <a:schemeClr val="tx1"/>
        </a:buClr>
        <a:buSzPct val="85000"/>
        <a:buChar char="•"/>
        <a:defRPr sz="2000">
          <a:solidFill>
            <a:schemeClr val="tx1"/>
          </a:solidFill>
          <a:latin typeface="+mj-lt"/>
        </a:defRPr>
      </a:lvl5pPr>
      <a:lvl6pPr marL="25146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rojects.spring.io/spring-framewor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gif"/></Relationships>
</file>

<file path=ppt/slides/_rels/slide39.xml.rels><?xml version="1.0" encoding="UTF-8" standalone="yes"?>
<Relationships xmlns="http://schemas.openxmlformats.org/package/2006/relationships"><Relationship Id="rId3" Type="http://schemas.openxmlformats.org/officeDocument/2006/relationships/hyperlink" Target="http://martinfowler.com/eaaCatalog/plugin.html" TargetMode="External"/><Relationship Id="rId4" Type="http://schemas.openxmlformats.org/officeDocument/2006/relationships/image" Target="../media/image17.gi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pring-projects/spring-boo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springframework.guru/dependency-injection-example-using-spring/" TargetMode="External"/><Relationship Id="rId4" Type="http://schemas.openxmlformats.org/officeDocument/2006/relationships/hyperlink" Target="http://docs.spring.io/spring/docs/current/spring-framework-reference/html/beans.html" TargetMode="External"/><Relationship Id="rId5" Type="http://schemas.openxmlformats.org/officeDocument/2006/relationships/hyperlink" Target="http://spring.io/guides/gs/serving-web-content/" TargetMode="External"/><Relationship Id="rId1" Type="http://schemas.openxmlformats.org/officeDocument/2006/relationships/slideLayout" Target="../slideLayouts/slideLayout2.xml"/><Relationship Id="rId2" Type="http://schemas.openxmlformats.org/officeDocument/2006/relationships/hyperlink" Target="http://www.martinfowler.com/articles/injec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101"/>
          <p:cNvSpPr>
            <a:spLocks noGrp="1" noChangeArrowheads="1"/>
          </p:cNvSpPr>
          <p:nvPr>
            <p:ph type="ctrTitle"/>
          </p:nvPr>
        </p:nvSpPr>
        <p:spPr>
          <a:xfrm>
            <a:off x="1378424" y="2819400"/>
            <a:ext cx="6986114" cy="830997"/>
          </a:xfrm>
        </p:spPr>
        <p:txBody>
          <a:bodyPr/>
          <a:lstStyle/>
          <a:p>
            <a:pPr eaLnBrk="1" hangingPunct="1"/>
            <a:r>
              <a:rPr lang="id-ID" altLang="en-US" dirty="0"/>
              <a:t>Development Using Framework &amp; MVC Pattern</a:t>
            </a:r>
            <a:endParaRPr lang="en-US" altLang="en-US" dirty="0"/>
          </a:p>
        </p:txBody>
      </p:sp>
      <p:sp>
        <p:nvSpPr>
          <p:cNvPr id="5123" name="Rectangle 4102"/>
          <p:cNvSpPr>
            <a:spLocks noGrp="1" noChangeArrowheads="1"/>
          </p:cNvSpPr>
          <p:nvPr>
            <p:ph type="subTitle" idx="1"/>
          </p:nvPr>
        </p:nvSpPr>
        <p:spPr>
          <a:xfrm>
            <a:off x="2279650" y="3716338"/>
            <a:ext cx="6102350" cy="1130300"/>
          </a:xfrm>
        </p:spPr>
        <p:txBody>
          <a:bodyPr/>
          <a:lstStyle/>
          <a:p>
            <a:pPr eaLnBrk="1" hangingPunct="1"/>
            <a:r>
              <a:rPr lang="id-ID" altLang="en-US" dirty="0"/>
              <a:t>Denny, Bayu, Alfan</a:t>
            </a:r>
            <a:r>
              <a:rPr lang="en-US" altLang="en-US" dirty="0"/>
              <a:t>,Samuel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a:t>
            </a:r>
          </a:p>
        </p:txBody>
      </p:sp>
      <p:graphicFrame>
        <p:nvGraphicFramePr>
          <p:cNvPr id="4" name="Object 3"/>
          <p:cNvGraphicFramePr>
            <a:graphicFrameLocks noChangeAspect="1"/>
          </p:cNvGraphicFramePr>
          <p:nvPr>
            <p:extLst>
              <p:ext uri="{D42A27DB-BD31-4B8C-83A1-F6EECF244321}">
                <p14:modId xmlns:p14="http://schemas.microsoft.com/office/powerpoint/2010/main" val="3686456130"/>
              </p:ext>
            </p:extLst>
          </p:nvPr>
        </p:nvGraphicFramePr>
        <p:xfrm>
          <a:off x="552449" y="1124744"/>
          <a:ext cx="7820025" cy="4295775"/>
        </p:xfrm>
        <a:graphic>
          <a:graphicData uri="http://schemas.openxmlformats.org/presentationml/2006/ole">
            <mc:AlternateContent xmlns:mc="http://schemas.openxmlformats.org/markup-compatibility/2006">
              <mc:Choice xmlns:v="urn:schemas-microsoft-com:vml" Requires="v">
                <p:oleObj spid="_x0000_s1057" name="Bitmap Image" r:id="rId4" imgW="7819920" imgH="4295880" progId="Paint.Picture">
                  <p:embed/>
                </p:oleObj>
              </mc:Choice>
              <mc:Fallback>
                <p:oleObj name="Bitmap Image" r:id="rId4" imgW="7819920" imgH="4295880" progId="Paint.Picture">
                  <p:embed/>
                  <p:pic>
                    <p:nvPicPr>
                      <p:cNvPr id="0" name=""/>
                      <p:cNvPicPr/>
                      <p:nvPr/>
                    </p:nvPicPr>
                    <p:blipFill>
                      <a:blip r:embed="rId5"/>
                      <a:stretch>
                        <a:fillRect/>
                      </a:stretch>
                    </p:blipFill>
                    <p:spPr>
                      <a:xfrm>
                        <a:off x="552449" y="1124744"/>
                        <a:ext cx="7820025" cy="4295775"/>
                      </a:xfrm>
                      <a:prstGeom prst="rect">
                        <a:avLst/>
                      </a:prstGeom>
                    </p:spPr>
                  </p:pic>
                </p:oleObj>
              </mc:Fallback>
            </mc:AlternateContent>
          </a:graphicData>
        </a:graphic>
      </p:graphicFrame>
    </p:spTree>
    <p:extLst>
      <p:ext uri="{BB962C8B-B14F-4D97-AF65-F5344CB8AC3E}">
        <p14:creationId xmlns:p14="http://schemas.microsoft.com/office/powerpoint/2010/main" val="80834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398300"/>
            <a:ext cx="3960440" cy="17586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945" y="3717032"/>
            <a:ext cx="5436096" cy="2545016"/>
          </a:xfrm>
          <a:prstGeom prst="rect">
            <a:avLst/>
          </a:prstGeom>
        </p:spPr>
      </p:pic>
    </p:spTree>
    <p:extLst>
      <p:ext uri="{BB962C8B-B14F-4D97-AF65-F5344CB8AC3E}">
        <p14:creationId xmlns:p14="http://schemas.microsoft.com/office/powerpoint/2010/main" val="210257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a:t>
            </a:r>
          </a:p>
        </p:txBody>
      </p:sp>
      <p:sp>
        <p:nvSpPr>
          <p:cNvPr id="3" name="Content Placeholder 2"/>
          <p:cNvSpPr>
            <a:spLocks noGrp="1"/>
          </p:cNvSpPr>
          <p:nvPr>
            <p:ph idx="1"/>
          </p:nvPr>
        </p:nvSpPr>
        <p:spPr/>
        <p:txBody>
          <a:bodyPr/>
          <a:lstStyle/>
          <a:p>
            <a:r>
              <a:rPr lang="en-US" sz="2800" dirty="0"/>
              <a:t>HTTP Server</a:t>
            </a:r>
          </a:p>
          <a:p>
            <a:r>
              <a:rPr lang="en-US" sz="2800" dirty="0"/>
              <a:t>EJB Server</a:t>
            </a:r>
          </a:p>
          <a:p>
            <a:r>
              <a:rPr lang="en-US" sz="2800" dirty="0"/>
              <a:t>JDBC</a:t>
            </a:r>
          </a:p>
          <a:p>
            <a:r>
              <a:rPr lang="en-US" sz="2800" dirty="0"/>
              <a:t>JNDI</a:t>
            </a:r>
          </a:p>
          <a:p>
            <a:r>
              <a:rPr lang="en-US" sz="2800" dirty="0"/>
              <a:t>Servlets</a:t>
            </a:r>
          </a:p>
          <a:p>
            <a:r>
              <a:rPr lang="en-US" sz="2800" dirty="0"/>
              <a:t>JSP</a:t>
            </a:r>
          </a:p>
          <a:p>
            <a:r>
              <a:rPr lang="en-US" sz="2800" dirty="0"/>
              <a:t>RMI</a:t>
            </a:r>
          </a:p>
        </p:txBody>
      </p:sp>
    </p:spTree>
    <p:extLst>
      <p:ext uri="{BB962C8B-B14F-4D97-AF65-F5344CB8AC3E}">
        <p14:creationId xmlns:p14="http://schemas.microsoft.com/office/powerpoint/2010/main" val="44901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Why Framework ?</a:t>
            </a:r>
            <a:endParaRPr lang="en-US" dirty="0"/>
          </a:p>
        </p:txBody>
      </p:sp>
      <p:sp>
        <p:nvSpPr>
          <p:cNvPr id="3" name="Content Placeholder 2"/>
          <p:cNvSpPr>
            <a:spLocks noGrp="1"/>
          </p:cNvSpPr>
          <p:nvPr>
            <p:ph idx="1"/>
          </p:nvPr>
        </p:nvSpPr>
        <p:spPr/>
        <p:txBody>
          <a:bodyPr/>
          <a:lstStyle/>
          <a:p>
            <a:r>
              <a:rPr lang="id-ID" dirty="0"/>
              <a:t>There is a </a:t>
            </a:r>
            <a:r>
              <a:rPr lang="en-US" dirty="0"/>
              <a:t>huge amount of activity in building alternatives to the mainstream J2EE technologies</a:t>
            </a:r>
            <a:r>
              <a:rPr lang="id-ID" dirty="0"/>
              <a:t>.</a:t>
            </a:r>
          </a:p>
          <a:p>
            <a:r>
              <a:rPr lang="en-US" dirty="0"/>
              <a:t>A lot of this is a reaction to the heavyweight complexity in the mainstream J2EE world, but much of it is also exploring alternatives and coming up with creative ideas.</a:t>
            </a:r>
            <a:endParaRPr lang="id-ID" dirty="0"/>
          </a:p>
          <a:p>
            <a:r>
              <a:rPr lang="en-US" dirty="0"/>
              <a:t>A common issue to deal with is how to wire together different elements</a:t>
            </a:r>
            <a:r>
              <a:rPr lang="id-ID" dirty="0"/>
              <a:t> and to provide </a:t>
            </a:r>
            <a:r>
              <a:rPr lang="en-US" dirty="0"/>
              <a:t>a general capability to assemble components from different layers</a:t>
            </a:r>
            <a:r>
              <a:rPr lang="id-ID" dirty="0"/>
              <a:t>.</a:t>
            </a:r>
          </a:p>
          <a:p>
            <a:pPr lvl="1"/>
            <a:r>
              <a:rPr lang="id-ID" dirty="0"/>
              <a:t>Solution? </a:t>
            </a:r>
            <a:r>
              <a:rPr lang="id-ID" dirty="0">
                <a:solidFill>
                  <a:srgbClr val="C00000"/>
                </a:solidFill>
              </a:rPr>
              <a:t>Lightweight Containers/Lightweight Frameworks</a:t>
            </a:r>
            <a:endParaRPr lang="en-US" dirty="0">
              <a:solidFill>
                <a:srgbClr val="C00000"/>
              </a:solidFill>
            </a:endParaRPr>
          </a:p>
        </p:txBody>
      </p:sp>
    </p:spTree>
    <p:extLst>
      <p:ext uri="{BB962C8B-B14F-4D97-AF65-F5344CB8AC3E}">
        <p14:creationId xmlns:p14="http://schemas.microsoft.com/office/powerpoint/2010/main" val="373823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t>Lightweight Framework</a:t>
            </a:r>
            <a:endParaRPr lang="en-AU" altLang="en-US" dirty="0"/>
          </a:p>
        </p:txBody>
      </p:sp>
      <p:sp>
        <p:nvSpPr>
          <p:cNvPr id="7171" name="Content Placeholder 2"/>
          <p:cNvSpPr>
            <a:spLocks noGrp="1"/>
          </p:cNvSpPr>
          <p:nvPr>
            <p:ph idx="1"/>
          </p:nvPr>
        </p:nvSpPr>
        <p:spPr/>
        <p:txBody>
          <a:bodyPr/>
          <a:lstStyle/>
          <a:p>
            <a:pPr marL="0" indent="0" eaLnBrk="1" hangingPunct="1">
              <a:buNone/>
            </a:pPr>
            <a:r>
              <a:rPr lang="id-ID" altLang="en-US" dirty="0"/>
              <a:t>Several Lightweight Frameworks:</a:t>
            </a:r>
            <a:endParaRPr lang="en-AU" altLang="en-US" dirty="0"/>
          </a:p>
          <a:p>
            <a:pPr eaLnBrk="1" hangingPunct="1"/>
            <a:r>
              <a:rPr lang="id-ID" altLang="en-US" dirty="0">
                <a:solidFill>
                  <a:srgbClr val="0070C0"/>
                </a:solidFill>
              </a:rPr>
              <a:t>Spring Framework (spring.io)</a:t>
            </a:r>
          </a:p>
          <a:p>
            <a:pPr eaLnBrk="1" hangingPunct="1"/>
            <a:r>
              <a:rPr lang="id-ID" altLang="en-US" dirty="0"/>
              <a:t>Pico Container (picocontainer.com)</a:t>
            </a:r>
          </a:p>
          <a:p>
            <a:pPr eaLnBrk="1" hangingPunct="1"/>
            <a:r>
              <a:rPr lang="id-ID" altLang="en-US" dirty="0"/>
              <a:t>HiveMind</a:t>
            </a:r>
          </a:p>
          <a:p>
            <a:pPr eaLnBrk="1" hangingPunct="1"/>
            <a:r>
              <a:rPr lang="id-ID" altLang="en-US" dirty="0"/>
              <a:t>Avalon (closed)</a:t>
            </a:r>
            <a:endParaRPr lang="en-AU" altLang="en-US" dirty="0"/>
          </a:p>
          <a:p>
            <a:pPr eaLnBrk="1" hangingPunct="1"/>
            <a:endParaRPr lang="en-AU"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667411"/>
            <a:ext cx="7772400" cy="1323439"/>
          </a:xfrm>
        </p:spPr>
        <p:txBody>
          <a:bodyPr/>
          <a:lstStyle/>
          <a:p>
            <a:pPr>
              <a:defRPr/>
            </a:pPr>
            <a:r>
              <a:rPr lang="id-ID" dirty="0"/>
              <a:t>Spring Framework &amp; Spring-Boot</a:t>
            </a:r>
            <a:endParaRPr lang="en-US" dirty="0"/>
          </a:p>
        </p:txBody>
      </p:sp>
      <p:sp>
        <p:nvSpPr>
          <p:cNvPr id="8195" name="Text Placeholder 3"/>
          <p:cNvSpPr>
            <a:spLocks noGrp="1"/>
          </p:cNvSpPr>
          <p:nvPr>
            <p:ph type="body" idx="1"/>
          </p:nvPr>
        </p:nvSpPr>
        <p:spPr>
          <a:xfrm>
            <a:off x="900113" y="3100388"/>
            <a:ext cx="7772400" cy="1500187"/>
          </a:xfrm>
        </p:spPr>
        <p:txBody>
          <a:bodyPr/>
          <a:lstStyle/>
          <a:p>
            <a:r>
              <a:rPr lang="id-ID" altLang="en-US" dirty="0"/>
              <a:t>“</a:t>
            </a:r>
            <a:r>
              <a:rPr lang="en-US" altLang="en-US" dirty="0"/>
              <a:t>One of the most popular Java web development frameworks</a:t>
            </a:r>
            <a:r>
              <a:rPr lang="id-ID" altLang="en-US" dirty="0"/>
              <a:t>”</a:t>
            </a:r>
            <a:endParaRPr lang="en-US" altLang="en-US" dirty="0"/>
          </a:p>
          <a:p>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 Framework</a:t>
            </a:r>
            <a:endParaRPr lang="en-US" dirty="0"/>
          </a:p>
        </p:txBody>
      </p:sp>
      <p:sp>
        <p:nvSpPr>
          <p:cNvPr id="3" name="Content Placeholder 2"/>
          <p:cNvSpPr>
            <a:spLocks noGrp="1"/>
          </p:cNvSpPr>
          <p:nvPr>
            <p:ph idx="1"/>
          </p:nvPr>
        </p:nvSpPr>
        <p:spPr/>
        <p:txBody>
          <a:bodyPr/>
          <a:lstStyle/>
          <a:p>
            <a:r>
              <a:rPr lang="en-GB" altLang="en-US" dirty="0"/>
              <a:t>Spring is a</a:t>
            </a:r>
            <a:r>
              <a:rPr lang="en-US" altLang="en-US" dirty="0"/>
              <a:t>n open source</a:t>
            </a:r>
            <a:r>
              <a:rPr lang="en-GB" altLang="en-US" dirty="0"/>
              <a:t> layered Java/J2EE application framework</a:t>
            </a:r>
            <a:endParaRPr lang="id-ID" altLang="en-US" dirty="0"/>
          </a:p>
          <a:p>
            <a:endParaRPr lang="id-ID" altLang="en-US" dirty="0"/>
          </a:p>
          <a:p>
            <a:pPr eaLnBrk="1" fontAlgn="t" hangingPunct="1">
              <a:lnSpc>
                <a:spcPct val="90000"/>
              </a:lnSpc>
              <a:buSzTx/>
              <a:buFontTx/>
              <a:buChar char="•"/>
            </a:pPr>
            <a:r>
              <a:rPr lang="en-GB" altLang="en-US" dirty="0"/>
              <a:t>Created by Rod Johnson</a:t>
            </a:r>
            <a:endParaRPr lang="en-US" altLang="en-US" dirty="0"/>
          </a:p>
          <a:p>
            <a:pPr lvl="1" eaLnBrk="1" fontAlgn="t" hangingPunct="1">
              <a:lnSpc>
                <a:spcPct val="90000"/>
              </a:lnSpc>
              <a:buSzTx/>
              <a:buFontTx/>
              <a:buChar char="•"/>
            </a:pPr>
            <a:r>
              <a:rPr lang="en-US" altLang="en-US" sz="2000" dirty="0"/>
              <a:t>Based on book “Expert one-on-one J2EE Design and Development” (October, 2002)</a:t>
            </a:r>
          </a:p>
          <a:p>
            <a:endParaRPr lang="id-ID" altLang="en-US" dirty="0"/>
          </a:p>
          <a:p>
            <a:endParaRPr lang="en-US" dirty="0"/>
          </a:p>
        </p:txBody>
      </p:sp>
      <p:sp>
        <p:nvSpPr>
          <p:cNvPr id="4" name="Text Box 4"/>
          <p:cNvSpPr txBox="1">
            <a:spLocks noChangeArrowheads="1"/>
          </p:cNvSpPr>
          <p:nvPr/>
        </p:nvSpPr>
        <p:spPr bwMode="auto">
          <a:xfrm>
            <a:off x="1907704" y="4293096"/>
            <a:ext cx="4752528" cy="8309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en-US" u="sng"/>
              <a:t>A software framework</a:t>
            </a:r>
            <a:r>
              <a:rPr lang="en-GB" altLang="en-US"/>
              <a:t> is a re-usable design for a software system</a:t>
            </a:r>
            <a:r>
              <a:rPr lang="en-US" altLang="en-US"/>
              <a:t>. </a:t>
            </a:r>
            <a:endParaRPr lang="en-GB" altLang="en-US"/>
          </a:p>
        </p:txBody>
      </p:sp>
    </p:spTree>
    <p:extLst>
      <p:ext uri="{BB962C8B-B14F-4D97-AF65-F5344CB8AC3E}">
        <p14:creationId xmlns:p14="http://schemas.microsoft.com/office/powerpoint/2010/main" val="369938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id-ID" altLang="en-US" dirty="0"/>
              <a:t>Spring Framework Goals</a:t>
            </a:r>
            <a:endParaRPr lang="en-US" altLang="en-US" dirty="0"/>
          </a:p>
        </p:txBody>
      </p:sp>
      <p:sp>
        <p:nvSpPr>
          <p:cNvPr id="9219" name="Content Placeholder 4"/>
          <p:cNvSpPr>
            <a:spLocks noGrp="1"/>
          </p:cNvSpPr>
          <p:nvPr>
            <p:ph idx="1"/>
          </p:nvPr>
        </p:nvSpPr>
        <p:spPr/>
        <p:txBody>
          <a:bodyPr/>
          <a:lstStyle/>
          <a:p>
            <a:r>
              <a:rPr lang="en-GB" altLang="en-US" dirty="0"/>
              <a:t>Make J2EE easier to use</a:t>
            </a:r>
            <a:endParaRPr lang="id-ID" altLang="en-US" dirty="0"/>
          </a:p>
          <a:p>
            <a:r>
              <a:rPr lang="en-GB" altLang="en-US" i="1" dirty="0"/>
              <a:t>Enhance productivity compared to “traditional” J2EE approaches</a:t>
            </a:r>
            <a:endParaRPr lang="id-ID" altLang="en-US" dirty="0"/>
          </a:p>
          <a:p>
            <a:r>
              <a:rPr lang="en-GB" altLang="en-US" dirty="0"/>
              <a:t>Provide the  </a:t>
            </a:r>
            <a:r>
              <a:rPr lang="en-GB" altLang="en-US" i="1" dirty="0"/>
              <a:t>Inversion of Control</a:t>
            </a:r>
            <a:r>
              <a:rPr lang="en-GB" altLang="en-US" dirty="0"/>
              <a:t> solution</a:t>
            </a:r>
            <a:endParaRPr lang="id-ID" altLang="en-US" dirty="0"/>
          </a:p>
          <a:p>
            <a:pPr>
              <a:lnSpc>
                <a:spcPct val="80000"/>
              </a:lnSpc>
            </a:pPr>
            <a:r>
              <a:rPr lang="en-GB" altLang="en-US" sz="2000" dirty="0"/>
              <a:t>“Non-invasive” framework</a:t>
            </a:r>
          </a:p>
          <a:p>
            <a:pPr lvl="1">
              <a:lnSpc>
                <a:spcPct val="80000"/>
              </a:lnSpc>
            </a:pPr>
            <a:r>
              <a:rPr lang="en-GB" altLang="en-US" sz="1800" b="1" dirty="0"/>
              <a:t>Application code has minimal or </a:t>
            </a:r>
            <a:r>
              <a:rPr lang="en-GB" altLang="en-US" sz="1800" b="1" i="1" dirty="0"/>
              <a:t>no</a:t>
            </a:r>
            <a:r>
              <a:rPr lang="en-GB" altLang="en-US" sz="1800" b="1" dirty="0"/>
              <a:t> dependency on Spring APIs</a:t>
            </a:r>
          </a:p>
          <a:p>
            <a:pPr lvl="1">
              <a:lnSpc>
                <a:spcPct val="80000"/>
              </a:lnSpc>
            </a:pPr>
            <a:r>
              <a:rPr lang="en-GB" altLang="en-US" sz="1800" b="1" dirty="0"/>
              <a:t>More power to the POJO </a:t>
            </a:r>
            <a:endParaRPr lang="id-ID" altLang="en-US" sz="1800" b="1" dirty="0"/>
          </a:p>
          <a:p>
            <a:pPr>
              <a:lnSpc>
                <a:spcPct val="80000"/>
              </a:lnSpc>
            </a:pPr>
            <a:r>
              <a:rPr lang="en-GB" altLang="en-US" dirty="0"/>
              <a:t>Fully portable across application servers</a:t>
            </a:r>
          </a:p>
          <a:p>
            <a:pPr lvl="1">
              <a:lnSpc>
                <a:spcPct val="90000"/>
              </a:lnSpc>
            </a:pPr>
            <a:r>
              <a:rPr lang="en-GB" altLang="en-US" sz="2000" dirty="0"/>
              <a:t>Core container can run in </a:t>
            </a:r>
            <a:r>
              <a:rPr lang="en-GB" altLang="en-US" sz="2000" i="1" dirty="0"/>
              <a:t>any </a:t>
            </a:r>
            <a:r>
              <a:rPr lang="en-GB" altLang="en-US" sz="2000" dirty="0"/>
              <a:t>environment, not only a server</a:t>
            </a:r>
          </a:p>
          <a:p>
            <a:pPr lvl="1">
              <a:lnSpc>
                <a:spcPct val="90000"/>
              </a:lnSpc>
            </a:pPr>
            <a:r>
              <a:rPr lang="en-GB" altLang="en-US" sz="2000" dirty="0"/>
              <a:t>Works well in WebSphere</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id-ID" altLang="en-US" dirty="0"/>
              <a:t>...Spring Framework Goals</a:t>
            </a:r>
            <a:endParaRPr lang="en-US" altLang="en-US" dirty="0"/>
          </a:p>
        </p:txBody>
      </p:sp>
      <p:sp>
        <p:nvSpPr>
          <p:cNvPr id="9219" name="Content Placeholder 4"/>
          <p:cNvSpPr>
            <a:spLocks noGrp="1"/>
          </p:cNvSpPr>
          <p:nvPr>
            <p:ph idx="1"/>
          </p:nvPr>
        </p:nvSpPr>
        <p:spPr/>
        <p:txBody>
          <a:bodyPr/>
          <a:lstStyle/>
          <a:p>
            <a:pPr>
              <a:lnSpc>
                <a:spcPct val="80000"/>
              </a:lnSpc>
            </a:pPr>
            <a:r>
              <a:rPr lang="en-GB" altLang="en-US" sz="2000" i="1" dirty="0"/>
              <a:t>Facilitate unit testing</a:t>
            </a:r>
          </a:p>
          <a:p>
            <a:pPr lvl="1">
              <a:lnSpc>
                <a:spcPct val="80000"/>
              </a:lnSpc>
            </a:pPr>
            <a:r>
              <a:rPr lang="en-GB" altLang="en-US" sz="1800" dirty="0"/>
              <a:t>Allow effective TDD (Test Driven Development)</a:t>
            </a:r>
          </a:p>
          <a:p>
            <a:pPr lvl="1">
              <a:lnSpc>
                <a:spcPct val="80000"/>
              </a:lnSpc>
            </a:pPr>
            <a:r>
              <a:rPr lang="en-GB" altLang="en-US" sz="1800" dirty="0"/>
              <a:t>Allow business objects to be unit tested outside the container</a:t>
            </a:r>
          </a:p>
        </p:txBody>
      </p:sp>
    </p:spTree>
    <p:extLst>
      <p:ext uri="{BB962C8B-B14F-4D97-AF65-F5344CB8AC3E}">
        <p14:creationId xmlns:p14="http://schemas.microsoft.com/office/powerpoint/2010/main" val="325774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 Framework Goals</a:t>
            </a:r>
            <a:endParaRPr lang="en-US" dirty="0"/>
          </a:p>
        </p:txBody>
      </p:sp>
      <p:sp>
        <p:nvSpPr>
          <p:cNvPr id="3" name="Content Placeholder 2"/>
          <p:cNvSpPr>
            <a:spLocks noGrp="1"/>
          </p:cNvSpPr>
          <p:nvPr>
            <p:ph idx="1"/>
          </p:nvPr>
        </p:nvSpPr>
        <p:spPr/>
        <p:txBody>
          <a:bodyPr/>
          <a:lstStyle/>
          <a:p>
            <a:r>
              <a:rPr lang="en-US" altLang="en-US" dirty="0"/>
              <a:t>Checked exceptions are overused in Java. A framework shouldn't force you to catch exceptions you're unlikely to be able to recover from.</a:t>
            </a:r>
            <a:endParaRPr lang="id-ID" altLang="en-US" dirty="0"/>
          </a:p>
          <a:p>
            <a:r>
              <a:rPr lang="en-US" altLang="en-US" dirty="0"/>
              <a:t>Your application code should not depend on Spring APIs</a:t>
            </a:r>
            <a:endParaRPr lang="id-ID" altLang="en-US" dirty="0"/>
          </a:p>
          <a:p>
            <a:r>
              <a:rPr lang="en-US" altLang="en-US" dirty="0"/>
              <a:t>Spring should not compete with good existing solutions, but should foster integration. </a:t>
            </a:r>
          </a:p>
          <a:p>
            <a:pPr lvl="1"/>
            <a:r>
              <a:rPr lang="en-US" altLang="en-US" dirty="0"/>
              <a:t>For example, JDO – Java Data Objects and Hibernate are great O/R mapping solutions. Don't need to develop another one.</a:t>
            </a:r>
            <a:endParaRPr lang="en-US" dirty="0"/>
          </a:p>
        </p:txBody>
      </p:sp>
    </p:spTree>
    <p:extLst>
      <p:ext uri="{BB962C8B-B14F-4D97-AF65-F5344CB8AC3E}">
        <p14:creationId xmlns:p14="http://schemas.microsoft.com/office/powerpoint/2010/main" val="329673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CGI , Servlet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340768"/>
            <a:ext cx="7987564" cy="4883494"/>
          </a:xfrm>
          <a:prstGeom prst="rect">
            <a:avLst/>
          </a:prstGeom>
        </p:spPr>
      </p:pic>
    </p:spTree>
    <p:extLst>
      <p:ext uri="{BB962C8B-B14F-4D97-AF65-F5344CB8AC3E}">
        <p14:creationId xmlns:p14="http://schemas.microsoft.com/office/powerpoint/2010/main" val="222747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 A Layered Framework !</a:t>
            </a:r>
            <a:endParaRPr lang="en-US" dirty="0"/>
          </a:p>
        </p:txBody>
      </p:sp>
      <p:sp>
        <p:nvSpPr>
          <p:cNvPr id="3" name="Content Placeholder 2"/>
          <p:cNvSpPr>
            <a:spLocks noGrp="1"/>
          </p:cNvSpPr>
          <p:nvPr>
            <p:ph idx="1"/>
          </p:nvPr>
        </p:nvSpPr>
        <p:spPr/>
        <p:txBody>
          <a:bodyPr/>
          <a:lstStyle/>
          <a:p>
            <a:pPr marL="0" indent="0">
              <a:buNone/>
            </a:pPr>
            <a:r>
              <a:rPr lang="id-ID" dirty="0"/>
              <a:t>You have learnt about </a:t>
            </a:r>
            <a:r>
              <a:rPr lang="id-ID" dirty="0">
                <a:solidFill>
                  <a:srgbClr val="0070C0"/>
                </a:solidFill>
              </a:rPr>
              <a:t>Layering Concept</a:t>
            </a:r>
            <a:r>
              <a:rPr lang="id-ID" dirty="0"/>
              <a:t> previously !</a:t>
            </a:r>
          </a:p>
          <a:p>
            <a:endParaRPr lang="id-ID" dirty="0"/>
          </a:p>
          <a:p>
            <a:r>
              <a:rPr lang="id-ID" dirty="0"/>
              <a:t>Web MVC (Model – View – Controller)</a:t>
            </a:r>
          </a:p>
          <a:p>
            <a:r>
              <a:rPr lang="id-ID" dirty="0"/>
              <a:t>Inversion of Control Container</a:t>
            </a:r>
          </a:p>
          <a:p>
            <a:pPr lvl="1"/>
            <a:r>
              <a:rPr lang="id-ID" dirty="0"/>
              <a:t>Dependency Injection</a:t>
            </a:r>
          </a:p>
          <a:p>
            <a:r>
              <a:rPr lang="id-ID" dirty="0"/>
              <a:t>Aspect Oriented Programming</a:t>
            </a:r>
            <a:endParaRPr lang="en-US" dirty="0"/>
          </a:p>
          <a:p>
            <a:pPr lvl="1"/>
            <a:r>
              <a:rPr lang="en-US" dirty="0"/>
              <a:t>Cross cutting concern</a:t>
            </a:r>
            <a:endParaRPr lang="id-ID" dirty="0"/>
          </a:p>
          <a:p>
            <a:r>
              <a:rPr lang="id-ID" dirty="0"/>
              <a:t>Transaction Management</a:t>
            </a:r>
          </a:p>
          <a:p>
            <a:r>
              <a:rPr lang="id-ID" dirty="0"/>
              <a:t>Data Access</a:t>
            </a:r>
          </a:p>
          <a:p>
            <a:endParaRPr lang="en-US" dirty="0"/>
          </a:p>
        </p:txBody>
      </p:sp>
    </p:spTree>
    <p:extLst>
      <p:ext uri="{BB962C8B-B14F-4D97-AF65-F5344CB8AC3E}">
        <p14:creationId xmlns:p14="http://schemas.microsoft.com/office/powerpoint/2010/main" val="138436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Overview of the Spring Framework</a:t>
            </a:r>
            <a:endParaRPr lang="en-US" sz="3200"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1187624" y="1484784"/>
            <a:ext cx="70104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806624" y="546081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Calibri" pitchFamily="34" charset="0"/>
                <a:ea typeface="+mn-ea"/>
                <a:cs typeface="+mn-cs"/>
              </a:defRPr>
            </a:lvl1pPr>
            <a:lvl2pPr marL="742950" indent="-285750" algn="l" rtl="0" eaLnBrk="0" fontAlgn="base" hangingPunct="0">
              <a:lnSpc>
                <a:spcPct val="10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Calibri" pitchFamily="34" charset="0"/>
              </a:defRPr>
            </a:lvl2pPr>
            <a:lvl3pPr marL="1143000" indent="-228600" algn="l" rtl="0" eaLnBrk="0" fontAlgn="base" hangingPunct="0">
              <a:lnSpc>
                <a:spcPct val="100000"/>
              </a:lnSpc>
              <a:spcBef>
                <a:spcPct val="20000"/>
              </a:spcBef>
              <a:spcAft>
                <a:spcPct val="10000"/>
              </a:spcAft>
              <a:buClr>
                <a:schemeClr val="tx2"/>
              </a:buClr>
              <a:buChar char="•"/>
              <a:defRPr sz="1800">
                <a:solidFill>
                  <a:schemeClr val="tx1"/>
                </a:solidFill>
                <a:latin typeface="+mj-lt"/>
              </a:defRPr>
            </a:lvl3pPr>
            <a:lvl4pPr marL="1600200" indent="-228600" algn="l" rtl="0" eaLnBrk="0" fontAlgn="base" hangingPunct="0">
              <a:lnSpc>
                <a:spcPct val="100000"/>
              </a:lnSpc>
              <a:spcBef>
                <a:spcPct val="20000"/>
              </a:spcBef>
              <a:spcAft>
                <a:spcPct val="0"/>
              </a:spcAft>
              <a:buClr>
                <a:schemeClr val="hlink"/>
              </a:buClr>
              <a:buChar char="•"/>
              <a:defRPr sz="1800">
                <a:solidFill>
                  <a:schemeClr val="tx1"/>
                </a:solidFill>
                <a:latin typeface="+mj-lt"/>
              </a:defRPr>
            </a:lvl4pPr>
            <a:lvl5pPr marL="2057400" indent="-228600" algn="l" rtl="0" eaLnBrk="0" fontAlgn="base" hangingPunct="0">
              <a:lnSpc>
                <a:spcPct val="100000"/>
              </a:lnSpc>
              <a:spcBef>
                <a:spcPct val="20000"/>
              </a:spcBef>
              <a:spcAft>
                <a:spcPct val="0"/>
              </a:spcAft>
              <a:buClr>
                <a:schemeClr val="tx1"/>
              </a:buClr>
              <a:buSzPct val="85000"/>
              <a:buChar char="•"/>
              <a:defRPr sz="1800">
                <a:solidFill>
                  <a:schemeClr val="tx1"/>
                </a:solidFill>
                <a:latin typeface="+mj-lt"/>
              </a:defRPr>
            </a:lvl5pPr>
            <a:lvl6pPr marL="25146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9pPr>
          </a:lstStyle>
          <a:p>
            <a:pPr marL="0" indent="0" eaLnBrk="1" hangingPunct="1">
              <a:buFont typeface="Wingdings" panose="05000000000000000000" pitchFamily="2" charset="2"/>
              <a:buNone/>
            </a:pPr>
            <a:r>
              <a:rPr lang="en-GB" altLang="en-US" kern="0"/>
              <a:t>Very loosely coupled</a:t>
            </a:r>
            <a:r>
              <a:rPr lang="en-US" altLang="en-US" kern="0"/>
              <a:t>, </a:t>
            </a:r>
            <a:r>
              <a:rPr lang="en-GB" altLang="en-US" kern="0"/>
              <a:t>components widely reusable and separately packaged</a:t>
            </a:r>
            <a:r>
              <a:rPr lang="en-US" altLang="en-US" kern="0"/>
              <a:t>.</a:t>
            </a:r>
            <a:endParaRPr lang="en-GB" altLang="en-US" kern="0" dirty="0"/>
          </a:p>
        </p:txBody>
      </p:sp>
    </p:spTree>
    <p:extLst>
      <p:ext uri="{BB962C8B-B14F-4D97-AF65-F5344CB8AC3E}">
        <p14:creationId xmlns:p14="http://schemas.microsoft.com/office/powerpoint/2010/main" val="2355472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Modules of the Spring Framework</a:t>
            </a:r>
            <a:endParaRPr lang="en-US" dirty="0"/>
          </a:p>
        </p:txBody>
      </p:sp>
      <p:sp>
        <p:nvSpPr>
          <p:cNvPr id="3" name="Content Placeholder 2"/>
          <p:cNvSpPr>
            <a:spLocks noGrp="1"/>
          </p:cNvSpPr>
          <p:nvPr>
            <p:ph idx="1"/>
          </p:nvPr>
        </p:nvSpPr>
        <p:spPr/>
        <p:txBody>
          <a:bodyPr/>
          <a:lstStyle/>
          <a:p>
            <a:pPr eaLnBrk="1" hangingPunct="1">
              <a:lnSpc>
                <a:spcPct val="90000"/>
              </a:lnSpc>
              <a:buNone/>
            </a:pPr>
            <a:r>
              <a:rPr lang="en-US" altLang="en-US" sz="2800" dirty="0"/>
              <a:t>The Spring Framework can be considered as a collection of </a:t>
            </a:r>
            <a:r>
              <a:rPr lang="en-GB" altLang="en-US" sz="2800" dirty="0"/>
              <a:t>frameworks-in-the-framework</a:t>
            </a:r>
            <a:r>
              <a:rPr lang="en-US" altLang="en-US" sz="2800" dirty="0"/>
              <a:t>:</a:t>
            </a:r>
          </a:p>
          <a:p>
            <a:pPr eaLnBrk="1" hangingPunct="1">
              <a:lnSpc>
                <a:spcPct val="90000"/>
              </a:lnSpc>
              <a:buSzTx/>
              <a:buFontTx/>
              <a:buChar char="•"/>
            </a:pPr>
            <a:r>
              <a:rPr lang="en-US" altLang="en-US" u="sng" dirty="0">
                <a:solidFill>
                  <a:srgbClr val="0070C0"/>
                </a:solidFill>
              </a:rPr>
              <a:t>Core</a:t>
            </a:r>
            <a:r>
              <a:rPr lang="en-US" altLang="en-US" dirty="0"/>
              <a:t> - I</a:t>
            </a:r>
            <a:r>
              <a:rPr lang="en-GB" altLang="en-US" dirty="0" err="1"/>
              <a:t>nversion</a:t>
            </a:r>
            <a:r>
              <a:rPr lang="en-GB" altLang="en-US" dirty="0"/>
              <a:t> of Control </a:t>
            </a:r>
            <a:r>
              <a:rPr lang="en-US" altLang="en-US" dirty="0"/>
              <a:t>(</a:t>
            </a:r>
            <a:r>
              <a:rPr lang="en-US" altLang="en-US" dirty="0" err="1"/>
              <a:t>IoC</a:t>
            </a:r>
            <a:r>
              <a:rPr lang="en-US" altLang="en-US" dirty="0"/>
              <a:t>) and Dependency Injection</a:t>
            </a:r>
            <a:endParaRPr lang="en-GB" altLang="en-US" dirty="0"/>
          </a:p>
          <a:p>
            <a:pPr eaLnBrk="1" hangingPunct="1">
              <a:lnSpc>
                <a:spcPct val="90000"/>
              </a:lnSpc>
              <a:buSzTx/>
              <a:buFontTx/>
              <a:buChar char="•"/>
            </a:pPr>
            <a:r>
              <a:rPr lang="en-US" altLang="en-US" u="sng" dirty="0"/>
              <a:t>AOP</a:t>
            </a:r>
            <a:r>
              <a:rPr lang="en-US" altLang="en-US" dirty="0"/>
              <a:t> - </a:t>
            </a:r>
            <a:r>
              <a:rPr lang="en-GB" altLang="en-US" dirty="0"/>
              <a:t>Aspect-oriented programming</a:t>
            </a:r>
          </a:p>
          <a:p>
            <a:pPr eaLnBrk="1" hangingPunct="1">
              <a:lnSpc>
                <a:spcPct val="90000"/>
              </a:lnSpc>
              <a:buSzTx/>
              <a:buFontTx/>
              <a:buChar char="•"/>
            </a:pPr>
            <a:r>
              <a:rPr lang="en-US" altLang="en-US" u="sng" dirty="0"/>
              <a:t>DAO</a:t>
            </a:r>
            <a:r>
              <a:rPr lang="en-US" altLang="en-US" dirty="0"/>
              <a:t> - </a:t>
            </a:r>
            <a:r>
              <a:rPr lang="en-GB" altLang="en-US" dirty="0"/>
              <a:t>Data Access Object support</a:t>
            </a:r>
            <a:r>
              <a:rPr lang="en-US" altLang="en-US" dirty="0"/>
              <a:t>, transaction management, JDBC-abstraction</a:t>
            </a:r>
            <a:endParaRPr lang="en-GB" altLang="en-US" dirty="0"/>
          </a:p>
          <a:p>
            <a:pPr eaLnBrk="1" hangingPunct="1">
              <a:lnSpc>
                <a:spcPct val="90000"/>
              </a:lnSpc>
              <a:buSzTx/>
              <a:buFontTx/>
              <a:buChar char="•"/>
            </a:pPr>
            <a:r>
              <a:rPr lang="en-US" altLang="en-US" u="sng" dirty="0"/>
              <a:t>ORM</a:t>
            </a:r>
            <a:r>
              <a:rPr lang="en-US" altLang="en-US" dirty="0"/>
              <a:t> - Object Relational Mapping data access, integration layers for JPA, JDO, Hibernate, and </a:t>
            </a:r>
            <a:r>
              <a:rPr lang="en-US" altLang="en-US" dirty="0" err="1"/>
              <a:t>iBatis</a:t>
            </a:r>
            <a:endParaRPr lang="en-US" altLang="en-US" dirty="0"/>
          </a:p>
          <a:p>
            <a:pPr eaLnBrk="1" hangingPunct="1">
              <a:lnSpc>
                <a:spcPct val="90000"/>
              </a:lnSpc>
              <a:buSzTx/>
              <a:buFontTx/>
              <a:buChar char="•"/>
            </a:pPr>
            <a:r>
              <a:rPr lang="en-US" altLang="en-US" u="sng" dirty="0">
                <a:solidFill>
                  <a:srgbClr val="0070C0"/>
                </a:solidFill>
              </a:rPr>
              <a:t>MVC</a:t>
            </a:r>
            <a:r>
              <a:rPr lang="en-US" altLang="en-US" dirty="0"/>
              <a:t> - </a:t>
            </a:r>
            <a:r>
              <a:rPr lang="en-GB" altLang="en-US" dirty="0"/>
              <a:t>Model-</a:t>
            </a:r>
            <a:r>
              <a:rPr lang="en-US" altLang="en-US" dirty="0"/>
              <a:t>V</a:t>
            </a:r>
            <a:r>
              <a:rPr lang="en-GB" altLang="en-US" dirty="0" err="1"/>
              <a:t>iew</a:t>
            </a:r>
            <a:r>
              <a:rPr lang="en-GB" altLang="en-US" dirty="0"/>
              <a:t>-</a:t>
            </a:r>
            <a:r>
              <a:rPr lang="en-US" altLang="en-US" dirty="0"/>
              <a:t>C</a:t>
            </a:r>
            <a:r>
              <a:rPr lang="en-GB" altLang="en-US" dirty="0" err="1"/>
              <a:t>ontroller</a:t>
            </a:r>
            <a:r>
              <a:rPr lang="en-GB" altLang="en-US" dirty="0"/>
              <a:t> </a:t>
            </a:r>
            <a:r>
              <a:rPr lang="en-US" altLang="en-US" dirty="0"/>
              <a:t>implementation for web-applications</a:t>
            </a:r>
            <a:endParaRPr lang="en-GB" altLang="en-US" dirty="0"/>
          </a:p>
          <a:p>
            <a:pPr eaLnBrk="1" hangingPunct="1">
              <a:lnSpc>
                <a:spcPct val="90000"/>
              </a:lnSpc>
              <a:buSzTx/>
              <a:buFontTx/>
              <a:buChar char="•"/>
            </a:pPr>
            <a:r>
              <a:rPr lang="en-GB" altLang="en-US" dirty="0"/>
              <a:t>Remote </a:t>
            </a:r>
            <a:r>
              <a:rPr lang="en-US" altLang="en-US" dirty="0"/>
              <a:t>A</a:t>
            </a:r>
            <a:r>
              <a:rPr lang="en-GB" altLang="en-US" dirty="0" err="1"/>
              <a:t>ccess</a:t>
            </a:r>
            <a:r>
              <a:rPr lang="en-US" altLang="en-US" dirty="0"/>
              <a:t>, </a:t>
            </a:r>
            <a:r>
              <a:rPr lang="en-GB" altLang="en-US" dirty="0"/>
              <a:t>Authentication and </a:t>
            </a:r>
            <a:r>
              <a:rPr lang="en-US" altLang="en-US" dirty="0"/>
              <a:t>A</a:t>
            </a:r>
            <a:r>
              <a:rPr lang="en-GB" altLang="en-US" dirty="0" err="1"/>
              <a:t>uthorization</a:t>
            </a:r>
            <a:r>
              <a:rPr lang="en-US" altLang="en-US" dirty="0"/>
              <a:t>, </a:t>
            </a:r>
            <a:r>
              <a:rPr lang="en-GB" altLang="en-US" dirty="0"/>
              <a:t>Remote </a:t>
            </a:r>
            <a:r>
              <a:rPr lang="en-US" altLang="en-US" dirty="0"/>
              <a:t>M</a:t>
            </a:r>
            <a:r>
              <a:rPr lang="en-GB" altLang="en-US" dirty="0" err="1"/>
              <a:t>anagement</a:t>
            </a:r>
            <a:r>
              <a:rPr lang="en-US" altLang="en-US" dirty="0"/>
              <a:t>, </a:t>
            </a:r>
            <a:r>
              <a:rPr lang="en-GB" altLang="en-US" dirty="0"/>
              <a:t>Messaging </a:t>
            </a:r>
            <a:r>
              <a:rPr lang="en-US" altLang="en-US" dirty="0"/>
              <a:t>F</a:t>
            </a:r>
            <a:r>
              <a:rPr lang="en-GB" altLang="en-US" dirty="0" err="1"/>
              <a:t>ramework</a:t>
            </a:r>
            <a:r>
              <a:rPr lang="en-US" altLang="en-US" dirty="0"/>
              <a:t>, Web Services, Email, </a:t>
            </a:r>
            <a:r>
              <a:rPr lang="en-GB" altLang="en-US" dirty="0"/>
              <a:t>Testing</a:t>
            </a:r>
            <a:r>
              <a:rPr lang="en-US" altLang="en-US" dirty="0"/>
              <a:t>, …</a:t>
            </a:r>
            <a:endParaRPr lang="en-GB" altLang="en-US" dirty="0"/>
          </a:p>
          <a:p>
            <a:endParaRPr lang="en-US" dirty="0"/>
          </a:p>
        </p:txBody>
      </p:sp>
    </p:spTree>
    <p:extLst>
      <p:ext uri="{BB962C8B-B14F-4D97-AF65-F5344CB8AC3E}">
        <p14:creationId xmlns:p14="http://schemas.microsoft.com/office/powerpoint/2010/main" val="496868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 Solutions</a:t>
            </a:r>
            <a:endParaRPr lang="en-US" dirty="0"/>
          </a:p>
        </p:txBody>
      </p:sp>
      <p:sp>
        <p:nvSpPr>
          <p:cNvPr id="3" name="Content Placeholder 2"/>
          <p:cNvSpPr>
            <a:spLocks noGrp="1"/>
          </p:cNvSpPr>
          <p:nvPr>
            <p:ph idx="1"/>
          </p:nvPr>
        </p:nvSpPr>
        <p:spPr/>
        <p:txBody>
          <a:bodyPr/>
          <a:lstStyle/>
          <a:p>
            <a:pPr eaLnBrk="1" hangingPunct="1">
              <a:lnSpc>
                <a:spcPct val="90000"/>
              </a:lnSpc>
              <a:buSzTx/>
              <a:buFontTx/>
              <a:buChar char="•"/>
            </a:pPr>
            <a:r>
              <a:rPr lang="en-US" altLang="en-US" sz="2800" dirty="0"/>
              <a:t>Solutions address :</a:t>
            </a:r>
          </a:p>
          <a:p>
            <a:pPr lvl="1" eaLnBrk="1" hangingPunct="1">
              <a:lnSpc>
                <a:spcPct val="90000"/>
              </a:lnSpc>
              <a:buSzTx/>
              <a:buFontTx/>
              <a:buChar char="•"/>
            </a:pPr>
            <a:r>
              <a:rPr lang="en-US" altLang="en-US" dirty="0"/>
              <a:t>Web application development (MVC)</a:t>
            </a:r>
          </a:p>
          <a:p>
            <a:pPr lvl="1" eaLnBrk="1" hangingPunct="1">
              <a:lnSpc>
                <a:spcPct val="90000"/>
              </a:lnSpc>
              <a:buSzTx/>
              <a:buFontTx/>
              <a:buChar char="•"/>
            </a:pPr>
            <a:r>
              <a:rPr lang="en-US" altLang="en-US" dirty="0"/>
              <a:t>Enterprise Java Beans (EJB, JNDI)</a:t>
            </a:r>
          </a:p>
          <a:p>
            <a:pPr lvl="1" eaLnBrk="1" hangingPunct="1">
              <a:lnSpc>
                <a:spcPct val="90000"/>
              </a:lnSpc>
              <a:buSzTx/>
              <a:buFontTx/>
              <a:buChar char="•"/>
            </a:pPr>
            <a:r>
              <a:rPr lang="en-US" altLang="en-US" dirty="0"/>
              <a:t>Database access (JDBC, </a:t>
            </a:r>
            <a:r>
              <a:rPr lang="id-ID" altLang="en-US" dirty="0"/>
              <a:t>My</a:t>
            </a:r>
            <a:r>
              <a:rPr lang="en-US" altLang="en-US" dirty="0" err="1"/>
              <a:t>Batis</a:t>
            </a:r>
            <a:r>
              <a:rPr lang="en-US" altLang="en-US" dirty="0"/>
              <a:t>, ORM)</a:t>
            </a:r>
          </a:p>
          <a:p>
            <a:pPr lvl="1" eaLnBrk="1" hangingPunct="1">
              <a:lnSpc>
                <a:spcPct val="90000"/>
              </a:lnSpc>
              <a:buSzTx/>
              <a:buFontTx/>
              <a:buChar char="•"/>
            </a:pPr>
            <a:r>
              <a:rPr lang="en-US" altLang="en-US" dirty="0"/>
              <a:t>Transaction management (JTA, Hibernate, JDBC)</a:t>
            </a:r>
          </a:p>
          <a:p>
            <a:pPr lvl="1" eaLnBrk="1" hangingPunct="1">
              <a:lnSpc>
                <a:spcPct val="90000"/>
              </a:lnSpc>
              <a:buSzTx/>
              <a:buFontTx/>
              <a:buChar char="•"/>
            </a:pPr>
            <a:r>
              <a:rPr lang="en-US" altLang="en-US" dirty="0"/>
              <a:t>Remote access (Web Services, RMI)</a:t>
            </a:r>
          </a:p>
          <a:p>
            <a:pPr eaLnBrk="1" hangingPunct="1">
              <a:lnSpc>
                <a:spcPct val="90000"/>
              </a:lnSpc>
              <a:buSzTx/>
              <a:buFontTx/>
              <a:buChar char="•"/>
            </a:pPr>
            <a:r>
              <a:rPr lang="en-US" altLang="en-US" sz="2800" dirty="0"/>
              <a:t>Each solution builds on the core architecture</a:t>
            </a:r>
          </a:p>
          <a:p>
            <a:pPr eaLnBrk="1" hangingPunct="1">
              <a:lnSpc>
                <a:spcPct val="90000"/>
              </a:lnSpc>
              <a:buSzTx/>
              <a:buFontTx/>
              <a:buChar char="•"/>
            </a:pPr>
            <a:r>
              <a:rPr lang="en-US" altLang="en-US" sz="2800" dirty="0"/>
              <a:t>Solutions foster integration, they </a:t>
            </a:r>
            <a:r>
              <a:rPr lang="en-US" altLang="en-US" sz="2800" u="sng" dirty="0"/>
              <a:t>do not</a:t>
            </a:r>
            <a:r>
              <a:rPr lang="en-US" altLang="en-US" sz="2800" dirty="0"/>
              <a:t> re-invent the wheel</a:t>
            </a:r>
            <a:endParaRPr lang="en-GB" altLang="en-US" sz="2800" dirty="0"/>
          </a:p>
          <a:p>
            <a:endParaRPr lang="en-US" dirty="0"/>
          </a:p>
        </p:txBody>
      </p:sp>
    </p:spTree>
    <p:extLst>
      <p:ext uri="{BB962C8B-B14F-4D97-AF65-F5344CB8AC3E}">
        <p14:creationId xmlns:p14="http://schemas.microsoft.com/office/powerpoint/2010/main" val="346780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How to Start Using Spring?</a:t>
            </a:r>
            <a:endParaRPr lang="en-US" dirty="0"/>
          </a:p>
        </p:txBody>
      </p:sp>
      <p:sp>
        <p:nvSpPr>
          <p:cNvPr id="3" name="Content Placeholder 2"/>
          <p:cNvSpPr>
            <a:spLocks noGrp="1"/>
          </p:cNvSpPr>
          <p:nvPr>
            <p:ph idx="1"/>
          </p:nvPr>
        </p:nvSpPr>
        <p:spPr/>
        <p:txBody>
          <a:bodyPr/>
          <a:lstStyle/>
          <a:p>
            <a:r>
              <a:rPr lang="id-ID" dirty="0"/>
              <a:t>See </a:t>
            </a:r>
            <a:r>
              <a:rPr lang="id-ID" dirty="0">
                <a:hlinkClick r:id="rId3"/>
              </a:rPr>
              <a:t>https://projects.spring.io/spring-framework/</a:t>
            </a:r>
            <a:endParaRPr lang="id-ID" dirty="0"/>
          </a:p>
          <a:p>
            <a:endParaRPr lang="id-ID" dirty="0"/>
          </a:p>
          <a:p>
            <a:r>
              <a:rPr lang="id-ID" dirty="0"/>
              <a:t>In this course, we use </a:t>
            </a:r>
            <a:r>
              <a:rPr lang="id-ID" dirty="0">
                <a:solidFill>
                  <a:srgbClr val="0070C0"/>
                </a:solidFill>
              </a:rPr>
              <a:t>Maven</a:t>
            </a:r>
            <a:r>
              <a:rPr lang="id-ID" dirty="0"/>
              <a:t> as our build manager for java project</a:t>
            </a:r>
          </a:p>
          <a:p>
            <a:r>
              <a:rPr lang="id-ID" dirty="0"/>
              <a:t>So, you just need to add the following dependency on your pom.xml file:</a:t>
            </a:r>
            <a:endParaRPr lang="en-US" dirty="0"/>
          </a:p>
        </p:txBody>
      </p:sp>
      <p:sp>
        <p:nvSpPr>
          <p:cNvPr id="4" name="TextBox 3"/>
          <p:cNvSpPr txBox="1"/>
          <p:nvPr/>
        </p:nvSpPr>
        <p:spPr>
          <a:xfrm>
            <a:off x="1331640" y="3789040"/>
            <a:ext cx="6579365" cy="2246769"/>
          </a:xfrm>
          <a:prstGeom prst="rect">
            <a:avLst/>
          </a:prstGeom>
          <a:noFill/>
        </p:spPr>
        <p:txBody>
          <a:bodyPr wrap="none" rtlCol="0">
            <a:spAutoFit/>
          </a:bodyPr>
          <a:lstStyle/>
          <a:p>
            <a:r>
              <a:rPr lang="en-US" dirty="0"/>
              <a:t>&lt;dependencies&gt;</a:t>
            </a:r>
          </a:p>
          <a:p>
            <a:r>
              <a:rPr lang="en-US" dirty="0"/>
              <a:t>    &lt;dependency&gt;</a:t>
            </a:r>
          </a:p>
          <a:p>
            <a:r>
              <a:rPr lang="en-US" dirty="0"/>
              <a:t>        &lt;</a:t>
            </a:r>
            <a:r>
              <a:rPr lang="en-US" dirty="0" err="1"/>
              <a:t>groupId</a:t>
            </a:r>
            <a:r>
              <a:rPr lang="en-US" dirty="0"/>
              <a:t>&gt;</a:t>
            </a:r>
            <a:r>
              <a:rPr lang="en-US" dirty="0" err="1">
                <a:solidFill>
                  <a:srgbClr val="0070C0"/>
                </a:solidFill>
              </a:rPr>
              <a:t>org.springframework</a:t>
            </a:r>
            <a:r>
              <a:rPr lang="en-US" dirty="0"/>
              <a:t>&lt;/</a:t>
            </a:r>
            <a:r>
              <a:rPr lang="en-US" dirty="0" err="1"/>
              <a:t>groupId</a:t>
            </a:r>
            <a:r>
              <a:rPr lang="en-US" dirty="0"/>
              <a:t>&gt;</a:t>
            </a:r>
          </a:p>
          <a:p>
            <a:r>
              <a:rPr lang="en-US" dirty="0"/>
              <a:t>        &lt;</a:t>
            </a:r>
            <a:r>
              <a:rPr lang="en-US" dirty="0" err="1"/>
              <a:t>artifactId</a:t>
            </a:r>
            <a:r>
              <a:rPr lang="en-US" dirty="0"/>
              <a:t>&gt;</a:t>
            </a:r>
            <a:r>
              <a:rPr lang="en-US" dirty="0">
                <a:solidFill>
                  <a:srgbClr val="0070C0"/>
                </a:solidFill>
              </a:rPr>
              <a:t>spring-context</a:t>
            </a:r>
            <a:r>
              <a:rPr lang="en-US" dirty="0"/>
              <a:t>&lt;/</a:t>
            </a:r>
            <a:r>
              <a:rPr lang="en-US" dirty="0" err="1"/>
              <a:t>artifactId</a:t>
            </a:r>
            <a:r>
              <a:rPr lang="en-US" dirty="0"/>
              <a:t>&gt;</a:t>
            </a:r>
          </a:p>
          <a:p>
            <a:r>
              <a:rPr lang="en-US" dirty="0"/>
              <a:t>        &lt;version&gt;4.3.2.RELEASE&lt;/version&gt;</a:t>
            </a:r>
          </a:p>
          <a:p>
            <a:r>
              <a:rPr lang="en-US" dirty="0"/>
              <a:t>    &lt;/dependency&gt;</a:t>
            </a:r>
          </a:p>
          <a:p>
            <a:r>
              <a:rPr lang="en-US" dirty="0"/>
              <a:t>&lt;/dependencies&gt;</a:t>
            </a:r>
          </a:p>
        </p:txBody>
      </p:sp>
    </p:spTree>
    <p:extLst>
      <p:ext uri="{BB962C8B-B14F-4D97-AF65-F5344CB8AC3E}">
        <p14:creationId xmlns:p14="http://schemas.microsoft.com/office/powerpoint/2010/main" val="2471850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7784" y="2492896"/>
            <a:ext cx="4320480" cy="782216"/>
          </a:xfrm>
        </p:spPr>
        <p:txBody>
          <a:bodyPr/>
          <a:lstStyle/>
          <a:p>
            <a:pPr marL="0" indent="0">
              <a:buNone/>
            </a:pPr>
            <a:r>
              <a:rPr lang="en-US" dirty="0">
                <a:solidFill>
                  <a:srgbClr val="C00000"/>
                </a:solidFill>
                <a:latin typeface="+mj-lt"/>
              </a:rPr>
              <a:t>Dependency Injection</a:t>
            </a:r>
          </a:p>
        </p:txBody>
      </p:sp>
    </p:spTree>
    <p:extLst>
      <p:ext uri="{BB962C8B-B14F-4D97-AF65-F5344CB8AC3E}">
        <p14:creationId xmlns:p14="http://schemas.microsoft.com/office/powerpoint/2010/main" val="177278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a:xfrm>
            <a:off x="539552" y="2636912"/>
            <a:ext cx="8337550" cy="1070248"/>
          </a:xfrm>
        </p:spPr>
        <p:txBody>
          <a:bodyPr/>
          <a:lstStyle/>
          <a:p>
            <a:pPr marL="0" indent="0" algn="ctr">
              <a:buNone/>
            </a:pPr>
            <a:r>
              <a:rPr lang="en-US" b="0" dirty="0">
                <a:latin typeface="+mj-lt"/>
              </a:rPr>
              <a:t>Clients should not be forced to </a:t>
            </a:r>
          </a:p>
          <a:p>
            <a:pPr marL="0" indent="0" algn="ctr">
              <a:buNone/>
            </a:pPr>
            <a:r>
              <a:rPr lang="en-US" b="0" dirty="0">
                <a:latin typeface="+mj-lt"/>
              </a:rPr>
              <a:t>depend on methods that they do not use</a:t>
            </a:r>
            <a:endParaRPr lang="en-US" dirty="0">
              <a:latin typeface="+mj-lt"/>
            </a:endParaRPr>
          </a:p>
        </p:txBody>
      </p:sp>
    </p:spTree>
    <p:extLst>
      <p:ext uri="{BB962C8B-B14F-4D97-AF65-F5344CB8AC3E}">
        <p14:creationId xmlns:p14="http://schemas.microsoft.com/office/powerpoint/2010/main" val="3143840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2017936"/>
              </p:ext>
            </p:extLst>
          </p:nvPr>
        </p:nvGraphicFramePr>
        <p:xfrm>
          <a:off x="1763688" y="1916832"/>
          <a:ext cx="5809044" cy="3108960"/>
        </p:xfrm>
        <a:graphic>
          <a:graphicData uri="http://schemas.openxmlformats.org/drawingml/2006/table">
            <a:tbl>
              <a:tblPr/>
              <a:tblGrid>
                <a:gridCol w="208280">
                  <a:extLst>
                    <a:ext uri="{9D8B030D-6E8A-4147-A177-3AD203B41FA5}">
                      <a16:colId xmlns:a16="http://schemas.microsoft.com/office/drawing/2014/main" xmlns="" val="889906332"/>
                    </a:ext>
                  </a:extLst>
                </a:gridCol>
                <a:gridCol w="5600764">
                  <a:extLst>
                    <a:ext uri="{9D8B030D-6E8A-4147-A177-3AD203B41FA5}">
                      <a16:colId xmlns:a16="http://schemas.microsoft.com/office/drawing/2014/main" xmlns="" val="265348255"/>
                    </a:ext>
                  </a:extLst>
                </a:gridCol>
              </a:tblGrid>
              <a:tr h="0">
                <a:tc>
                  <a:txBody>
                    <a:bodyPr/>
                    <a:lstStyle/>
                    <a:p>
                      <a:pPr algn="ctr" fontAlgn="base"/>
                      <a:r>
                        <a:rPr lang="en-US" b="1">
                          <a:solidFill>
                            <a:schemeClr val="tx1"/>
                          </a:solidFill>
                          <a:effectLst/>
                          <a:latin typeface="Courier New" panose="02070309020205020404" pitchFamily="49" charset="0"/>
                          <a:cs typeface="Courier New" panose="02070309020205020404" pitchFamily="49" charset="0"/>
                        </a:rPr>
                        <a:t>1</a:t>
                      </a:r>
                    </a:p>
                    <a:p>
                      <a:pPr algn="ctr" fontAlgn="base"/>
                      <a:r>
                        <a:rPr lang="en-US" b="1">
                          <a:solidFill>
                            <a:schemeClr val="tx1"/>
                          </a:solidFill>
                          <a:effectLst/>
                          <a:latin typeface="Courier New" panose="02070309020205020404" pitchFamily="49" charset="0"/>
                          <a:cs typeface="Courier New" panose="02070309020205020404" pitchFamily="49" charset="0"/>
                        </a:rPr>
                        <a:t>2</a:t>
                      </a:r>
                    </a:p>
                    <a:p>
                      <a:pPr algn="ctr" fontAlgn="base"/>
                      <a:r>
                        <a:rPr lang="en-US" b="1">
                          <a:solidFill>
                            <a:schemeClr val="tx1"/>
                          </a:solidFill>
                          <a:effectLst/>
                          <a:latin typeface="Courier New" panose="02070309020205020404" pitchFamily="49" charset="0"/>
                          <a:cs typeface="Courier New" panose="02070309020205020404" pitchFamily="49" charset="0"/>
                        </a:rPr>
                        <a:t>3</a:t>
                      </a:r>
                    </a:p>
                    <a:p>
                      <a:pPr algn="ctr" fontAlgn="base"/>
                      <a:r>
                        <a:rPr lang="en-US" b="1">
                          <a:solidFill>
                            <a:schemeClr val="tx1"/>
                          </a:solidFill>
                          <a:effectLst/>
                          <a:latin typeface="Courier New" panose="02070309020205020404" pitchFamily="49" charset="0"/>
                          <a:cs typeface="Courier New" panose="02070309020205020404" pitchFamily="49" charset="0"/>
                        </a:rPr>
                        <a:t>4</a:t>
                      </a:r>
                    </a:p>
                    <a:p>
                      <a:pPr algn="ctr" fontAlgn="base"/>
                      <a:r>
                        <a:rPr lang="en-US" b="1">
                          <a:solidFill>
                            <a:schemeClr val="tx1"/>
                          </a:solidFill>
                          <a:effectLst/>
                          <a:latin typeface="Courier New" panose="02070309020205020404" pitchFamily="49" charset="0"/>
                          <a:cs typeface="Courier New" panose="02070309020205020404" pitchFamily="49" charset="0"/>
                        </a:rPr>
                        <a:t>5</a:t>
                      </a:r>
                    </a:p>
                    <a:p>
                      <a:pPr algn="ctr" fontAlgn="base"/>
                      <a:r>
                        <a:rPr lang="en-US" b="1">
                          <a:solidFill>
                            <a:schemeClr val="tx1"/>
                          </a:solidFill>
                          <a:effectLst/>
                          <a:latin typeface="Courier New" panose="02070309020205020404" pitchFamily="49" charset="0"/>
                          <a:cs typeface="Courier New" panose="02070309020205020404" pitchFamily="49" charset="0"/>
                        </a:rPr>
                        <a:t>6</a:t>
                      </a:r>
                    </a:p>
                  </a:txBody>
                  <a:tcPr>
                    <a:lnL>
                      <a:noFill/>
                    </a:lnL>
                    <a:lnR w="9525" cap="flat" cmpd="sng" algn="ctr">
                      <a:solidFill>
                        <a:srgbClr val="47545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22282A"/>
                    </a:solidFill>
                  </a:tcPr>
                </a:tc>
                <a:tc>
                  <a:txBody>
                    <a:bodyPr/>
                    <a:lstStyle/>
                    <a:p>
                      <a:pPr algn="l" fontAlgn="base"/>
                      <a:r>
                        <a:rPr lang="en-US" b="1" i="0" dirty="0">
                          <a:solidFill>
                            <a:schemeClr val="tx1"/>
                          </a:solidFill>
                          <a:effectLst/>
                          <a:latin typeface="Courier New" panose="02070309020205020404" pitchFamily="49" charset="0"/>
                          <a:cs typeface="Courier New" panose="02070309020205020404" pitchFamily="49" charset="0"/>
                        </a:rPr>
                        <a:t>public interface Toy {</a:t>
                      </a:r>
                    </a:p>
                    <a:p>
                      <a:pPr algn="l" fontAlgn="base"/>
                      <a:r>
                        <a:rPr lang="en-US" b="1" i="0" dirty="0">
                          <a:solidFill>
                            <a:schemeClr val="tx1"/>
                          </a:solidFill>
                          <a:effectLst/>
                          <a:latin typeface="Courier New" panose="02070309020205020404" pitchFamily="49" charset="0"/>
                          <a:cs typeface="Courier New" panose="02070309020205020404" pitchFamily="49" charset="0"/>
                        </a:rPr>
                        <a:t>    void </a:t>
                      </a:r>
                      <a:r>
                        <a:rPr lang="en-US" b="1" i="0" dirty="0" err="1">
                          <a:solidFill>
                            <a:schemeClr val="tx1"/>
                          </a:solidFill>
                          <a:effectLst/>
                          <a:latin typeface="Courier New" panose="02070309020205020404" pitchFamily="49" charset="0"/>
                          <a:cs typeface="Courier New" panose="02070309020205020404" pitchFamily="49" charset="0"/>
                        </a:rPr>
                        <a:t>setPrice</a:t>
                      </a:r>
                      <a:r>
                        <a:rPr lang="en-US" b="1" i="0" dirty="0">
                          <a:solidFill>
                            <a:schemeClr val="tx1"/>
                          </a:solidFill>
                          <a:effectLst/>
                          <a:latin typeface="Courier New" panose="02070309020205020404" pitchFamily="49" charset="0"/>
                          <a:cs typeface="Courier New" panose="02070309020205020404" pitchFamily="49" charset="0"/>
                        </a:rPr>
                        <a:t>(double price);</a:t>
                      </a:r>
                    </a:p>
                    <a:p>
                      <a:pPr algn="l" fontAlgn="base"/>
                      <a:r>
                        <a:rPr lang="en-US" b="1" i="0" dirty="0">
                          <a:solidFill>
                            <a:schemeClr val="tx1"/>
                          </a:solidFill>
                          <a:effectLst/>
                          <a:latin typeface="Courier New" panose="02070309020205020404" pitchFamily="49" charset="0"/>
                          <a:cs typeface="Courier New" panose="02070309020205020404" pitchFamily="49" charset="0"/>
                        </a:rPr>
                        <a:t>    void </a:t>
                      </a:r>
                      <a:r>
                        <a:rPr lang="en-US" b="1" i="0" dirty="0" err="1">
                          <a:solidFill>
                            <a:schemeClr val="tx1"/>
                          </a:solidFill>
                          <a:effectLst/>
                          <a:latin typeface="Courier New" panose="02070309020205020404" pitchFamily="49" charset="0"/>
                          <a:cs typeface="Courier New" panose="02070309020205020404" pitchFamily="49" charset="0"/>
                        </a:rPr>
                        <a:t>setColor</a:t>
                      </a:r>
                      <a:r>
                        <a:rPr lang="en-US" b="1" i="0" dirty="0">
                          <a:solidFill>
                            <a:schemeClr val="tx1"/>
                          </a:solidFill>
                          <a:effectLst/>
                          <a:latin typeface="Courier New" panose="02070309020205020404" pitchFamily="49" charset="0"/>
                          <a:cs typeface="Courier New" panose="02070309020205020404" pitchFamily="49" charset="0"/>
                        </a:rPr>
                        <a:t>(String color);</a:t>
                      </a:r>
                    </a:p>
                    <a:p>
                      <a:pPr algn="l" fontAlgn="base"/>
                      <a:r>
                        <a:rPr lang="en-US" b="1" i="0" dirty="0">
                          <a:solidFill>
                            <a:schemeClr val="tx1"/>
                          </a:solidFill>
                          <a:effectLst/>
                          <a:latin typeface="Courier New" panose="02070309020205020404" pitchFamily="49" charset="0"/>
                          <a:cs typeface="Courier New" panose="02070309020205020404" pitchFamily="49" charset="0"/>
                        </a:rPr>
                        <a:t>    void move();</a:t>
                      </a:r>
                    </a:p>
                    <a:p>
                      <a:pPr algn="l" fontAlgn="base"/>
                      <a:r>
                        <a:rPr lang="en-US" b="1" i="0" dirty="0">
                          <a:solidFill>
                            <a:schemeClr val="tx1"/>
                          </a:solidFill>
                          <a:effectLst/>
                          <a:latin typeface="Courier New" panose="02070309020205020404" pitchFamily="49" charset="0"/>
                          <a:cs typeface="Courier New" panose="02070309020205020404" pitchFamily="49" charset="0"/>
                        </a:rPr>
                        <a:t>    void fly();</a:t>
                      </a:r>
                    </a:p>
                    <a:p>
                      <a:pPr algn="l" fontAlgn="base"/>
                      <a:r>
                        <a:rPr lang="en-US" b="1" i="0" dirty="0">
                          <a:solidFill>
                            <a:schemeClr val="tx1"/>
                          </a:solidFill>
                          <a:effectLst/>
                          <a:latin typeface="Courier New" panose="02070309020205020404" pitchFamily="49" charset="0"/>
                          <a:cs typeface="Courier New" panose="02070309020205020404" pitchFamily="49" charset="0"/>
                        </a:rPr>
                        <a:t>}</a:t>
                      </a:r>
                    </a:p>
                    <a:p>
                      <a:r>
                        <a:rPr lang="en-US" b="1" dirty="0">
                          <a:solidFill>
                            <a:schemeClr val="tx1"/>
                          </a:solidFill>
                          <a:effectLst/>
                          <a:latin typeface="Courier New" panose="02070309020205020404" pitchFamily="49" charset="0"/>
                          <a:cs typeface="Courier New" panose="02070309020205020404" pitchFamily="49" charset="0"/>
                        </a:rPr>
                        <a:t/>
                      </a:r>
                      <a:br>
                        <a:rPr lang="en-US" b="1" dirty="0">
                          <a:solidFill>
                            <a:schemeClr val="tx1"/>
                          </a:solidFill>
                          <a:effectLst/>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a:txBody>
                  <a:tcPr>
                    <a:lnL w="9525" cap="flat" cmpd="sng" algn="ctr">
                      <a:solidFill>
                        <a:srgbClr val="475459"/>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610622526"/>
                  </a:ext>
                </a:extLst>
              </a:tr>
            </a:tbl>
          </a:graphicData>
        </a:graphic>
      </p:graphicFrame>
      <p:sp>
        <p:nvSpPr>
          <p:cNvPr id="5" name="Rectangle 1"/>
          <p:cNvSpPr>
            <a:spLocks noChangeArrowheads="1"/>
          </p:cNvSpPr>
          <p:nvPr/>
        </p:nvSpPr>
        <p:spPr bwMode="auto">
          <a:xfrm>
            <a:off x="668338" y="2789238"/>
            <a:ext cx="161925"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FFFF"/>
                </a:solidFill>
                <a:effectLst/>
                <a:latin typeface="inherit"/>
              </a:rPr>
              <a:t/>
            </a:r>
            <a:br>
              <a:rPr kumimoji="0" lang="en-US" altLang="en-US" sz="900" b="0" i="0" u="none" strike="noStrike" cap="none" normalizeH="0" baseline="0">
                <a:ln>
                  <a:noFill/>
                </a:ln>
                <a:solidFill>
                  <a:srgbClr val="FFFFFF"/>
                </a:solidFill>
                <a:effectLst/>
                <a:latin typeface="inherit"/>
              </a:rPr>
            </a:br>
            <a:endParaRPr kumimoji="0" lang="en-US" altLang="en-US" sz="9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266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1869"/>
            <a:ext cx="8162925" cy="646331"/>
          </a:xfrm>
        </p:spPr>
        <p:txBody>
          <a:bodyPr/>
          <a:lstStyle/>
          <a:p>
            <a:r>
              <a:rPr lang="en-US" dirty="0"/>
              <a:t>Interface Segregation Principle</a:t>
            </a:r>
          </a:p>
        </p:txBody>
      </p:sp>
      <p:graphicFrame>
        <p:nvGraphicFramePr>
          <p:cNvPr id="4" name="Table 3"/>
          <p:cNvGraphicFramePr>
            <a:graphicFrameLocks noGrp="1"/>
          </p:cNvGraphicFramePr>
          <p:nvPr>
            <p:extLst>
              <p:ext uri="{D42A27DB-BD31-4B8C-83A1-F6EECF244321}">
                <p14:modId xmlns:p14="http://schemas.microsoft.com/office/powerpoint/2010/main" val="87792239"/>
              </p:ext>
            </p:extLst>
          </p:nvPr>
        </p:nvGraphicFramePr>
        <p:xfrm>
          <a:off x="971601" y="990600"/>
          <a:ext cx="6925660" cy="3878560"/>
        </p:xfrm>
        <a:graphic>
          <a:graphicData uri="http://schemas.openxmlformats.org/drawingml/2006/table">
            <a:tbl>
              <a:tblPr/>
              <a:tblGrid>
                <a:gridCol w="475348">
                  <a:extLst>
                    <a:ext uri="{9D8B030D-6E8A-4147-A177-3AD203B41FA5}">
                      <a16:colId xmlns:a16="http://schemas.microsoft.com/office/drawing/2014/main" xmlns="" val="4042739157"/>
                    </a:ext>
                  </a:extLst>
                </a:gridCol>
                <a:gridCol w="6450312">
                  <a:extLst>
                    <a:ext uri="{9D8B030D-6E8A-4147-A177-3AD203B41FA5}">
                      <a16:colId xmlns:a16="http://schemas.microsoft.com/office/drawing/2014/main" xmlns="" val="759547745"/>
                    </a:ext>
                  </a:extLst>
                </a:gridCol>
              </a:tblGrid>
              <a:tr h="3878560">
                <a:tc>
                  <a:txBody>
                    <a:bodyPr/>
                    <a:lstStyle/>
                    <a:p>
                      <a:pPr algn="ctr" fontAlgn="base"/>
                      <a:r>
                        <a:rPr lang="en-US" sz="1500" b="1">
                          <a:solidFill>
                            <a:srgbClr val="808080"/>
                          </a:solidFill>
                          <a:effectLst/>
                          <a:latin typeface="inherit"/>
                        </a:rPr>
                        <a:t>1</a:t>
                      </a:r>
                    </a:p>
                    <a:p>
                      <a:pPr algn="ctr" fontAlgn="base"/>
                      <a:r>
                        <a:rPr lang="en-US" sz="1500" b="1">
                          <a:solidFill>
                            <a:srgbClr val="808080"/>
                          </a:solidFill>
                          <a:effectLst/>
                          <a:latin typeface="inherit"/>
                        </a:rPr>
                        <a:t>2</a:t>
                      </a:r>
                    </a:p>
                    <a:p>
                      <a:pPr algn="ctr" fontAlgn="base"/>
                      <a:r>
                        <a:rPr lang="en-US" sz="1500" b="1">
                          <a:solidFill>
                            <a:srgbClr val="808080"/>
                          </a:solidFill>
                          <a:effectLst/>
                          <a:latin typeface="inherit"/>
                        </a:rPr>
                        <a:t>3</a:t>
                      </a:r>
                    </a:p>
                    <a:p>
                      <a:pPr algn="ctr" fontAlgn="base"/>
                      <a:r>
                        <a:rPr lang="en-US" sz="1500" b="1">
                          <a:solidFill>
                            <a:srgbClr val="808080"/>
                          </a:solidFill>
                          <a:effectLst/>
                          <a:latin typeface="inherit"/>
                        </a:rPr>
                        <a:t>4</a:t>
                      </a:r>
                    </a:p>
                    <a:p>
                      <a:pPr algn="ctr" fontAlgn="base"/>
                      <a:r>
                        <a:rPr lang="en-US" sz="1500" b="1">
                          <a:solidFill>
                            <a:srgbClr val="808080"/>
                          </a:solidFill>
                          <a:effectLst/>
                          <a:latin typeface="inherit"/>
                        </a:rPr>
                        <a:t>5</a:t>
                      </a:r>
                    </a:p>
                    <a:p>
                      <a:pPr algn="ctr" fontAlgn="base"/>
                      <a:r>
                        <a:rPr lang="en-US" sz="1500" b="1">
                          <a:solidFill>
                            <a:srgbClr val="808080"/>
                          </a:solidFill>
                          <a:effectLst/>
                          <a:latin typeface="inherit"/>
                        </a:rPr>
                        <a:t>6</a:t>
                      </a:r>
                    </a:p>
                    <a:p>
                      <a:pPr algn="ctr" fontAlgn="base"/>
                      <a:r>
                        <a:rPr lang="en-US" sz="1500" b="1">
                          <a:solidFill>
                            <a:srgbClr val="808080"/>
                          </a:solidFill>
                          <a:effectLst/>
                          <a:latin typeface="inherit"/>
                        </a:rPr>
                        <a:t>7</a:t>
                      </a:r>
                    </a:p>
                    <a:p>
                      <a:pPr algn="ctr" fontAlgn="base"/>
                      <a:r>
                        <a:rPr lang="en-US" sz="1500" b="1">
                          <a:solidFill>
                            <a:srgbClr val="808080"/>
                          </a:solidFill>
                          <a:effectLst/>
                          <a:latin typeface="inherit"/>
                        </a:rPr>
                        <a:t>8</a:t>
                      </a:r>
                    </a:p>
                    <a:p>
                      <a:pPr algn="ctr" fontAlgn="base"/>
                      <a:r>
                        <a:rPr lang="en-US" sz="1500" b="1">
                          <a:solidFill>
                            <a:srgbClr val="808080"/>
                          </a:solidFill>
                          <a:effectLst/>
                          <a:latin typeface="inherit"/>
                        </a:rPr>
                        <a:t>9</a:t>
                      </a:r>
                    </a:p>
                    <a:p>
                      <a:pPr algn="ctr" fontAlgn="base"/>
                      <a:r>
                        <a:rPr lang="en-US" sz="1500" b="1">
                          <a:solidFill>
                            <a:srgbClr val="808080"/>
                          </a:solidFill>
                          <a:effectLst/>
                          <a:latin typeface="inherit"/>
                        </a:rPr>
                        <a:t>10</a:t>
                      </a:r>
                    </a:p>
                    <a:p>
                      <a:pPr algn="ctr" fontAlgn="base"/>
                      <a:r>
                        <a:rPr lang="en-US" sz="1500" b="1">
                          <a:solidFill>
                            <a:srgbClr val="808080"/>
                          </a:solidFill>
                          <a:effectLst/>
                          <a:latin typeface="inherit"/>
                        </a:rPr>
                        <a:t>11</a:t>
                      </a:r>
                    </a:p>
                    <a:p>
                      <a:pPr algn="ctr" fontAlgn="base"/>
                      <a:r>
                        <a:rPr lang="en-US" sz="1500" b="1">
                          <a:solidFill>
                            <a:srgbClr val="808080"/>
                          </a:solidFill>
                          <a:effectLst/>
                          <a:latin typeface="inherit"/>
                        </a:rPr>
                        <a:t>12</a:t>
                      </a:r>
                    </a:p>
                    <a:p>
                      <a:pPr algn="ctr" fontAlgn="base"/>
                      <a:r>
                        <a:rPr lang="en-US" sz="1500" b="1">
                          <a:solidFill>
                            <a:srgbClr val="808080"/>
                          </a:solidFill>
                          <a:effectLst/>
                          <a:latin typeface="inherit"/>
                        </a:rPr>
                        <a:t>13</a:t>
                      </a:r>
                    </a:p>
                    <a:p>
                      <a:pPr algn="ctr" fontAlgn="base"/>
                      <a:r>
                        <a:rPr lang="en-US" sz="1500" b="1">
                          <a:solidFill>
                            <a:srgbClr val="808080"/>
                          </a:solidFill>
                          <a:effectLst/>
                          <a:latin typeface="inherit"/>
                        </a:rPr>
                        <a:t>14</a:t>
                      </a:r>
                    </a:p>
                    <a:p>
                      <a:pPr algn="ctr" fontAlgn="base"/>
                      <a:r>
                        <a:rPr lang="en-US" sz="1500" b="1">
                          <a:solidFill>
                            <a:srgbClr val="808080"/>
                          </a:solidFill>
                          <a:effectLst/>
                          <a:latin typeface="inherit"/>
                        </a:rPr>
                        <a:t>15</a:t>
                      </a:r>
                    </a:p>
                    <a:p>
                      <a:pPr algn="ctr" fontAlgn="base"/>
                      <a:r>
                        <a:rPr lang="en-US" sz="1500" b="1">
                          <a:solidFill>
                            <a:srgbClr val="808080"/>
                          </a:solidFill>
                          <a:effectLst/>
                          <a:latin typeface="inherit"/>
                        </a:rPr>
                        <a:t>16</a:t>
                      </a:r>
                    </a:p>
                  </a:txBody>
                  <a:tcPr marL="76200" marR="76200" marT="38100" marB="38100">
                    <a:lnL>
                      <a:noFill/>
                    </a:lnL>
                    <a:lnR w="9525" cap="flat" cmpd="sng" algn="ctr">
                      <a:solidFill>
                        <a:srgbClr val="47545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22282A"/>
                    </a:solidFill>
                  </a:tcPr>
                </a:tc>
                <a:tc>
                  <a:txBody>
                    <a:bodyPr/>
                    <a:lstStyle/>
                    <a:p>
                      <a:pPr algn="l" fontAlgn="base"/>
                      <a:r>
                        <a:rPr lang="en-US" sz="1500" b="1" dirty="0">
                          <a:solidFill>
                            <a:schemeClr val="tx1"/>
                          </a:solidFill>
                          <a:effectLst/>
                          <a:latin typeface="Courier New" panose="02070309020205020404" pitchFamily="49" charset="0"/>
                          <a:cs typeface="Courier New" panose="02070309020205020404" pitchFamily="49" charset="0"/>
                        </a:rPr>
                        <a:t>public class </a:t>
                      </a:r>
                      <a:r>
                        <a:rPr lang="en-US" sz="1500" b="1" dirty="0" err="1">
                          <a:solidFill>
                            <a:schemeClr val="tx1"/>
                          </a:solidFill>
                          <a:effectLst/>
                          <a:latin typeface="Courier New" panose="02070309020205020404" pitchFamily="49" charset="0"/>
                          <a:cs typeface="Courier New" panose="02070309020205020404" pitchFamily="49" charset="0"/>
                        </a:rPr>
                        <a:t>ToyHouse</a:t>
                      </a:r>
                      <a:r>
                        <a:rPr lang="en-US" sz="1500" b="1" dirty="0">
                          <a:solidFill>
                            <a:schemeClr val="tx1"/>
                          </a:solidFill>
                          <a:effectLst/>
                          <a:latin typeface="Courier New" panose="02070309020205020404" pitchFamily="49" charset="0"/>
                          <a:cs typeface="Courier New" panose="02070309020205020404" pitchFamily="49" charset="0"/>
                        </a:rPr>
                        <a:t> implements Toy {</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double price;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String color;</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@Override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public void </a:t>
                      </a:r>
                      <a:r>
                        <a:rPr lang="en-US" sz="1500" b="1" dirty="0" err="1">
                          <a:solidFill>
                            <a:schemeClr val="tx1"/>
                          </a:solidFill>
                          <a:effectLst/>
                          <a:latin typeface="Courier New" panose="02070309020205020404" pitchFamily="49" charset="0"/>
                          <a:cs typeface="Courier New" panose="02070309020205020404" pitchFamily="49" charset="0"/>
                        </a:rPr>
                        <a:t>setPrice</a:t>
                      </a:r>
                      <a:r>
                        <a:rPr lang="en-US" sz="1500" b="1" dirty="0">
                          <a:solidFill>
                            <a:schemeClr val="tx1"/>
                          </a:solidFill>
                          <a:effectLst/>
                          <a:latin typeface="Courier New" panose="02070309020205020404" pitchFamily="49" charset="0"/>
                          <a:cs typeface="Courier New" panose="02070309020205020404" pitchFamily="49" charset="0"/>
                        </a:rPr>
                        <a:t>(double price) {</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a:t>
                      </a:r>
                      <a:r>
                        <a:rPr lang="en-US" sz="1500" b="1" dirty="0" err="1">
                          <a:solidFill>
                            <a:schemeClr val="tx1"/>
                          </a:solidFill>
                          <a:effectLst/>
                          <a:latin typeface="Courier New" panose="02070309020205020404" pitchFamily="49" charset="0"/>
                          <a:cs typeface="Courier New" panose="02070309020205020404" pitchFamily="49" charset="0"/>
                        </a:rPr>
                        <a:t>this.price</a:t>
                      </a:r>
                      <a:r>
                        <a:rPr lang="en-US" sz="1500" b="1" dirty="0">
                          <a:solidFill>
                            <a:schemeClr val="tx1"/>
                          </a:solidFill>
                          <a:effectLst/>
                          <a:latin typeface="Courier New" panose="02070309020205020404" pitchFamily="49" charset="0"/>
                          <a:cs typeface="Courier New" panose="02070309020205020404" pitchFamily="49" charset="0"/>
                        </a:rPr>
                        <a:t> = price;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@Override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public void </a:t>
                      </a:r>
                      <a:r>
                        <a:rPr lang="en-US" sz="1500" b="1" dirty="0" err="1">
                          <a:solidFill>
                            <a:schemeClr val="tx1"/>
                          </a:solidFill>
                          <a:effectLst/>
                          <a:latin typeface="Courier New" panose="02070309020205020404" pitchFamily="49" charset="0"/>
                          <a:cs typeface="Courier New" panose="02070309020205020404" pitchFamily="49" charset="0"/>
                        </a:rPr>
                        <a:t>setColor</a:t>
                      </a:r>
                      <a:r>
                        <a:rPr lang="en-US" sz="1500" b="1" dirty="0">
                          <a:solidFill>
                            <a:schemeClr val="tx1"/>
                          </a:solidFill>
                          <a:effectLst/>
                          <a:latin typeface="Courier New" panose="02070309020205020404" pitchFamily="49" charset="0"/>
                          <a:cs typeface="Courier New" panose="02070309020205020404" pitchFamily="49" charset="0"/>
                        </a:rPr>
                        <a:t>(String color) {</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a:t>
                      </a:r>
                      <a:r>
                        <a:rPr lang="en-US" sz="1500" b="1" dirty="0" err="1">
                          <a:solidFill>
                            <a:schemeClr val="tx1"/>
                          </a:solidFill>
                          <a:effectLst/>
                          <a:latin typeface="Courier New" panose="02070309020205020404" pitchFamily="49" charset="0"/>
                          <a:cs typeface="Courier New" panose="02070309020205020404" pitchFamily="49" charset="0"/>
                        </a:rPr>
                        <a:t>this.color</a:t>
                      </a:r>
                      <a:r>
                        <a:rPr lang="en-US" sz="1500" b="1" dirty="0">
                          <a:solidFill>
                            <a:schemeClr val="tx1"/>
                          </a:solidFill>
                          <a:effectLst/>
                          <a:latin typeface="Courier New" panose="02070309020205020404" pitchFamily="49" charset="0"/>
                          <a:cs typeface="Courier New" panose="02070309020205020404" pitchFamily="49" charset="0"/>
                        </a:rPr>
                        <a:t>=color;</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@Override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public void move(){}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@Override</a:t>
                      </a:r>
                    </a:p>
                    <a:p>
                      <a:pPr algn="l" fontAlgn="base"/>
                      <a:r>
                        <a:rPr lang="en-US" sz="1500" b="1" dirty="0">
                          <a:solidFill>
                            <a:schemeClr val="tx1"/>
                          </a:solidFill>
                          <a:effectLst/>
                          <a:latin typeface="Courier New" panose="02070309020205020404" pitchFamily="49" charset="0"/>
                          <a:cs typeface="Courier New" panose="02070309020205020404" pitchFamily="49" charset="0"/>
                        </a:rPr>
                        <a:t>    public void fly(){}    </a:t>
                      </a:r>
                    </a:p>
                    <a:p>
                      <a:pPr algn="l" fontAlgn="base"/>
                      <a:r>
                        <a:rPr lang="en-US" sz="1500" b="1" dirty="0">
                          <a:solidFill>
                            <a:schemeClr val="tx1"/>
                          </a:solidFill>
                          <a:effectLst/>
                          <a:latin typeface="Courier New" panose="02070309020205020404" pitchFamily="49" charset="0"/>
                          <a:cs typeface="Courier New" panose="02070309020205020404" pitchFamily="49" charset="0"/>
                        </a:rPr>
                        <a:t>}</a:t>
                      </a:r>
                    </a:p>
                  </a:txBody>
                  <a:tcPr marL="76200" marR="76200" marT="38100" marB="38100">
                    <a:lnL w="9525" cap="flat" cmpd="sng" algn="ctr">
                      <a:solidFill>
                        <a:srgbClr val="475459"/>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496030282"/>
                  </a:ext>
                </a:extLst>
              </a:tr>
            </a:tbl>
          </a:graphicData>
        </a:graphic>
      </p:graphicFrame>
      <p:sp>
        <p:nvSpPr>
          <p:cNvPr id="5" name="Rectangle 1"/>
          <p:cNvSpPr>
            <a:spLocks noChangeArrowheads="1"/>
          </p:cNvSpPr>
          <p:nvPr/>
        </p:nvSpPr>
        <p:spPr bwMode="auto">
          <a:xfrm>
            <a:off x="1354138" y="990600"/>
            <a:ext cx="161925"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FFFF"/>
                </a:solidFill>
                <a:effectLst/>
                <a:latin typeface="inherit"/>
              </a:rPr>
              <a:t/>
            </a:r>
            <a:br>
              <a:rPr kumimoji="0" lang="en-US" altLang="en-US" sz="900" b="0" i="0" u="none" strike="noStrike" cap="none" normalizeH="0" baseline="0">
                <a:ln>
                  <a:noFill/>
                </a:ln>
                <a:solidFill>
                  <a:srgbClr val="FFFFFF"/>
                </a:solidFill>
                <a:effectLst/>
                <a:latin typeface="inherit"/>
              </a:rPr>
            </a:br>
            <a:endParaRPr kumimoji="0" lang="en-US" altLang="en-US" sz="9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p:cNvSpPr txBox="1"/>
          <p:nvPr/>
        </p:nvSpPr>
        <p:spPr>
          <a:xfrm>
            <a:off x="3491880" y="5229200"/>
            <a:ext cx="2569790" cy="400110"/>
          </a:xfrm>
          <a:prstGeom prst="rect">
            <a:avLst/>
          </a:prstGeom>
          <a:noFill/>
        </p:spPr>
        <p:txBody>
          <a:bodyPr wrap="square" rtlCol="0">
            <a:spAutoFit/>
          </a:bodyPr>
          <a:lstStyle/>
          <a:p>
            <a:r>
              <a:rPr lang="en-US" b="1" dirty="0">
                <a:solidFill>
                  <a:srgbClr val="FF0000"/>
                </a:solidFill>
              </a:rPr>
              <a:t>Why is this bad?</a:t>
            </a:r>
          </a:p>
        </p:txBody>
      </p:sp>
    </p:spTree>
    <p:extLst>
      <p:ext uri="{BB962C8B-B14F-4D97-AF65-F5344CB8AC3E}">
        <p14:creationId xmlns:p14="http://schemas.microsoft.com/office/powerpoint/2010/main" val="2950903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a:xfrm>
            <a:off x="457200" y="990600"/>
            <a:ext cx="8337550" cy="998240"/>
          </a:xfrm>
        </p:spPr>
        <p:txBody>
          <a:bodyPr/>
          <a:lstStyle/>
          <a:p>
            <a:r>
              <a:rPr lang="en-US" dirty="0"/>
              <a:t>Fat interface vs role interface</a:t>
            </a:r>
          </a:p>
        </p:txBody>
      </p:sp>
    </p:spTree>
    <p:extLst>
      <p:ext uri="{BB962C8B-B14F-4D97-AF65-F5344CB8AC3E}">
        <p14:creationId xmlns:p14="http://schemas.microsoft.com/office/powerpoint/2010/main" val="236420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JavaBeans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340768"/>
            <a:ext cx="3240360" cy="2820313"/>
          </a:xfrm>
          <a:prstGeom prst="rect">
            <a:avLst/>
          </a:prstGeom>
        </p:spPr>
      </p:pic>
      <p:sp>
        <p:nvSpPr>
          <p:cNvPr id="5" name="TextBox 4"/>
          <p:cNvSpPr txBox="1"/>
          <p:nvPr/>
        </p:nvSpPr>
        <p:spPr>
          <a:xfrm>
            <a:off x="2483768" y="4941168"/>
            <a:ext cx="4608512" cy="523220"/>
          </a:xfrm>
          <a:prstGeom prst="rect">
            <a:avLst/>
          </a:prstGeom>
          <a:noFill/>
        </p:spPr>
        <p:txBody>
          <a:bodyPr wrap="square" rtlCol="0">
            <a:spAutoFit/>
          </a:bodyPr>
          <a:lstStyle/>
          <a:p>
            <a:r>
              <a:rPr lang="en-US" sz="2800" dirty="0">
                <a:solidFill>
                  <a:srgbClr val="FF0000"/>
                </a:solidFill>
              </a:rPr>
              <a:t>Basically, just classes</a:t>
            </a:r>
          </a:p>
        </p:txBody>
      </p:sp>
    </p:spTree>
    <p:extLst>
      <p:ext uri="{BB962C8B-B14F-4D97-AF65-F5344CB8AC3E}">
        <p14:creationId xmlns:p14="http://schemas.microsoft.com/office/powerpoint/2010/main" val="234882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Inversion of Control (IoC)</a:t>
            </a:r>
            <a:endParaRPr lang="en-US" dirty="0"/>
          </a:p>
        </p:txBody>
      </p:sp>
      <p:sp>
        <p:nvSpPr>
          <p:cNvPr id="3" name="Content Placeholder 2"/>
          <p:cNvSpPr>
            <a:spLocks noGrp="1"/>
          </p:cNvSpPr>
          <p:nvPr>
            <p:ph idx="1"/>
          </p:nvPr>
        </p:nvSpPr>
        <p:spPr/>
        <p:txBody>
          <a:bodyPr/>
          <a:lstStyle/>
          <a:p>
            <a:r>
              <a:rPr lang="id-ID" dirty="0"/>
              <a:t>Lightweight container that is used in Spring Framewok</a:t>
            </a:r>
          </a:p>
          <a:p>
            <a:r>
              <a:rPr lang="id-ID" dirty="0"/>
              <a:t>This is the </a:t>
            </a:r>
            <a:r>
              <a:rPr lang="id-ID" dirty="0">
                <a:solidFill>
                  <a:srgbClr val="C00000"/>
                </a:solidFill>
              </a:rPr>
              <a:t>core</a:t>
            </a:r>
            <a:r>
              <a:rPr lang="id-ID" dirty="0"/>
              <a:t> of Spring Framework </a:t>
            </a:r>
            <a:r>
              <a:rPr lang="en-US" i="1" dirty="0">
                <a:solidFill>
                  <a:srgbClr val="0070C0"/>
                </a:solidFill>
              </a:rPr>
              <a:t>that help to assemble components from different projects into a cohesive application</a:t>
            </a:r>
            <a:r>
              <a:rPr lang="en-US" i="1" dirty="0"/>
              <a:t>.</a:t>
            </a:r>
            <a:endParaRPr lang="id-ID" i="1" dirty="0"/>
          </a:p>
          <a:p>
            <a:r>
              <a:rPr lang="en-US" altLang="en-US" dirty="0"/>
              <a:t>Provides </a:t>
            </a:r>
            <a:r>
              <a:rPr lang="en-GB" altLang="en-US" dirty="0"/>
              <a:t>centralized, automated configuration</a:t>
            </a:r>
            <a:r>
              <a:rPr lang="en-US" altLang="en-US" dirty="0"/>
              <a:t>, managing</a:t>
            </a:r>
            <a:r>
              <a:rPr lang="en-GB" altLang="en-US" dirty="0"/>
              <a:t> and wiring of application </a:t>
            </a:r>
            <a:r>
              <a:rPr lang="en-US" altLang="en-US" dirty="0"/>
              <a:t>Java </a:t>
            </a:r>
            <a:r>
              <a:rPr lang="en-GB" altLang="en-US" dirty="0"/>
              <a:t>objects</a:t>
            </a:r>
            <a:endParaRPr lang="en-US" altLang="en-US" dirty="0"/>
          </a:p>
          <a:p>
            <a:endParaRPr lang="en-US" dirty="0"/>
          </a:p>
        </p:txBody>
      </p:sp>
      <p:sp>
        <p:nvSpPr>
          <p:cNvPr id="4" name="Text Box 4"/>
          <p:cNvSpPr txBox="1">
            <a:spLocks noChangeArrowheads="1"/>
          </p:cNvSpPr>
          <p:nvPr/>
        </p:nvSpPr>
        <p:spPr bwMode="auto">
          <a:xfrm>
            <a:off x="2435804" y="4005064"/>
            <a:ext cx="4248472" cy="12618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ltLang="en-US" dirty="0"/>
              <a:t>Java objects that are managed by the Spring </a:t>
            </a:r>
            <a:r>
              <a:rPr lang="en-GB" altLang="en-US" dirty="0" err="1"/>
              <a:t>IoC</a:t>
            </a:r>
            <a:r>
              <a:rPr lang="en-GB" altLang="en-US" dirty="0"/>
              <a:t> container</a:t>
            </a:r>
            <a:r>
              <a:rPr lang="en-US" altLang="en-US" dirty="0"/>
              <a:t> </a:t>
            </a:r>
            <a:r>
              <a:rPr lang="en-GB" altLang="en-US" dirty="0"/>
              <a:t>are referred to as </a:t>
            </a:r>
            <a:r>
              <a:rPr lang="id-ID" altLang="en-US" sz="2800" b="1" dirty="0"/>
              <a:t>B</a:t>
            </a:r>
            <a:r>
              <a:rPr lang="en-GB" altLang="en-US" sz="2800" b="1" dirty="0" err="1"/>
              <a:t>eans</a:t>
            </a:r>
            <a:endParaRPr lang="en-GB" altLang="en-US" sz="2800" b="1" dirty="0"/>
          </a:p>
        </p:txBody>
      </p:sp>
    </p:spTree>
    <p:extLst>
      <p:ext uri="{BB962C8B-B14F-4D97-AF65-F5344CB8AC3E}">
        <p14:creationId xmlns:p14="http://schemas.microsoft.com/office/powerpoint/2010/main" val="1266350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a:t>
            </a:r>
          </a:p>
        </p:txBody>
      </p:sp>
      <p:pic>
        <p:nvPicPr>
          <p:cNvPr id="4" name="Picture 3"/>
          <p:cNvPicPr>
            <a:picLocks noChangeAspect="1"/>
          </p:cNvPicPr>
          <p:nvPr/>
        </p:nvPicPr>
        <p:blipFill>
          <a:blip r:embed="rId2"/>
          <a:stretch>
            <a:fillRect/>
          </a:stretch>
        </p:blipFill>
        <p:spPr>
          <a:xfrm>
            <a:off x="2699792" y="4725144"/>
            <a:ext cx="3228975" cy="1800225"/>
          </a:xfrm>
          <a:prstGeom prst="rect">
            <a:avLst/>
          </a:prstGeom>
        </p:spPr>
      </p:pic>
      <p:sp>
        <p:nvSpPr>
          <p:cNvPr id="5" name="TextBox 4"/>
          <p:cNvSpPr txBox="1"/>
          <p:nvPr/>
        </p:nvSpPr>
        <p:spPr>
          <a:xfrm>
            <a:off x="683568" y="980728"/>
            <a:ext cx="8208912" cy="2800767"/>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public class Test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param</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args</a:t>
            </a:r>
            <a:r>
              <a:rPr lang="en-US" sz="1100" b="1" dirty="0">
                <a:latin typeface="Courier New" panose="02070309020205020404" pitchFamily="49" charset="0"/>
                <a:cs typeface="Courier New" panose="02070309020205020404" pitchFamily="49" charset="0"/>
              </a:rPr>
              <a:t> the command line arguments</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public static void main(String[] </a:t>
            </a:r>
            <a:r>
              <a:rPr lang="en-US" sz="1100" b="1" dirty="0" err="1">
                <a:latin typeface="Courier New" panose="02070309020205020404" pitchFamily="49" charset="0"/>
                <a:cs typeface="Courier New" panose="02070309020205020404" pitchFamily="49" charset="0"/>
              </a:rPr>
              <a:t>args</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Scanner </a:t>
            </a:r>
            <a:r>
              <a:rPr lang="en-US" sz="1100" b="1" dirty="0" err="1">
                <a:latin typeface="Courier New" panose="02070309020205020404" pitchFamily="49" charset="0"/>
                <a:cs typeface="Courier New" panose="02070309020205020404" pitchFamily="49" charset="0"/>
              </a:rPr>
              <a:t>scanner</a:t>
            </a:r>
            <a:r>
              <a:rPr lang="en-US" sz="1100" b="1" dirty="0">
                <a:latin typeface="Courier New" panose="02070309020205020404" pitchFamily="49" charset="0"/>
                <a:cs typeface="Courier New" panose="02070309020205020404" pitchFamily="49" charset="0"/>
              </a:rPr>
              <a:t> = new Scanner(System.in);</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System.out.println</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Masukkan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panjang</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jari-jari</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tabung</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double </a:t>
            </a:r>
            <a:r>
              <a:rPr lang="en-US" sz="1100" b="1" dirty="0" err="1">
                <a:latin typeface="Courier New" panose="02070309020205020404" pitchFamily="49" charset="0"/>
                <a:cs typeface="Courier New" panose="02070309020205020404" pitchFamily="49" charset="0"/>
              </a:rPr>
              <a:t>jariJari</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scanner.nextDouble</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System.out.println</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Masukkan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tinggi</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tabung</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double </a:t>
            </a:r>
            <a:r>
              <a:rPr lang="en-US" sz="1100" b="1" dirty="0" err="1">
                <a:latin typeface="Courier New" panose="02070309020205020404" pitchFamily="49" charset="0"/>
                <a:cs typeface="Courier New" panose="02070309020205020404" pitchFamily="49" charset="0"/>
              </a:rPr>
              <a:t>tinggi</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scanner.nextDouble</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System.out.println</a:t>
            </a:r>
            <a:r>
              <a:rPr lang="en-US" sz="1100" b="1" dirty="0">
                <a:latin typeface="Courier New" panose="02070309020205020404" pitchFamily="49" charset="0"/>
                <a:cs typeface="Courier New" panose="02070309020205020404" pitchFamily="49" charset="0"/>
              </a:rPr>
              <a:t>("Volume </a:t>
            </a:r>
            <a:r>
              <a:rPr lang="en-US" sz="1100" b="1" dirty="0" err="1">
                <a:latin typeface="Courier New" panose="02070309020205020404" pitchFamily="49" charset="0"/>
                <a:cs typeface="Courier New" panose="02070309020205020404" pitchFamily="49" charset="0"/>
              </a:rPr>
              <a:t>tabung</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adalah</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Math.PI</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Math.pow</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jariJari</a:t>
            </a:r>
            <a:r>
              <a:rPr lang="en-US" sz="1100" b="1" dirty="0">
                <a:latin typeface="Courier New" panose="02070309020205020404" pitchFamily="49" charset="0"/>
                <a:cs typeface="Courier New" panose="02070309020205020404" pitchFamily="49" charset="0"/>
              </a:rPr>
              <a:t>, 2) * </a:t>
            </a:r>
            <a:r>
              <a:rPr lang="en-US" sz="1100" b="1" dirty="0" err="1">
                <a:latin typeface="Courier New" panose="02070309020205020404" pitchFamily="49" charset="0"/>
                <a:cs typeface="Courier New" panose="02070309020205020404" pitchFamily="49" charset="0"/>
              </a:rPr>
              <a:t>tinggi</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6" name="TextBox 5"/>
          <p:cNvSpPr txBox="1"/>
          <p:nvPr/>
        </p:nvSpPr>
        <p:spPr>
          <a:xfrm>
            <a:off x="3995936" y="3924023"/>
            <a:ext cx="2160240" cy="400110"/>
          </a:xfrm>
          <a:prstGeom prst="rect">
            <a:avLst/>
          </a:prstGeom>
          <a:noFill/>
        </p:spPr>
        <p:txBody>
          <a:bodyPr wrap="square" rtlCol="0">
            <a:spAutoFit/>
          </a:bodyPr>
          <a:lstStyle/>
          <a:p>
            <a:r>
              <a:rPr lang="en-US" b="1" dirty="0">
                <a:solidFill>
                  <a:srgbClr val="FF0000"/>
                </a:solidFill>
              </a:rPr>
              <a:t>VS</a:t>
            </a:r>
          </a:p>
        </p:txBody>
      </p:sp>
    </p:spTree>
    <p:extLst>
      <p:ext uri="{BB962C8B-B14F-4D97-AF65-F5344CB8AC3E}">
        <p14:creationId xmlns:p14="http://schemas.microsoft.com/office/powerpoint/2010/main" val="1806947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Inversion of Control (IoC)</a:t>
            </a:r>
            <a:endParaRPr lang="en-US" dirty="0"/>
          </a:p>
        </p:txBody>
      </p:sp>
      <p:sp>
        <p:nvSpPr>
          <p:cNvPr id="3" name="Content Placeholder 2"/>
          <p:cNvSpPr>
            <a:spLocks noGrp="1"/>
          </p:cNvSpPr>
          <p:nvPr>
            <p:ph idx="1"/>
          </p:nvPr>
        </p:nvSpPr>
        <p:spPr/>
        <p:txBody>
          <a:bodyPr/>
          <a:lstStyle/>
          <a:p>
            <a:pPr eaLnBrk="1" hangingPunct="1">
              <a:lnSpc>
                <a:spcPct val="90000"/>
              </a:lnSpc>
              <a:buSzTx/>
              <a:buFontTx/>
              <a:buChar char="•"/>
            </a:pPr>
            <a:r>
              <a:rPr lang="en-US" altLang="en-US" sz="2200" dirty="0"/>
              <a:t>Container responsibilities: </a:t>
            </a:r>
          </a:p>
          <a:p>
            <a:pPr lvl="1" eaLnBrk="1" hangingPunct="1">
              <a:lnSpc>
                <a:spcPct val="90000"/>
              </a:lnSpc>
              <a:buSzTx/>
              <a:buFontTx/>
              <a:buChar char="•"/>
            </a:pPr>
            <a:r>
              <a:rPr lang="en-GB" altLang="en-US" sz="1800" dirty="0"/>
              <a:t>creating objects, </a:t>
            </a:r>
            <a:endParaRPr lang="en-US" altLang="en-US" sz="1800" dirty="0"/>
          </a:p>
          <a:p>
            <a:pPr lvl="1" eaLnBrk="1" hangingPunct="1">
              <a:lnSpc>
                <a:spcPct val="90000"/>
              </a:lnSpc>
              <a:buSzTx/>
              <a:buFontTx/>
              <a:buChar char="•"/>
            </a:pPr>
            <a:r>
              <a:rPr lang="en-GB" altLang="en-US" sz="1800" dirty="0"/>
              <a:t>configuring objects, </a:t>
            </a:r>
            <a:endParaRPr lang="en-US" altLang="en-US" sz="1800" dirty="0"/>
          </a:p>
          <a:p>
            <a:pPr lvl="1" eaLnBrk="1" hangingPunct="1">
              <a:lnSpc>
                <a:spcPct val="90000"/>
              </a:lnSpc>
              <a:buSzTx/>
              <a:buFontTx/>
              <a:buChar char="•"/>
            </a:pPr>
            <a:r>
              <a:rPr lang="en-GB" altLang="en-US" sz="1800" dirty="0"/>
              <a:t>calling initialization methods</a:t>
            </a:r>
            <a:endParaRPr lang="en-US" altLang="en-US" sz="1800" dirty="0"/>
          </a:p>
          <a:p>
            <a:pPr lvl="1" eaLnBrk="1" hangingPunct="1">
              <a:lnSpc>
                <a:spcPct val="90000"/>
              </a:lnSpc>
              <a:buSzTx/>
              <a:buFontTx/>
              <a:buChar char="•"/>
            </a:pPr>
            <a:r>
              <a:rPr lang="en-GB" altLang="en-US" sz="1800" dirty="0"/>
              <a:t>passing objects to registered </a:t>
            </a:r>
            <a:r>
              <a:rPr lang="en-GB" altLang="en-US" sz="1800" dirty="0" err="1"/>
              <a:t>callback</a:t>
            </a:r>
            <a:r>
              <a:rPr lang="en-GB" altLang="en-US" sz="1800" dirty="0"/>
              <a:t> objects</a:t>
            </a:r>
            <a:endParaRPr lang="en-US" altLang="en-US" sz="1800" dirty="0"/>
          </a:p>
          <a:p>
            <a:pPr lvl="1" eaLnBrk="1" hangingPunct="1">
              <a:lnSpc>
                <a:spcPct val="90000"/>
              </a:lnSpc>
              <a:buSzTx/>
              <a:buFontTx/>
              <a:buChar char="•"/>
            </a:pPr>
            <a:r>
              <a:rPr lang="en-US" altLang="en-US" sz="1800" dirty="0" err="1"/>
              <a:t>etc</a:t>
            </a:r>
            <a:endParaRPr lang="en-GB" altLang="en-US" sz="1800" dirty="0"/>
          </a:p>
          <a:p>
            <a:pPr eaLnBrk="1" hangingPunct="1">
              <a:lnSpc>
                <a:spcPct val="90000"/>
              </a:lnSpc>
              <a:buSzTx/>
              <a:buFontTx/>
              <a:buChar char="•"/>
            </a:pPr>
            <a:endParaRPr lang="en-US" altLang="en-US" sz="400" dirty="0"/>
          </a:p>
          <a:p>
            <a:pPr eaLnBrk="1" hangingPunct="1">
              <a:lnSpc>
                <a:spcPct val="90000"/>
              </a:lnSpc>
              <a:buSzTx/>
              <a:buFontTx/>
              <a:buChar char="•"/>
            </a:pPr>
            <a:r>
              <a:rPr lang="en-US" altLang="en-US" sz="2200" dirty="0"/>
              <a:t>All </a:t>
            </a:r>
            <a:r>
              <a:rPr lang="en-GB" altLang="en-US" sz="2200" dirty="0"/>
              <a:t>together form the object lifecycle which is one of the most important features</a:t>
            </a:r>
            <a:endParaRPr lang="en-US" altLang="en-US" sz="2200" dirty="0"/>
          </a:p>
          <a:p>
            <a:endParaRPr lang="en-US" dirty="0"/>
          </a:p>
        </p:txBody>
      </p:sp>
    </p:spTree>
    <p:extLst>
      <p:ext uri="{BB962C8B-B14F-4D97-AF65-F5344CB8AC3E}">
        <p14:creationId xmlns:p14="http://schemas.microsoft.com/office/powerpoint/2010/main" val="247870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Inversion of Control (IoC)</a:t>
            </a:r>
            <a:endParaRPr lang="en-US" dirty="0"/>
          </a:p>
        </p:txBody>
      </p:sp>
      <p:sp>
        <p:nvSpPr>
          <p:cNvPr id="3" name="Content Placeholder 2"/>
          <p:cNvSpPr>
            <a:spLocks noGrp="1"/>
          </p:cNvSpPr>
          <p:nvPr>
            <p:ph idx="1"/>
          </p:nvPr>
        </p:nvSpPr>
        <p:spPr/>
        <p:txBody>
          <a:bodyPr/>
          <a:lstStyle/>
          <a:p>
            <a:r>
              <a:rPr lang="id-ID" dirty="0"/>
              <a:t>Actually, Inversion of Control (IoC) is </a:t>
            </a:r>
            <a:r>
              <a:rPr lang="en-US" i="1" dirty="0"/>
              <a:t>is a </a:t>
            </a:r>
            <a:r>
              <a:rPr lang="en-US" i="1" dirty="0">
                <a:solidFill>
                  <a:srgbClr val="C00000"/>
                </a:solidFill>
              </a:rPr>
              <a:t>common pattern</a:t>
            </a:r>
            <a:r>
              <a:rPr lang="en-US" i="1" dirty="0"/>
              <a:t> to how </a:t>
            </a:r>
            <a:r>
              <a:rPr lang="id-ID" i="1" dirty="0"/>
              <a:t>containers</a:t>
            </a:r>
            <a:r>
              <a:rPr lang="en-US" i="1" dirty="0"/>
              <a:t> perform the wiring</a:t>
            </a:r>
            <a:r>
              <a:rPr lang="id-ID" i="1" dirty="0"/>
              <a:t>.</a:t>
            </a:r>
          </a:p>
          <a:p>
            <a:endParaRPr lang="id-ID" i="1" dirty="0"/>
          </a:p>
          <a:p>
            <a:r>
              <a:rPr lang="id-ID" dirty="0"/>
              <a:t>Spring Framework is not the only framework which implements this pattern</a:t>
            </a:r>
          </a:p>
          <a:p>
            <a:pPr lvl="1"/>
            <a:r>
              <a:rPr lang="id-ID" dirty="0"/>
              <a:t>PicoContainer, Avalon</a:t>
            </a:r>
          </a:p>
          <a:p>
            <a:pPr lvl="1"/>
            <a:endParaRPr lang="id-ID" dirty="0"/>
          </a:p>
          <a:p>
            <a:r>
              <a:rPr lang="id-ID" dirty="0"/>
              <a:t>There is a more specific name for this IoC pattern, i.e. </a:t>
            </a:r>
            <a:r>
              <a:rPr lang="id-ID" dirty="0">
                <a:solidFill>
                  <a:srgbClr val="0070C0"/>
                </a:solidFill>
              </a:rPr>
              <a:t>Dependency Injection</a:t>
            </a:r>
            <a:r>
              <a:rPr lang="id-ID" dirty="0"/>
              <a:t>.</a:t>
            </a:r>
            <a:endParaRPr lang="en-US" dirty="0"/>
          </a:p>
        </p:txBody>
      </p:sp>
    </p:spTree>
    <p:extLst>
      <p:ext uri="{BB962C8B-B14F-4D97-AF65-F5344CB8AC3E}">
        <p14:creationId xmlns:p14="http://schemas.microsoft.com/office/powerpoint/2010/main" val="3059115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Components &amp; Services</a:t>
            </a:r>
            <a:endParaRPr lang="en-US" dirty="0"/>
          </a:p>
        </p:txBody>
      </p:sp>
      <p:sp>
        <p:nvSpPr>
          <p:cNvPr id="3" name="Content Placeholder 2"/>
          <p:cNvSpPr>
            <a:spLocks noGrp="1"/>
          </p:cNvSpPr>
          <p:nvPr>
            <p:ph idx="1"/>
          </p:nvPr>
        </p:nvSpPr>
        <p:spPr/>
        <p:txBody>
          <a:bodyPr/>
          <a:lstStyle/>
          <a:p>
            <a:r>
              <a:rPr lang="en-US" sz="2000" dirty="0"/>
              <a:t>The topic of wiring elements together drags </a:t>
            </a:r>
            <a:r>
              <a:rPr lang="id-ID" sz="2000" dirty="0"/>
              <a:t>us</a:t>
            </a:r>
            <a:r>
              <a:rPr lang="en-US" sz="2000" dirty="0"/>
              <a:t> almost immediately into the knotty terminology problems that surround the terms </a:t>
            </a:r>
            <a:r>
              <a:rPr lang="en-US" sz="2000" dirty="0">
                <a:solidFill>
                  <a:srgbClr val="0070C0"/>
                </a:solidFill>
              </a:rPr>
              <a:t>service</a:t>
            </a:r>
            <a:r>
              <a:rPr lang="en-US" sz="2000" dirty="0"/>
              <a:t> and </a:t>
            </a:r>
            <a:r>
              <a:rPr lang="en-US" sz="2000" dirty="0">
                <a:solidFill>
                  <a:srgbClr val="0070C0"/>
                </a:solidFill>
              </a:rPr>
              <a:t>component</a:t>
            </a:r>
            <a:r>
              <a:rPr lang="id-ID" sz="2000" dirty="0"/>
              <a:t>.</a:t>
            </a:r>
          </a:p>
          <a:p>
            <a:endParaRPr lang="id-ID" sz="2000" dirty="0"/>
          </a:p>
          <a:p>
            <a:r>
              <a:rPr lang="id-ID" sz="2000" dirty="0"/>
              <a:t>A </a:t>
            </a:r>
            <a:r>
              <a:rPr lang="id-ID" sz="2000" dirty="0">
                <a:solidFill>
                  <a:srgbClr val="0070C0"/>
                </a:solidFill>
              </a:rPr>
              <a:t>c</a:t>
            </a:r>
            <a:r>
              <a:rPr lang="en-US" sz="2000" dirty="0" err="1">
                <a:solidFill>
                  <a:srgbClr val="0070C0"/>
                </a:solidFill>
              </a:rPr>
              <a:t>omponent</a:t>
            </a:r>
            <a:r>
              <a:rPr lang="en-US" sz="2000" dirty="0"/>
              <a:t> mean</a:t>
            </a:r>
            <a:r>
              <a:rPr lang="id-ID" sz="2000" dirty="0"/>
              <a:t>s</a:t>
            </a:r>
            <a:r>
              <a:rPr lang="en-US" sz="2000" dirty="0"/>
              <a:t> a glob of software that's intended to be used, without change, by an application that is out of the control of the writers of the component.</a:t>
            </a:r>
            <a:endParaRPr lang="id-ID" sz="2000" dirty="0"/>
          </a:p>
          <a:p>
            <a:pPr lvl="1"/>
            <a:r>
              <a:rPr lang="en-US" sz="2000" dirty="0"/>
              <a:t>'without change' mean</a:t>
            </a:r>
            <a:r>
              <a:rPr lang="id-ID" sz="2000" dirty="0"/>
              <a:t>s</a:t>
            </a:r>
            <a:r>
              <a:rPr lang="en-US" sz="2000" dirty="0"/>
              <a:t> that the using application doesn't change the source code of the components</a:t>
            </a:r>
            <a:endParaRPr lang="id-ID" sz="2000" dirty="0"/>
          </a:p>
          <a:p>
            <a:pPr lvl="1"/>
            <a:r>
              <a:rPr lang="en-US" sz="2000" dirty="0"/>
              <a:t>a component to be used locally (think jar file, assembly, </a:t>
            </a:r>
            <a:r>
              <a:rPr lang="en-US" sz="2000" dirty="0" err="1"/>
              <a:t>dll</a:t>
            </a:r>
            <a:r>
              <a:rPr lang="en-US" sz="2000" dirty="0"/>
              <a:t>, or a source import)</a:t>
            </a:r>
            <a:endParaRPr lang="id-ID" sz="2000" dirty="0"/>
          </a:p>
          <a:p>
            <a:r>
              <a:rPr lang="en-US" sz="2000" dirty="0"/>
              <a:t>A </a:t>
            </a:r>
            <a:r>
              <a:rPr lang="en-US" sz="2000" dirty="0">
                <a:solidFill>
                  <a:srgbClr val="0070C0"/>
                </a:solidFill>
              </a:rPr>
              <a:t>service</a:t>
            </a:r>
            <a:r>
              <a:rPr lang="en-US" sz="2000" dirty="0"/>
              <a:t> is similar to a component in that it's used by foreign applications.</a:t>
            </a:r>
            <a:endParaRPr lang="id-ID" sz="2000" dirty="0"/>
          </a:p>
          <a:p>
            <a:pPr lvl="1"/>
            <a:r>
              <a:rPr lang="en-US" sz="2000" dirty="0"/>
              <a:t>A service will be used remotely through some remote interface, either synchronous or asynchronous (e</a:t>
            </a:r>
            <a:r>
              <a:rPr lang="id-ID" sz="2000" dirty="0"/>
              <a:t>.</a:t>
            </a:r>
            <a:r>
              <a:rPr lang="en-US" sz="2000" dirty="0"/>
              <a:t>g</a:t>
            </a:r>
            <a:r>
              <a:rPr lang="id-ID" sz="2000" dirty="0"/>
              <a:t>.</a:t>
            </a:r>
            <a:r>
              <a:rPr lang="en-US" sz="2000" dirty="0"/>
              <a:t> web service</a:t>
            </a:r>
            <a:r>
              <a:rPr lang="id-ID" sz="2000" dirty="0"/>
              <a:t>, RPC)</a:t>
            </a:r>
            <a:endParaRPr lang="en-US" sz="2000" dirty="0"/>
          </a:p>
        </p:txBody>
      </p:sp>
    </p:spTree>
    <p:extLst>
      <p:ext uri="{BB962C8B-B14F-4D97-AF65-F5344CB8AC3E}">
        <p14:creationId xmlns:p14="http://schemas.microsoft.com/office/powerpoint/2010/main" val="941721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IoC/Dependency Injection: motivation</a:t>
            </a:r>
            <a:endParaRPr lang="en-US" sz="3200" dirty="0"/>
          </a:p>
        </p:txBody>
      </p:sp>
      <p:sp>
        <p:nvSpPr>
          <p:cNvPr id="3" name="Content Placeholder 2"/>
          <p:cNvSpPr>
            <a:spLocks noGrp="1"/>
          </p:cNvSpPr>
          <p:nvPr>
            <p:ph idx="1"/>
          </p:nvPr>
        </p:nvSpPr>
        <p:spPr/>
        <p:txBody>
          <a:bodyPr/>
          <a:lstStyle/>
          <a:p>
            <a:r>
              <a:rPr lang="en-US" dirty="0"/>
              <a:t>In this example</a:t>
            </a:r>
            <a:r>
              <a:rPr lang="id-ID" dirty="0"/>
              <a:t>,</a:t>
            </a:r>
            <a:r>
              <a:rPr lang="en-US" dirty="0"/>
              <a:t> </a:t>
            </a:r>
            <a:r>
              <a:rPr lang="id-ID" dirty="0"/>
              <a:t>let’s write</a:t>
            </a:r>
            <a:r>
              <a:rPr lang="en-US" dirty="0"/>
              <a:t> a component that provides a list of movies directed by a particular director.</a:t>
            </a:r>
          </a:p>
        </p:txBody>
      </p:sp>
      <p:sp>
        <p:nvSpPr>
          <p:cNvPr id="4" name="TextBox 3"/>
          <p:cNvSpPr txBox="1"/>
          <p:nvPr/>
        </p:nvSpPr>
        <p:spPr>
          <a:xfrm>
            <a:off x="467544" y="2204864"/>
            <a:ext cx="8039380" cy="3416320"/>
          </a:xfrm>
          <a:prstGeom prst="rect">
            <a:avLst/>
          </a:prstGeom>
          <a:noFill/>
        </p:spPr>
        <p:txBody>
          <a:bodyPr wrap="none" rtlCol="0">
            <a:spAutoFit/>
          </a:bodyPr>
          <a:lstStyle/>
          <a:p>
            <a:r>
              <a:rPr lang="en-US" dirty="0"/>
              <a:t>class </a:t>
            </a:r>
            <a:r>
              <a:rPr lang="en-US" dirty="0" err="1"/>
              <a:t>MovieLister</a:t>
            </a:r>
            <a:r>
              <a:rPr lang="en-US" dirty="0"/>
              <a:t>...</a:t>
            </a:r>
          </a:p>
          <a:p>
            <a:endParaRPr lang="en-US" dirty="0"/>
          </a:p>
          <a:p>
            <a:r>
              <a:rPr lang="en-US" sz="1600" dirty="0">
                <a:latin typeface="Consolas" panose="020B0609020204030204" pitchFamily="49" charset="0"/>
                <a:cs typeface="Consolas" panose="020B0609020204030204" pitchFamily="49" charset="0"/>
              </a:rPr>
              <a:t>  public </a:t>
            </a:r>
            <a:r>
              <a:rPr lang="en-US" sz="1600" b="1" dirty="0">
                <a:latin typeface="Consolas" panose="020B0609020204030204" pitchFamily="49" charset="0"/>
                <a:cs typeface="Consolas" panose="020B0609020204030204" pitchFamily="49" charset="0"/>
              </a:rPr>
              <a:t>Movie[]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moviesDirectedBy</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a:t>
            </a:r>
            <a:endParaRPr lang="id-ID"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List </a:t>
            </a:r>
            <a:r>
              <a:rPr lang="en-US" sz="1600" dirty="0" err="1">
                <a:latin typeface="Consolas" panose="020B0609020204030204" pitchFamily="49" charset="0"/>
                <a:cs typeface="Consolas" panose="020B0609020204030204" pitchFamily="49" charset="0"/>
              </a:rPr>
              <a:t>allMovies</a:t>
            </a:r>
            <a:r>
              <a:rPr lang="en-US" sz="1600" dirty="0">
                <a:latin typeface="Consolas" panose="020B0609020204030204" pitchFamily="49" charset="0"/>
                <a:cs typeface="Consolas" panose="020B0609020204030204" pitchFamily="49" charset="0"/>
              </a:rPr>
              <a:t> = </a:t>
            </a:r>
            <a:r>
              <a:rPr lang="en-US" sz="1600" b="1" dirty="0" err="1">
                <a:solidFill>
                  <a:srgbClr val="0070C0"/>
                </a:solidFill>
                <a:latin typeface="Consolas" panose="020B0609020204030204" pitchFamily="49" charset="0"/>
                <a:cs typeface="Consolas" panose="020B0609020204030204" pitchFamily="49" charset="0"/>
              </a:rPr>
              <a:t>finder.findAll</a:t>
            </a:r>
            <a:r>
              <a:rPr lang="en-US" sz="1600" b="1" dirty="0">
                <a:solidFill>
                  <a:srgbClr val="0070C0"/>
                </a:solidFill>
                <a:latin typeface="Consolas" panose="020B0609020204030204" pitchFamily="49" charset="0"/>
                <a:cs typeface="Consolas" panose="020B0609020204030204" pitchFamily="49" charset="0"/>
              </a:rPr>
              <a:t>();</a:t>
            </a:r>
            <a:endParaRPr lang="id-ID" sz="1600" b="1" dirty="0">
              <a:solidFill>
                <a:srgbClr val="0070C0"/>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for (Iterator it = </a:t>
            </a:r>
            <a:r>
              <a:rPr lang="en-US" sz="1600" dirty="0" err="1">
                <a:latin typeface="Consolas" panose="020B0609020204030204" pitchFamily="49" charset="0"/>
                <a:cs typeface="Consolas" panose="020B0609020204030204" pitchFamily="49" charset="0"/>
              </a:rPr>
              <a:t>allMovies.iterator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it.hasNext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Movie </a:t>
            </a:r>
            <a:r>
              <a:rPr lang="en-US" sz="1600" dirty="0" err="1">
                <a:latin typeface="Consolas" panose="020B0609020204030204" pitchFamily="49" charset="0"/>
                <a:cs typeface="Consolas" panose="020B0609020204030204" pitchFamily="49" charset="0"/>
              </a:rPr>
              <a:t>movie</a:t>
            </a:r>
            <a:r>
              <a:rPr lang="en-US" sz="1600" dirty="0">
                <a:latin typeface="Consolas" panose="020B0609020204030204" pitchFamily="49" charset="0"/>
                <a:cs typeface="Consolas" panose="020B0609020204030204" pitchFamily="49" charset="0"/>
              </a:rPr>
              <a:t> = (Movie) </a:t>
            </a:r>
            <a:r>
              <a:rPr lang="en-US" sz="1600" dirty="0" err="1">
                <a:latin typeface="Consolas" panose="020B0609020204030204" pitchFamily="49" charset="0"/>
                <a:cs typeface="Consolas" panose="020B0609020204030204" pitchFamily="49" charset="0"/>
              </a:rPr>
              <a:t>it.next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b="1" dirty="0">
                <a:solidFill>
                  <a:srgbClr val="0070C0"/>
                </a:solidFill>
                <a:latin typeface="Consolas" panose="020B0609020204030204" pitchFamily="49" charset="0"/>
                <a:cs typeface="Consolas" panose="020B0609020204030204" pitchFamily="49" charset="0"/>
              </a:rPr>
              <a:t>if (!</a:t>
            </a:r>
            <a:r>
              <a:rPr lang="en-US" sz="1600" b="1" dirty="0" err="1">
                <a:solidFill>
                  <a:srgbClr val="0070C0"/>
                </a:solidFill>
                <a:latin typeface="Consolas" panose="020B0609020204030204" pitchFamily="49" charset="0"/>
                <a:cs typeface="Consolas" panose="020B0609020204030204" pitchFamily="49" charset="0"/>
              </a:rPr>
              <a:t>movie.getDirector</a:t>
            </a:r>
            <a:r>
              <a:rPr lang="en-US" sz="1600" b="1" dirty="0">
                <a:solidFill>
                  <a:srgbClr val="0070C0"/>
                </a:solidFill>
                <a:latin typeface="Consolas" panose="020B0609020204030204" pitchFamily="49" charset="0"/>
                <a:cs typeface="Consolas" panose="020B0609020204030204" pitchFamily="49" charset="0"/>
              </a:rPr>
              <a:t>().equals(</a:t>
            </a:r>
            <a:r>
              <a:rPr lang="en-US" sz="1600" b="1" dirty="0" err="1">
                <a:solidFill>
                  <a:srgbClr val="0070C0"/>
                </a:solidFill>
                <a:latin typeface="Consolas" panose="020B0609020204030204" pitchFamily="49" charset="0"/>
                <a:cs typeface="Consolas" panose="020B0609020204030204" pitchFamily="49" charset="0"/>
              </a:rPr>
              <a:t>arg</a:t>
            </a:r>
            <a:r>
              <a:rPr lang="en-US" sz="1600" b="1" dirty="0">
                <a:solidFill>
                  <a:srgbClr val="0070C0"/>
                </a:solidFill>
                <a:latin typeface="Consolas" panose="020B0609020204030204" pitchFamily="49" charset="0"/>
                <a:cs typeface="Consolas" panose="020B0609020204030204" pitchFamily="49" charset="0"/>
              </a:rPr>
              <a:t>)) </a:t>
            </a:r>
            <a:r>
              <a:rPr lang="en-US" sz="1600" b="1" dirty="0" err="1">
                <a:solidFill>
                  <a:srgbClr val="0070C0"/>
                </a:solidFill>
                <a:latin typeface="Consolas" panose="020B0609020204030204" pitchFamily="49" charset="0"/>
                <a:cs typeface="Consolas" panose="020B0609020204030204" pitchFamily="49" charset="0"/>
              </a:rPr>
              <a:t>it.remove</a:t>
            </a:r>
            <a:r>
              <a:rPr lang="en-US" sz="1600" b="1" dirty="0">
                <a:solidFill>
                  <a:srgbClr val="0070C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endParaRPr lang="id-ID"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(Movie[]) </a:t>
            </a:r>
            <a:r>
              <a:rPr lang="en-US" sz="1600" dirty="0" err="1">
                <a:latin typeface="Consolas" panose="020B0609020204030204" pitchFamily="49" charset="0"/>
                <a:cs typeface="Consolas" panose="020B0609020204030204" pitchFamily="49" charset="0"/>
              </a:rPr>
              <a:t>allMovies.toArray</a:t>
            </a:r>
            <a:r>
              <a:rPr lang="en-US" sz="1600" dirty="0">
                <a:latin typeface="Consolas" panose="020B0609020204030204" pitchFamily="49" charset="0"/>
                <a:cs typeface="Consolas" panose="020B0609020204030204" pitchFamily="49" charset="0"/>
              </a:rPr>
              <a:t>(new Movie[</a:t>
            </a:r>
            <a:r>
              <a:rPr lang="en-US" sz="1600" dirty="0" err="1">
                <a:latin typeface="Consolas" panose="020B0609020204030204" pitchFamily="49" charset="0"/>
                <a:cs typeface="Consolas" panose="020B0609020204030204" pitchFamily="49" charset="0"/>
              </a:rPr>
              <a:t>allMovies.size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p>
        </p:txBody>
      </p:sp>
      <p:sp>
        <p:nvSpPr>
          <p:cNvPr id="5" name="TextBox 4"/>
          <p:cNvSpPr txBox="1"/>
          <p:nvPr/>
        </p:nvSpPr>
        <p:spPr>
          <a:xfrm>
            <a:off x="395536" y="5805264"/>
            <a:ext cx="6789038" cy="707886"/>
          </a:xfrm>
          <a:prstGeom prst="rect">
            <a:avLst/>
          </a:prstGeom>
          <a:noFill/>
        </p:spPr>
        <p:txBody>
          <a:bodyPr wrap="none" rtlCol="0">
            <a:spAutoFit/>
          </a:bodyPr>
          <a:lstStyle/>
          <a:p>
            <a:r>
              <a:rPr lang="en-US" dirty="0"/>
              <a:t>The real point of this </a:t>
            </a:r>
            <a:r>
              <a:rPr lang="id-ID" dirty="0"/>
              <a:t>example</a:t>
            </a:r>
            <a:r>
              <a:rPr lang="en-US" dirty="0"/>
              <a:t> is </a:t>
            </a:r>
            <a:r>
              <a:rPr lang="id-ID" dirty="0"/>
              <a:t>that</a:t>
            </a:r>
          </a:p>
          <a:p>
            <a:r>
              <a:rPr lang="id-ID" dirty="0"/>
              <a:t>how we connect </a:t>
            </a:r>
            <a:r>
              <a:rPr lang="id-ID" b="1" dirty="0">
                <a:solidFill>
                  <a:srgbClr val="0070C0"/>
                </a:solidFill>
              </a:rPr>
              <a:t>lister object</a:t>
            </a:r>
            <a:r>
              <a:rPr lang="id-ID" dirty="0"/>
              <a:t> and</a:t>
            </a:r>
            <a:r>
              <a:rPr lang="en-US" dirty="0"/>
              <a:t> </a:t>
            </a:r>
            <a:r>
              <a:rPr lang="en-US" b="1" dirty="0">
                <a:solidFill>
                  <a:srgbClr val="0070C0"/>
                </a:solidFill>
              </a:rPr>
              <a:t>finder object</a:t>
            </a:r>
            <a:r>
              <a:rPr lang="id-ID" dirty="0"/>
              <a:t> ?</a:t>
            </a:r>
            <a:endParaRPr lang="en-US" dirty="0"/>
          </a:p>
        </p:txBody>
      </p:sp>
    </p:spTree>
    <p:extLst>
      <p:ext uri="{BB962C8B-B14F-4D97-AF65-F5344CB8AC3E}">
        <p14:creationId xmlns:p14="http://schemas.microsoft.com/office/powerpoint/2010/main" val="3329386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IoC/Dependency Injection: motivation</a:t>
            </a:r>
            <a:endParaRPr lang="en-US" sz="3200" dirty="0"/>
          </a:p>
        </p:txBody>
      </p:sp>
      <p:sp>
        <p:nvSpPr>
          <p:cNvPr id="3" name="Content Placeholder 2"/>
          <p:cNvSpPr>
            <a:spLocks noGrp="1"/>
          </p:cNvSpPr>
          <p:nvPr>
            <p:ph idx="1"/>
          </p:nvPr>
        </p:nvSpPr>
        <p:spPr>
          <a:xfrm>
            <a:off x="457200" y="990600"/>
            <a:ext cx="8337550" cy="1934344"/>
          </a:xfrm>
        </p:spPr>
        <p:txBody>
          <a:bodyPr/>
          <a:lstStyle/>
          <a:p>
            <a:r>
              <a:rPr lang="id-ID" dirty="0"/>
              <a:t>We </a:t>
            </a:r>
            <a:r>
              <a:rPr lang="en-US" dirty="0"/>
              <a:t>want </a:t>
            </a:r>
            <a:r>
              <a:rPr lang="id-ID" dirty="0"/>
              <a:t>our</a:t>
            </a:r>
            <a:r>
              <a:rPr lang="en-US" dirty="0"/>
              <a:t> wonderful </a:t>
            </a:r>
            <a:r>
              <a:rPr lang="en-US" dirty="0" err="1">
                <a:solidFill>
                  <a:srgbClr val="0070C0"/>
                </a:solidFill>
                <a:latin typeface="Consolas" panose="020B0609020204030204" pitchFamily="49" charset="0"/>
                <a:cs typeface="Consolas" panose="020B0609020204030204" pitchFamily="49" charset="0"/>
              </a:rPr>
              <a:t>moviesDirectedBy</a:t>
            </a:r>
            <a:r>
              <a:rPr lang="en-US" dirty="0"/>
              <a:t> method to be completely independent of how all the movies are being stored</a:t>
            </a:r>
            <a:r>
              <a:rPr lang="id-ID" dirty="0"/>
              <a:t> !</a:t>
            </a:r>
          </a:p>
          <a:p>
            <a:pPr marL="0" indent="0">
              <a:buNone/>
            </a:pPr>
            <a:endParaRPr lang="id-ID" dirty="0"/>
          </a:p>
        </p:txBody>
      </p:sp>
      <p:sp>
        <p:nvSpPr>
          <p:cNvPr id="4" name="TextBox 3"/>
          <p:cNvSpPr txBox="1"/>
          <p:nvPr/>
        </p:nvSpPr>
        <p:spPr>
          <a:xfrm>
            <a:off x="1691680" y="3077344"/>
            <a:ext cx="5770939" cy="1877437"/>
          </a:xfrm>
          <a:prstGeom prst="rect">
            <a:avLst/>
          </a:prstGeom>
          <a:noFill/>
        </p:spPr>
        <p:txBody>
          <a:bodyPr wrap="none" rtlCol="0">
            <a:spAutoFit/>
          </a:bodyPr>
          <a:lstStyle/>
          <a:p>
            <a:r>
              <a:rPr lang="id-ID" sz="2800" dirty="0"/>
              <a:t>Solution: using java interface !</a:t>
            </a:r>
            <a:endParaRPr lang="en-US" sz="2800" dirty="0"/>
          </a:p>
          <a:p>
            <a:endParaRPr lang="en-US" sz="2800" dirty="0"/>
          </a:p>
          <a:p>
            <a:r>
              <a:rPr lang="en-US" dirty="0">
                <a:latin typeface="Consolas" panose="020B0609020204030204" pitchFamily="49" charset="0"/>
                <a:cs typeface="Consolas" panose="020B0609020204030204" pitchFamily="49" charset="0"/>
              </a:rPr>
              <a:t>public interface </a:t>
            </a:r>
            <a:r>
              <a:rPr lang="en-US" b="1" dirty="0" err="1">
                <a:solidFill>
                  <a:srgbClr val="0070C0"/>
                </a:solidFill>
                <a:latin typeface="Consolas" panose="020B0609020204030204" pitchFamily="49" charset="0"/>
                <a:cs typeface="Consolas" panose="020B0609020204030204" pitchFamily="49" charset="0"/>
              </a:rPr>
              <a:t>MovieFinder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List </a:t>
            </a:r>
            <a:r>
              <a:rPr lang="en-US" dirty="0" err="1">
                <a:latin typeface="Consolas" panose="020B0609020204030204" pitchFamily="49" charset="0"/>
                <a:cs typeface="Consolas" panose="020B0609020204030204" pitchFamily="49" charset="0"/>
              </a:rPr>
              <a:t>findAll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55439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IoC/Dependency Injection: motivation</a:t>
            </a:r>
            <a:endParaRPr lang="en-US" sz="3200" dirty="0"/>
          </a:p>
        </p:txBody>
      </p:sp>
      <p:sp>
        <p:nvSpPr>
          <p:cNvPr id="3" name="Content Placeholder 2"/>
          <p:cNvSpPr>
            <a:spLocks noGrp="1"/>
          </p:cNvSpPr>
          <p:nvPr>
            <p:ph idx="1"/>
          </p:nvPr>
        </p:nvSpPr>
        <p:spPr/>
        <p:txBody>
          <a:bodyPr/>
          <a:lstStyle/>
          <a:p>
            <a:r>
              <a:rPr lang="en-US" dirty="0"/>
              <a:t>Now all of this is very well decoupled, but at some point </a:t>
            </a:r>
            <a:r>
              <a:rPr lang="id-ID" dirty="0"/>
              <a:t>we</a:t>
            </a:r>
            <a:r>
              <a:rPr lang="en-US" dirty="0"/>
              <a:t> have to come up with a concrete class to actually come up with the movies</a:t>
            </a:r>
            <a:r>
              <a:rPr lang="id-ID" dirty="0"/>
              <a:t>!</a:t>
            </a:r>
            <a:endParaRPr lang="en-US" dirty="0"/>
          </a:p>
        </p:txBody>
      </p:sp>
      <p:sp>
        <p:nvSpPr>
          <p:cNvPr id="4" name="TextBox 3"/>
          <p:cNvSpPr txBox="1"/>
          <p:nvPr/>
        </p:nvSpPr>
        <p:spPr>
          <a:xfrm>
            <a:off x="323528" y="2276872"/>
            <a:ext cx="8366393" cy="2677656"/>
          </a:xfrm>
          <a:prstGeom prst="rect">
            <a:avLst/>
          </a:prstGeom>
          <a:noFill/>
        </p:spPr>
        <p:txBody>
          <a:bodyPr wrap="none" rtlCol="0">
            <a:spAutoFit/>
          </a:bodyPr>
          <a:lstStyle/>
          <a:p>
            <a:endParaRPr lang="en-US" sz="2800" dirty="0"/>
          </a:p>
          <a:p>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MovieLister</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MovieFinder</a:t>
            </a:r>
            <a:r>
              <a:rPr lang="en-US" dirty="0">
                <a:latin typeface="Consolas" panose="020B0609020204030204" pitchFamily="49" charset="0"/>
                <a:cs typeface="Consolas" panose="020B0609020204030204" pitchFamily="49" charset="0"/>
              </a:rPr>
              <a:t> finder;</a:t>
            </a:r>
            <a:endParaRPr lang="id-ID"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MovieLister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finder = new </a:t>
            </a:r>
            <a:r>
              <a:rPr lang="en-US" b="1" dirty="0" err="1">
                <a:solidFill>
                  <a:srgbClr val="0070C0"/>
                </a:solidFill>
                <a:latin typeface="Consolas" panose="020B0609020204030204" pitchFamily="49" charset="0"/>
                <a:cs typeface="Consolas" panose="020B0609020204030204" pitchFamily="49" charset="0"/>
              </a:rPr>
              <a:t>ColonDelimitedMovieFinder</a:t>
            </a:r>
            <a:r>
              <a:rPr lang="en-US" b="1" dirty="0">
                <a:solidFill>
                  <a:srgbClr val="0070C0"/>
                </a:solidFill>
                <a:latin typeface="Consolas" panose="020B0609020204030204" pitchFamily="49" charset="0"/>
                <a:cs typeface="Consolas" panose="020B0609020204030204" pitchFamily="49" charset="0"/>
              </a:rPr>
              <a:t>("movies1.txt");</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53686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IoC/Dependency Injection: motivation</a:t>
            </a:r>
            <a:endParaRPr lang="en-US" sz="3200" dirty="0"/>
          </a:p>
        </p:txBody>
      </p:sp>
      <p:sp>
        <p:nvSpPr>
          <p:cNvPr id="3" name="Content Placeholder 2"/>
          <p:cNvSpPr>
            <a:spLocks noGrp="1"/>
          </p:cNvSpPr>
          <p:nvPr>
            <p:ph idx="1"/>
          </p:nvPr>
        </p:nvSpPr>
        <p:spPr/>
        <p:txBody>
          <a:bodyPr/>
          <a:lstStyle/>
          <a:p>
            <a:r>
              <a:rPr lang="en-US" sz="2000" dirty="0"/>
              <a:t>But what happens when my friends would like a copy of my program?</a:t>
            </a:r>
            <a:endParaRPr lang="id-ID" sz="2000" dirty="0"/>
          </a:p>
          <a:p>
            <a:r>
              <a:rPr lang="en-US" sz="2000" dirty="0"/>
              <a:t>But what if they have a completely different form of storing their movie listing: a SQL database, an XML file, a web service, or just another format of text file?</a:t>
            </a:r>
            <a:endParaRPr lang="id-ID" sz="2000" dirty="0"/>
          </a:p>
          <a:p>
            <a:r>
              <a:rPr lang="en-US" sz="2000" dirty="0"/>
              <a:t>The </a:t>
            </a:r>
            <a:r>
              <a:rPr lang="en-US" sz="2000" dirty="0" err="1">
                <a:solidFill>
                  <a:srgbClr val="0070C0"/>
                </a:solidFill>
                <a:latin typeface="Consolas" panose="020B0609020204030204" pitchFamily="49" charset="0"/>
                <a:cs typeface="Consolas" panose="020B0609020204030204" pitchFamily="49" charset="0"/>
              </a:rPr>
              <a:t>MovieLister</a:t>
            </a:r>
            <a:r>
              <a:rPr lang="en-US" sz="2000" dirty="0">
                <a:solidFill>
                  <a:srgbClr val="0070C0"/>
                </a:solidFill>
                <a:latin typeface="Consolas" panose="020B0609020204030204" pitchFamily="49" charset="0"/>
                <a:cs typeface="Consolas" panose="020B0609020204030204" pitchFamily="49" charset="0"/>
              </a:rPr>
              <a:t> </a:t>
            </a:r>
            <a:r>
              <a:rPr lang="en-US" sz="2000" dirty="0"/>
              <a:t>class is dependent on both the </a:t>
            </a:r>
            <a:r>
              <a:rPr lang="en-US" sz="2000" dirty="0" err="1">
                <a:solidFill>
                  <a:srgbClr val="0070C0"/>
                </a:solidFill>
                <a:latin typeface="Consolas" panose="020B0609020204030204" pitchFamily="49" charset="0"/>
                <a:cs typeface="Consolas" panose="020B0609020204030204" pitchFamily="49" charset="0"/>
              </a:rPr>
              <a:t>MovieFinder</a:t>
            </a:r>
            <a:r>
              <a:rPr lang="en-US" sz="2000" dirty="0">
                <a:solidFill>
                  <a:srgbClr val="0070C0"/>
                </a:solidFill>
                <a:latin typeface="Consolas" panose="020B0609020204030204" pitchFamily="49" charset="0"/>
                <a:cs typeface="Consolas" panose="020B0609020204030204" pitchFamily="49" charset="0"/>
              </a:rPr>
              <a:t> </a:t>
            </a:r>
            <a:r>
              <a:rPr lang="en-US" sz="2000" dirty="0"/>
              <a:t>interface and </a:t>
            </a:r>
            <a:r>
              <a:rPr lang="en-US" sz="2000" dirty="0">
                <a:solidFill>
                  <a:srgbClr val="FF0000"/>
                </a:solidFill>
              </a:rPr>
              <a:t>upon the implementation</a:t>
            </a:r>
            <a:r>
              <a:rPr lang="en-US" sz="2000" dirty="0"/>
              <a:t>.</a:t>
            </a:r>
          </a:p>
        </p:txBody>
      </p:sp>
      <p:sp>
        <p:nvSpPr>
          <p:cNvPr id="5" name="AutoShape 2" descr="Figur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Figure 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Figure 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Figure 1"/>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www.martinfowler.com/articles/naiv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284984"/>
            <a:ext cx="4680520" cy="272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33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IoC/Dependency Injection: motivation</a:t>
            </a:r>
            <a:endParaRPr lang="en-US" sz="3200" dirty="0"/>
          </a:p>
        </p:txBody>
      </p:sp>
      <p:sp>
        <p:nvSpPr>
          <p:cNvPr id="3" name="Content Placeholder 2"/>
          <p:cNvSpPr>
            <a:spLocks noGrp="1"/>
          </p:cNvSpPr>
          <p:nvPr>
            <p:ph idx="1"/>
          </p:nvPr>
        </p:nvSpPr>
        <p:spPr/>
        <p:txBody>
          <a:bodyPr/>
          <a:lstStyle/>
          <a:p>
            <a:r>
              <a:rPr lang="en-US" sz="2000" dirty="0"/>
              <a:t>We would prefer it if it were only dependent on the interface, but then how do we make an instance to work with?</a:t>
            </a:r>
            <a:endParaRPr lang="id-ID" sz="2000" dirty="0"/>
          </a:p>
          <a:p>
            <a:r>
              <a:rPr lang="id-ID" sz="2000" dirty="0"/>
              <a:t>In this course’s textbook</a:t>
            </a:r>
            <a:r>
              <a:rPr lang="en-US" sz="2000" dirty="0"/>
              <a:t>, we described this situation as a </a:t>
            </a:r>
            <a:r>
              <a:rPr lang="en-US" sz="2000" dirty="0">
                <a:hlinkClick r:id="rId3"/>
              </a:rPr>
              <a:t>Plugin</a:t>
            </a:r>
            <a:r>
              <a:rPr lang="en-US" sz="2000" dirty="0"/>
              <a:t>.</a:t>
            </a:r>
            <a:endParaRPr lang="id-ID" sz="2000" dirty="0"/>
          </a:p>
          <a:p>
            <a:r>
              <a:rPr lang="en-US" sz="2000" dirty="0"/>
              <a:t>The implementation class for the finder isn't linked into the program at compile time, since I don't know what my friends are going to use</a:t>
            </a:r>
            <a:endParaRPr lang="id-ID" sz="2000" dirty="0"/>
          </a:p>
          <a:p>
            <a:r>
              <a:rPr lang="en-US" sz="2000" dirty="0"/>
              <a:t>So the core problem is how do we assemble these plugins into an application?</a:t>
            </a:r>
            <a:r>
              <a:rPr lang="id-ID" sz="2000" dirty="0"/>
              <a:t> Solusion: </a:t>
            </a:r>
            <a:r>
              <a:rPr lang="id-ID" sz="2000" dirty="0">
                <a:solidFill>
                  <a:srgbClr val="0070C0"/>
                </a:solidFill>
              </a:rPr>
              <a:t>Inversion of Control/Dependency Injection</a:t>
            </a:r>
            <a:endParaRPr lang="en-US" sz="2000" dirty="0">
              <a:solidFill>
                <a:srgbClr val="0070C0"/>
              </a:solidFill>
            </a:endParaRPr>
          </a:p>
        </p:txBody>
      </p:sp>
      <p:sp>
        <p:nvSpPr>
          <p:cNvPr id="5" name="AutoShape 2" descr="Figur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Figure 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Figure 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Figure 1"/>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www.martinfowler.com/articles/naiv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005064"/>
            <a:ext cx="3384376" cy="197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7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JavaBeans</a:t>
            </a:r>
          </a:p>
        </p:txBody>
      </p:sp>
      <p:pic>
        <p:nvPicPr>
          <p:cNvPr id="4" name="Picture 3"/>
          <p:cNvPicPr>
            <a:picLocks noChangeAspect="1"/>
          </p:cNvPicPr>
          <p:nvPr/>
        </p:nvPicPr>
        <p:blipFill>
          <a:blip r:embed="rId2"/>
          <a:stretch>
            <a:fillRect/>
          </a:stretch>
        </p:blipFill>
        <p:spPr>
          <a:xfrm>
            <a:off x="381000" y="1052736"/>
            <a:ext cx="8614295" cy="4981575"/>
          </a:xfrm>
          <a:prstGeom prst="rect">
            <a:avLst/>
          </a:prstGeom>
        </p:spPr>
      </p:pic>
    </p:spTree>
    <p:extLst>
      <p:ext uri="{BB962C8B-B14F-4D97-AF65-F5344CB8AC3E}">
        <p14:creationId xmlns:p14="http://schemas.microsoft.com/office/powerpoint/2010/main" val="3946219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Non-IoC</a:t>
            </a:r>
            <a:endParaRPr lang="en-US" dirty="0"/>
          </a:p>
        </p:txBody>
      </p:sp>
      <p:sp>
        <p:nvSpPr>
          <p:cNvPr id="4" name="TextBox 3"/>
          <p:cNvSpPr txBox="1"/>
          <p:nvPr/>
        </p:nvSpPr>
        <p:spPr>
          <a:xfrm>
            <a:off x="0" y="1484784"/>
            <a:ext cx="9049272" cy="5078313"/>
          </a:xfrm>
          <a:prstGeom prst="rect">
            <a:avLst/>
          </a:prstGeom>
          <a:noFill/>
        </p:spPr>
        <p:txBody>
          <a:bodyPr wrap="none" rtlCol="0">
            <a:spAutoFit/>
          </a:bodyPr>
          <a:lstStyle/>
          <a:p>
            <a:r>
              <a:rPr lang="id-ID" sz="1800" dirty="0">
                <a:latin typeface="Consolas" panose="020B0609020204030204" pitchFamily="49" charset="0"/>
                <a:cs typeface="Consolas" panose="020B0609020204030204" pitchFamily="49" charset="0"/>
              </a:rPr>
              <a:t>public </a:t>
            </a:r>
            <a:r>
              <a:rPr lang="en-US" sz="1800" dirty="0">
                <a:latin typeface="Consolas" panose="020B0609020204030204" pitchFamily="49" charset="0"/>
                <a:cs typeface="Consolas" panose="020B0609020204030204" pitchFamily="49" charset="0"/>
              </a:rPr>
              <a:t>class </a:t>
            </a:r>
            <a:r>
              <a:rPr lang="en-US" sz="1800" dirty="0" err="1">
                <a:latin typeface="Consolas" panose="020B0609020204030204" pitchFamily="49" charset="0"/>
                <a:cs typeface="Consolas" panose="020B0609020204030204" pitchFamily="49" charset="0"/>
              </a:rPr>
              <a:t>MovieLister</a:t>
            </a:r>
            <a:r>
              <a:rPr lang="id-ID" sz="1800" dirty="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  private </a:t>
            </a:r>
            <a:r>
              <a:rPr lang="en-US" sz="1800" dirty="0" err="1">
                <a:latin typeface="Consolas" panose="020B0609020204030204" pitchFamily="49" charset="0"/>
                <a:cs typeface="Consolas" panose="020B0609020204030204" pitchFamily="49" charset="0"/>
              </a:rPr>
              <a:t>MovieFinder</a:t>
            </a:r>
            <a:r>
              <a:rPr lang="en-US" sz="1800" dirty="0">
                <a:latin typeface="Consolas" panose="020B0609020204030204" pitchFamily="49" charset="0"/>
                <a:cs typeface="Consolas" panose="020B0609020204030204" pitchFamily="49" charset="0"/>
              </a:rPr>
              <a:t> </a:t>
            </a:r>
            <a:r>
              <a:rPr lang="en-US" sz="1800" b="1" dirty="0">
                <a:solidFill>
                  <a:srgbClr val="0070C0"/>
                </a:solidFill>
                <a:latin typeface="Consolas" panose="020B0609020204030204" pitchFamily="49" charset="0"/>
                <a:cs typeface="Consolas" panose="020B0609020204030204" pitchFamily="49" charset="0"/>
              </a:rPr>
              <a:t>finder</a:t>
            </a:r>
            <a:r>
              <a:rPr lang="en-US" sz="1800" dirty="0">
                <a:latin typeface="Consolas" panose="020B0609020204030204" pitchFamily="49" charset="0"/>
                <a:cs typeface="Consolas" panose="020B0609020204030204" pitchFamily="49" charset="0"/>
              </a:rPr>
              <a:t>;</a:t>
            </a:r>
            <a:endParaRPr lang="id-ID"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  public </a:t>
            </a:r>
            <a:r>
              <a:rPr lang="en-US" sz="1800" dirty="0" err="1">
                <a:latin typeface="Consolas" panose="020B0609020204030204" pitchFamily="49" charset="0"/>
                <a:cs typeface="Consolas" panose="020B0609020204030204" pitchFamily="49" charset="0"/>
              </a:rPr>
              <a:t>MovieLister</a:t>
            </a:r>
            <a:r>
              <a:rPr lang="en-US" sz="1800" dirty="0">
                <a:latin typeface="Consolas" panose="020B0609020204030204" pitchFamily="49" charset="0"/>
                <a:cs typeface="Consolas" panose="020B0609020204030204" pitchFamily="49" charset="0"/>
              </a:rPr>
              <a:t>() {</a:t>
            </a:r>
          </a:p>
          <a:p>
            <a:r>
              <a:rPr lang="en-US" sz="1800" dirty="0">
                <a:latin typeface="Consolas" panose="020B0609020204030204" pitchFamily="49" charset="0"/>
                <a:cs typeface="Consolas" panose="020B0609020204030204" pitchFamily="49" charset="0"/>
              </a:rPr>
              <a:t>    </a:t>
            </a:r>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finder = new </a:t>
            </a:r>
            <a:r>
              <a:rPr lang="en-US" sz="1800" b="1" dirty="0" err="1">
                <a:solidFill>
                  <a:srgbClr val="0070C0"/>
                </a:solidFill>
                <a:latin typeface="Consolas" panose="020B0609020204030204" pitchFamily="49" charset="0"/>
                <a:cs typeface="Consolas" panose="020B0609020204030204" pitchFamily="49" charset="0"/>
              </a:rPr>
              <a:t>ColonDelimitedMovieFinder</a:t>
            </a:r>
            <a:r>
              <a:rPr lang="en-US" sz="1800" b="1" dirty="0">
                <a:solidFill>
                  <a:srgbClr val="0070C0"/>
                </a:solidFill>
                <a:latin typeface="Consolas" panose="020B0609020204030204" pitchFamily="49" charset="0"/>
                <a:cs typeface="Consolas" panose="020B0609020204030204" pitchFamily="49" charset="0"/>
              </a:rPr>
              <a:t>("movies1.txt");</a:t>
            </a:r>
          </a:p>
          <a:p>
            <a:r>
              <a:rPr lang="en-US" sz="1800" dirty="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public </a:t>
            </a:r>
            <a:r>
              <a:rPr lang="en-US" sz="1800" b="1" dirty="0">
                <a:latin typeface="Consolas" panose="020B0609020204030204" pitchFamily="49" charset="0"/>
                <a:cs typeface="Consolas" panose="020B0609020204030204" pitchFamily="49" charset="0"/>
              </a:rPr>
              <a:t>Movie[]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moviesDirectedBy</a:t>
            </a: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p>
          <a:p>
            <a:r>
              <a:rPr lang="en-US" sz="1800" dirty="0">
                <a:latin typeface="Consolas" panose="020B0609020204030204" pitchFamily="49" charset="0"/>
                <a:cs typeface="Consolas" panose="020B0609020204030204" pitchFamily="49" charset="0"/>
              </a:rPr>
              <a:t>      List </a:t>
            </a:r>
            <a:r>
              <a:rPr lang="en-US" sz="1800" dirty="0" err="1">
                <a:latin typeface="Consolas" panose="020B0609020204030204" pitchFamily="49" charset="0"/>
                <a:cs typeface="Consolas" panose="020B0609020204030204" pitchFamily="49" charset="0"/>
              </a:rPr>
              <a:t>allMovies</a:t>
            </a:r>
            <a:r>
              <a:rPr lang="en-US" sz="1800" dirty="0">
                <a:latin typeface="Consolas" panose="020B0609020204030204" pitchFamily="49" charset="0"/>
                <a:cs typeface="Consolas" panose="020B0609020204030204" pitchFamily="49" charset="0"/>
              </a:rPr>
              <a:t> = </a:t>
            </a:r>
            <a:r>
              <a:rPr lang="en-US" sz="1800" b="1" dirty="0" err="1">
                <a:solidFill>
                  <a:srgbClr val="0070C0"/>
                </a:solidFill>
                <a:latin typeface="Consolas" panose="020B0609020204030204" pitchFamily="49" charset="0"/>
                <a:cs typeface="Consolas" panose="020B0609020204030204" pitchFamily="49" charset="0"/>
              </a:rPr>
              <a:t>finder.findAll</a:t>
            </a:r>
            <a:r>
              <a:rPr lang="en-US" sz="1800" b="1" dirty="0">
                <a:solidFill>
                  <a:srgbClr val="0070C0"/>
                </a:solidFill>
                <a:latin typeface="Consolas" panose="020B0609020204030204" pitchFamily="49" charset="0"/>
                <a:cs typeface="Consolas" panose="020B0609020204030204" pitchFamily="49" charset="0"/>
              </a:rPr>
              <a:t>();</a:t>
            </a:r>
            <a:endParaRPr lang="id-ID" sz="1800" b="1" dirty="0">
              <a:solidFill>
                <a:srgbClr val="0070C0"/>
              </a:solidFill>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      for (Iterator it = </a:t>
            </a:r>
            <a:r>
              <a:rPr lang="en-US" sz="1800" dirty="0" err="1">
                <a:latin typeface="Consolas" panose="020B0609020204030204" pitchFamily="49" charset="0"/>
                <a:cs typeface="Consolas" panose="020B0609020204030204" pitchFamily="49" charset="0"/>
              </a:rPr>
              <a:t>allMovies.iterator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it.hasNext</a:t>
            </a:r>
            <a:r>
              <a:rPr lang="en-US" sz="1800" dirty="0">
                <a:latin typeface="Consolas" panose="020B0609020204030204" pitchFamily="49" charset="0"/>
                <a:cs typeface="Consolas" panose="020B0609020204030204" pitchFamily="49" charset="0"/>
              </a:rPr>
              <a:t>();) {</a:t>
            </a:r>
          </a:p>
          <a:p>
            <a:r>
              <a:rPr lang="en-US" sz="1800" dirty="0">
                <a:latin typeface="Consolas" panose="020B0609020204030204" pitchFamily="49" charset="0"/>
                <a:cs typeface="Consolas" panose="020B0609020204030204" pitchFamily="49" charset="0"/>
              </a:rPr>
              <a:t>          Movie </a:t>
            </a:r>
            <a:r>
              <a:rPr lang="en-US" sz="1800" dirty="0" err="1">
                <a:latin typeface="Consolas" panose="020B0609020204030204" pitchFamily="49" charset="0"/>
                <a:cs typeface="Consolas" panose="020B0609020204030204" pitchFamily="49" charset="0"/>
              </a:rPr>
              <a:t>movie</a:t>
            </a:r>
            <a:r>
              <a:rPr lang="en-US" sz="1800" dirty="0">
                <a:latin typeface="Consolas" panose="020B0609020204030204" pitchFamily="49" charset="0"/>
                <a:cs typeface="Consolas" panose="020B0609020204030204" pitchFamily="49" charset="0"/>
              </a:rPr>
              <a:t> = (Movie) </a:t>
            </a:r>
            <a:r>
              <a:rPr lang="en-US" sz="1800" dirty="0" err="1">
                <a:latin typeface="Consolas" panose="020B0609020204030204" pitchFamily="49" charset="0"/>
                <a:cs typeface="Consolas" panose="020B0609020204030204" pitchFamily="49" charset="0"/>
              </a:rPr>
              <a:t>it.next</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          if (!</a:t>
            </a:r>
            <a:r>
              <a:rPr lang="en-US" sz="1800" dirty="0" err="1">
                <a:latin typeface="Consolas" panose="020B0609020204030204" pitchFamily="49" charset="0"/>
                <a:cs typeface="Consolas" panose="020B0609020204030204" pitchFamily="49" charset="0"/>
              </a:rPr>
              <a:t>movie.getDirector</a:t>
            </a:r>
            <a:r>
              <a:rPr lang="en-US" sz="1800" dirty="0">
                <a:latin typeface="Consolas" panose="020B0609020204030204" pitchFamily="49" charset="0"/>
                <a:cs typeface="Consolas" panose="020B0609020204030204" pitchFamily="49" charset="0"/>
              </a:rPr>
              <a:t>().equals(</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it.remove</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      }</a:t>
            </a:r>
          </a:p>
          <a:p>
            <a:r>
              <a:rPr lang="en-US" sz="1800" dirty="0">
                <a:latin typeface="Consolas" panose="020B0609020204030204" pitchFamily="49" charset="0"/>
                <a:cs typeface="Consolas" panose="020B0609020204030204" pitchFamily="49" charset="0"/>
              </a:rPr>
              <a:t>      return (Movie[]) </a:t>
            </a:r>
            <a:r>
              <a:rPr lang="en-US" sz="1800" dirty="0" err="1">
                <a:latin typeface="Consolas" panose="020B0609020204030204" pitchFamily="49" charset="0"/>
                <a:cs typeface="Consolas" panose="020B0609020204030204" pitchFamily="49" charset="0"/>
              </a:rPr>
              <a:t>allMovies.toArray</a:t>
            </a:r>
            <a:r>
              <a:rPr lang="en-US" sz="1800" dirty="0">
                <a:latin typeface="Consolas" panose="020B0609020204030204" pitchFamily="49" charset="0"/>
                <a:cs typeface="Consolas" panose="020B0609020204030204" pitchFamily="49" charset="0"/>
              </a:rPr>
              <a:t>(new Movie[</a:t>
            </a:r>
            <a:r>
              <a:rPr lang="en-US" sz="1800" dirty="0" err="1">
                <a:latin typeface="Consolas" panose="020B0609020204030204" pitchFamily="49" charset="0"/>
                <a:cs typeface="Consolas" panose="020B0609020204030204" pitchFamily="49" charset="0"/>
              </a:rPr>
              <a:t>allMovies.size</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Oval 4"/>
          <p:cNvSpPr/>
          <p:nvPr/>
        </p:nvSpPr>
        <p:spPr bwMode="auto">
          <a:xfrm>
            <a:off x="4524636" y="1196752"/>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lister</a:t>
            </a:r>
            <a:endParaRPr kumimoji="0" lang="en-US" sz="1800" b="1" i="0" u="none" strike="noStrike" cap="none" normalizeH="0" baseline="0" dirty="0">
              <a:ln>
                <a:noFill/>
              </a:ln>
              <a:solidFill>
                <a:srgbClr val="0070C0"/>
              </a:solidFill>
              <a:effectLst/>
              <a:latin typeface="Verdana" pitchFamily="34" charset="0"/>
            </a:endParaRPr>
          </a:p>
        </p:txBody>
      </p:sp>
      <p:sp>
        <p:nvSpPr>
          <p:cNvPr id="6" name="Oval 5"/>
          <p:cNvSpPr/>
          <p:nvPr/>
        </p:nvSpPr>
        <p:spPr bwMode="auto">
          <a:xfrm>
            <a:off x="7308304" y="1196752"/>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finder</a:t>
            </a:r>
            <a:endParaRPr kumimoji="0" lang="en-US" sz="1800" b="1" i="0" u="none" strike="noStrike" cap="none" normalizeH="0" baseline="0" dirty="0">
              <a:ln>
                <a:noFill/>
              </a:ln>
              <a:solidFill>
                <a:srgbClr val="0070C0"/>
              </a:solidFill>
              <a:effectLst/>
              <a:latin typeface="Verdana" pitchFamily="34" charset="0"/>
            </a:endParaRPr>
          </a:p>
        </p:txBody>
      </p:sp>
      <p:sp>
        <p:nvSpPr>
          <p:cNvPr id="7" name="Right Arrow 6"/>
          <p:cNvSpPr/>
          <p:nvPr/>
        </p:nvSpPr>
        <p:spPr bwMode="auto">
          <a:xfrm>
            <a:off x="5508104" y="1520788"/>
            <a:ext cx="1800200" cy="252028"/>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8" name="TextBox 7"/>
          <p:cNvSpPr txBox="1"/>
          <p:nvPr/>
        </p:nvSpPr>
        <p:spPr>
          <a:xfrm>
            <a:off x="5868144" y="1124744"/>
            <a:ext cx="1119217" cy="400110"/>
          </a:xfrm>
          <a:prstGeom prst="rect">
            <a:avLst/>
          </a:prstGeom>
          <a:noFill/>
        </p:spPr>
        <p:txBody>
          <a:bodyPr wrap="none" rtlCol="0">
            <a:spAutoFit/>
          </a:bodyPr>
          <a:lstStyle/>
          <a:p>
            <a:r>
              <a:rPr lang="id-ID" dirty="0"/>
              <a:t>creates</a:t>
            </a:r>
            <a:endParaRPr lang="en-US" dirty="0"/>
          </a:p>
        </p:txBody>
      </p:sp>
    </p:spTree>
    <p:extLst>
      <p:ext uri="{BB962C8B-B14F-4D97-AF65-F5344CB8AC3E}">
        <p14:creationId xmlns:p14="http://schemas.microsoft.com/office/powerpoint/2010/main" val="144859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IoC/dependecy injection</a:t>
            </a:r>
            <a:endParaRPr lang="en-US" dirty="0"/>
          </a:p>
        </p:txBody>
      </p:sp>
      <p:sp>
        <p:nvSpPr>
          <p:cNvPr id="3" name="Content Placeholder 2"/>
          <p:cNvSpPr>
            <a:spLocks noGrp="1"/>
          </p:cNvSpPr>
          <p:nvPr>
            <p:ph idx="1"/>
          </p:nvPr>
        </p:nvSpPr>
        <p:spPr/>
        <p:txBody>
          <a:bodyPr/>
          <a:lstStyle/>
          <a:p>
            <a:r>
              <a:rPr lang="en-US" altLang="en-US" dirty="0"/>
              <a:t>Beans define their dependencies through </a:t>
            </a:r>
            <a:r>
              <a:rPr lang="en-US" altLang="en-US" dirty="0">
                <a:solidFill>
                  <a:srgbClr val="0070C0"/>
                </a:solidFill>
              </a:rPr>
              <a:t>constructor</a:t>
            </a:r>
            <a:r>
              <a:rPr lang="en-US" altLang="en-US" dirty="0"/>
              <a:t> </a:t>
            </a:r>
            <a:r>
              <a:rPr lang="en-US" altLang="en-US" dirty="0">
                <a:solidFill>
                  <a:srgbClr val="0070C0"/>
                </a:solidFill>
              </a:rPr>
              <a:t>arguments</a:t>
            </a:r>
            <a:r>
              <a:rPr lang="en-US" altLang="en-US" dirty="0"/>
              <a:t> or</a:t>
            </a:r>
            <a:r>
              <a:rPr lang="en-US" altLang="en-US" dirty="0">
                <a:solidFill>
                  <a:srgbClr val="0070C0"/>
                </a:solidFill>
              </a:rPr>
              <a:t> properties</a:t>
            </a:r>
            <a:endParaRPr lang="id-ID" altLang="en-US" dirty="0">
              <a:solidFill>
                <a:srgbClr val="0070C0"/>
              </a:solidFill>
            </a:endParaRPr>
          </a:p>
          <a:p>
            <a:r>
              <a:rPr lang="en-GB" altLang="en-US" dirty="0"/>
              <a:t>Container resolves </a:t>
            </a:r>
            <a:r>
              <a:rPr lang="en-US" altLang="en-US" dirty="0"/>
              <a:t>(injects) </a:t>
            </a:r>
            <a:r>
              <a:rPr lang="en-GB" altLang="en-US" dirty="0"/>
              <a:t>dependencies of components by setting implementation object</a:t>
            </a:r>
            <a:r>
              <a:rPr lang="en-US" altLang="en-US" dirty="0"/>
              <a:t> during runtime</a:t>
            </a:r>
            <a:endParaRPr lang="en-US" dirty="0">
              <a:solidFill>
                <a:srgbClr val="0070C0"/>
              </a:solidFill>
            </a:endParaRPr>
          </a:p>
        </p:txBody>
      </p:sp>
      <p:pic>
        <p:nvPicPr>
          <p:cNvPr id="614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924944"/>
            <a:ext cx="5112568" cy="303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756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IoC vs Non-IoC</a:t>
            </a:r>
            <a:endParaRPr lang="en-US" dirty="0"/>
          </a:p>
        </p:txBody>
      </p:sp>
      <p:sp>
        <p:nvSpPr>
          <p:cNvPr id="5" name="Text Box 6"/>
          <p:cNvSpPr txBox="1">
            <a:spLocks noChangeArrowheads="1"/>
          </p:cNvSpPr>
          <p:nvPr/>
        </p:nvSpPr>
        <p:spPr bwMode="auto">
          <a:xfrm>
            <a:off x="825660" y="3896220"/>
            <a:ext cx="3505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t>Non Inversion of Control approach</a:t>
            </a:r>
            <a:endParaRPr lang="en-GB" altLang="en-US"/>
          </a:p>
        </p:txBody>
      </p:sp>
      <p:sp>
        <p:nvSpPr>
          <p:cNvPr id="6" name="Text Box 7"/>
          <p:cNvSpPr txBox="1">
            <a:spLocks noChangeArrowheads="1"/>
          </p:cNvSpPr>
          <p:nvPr/>
        </p:nvSpPr>
        <p:spPr bwMode="auto">
          <a:xfrm>
            <a:off x="5717268" y="3928466"/>
            <a:ext cx="2819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t>Inversion of Control approach</a:t>
            </a:r>
            <a:endParaRPr lang="en-GB" altLang="en-US"/>
          </a:p>
        </p:txBody>
      </p:sp>
      <p:sp>
        <p:nvSpPr>
          <p:cNvPr id="7" name="Line 8"/>
          <p:cNvSpPr>
            <a:spLocks noChangeShapeType="1"/>
          </p:cNvSpPr>
          <p:nvPr/>
        </p:nvSpPr>
        <p:spPr bwMode="auto">
          <a:xfrm>
            <a:off x="4716016" y="1412776"/>
            <a:ext cx="0" cy="434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 name="Oval 7"/>
          <p:cNvSpPr/>
          <p:nvPr/>
        </p:nvSpPr>
        <p:spPr bwMode="auto">
          <a:xfrm>
            <a:off x="683568" y="1879996"/>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lister</a:t>
            </a:r>
            <a:endParaRPr kumimoji="0" lang="en-US" sz="1800" b="1" i="0" u="none" strike="noStrike" cap="none" normalizeH="0" baseline="0" dirty="0">
              <a:ln>
                <a:noFill/>
              </a:ln>
              <a:solidFill>
                <a:srgbClr val="0070C0"/>
              </a:solidFill>
              <a:effectLst/>
              <a:latin typeface="Verdana" pitchFamily="34" charset="0"/>
            </a:endParaRPr>
          </a:p>
        </p:txBody>
      </p:sp>
      <p:sp>
        <p:nvSpPr>
          <p:cNvPr id="9" name="Oval 8"/>
          <p:cNvSpPr/>
          <p:nvPr/>
        </p:nvSpPr>
        <p:spPr bwMode="auto">
          <a:xfrm>
            <a:off x="3467236" y="1879996"/>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finder</a:t>
            </a:r>
            <a:endParaRPr kumimoji="0" lang="en-US" sz="1800" b="1" i="0" u="none" strike="noStrike" cap="none" normalizeH="0" baseline="0" dirty="0">
              <a:ln>
                <a:noFill/>
              </a:ln>
              <a:solidFill>
                <a:srgbClr val="0070C0"/>
              </a:solidFill>
              <a:effectLst/>
              <a:latin typeface="Verdana" pitchFamily="34" charset="0"/>
            </a:endParaRPr>
          </a:p>
        </p:txBody>
      </p:sp>
      <p:sp>
        <p:nvSpPr>
          <p:cNvPr id="10" name="Right Arrow 9"/>
          <p:cNvSpPr/>
          <p:nvPr/>
        </p:nvSpPr>
        <p:spPr bwMode="auto">
          <a:xfrm>
            <a:off x="1667036" y="2204032"/>
            <a:ext cx="1800200" cy="252028"/>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11" name="TextBox 10"/>
          <p:cNvSpPr txBox="1"/>
          <p:nvPr/>
        </p:nvSpPr>
        <p:spPr>
          <a:xfrm>
            <a:off x="2027076" y="1807988"/>
            <a:ext cx="1119217" cy="400110"/>
          </a:xfrm>
          <a:prstGeom prst="rect">
            <a:avLst/>
          </a:prstGeom>
          <a:noFill/>
        </p:spPr>
        <p:txBody>
          <a:bodyPr wrap="none" rtlCol="0">
            <a:spAutoFit/>
          </a:bodyPr>
          <a:lstStyle/>
          <a:p>
            <a:r>
              <a:rPr lang="id-ID" dirty="0"/>
              <a:t>creates</a:t>
            </a:r>
            <a:endParaRPr lang="en-US" dirty="0"/>
          </a:p>
        </p:txBody>
      </p:sp>
      <p:sp>
        <p:nvSpPr>
          <p:cNvPr id="12" name="Oval 11"/>
          <p:cNvSpPr/>
          <p:nvPr/>
        </p:nvSpPr>
        <p:spPr bwMode="auto">
          <a:xfrm>
            <a:off x="5074132" y="1879996"/>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finder</a:t>
            </a:r>
            <a:endParaRPr kumimoji="0" lang="en-US" sz="1800" b="1" i="0" u="none" strike="noStrike" cap="none" normalizeH="0" baseline="0" dirty="0">
              <a:ln>
                <a:noFill/>
              </a:ln>
              <a:solidFill>
                <a:srgbClr val="0070C0"/>
              </a:solidFill>
              <a:effectLst/>
              <a:latin typeface="Verdana" pitchFamily="34" charset="0"/>
            </a:endParaRPr>
          </a:p>
        </p:txBody>
      </p:sp>
      <p:sp>
        <p:nvSpPr>
          <p:cNvPr id="13" name="Oval 12"/>
          <p:cNvSpPr/>
          <p:nvPr/>
        </p:nvSpPr>
        <p:spPr bwMode="auto">
          <a:xfrm>
            <a:off x="7857800" y="1879996"/>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lister</a:t>
            </a:r>
            <a:endParaRPr kumimoji="0" lang="en-US" sz="1800" b="1" i="0" u="none" strike="noStrike" cap="none" normalizeH="0" baseline="0" dirty="0">
              <a:ln>
                <a:noFill/>
              </a:ln>
              <a:solidFill>
                <a:srgbClr val="0070C0"/>
              </a:solidFill>
              <a:effectLst/>
              <a:latin typeface="Verdana" pitchFamily="34" charset="0"/>
            </a:endParaRPr>
          </a:p>
        </p:txBody>
      </p:sp>
      <p:sp>
        <p:nvSpPr>
          <p:cNvPr id="14" name="Right Arrow 13"/>
          <p:cNvSpPr/>
          <p:nvPr/>
        </p:nvSpPr>
        <p:spPr bwMode="auto">
          <a:xfrm>
            <a:off x="6057600" y="2204032"/>
            <a:ext cx="1800200" cy="252028"/>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15" name="TextBox 14"/>
          <p:cNvSpPr txBox="1"/>
          <p:nvPr/>
        </p:nvSpPr>
        <p:spPr>
          <a:xfrm>
            <a:off x="6057600" y="1700808"/>
            <a:ext cx="1919115" cy="338554"/>
          </a:xfrm>
          <a:prstGeom prst="rect">
            <a:avLst/>
          </a:prstGeom>
          <a:noFill/>
        </p:spPr>
        <p:txBody>
          <a:bodyPr wrap="none" rtlCol="0">
            <a:spAutoFit/>
          </a:bodyPr>
          <a:lstStyle/>
          <a:p>
            <a:r>
              <a:rPr lang="id-ID" sz="1600" dirty="0"/>
              <a:t>setFinder(finder)</a:t>
            </a:r>
            <a:endParaRPr lang="en-US" sz="1600" dirty="0"/>
          </a:p>
        </p:txBody>
      </p:sp>
    </p:spTree>
    <p:extLst>
      <p:ext uri="{BB962C8B-B14F-4D97-AF65-F5344CB8AC3E}">
        <p14:creationId xmlns:p14="http://schemas.microsoft.com/office/powerpoint/2010/main" val="2470275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IoC (setter dependecy injection)</a:t>
            </a:r>
            <a:endParaRPr lang="en-US" dirty="0"/>
          </a:p>
        </p:txBody>
      </p:sp>
      <p:sp>
        <p:nvSpPr>
          <p:cNvPr id="4" name="TextBox 3"/>
          <p:cNvSpPr txBox="1"/>
          <p:nvPr/>
        </p:nvSpPr>
        <p:spPr>
          <a:xfrm>
            <a:off x="395536" y="908720"/>
            <a:ext cx="6136616" cy="4247317"/>
          </a:xfrm>
          <a:prstGeom prst="rect">
            <a:avLst/>
          </a:prstGeom>
          <a:noFill/>
        </p:spPr>
        <p:txBody>
          <a:bodyPr wrap="none" rtlCol="0">
            <a:spAutoFit/>
          </a:bodyPr>
          <a:lstStyle/>
          <a:p>
            <a:r>
              <a:rPr lang="id-ID" sz="1800" dirty="0">
                <a:latin typeface="Consolas" panose="020B0609020204030204" pitchFamily="49" charset="0"/>
                <a:cs typeface="Consolas" panose="020B0609020204030204" pitchFamily="49" charset="0"/>
              </a:rPr>
              <a:t>public </a:t>
            </a:r>
            <a:r>
              <a:rPr lang="en-US" sz="1800" dirty="0">
                <a:latin typeface="Consolas" panose="020B0609020204030204" pitchFamily="49" charset="0"/>
                <a:cs typeface="Consolas" panose="020B0609020204030204" pitchFamily="49" charset="0"/>
              </a:rPr>
              <a:t>class </a:t>
            </a:r>
            <a:r>
              <a:rPr lang="en-US" sz="1800" dirty="0" err="1">
                <a:latin typeface="Consolas" panose="020B0609020204030204" pitchFamily="49" charset="0"/>
                <a:cs typeface="Consolas" panose="020B0609020204030204" pitchFamily="49" charset="0"/>
              </a:rPr>
              <a:t>MovieLister</a:t>
            </a:r>
            <a:r>
              <a:rPr lang="id-ID" sz="1800" dirty="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  private </a:t>
            </a:r>
            <a:r>
              <a:rPr lang="en-US" sz="1800" dirty="0" err="1">
                <a:latin typeface="Consolas" panose="020B0609020204030204" pitchFamily="49" charset="0"/>
                <a:cs typeface="Consolas" panose="020B0609020204030204" pitchFamily="49" charset="0"/>
              </a:rPr>
              <a:t>MovieFinder</a:t>
            </a:r>
            <a:r>
              <a:rPr lang="en-US" sz="1800" dirty="0">
                <a:latin typeface="Consolas" panose="020B0609020204030204" pitchFamily="49" charset="0"/>
                <a:cs typeface="Consolas" panose="020B0609020204030204" pitchFamily="49" charset="0"/>
              </a:rPr>
              <a:t> </a:t>
            </a:r>
            <a:r>
              <a:rPr lang="en-US" sz="1800" b="1" dirty="0">
                <a:solidFill>
                  <a:srgbClr val="0070C0"/>
                </a:solidFill>
                <a:latin typeface="Consolas" panose="020B0609020204030204" pitchFamily="49" charset="0"/>
                <a:cs typeface="Consolas" panose="020B0609020204030204" pitchFamily="49" charset="0"/>
              </a:rPr>
              <a:t>finder</a:t>
            </a:r>
            <a:r>
              <a:rPr lang="en-US" sz="1800" dirty="0">
                <a:latin typeface="Consolas" panose="020B0609020204030204" pitchFamily="49" charset="0"/>
                <a:cs typeface="Consolas" panose="020B0609020204030204" pitchFamily="49" charset="0"/>
              </a:rPr>
              <a:t>;</a:t>
            </a:r>
            <a:endParaRPr lang="id-ID" sz="1800"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sz="1800" b="1" dirty="0">
                <a:solidFill>
                  <a:srgbClr val="0070C0"/>
                </a:solidFill>
                <a:latin typeface="Consolas" panose="020B0609020204030204" pitchFamily="49" charset="0"/>
                <a:cs typeface="Consolas" panose="020B0609020204030204" pitchFamily="49" charset="0"/>
              </a:rPr>
              <a:t>  public void setFinder (MovieFinder finder) {</a:t>
            </a:r>
          </a:p>
          <a:p>
            <a:r>
              <a:rPr lang="id-ID" sz="1800" b="1" dirty="0">
                <a:solidFill>
                  <a:srgbClr val="0070C0"/>
                </a:solidFill>
                <a:latin typeface="Consolas" panose="020B0609020204030204" pitchFamily="49" charset="0"/>
                <a:cs typeface="Consolas" panose="020B0609020204030204" pitchFamily="49" charset="0"/>
              </a:rPr>
              <a:t>      this.finder = finder;</a:t>
            </a:r>
          </a:p>
          <a:p>
            <a:r>
              <a:rPr lang="id-ID" sz="1800" b="1" dirty="0">
                <a:solidFill>
                  <a:srgbClr val="0070C0"/>
                </a:solidFill>
                <a:latin typeface="Consolas" panose="020B0609020204030204" pitchFamily="49" charset="0"/>
                <a:cs typeface="Consolas" panose="020B0609020204030204" pitchFamily="49" charset="0"/>
              </a:rPr>
              <a:t>  }  </a:t>
            </a:r>
          </a:p>
          <a:p>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public </a:t>
            </a:r>
            <a:r>
              <a:rPr lang="en-US" sz="1800" b="1" dirty="0">
                <a:latin typeface="Consolas" panose="020B0609020204030204" pitchFamily="49" charset="0"/>
                <a:cs typeface="Consolas" panose="020B0609020204030204" pitchFamily="49" charset="0"/>
              </a:rPr>
              <a:t>Movie[]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moviesDirectedBy</a:t>
            </a: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List </a:t>
            </a:r>
            <a:r>
              <a:rPr lang="en-US" sz="1800" dirty="0" err="1">
                <a:latin typeface="Consolas" panose="020B0609020204030204" pitchFamily="49" charset="0"/>
                <a:cs typeface="Consolas" panose="020B0609020204030204" pitchFamily="49" charset="0"/>
              </a:rPr>
              <a:t>allMovies</a:t>
            </a:r>
            <a:r>
              <a:rPr lang="en-US" sz="1800" dirty="0">
                <a:latin typeface="Consolas" panose="020B0609020204030204" pitchFamily="49" charset="0"/>
                <a:cs typeface="Consolas" panose="020B0609020204030204" pitchFamily="49" charset="0"/>
              </a:rPr>
              <a:t> = </a:t>
            </a:r>
            <a:r>
              <a:rPr lang="en-US" sz="1800" b="1" dirty="0" err="1">
                <a:solidFill>
                  <a:srgbClr val="0070C0"/>
                </a:solidFill>
                <a:latin typeface="Consolas" panose="020B0609020204030204" pitchFamily="49" charset="0"/>
                <a:cs typeface="Consolas" panose="020B0609020204030204" pitchFamily="49" charset="0"/>
              </a:rPr>
              <a:t>finder.findAll</a:t>
            </a:r>
            <a:r>
              <a:rPr lang="en-US" sz="1800" b="1" dirty="0">
                <a:solidFill>
                  <a:srgbClr val="0070C0"/>
                </a:solidFill>
                <a:latin typeface="Consolas" panose="020B0609020204030204" pitchFamily="49" charset="0"/>
                <a:cs typeface="Consolas" panose="020B0609020204030204" pitchFamily="49" charset="0"/>
              </a:rPr>
              <a:t>();</a:t>
            </a:r>
            <a:endParaRPr lang="id-ID" sz="1800" b="1" dirty="0">
              <a:solidFill>
                <a:srgbClr val="0070C0"/>
              </a:solidFill>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//...same as before...</a:t>
            </a:r>
          </a:p>
          <a:p>
            <a:endParaRPr lang="en-US"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TextBox 4"/>
          <p:cNvSpPr txBox="1"/>
          <p:nvPr/>
        </p:nvSpPr>
        <p:spPr>
          <a:xfrm>
            <a:off x="413902" y="5517232"/>
            <a:ext cx="6347219" cy="830997"/>
          </a:xfrm>
          <a:prstGeom prst="rect">
            <a:avLst/>
          </a:prstGeom>
          <a:noFill/>
        </p:spPr>
        <p:txBody>
          <a:bodyPr wrap="square" rtlCol="0">
            <a:spAutoFit/>
          </a:bodyPr>
          <a:lstStyle/>
          <a:p>
            <a:r>
              <a:rPr lang="en-US" sz="1600" dirty="0"/>
              <a:t>Rather than locating needed resources, application components provide setters through which resources are passed</a:t>
            </a:r>
            <a:r>
              <a:rPr lang="id-ID" sz="1600" dirty="0"/>
              <a:t> (</a:t>
            </a:r>
            <a:r>
              <a:rPr lang="id-ID" sz="1600" b="1" dirty="0">
                <a:solidFill>
                  <a:srgbClr val="C00000"/>
                </a:solidFill>
              </a:rPr>
              <a:t>injected</a:t>
            </a:r>
            <a:r>
              <a:rPr lang="id-ID" sz="1600" dirty="0"/>
              <a:t>)</a:t>
            </a:r>
            <a:r>
              <a:rPr lang="en-US" sz="1600" dirty="0"/>
              <a:t> in during initialization</a:t>
            </a:r>
            <a:r>
              <a:rPr lang="id-ID" sz="1600" dirty="0"/>
              <a:t>.</a:t>
            </a:r>
            <a:endParaRPr lang="en-US" sz="1600" dirty="0"/>
          </a:p>
        </p:txBody>
      </p:sp>
      <p:sp>
        <p:nvSpPr>
          <p:cNvPr id="6" name="Oval 5"/>
          <p:cNvSpPr/>
          <p:nvPr/>
        </p:nvSpPr>
        <p:spPr bwMode="auto">
          <a:xfrm>
            <a:off x="4812668" y="4306481"/>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finder</a:t>
            </a:r>
            <a:endParaRPr kumimoji="0" lang="en-US" sz="1800" b="1" i="0" u="none" strike="noStrike" cap="none" normalizeH="0" baseline="0" dirty="0">
              <a:ln>
                <a:noFill/>
              </a:ln>
              <a:solidFill>
                <a:srgbClr val="0070C0"/>
              </a:solidFill>
              <a:effectLst/>
              <a:latin typeface="Verdana" pitchFamily="34" charset="0"/>
            </a:endParaRPr>
          </a:p>
        </p:txBody>
      </p:sp>
      <p:sp>
        <p:nvSpPr>
          <p:cNvPr id="7" name="Oval 6"/>
          <p:cNvSpPr/>
          <p:nvPr/>
        </p:nvSpPr>
        <p:spPr bwMode="auto">
          <a:xfrm>
            <a:off x="7596336" y="4306481"/>
            <a:ext cx="983468" cy="936104"/>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a:ln>
                  <a:noFill/>
                </a:ln>
                <a:solidFill>
                  <a:srgbClr val="0070C0"/>
                </a:solidFill>
                <a:effectLst/>
                <a:latin typeface="Verdana" pitchFamily="34" charset="0"/>
              </a:rPr>
              <a:t>lister</a:t>
            </a:r>
            <a:endParaRPr kumimoji="0" lang="en-US" sz="1800" b="1" i="0" u="none" strike="noStrike" cap="none" normalizeH="0" baseline="0" dirty="0">
              <a:ln>
                <a:noFill/>
              </a:ln>
              <a:solidFill>
                <a:srgbClr val="0070C0"/>
              </a:solidFill>
              <a:effectLst/>
              <a:latin typeface="Verdana" pitchFamily="34" charset="0"/>
            </a:endParaRPr>
          </a:p>
        </p:txBody>
      </p:sp>
      <p:sp>
        <p:nvSpPr>
          <p:cNvPr id="8" name="Right Arrow 7"/>
          <p:cNvSpPr/>
          <p:nvPr/>
        </p:nvSpPr>
        <p:spPr bwMode="auto">
          <a:xfrm>
            <a:off x="5796136" y="4630517"/>
            <a:ext cx="1800200" cy="252028"/>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9" name="TextBox 8"/>
          <p:cNvSpPr txBox="1"/>
          <p:nvPr/>
        </p:nvSpPr>
        <p:spPr>
          <a:xfrm>
            <a:off x="5796136" y="4127293"/>
            <a:ext cx="1919115" cy="338554"/>
          </a:xfrm>
          <a:prstGeom prst="rect">
            <a:avLst/>
          </a:prstGeom>
          <a:noFill/>
        </p:spPr>
        <p:txBody>
          <a:bodyPr wrap="none" rtlCol="0">
            <a:spAutoFit/>
          </a:bodyPr>
          <a:lstStyle/>
          <a:p>
            <a:r>
              <a:rPr lang="id-ID" sz="1600" dirty="0"/>
              <a:t>setFinder(finder)</a:t>
            </a:r>
            <a:endParaRPr lang="en-US" sz="1600" dirty="0"/>
          </a:p>
        </p:txBody>
      </p:sp>
    </p:spTree>
    <p:extLst>
      <p:ext uri="{BB962C8B-B14F-4D97-AF65-F5344CB8AC3E}">
        <p14:creationId xmlns:p14="http://schemas.microsoft.com/office/powerpoint/2010/main" val="848866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 in the Middle Tier</a:t>
            </a:r>
            <a:endParaRPr lang="en-US" dirty="0"/>
          </a:p>
        </p:txBody>
      </p:sp>
      <p:sp>
        <p:nvSpPr>
          <p:cNvPr id="3" name="Content Placeholder 2"/>
          <p:cNvSpPr>
            <a:spLocks noGrp="1"/>
          </p:cNvSpPr>
          <p:nvPr>
            <p:ph idx="1"/>
          </p:nvPr>
        </p:nvSpPr>
        <p:spPr/>
        <p:txBody>
          <a:bodyPr/>
          <a:lstStyle/>
          <a:p>
            <a:pPr>
              <a:lnSpc>
                <a:spcPct val="90000"/>
              </a:lnSpc>
            </a:pPr>
            <a:r>
              <a:rPr lang="en-GB" altLang="en-US" dirty="0"/>
              <a:t>The most complete </a:t>
            </a:r>
            <a:r>
              <a:rPr lang="en-GB" altLang="en-US" dirty="0" err="1"/>
              <a:t>IoC</a:t>
            </a:r>
            <a:r>
              <a:rPr lang="en-GB" altLang="en-US" dirty="0"/>
              <a:t> container</a:t>
            </a:r>
          </a:p>
          <a:p>
            <a:pPr lvl="1">
              <a:lnSpc>
                <a:spcPct val="90000"/>
              </a:lnSpc>
            </a:pPr>
            <a:r>
              <a:rPr lang="en-GB" altLang="en-US" sz="2000" i="1" dirty="0"/>
              <a:t>Setter Dependency Injection</a:t>
            </a:r>
          </a:p>
          <a:p>
            <a:pPr lvl="2">
              <a:lnSpc>
                <a:spcPct val="90000"/>
              </a:lnSpc>
            </a:pPr>
            <a:r>
              <a:rPr lang="en-GB" altLang="en-US" dirty="0"/>
              <a:t>Configuration via JavaBean properties</a:t>
            </a:r>
          </a:p>
          <a:p>
            <a:pPr lvl="1">
              <a:lnSpc>
                <a:spcPct val="90000"/>
              </a:lnSpc>
            </a:pPr>
            <a:r>
              <a:rPr lang="en-GB" altLang="en-US" sz="2000" i="1" dirty="0"/>
              <a:t>Constructor Dependency Injection</a:t>
            </a:r>
          </a:p>
          <a:p>
            <a:pPr lvl="2">
              <a:lnSpc>
                <a:spcPct val="90000"/>
              </a:lnSpc>
            </a:pPr>
            <a:r>
              <a:rPr lang="en-GB" altLang="en-US" dirty="0"/>
              <a:t>Configuration via constructor arguments</a:t>
            </a:r>
          </a:p>
          <a:p>
            <a:pPr lvl="2">
              <a:lnSpc>
                <a:spcPct val="90000"/>
              </a:lnSpc>
            </a:pPr>
            <a:r>
              <a:rPr lang="en-GB" altLang="en-US" dirty="0"/>
              <a:t>Pioneered by </a:t>
            </a:r>
            <a:r>
              <a:rPr lang="en-GB" altLang="en-US" dirty="0" err="1"/>
              <a:t>PicoContainer</a:t>
            </a:r>
            <a:endParaRPr lang="id-ID" altLang="en-US" dirty="0"/>
          </a:p>
          <a:p>
            <a:pPr>
              <a:lnSpc>
                <a:spcPct val="90000"/>
              </a:lnSpc>
            </a:pPr>
            <a:endParaRPr lang="id-ID" dirty="0"/>
          </a:p>
          <a:p>
            <a:pPr>
              <a:lnSpc>
                <a:spcPct val="90000"/>
              </a:lnSpc>
            </a:pPr>
            <a:r>
              <a:rPr lang="id-ID" altLang="en-US" sz="2000" dirty="0">
                <a:solidFill>
                  <a:srgbClr val="0070C0"/>
                </a:solidFill>
              </a:rPr>
              <a:t>Rod Johnson</a:t>
            </a:r>
            <a:r>
              <a:rPr lang="en-GB" altLang="en-US" sz="2000" dirty="0"/>
              <a:t> favour</a:t>
            </a:r>
            <a:r>
              <a:rPr lang="id-ID" altLang="en-US" sz="2000" dirty="0"/>
              <a:t>s</a:t>
            </a:r>
            <a:r>
              <a:rPr lang="en-GB" altLang="en-US" sz="2000" dirty="0"/>
              <a:t> Setter Injection, but the Spring philosophy is that </a:t>
            </a:r>
            <a:r>
              <a:rPr lang="en-GB" altLang="en-US" sz="2000" i="1" dirty="0"/>
              <a:t>you</a:t>
            </a:r>
            <a:r>
              <a:rPr lang="en-GB" altLang="en-US" sz="2000" dirty="0"/>
              <a:t> make the choice</a:t>
            </a:r>
          </a:p>
          <a:p>
            <a:pPr lvl="1">
              <a:lnSpc>
                <a:spcPct val="90000"/>
              </a:lnSpc>
            </a:pPr>
            <a:r>
              <a:rPr lang="en-GB" altLang="en-US" dirty="0"/>
              <a:t>We are not ideological.</a:t>
            </a:r>
          </a:p>
          <a:p>
            <a:pPr lvl="1">
              <a:lnSpc>
                <a:spcPct val="90000"/>
              </a:lnSpc>
            </a:pPr>
            <a:r>
              <a:rPr lang="en-GB" altLang="en-US" dirty="0"/>
              <a:t>A good </a:t>
            </a:r>
            <a:r>
              <a:rPr lang="en-GB" altLang="en-US" dirty="0" err="1"/>
              <a:t>IoC</a:t>
            </a:r>
            <a:r>
              <a:rPr lang="en-GB" altLang="en-US" dirty="0"/>
              <a:t> container must provide sophisticated support for both injection models to allow use of legacy code</a:t>
            </a:r>
            <a:endParaRPr lang="en-US" dirty="0"/>
          </a:p>
        </p:txBody>
      </p:sp>
    </p:spTree>
    <p:extLst>
      <p:ext uri="{BB962C8B-B14F-4D97-AF65-F5344CB8AC3E}">
        <p14:creationId xmlns:p14="http://schemas.microsoft.com/office/powerpoint/2010/main" val="3343662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99" y="68431"/>
            <a:ext cx="8162925" cy="1200329"/>
          </a:xfrm>
        </p:spPr>
        <p:txBody>
          <a:bodyPr/>
          <a:lstStyle/>
          <a:p>
            <a:r>
              <a:rPr lang="en-US" dirty="0"/>
              <a:t>Dependency Injection : Setter Dependency Injection</a:t>
            </a:r>
          </a:p>
        </p:txBody>
      </p:sp>
      <p:pic>
        <p:nvPicPr>
          <p:cNvPr id="4" name="Content Placeholder 3"/>
          <p:cNvPicPr>
            <a:picLocks noGrp="1" noChangeAspect="1"/>
          </p:cNvPicPr>
          <p:nvPr>
            <p:ph idx="1"/>
          </p:nvPr>
        </p:nvPicPr>
        <p:blipFill>
          <a:blip r:embed="rId2"/>
          <a:stretch>
            <a:fillRect/>
          </a:stretch>
        </p:blipFill>
        <p:spPr>
          <a:xfrm>
            <a:off x="1978754" y="1442492"/>
            <a:ext cx="4402469" cy="1368152"/>
          </a:xfrm>
          <a:prstGeom prst="rect">
            <a:avLst/>
          </a:prstGeom>
        </p:spPr>
      </p:pic>
      <p:pic>
        <p:nvPicPr>
          <p:cNvPr id="5" name="Picture 4"/>
          <p:cNvPicPr>
            <a:picLocks noChangeAspect="1"/>
          </p:cNvPicPr>
          <p:nvPr/>
        </p:nvPicPr>
        <p:blipFill>
          <a:blip r:embed="rId3"/>
          <a:stretch>
            <a:fillRect/>
          </a:stretch>
        </p:blipFill>
        <p:spPr>
          <a:xfrm>
            <a:off x="1979712" y="2984376"/>
            <a:ext cx="4619237" cy="1296144"/>
          </a:xfrm>
          <a:prstGeom prst="rect">
            <a:avLst/>
          </a:prstGeom>
        </p:spPr>
      </p:pic>
      <p:pic>
        <p:nvPicPr>
          <p:cNvPr id="6" name="Picture 5"/>
          <p:cNvPicPr>
            <a:picLocks noChangeAspect="1"/>
          </p:cNvPicPr>
          <p:nvPr/>
        </p:nvPicPr>
        <p:blipFill>
          <a:blip r:embed="rId4"/>
          <a:stretch>
            <a:fillRect/>
          </a:stretch>
        </p:blipFill>
        <p:spPr>
          <a:xfrm>
            <a:off x="2267743" y="4627985"/>
            <a:ext cx="4250436" cy="2206957"/>
          </a:xfrm>
          <a:prstGeom prst="rect">
            <a:avLst/>
          </a:prstGeom>
        </p:spPr>
      </p:pic>
    </p:spTree>
    <p:extLst>
      <p:ext uri="{BB962C8B-B14F-4D97-AF65-F5344CB8AC3E}">
        <p14:creationId xmlns:p14="http://schemas.microsoft.com/office/powerpoint/2010/main" val="336397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a:xfrm>
            <a:off x="457200" y="990600"/>
            <a:ext cx="8337550" cy="4094584"/>
          </a:xfrm>
        </p:spPr>
        <p:txBody>
          <a:bodyPr/>
          <a:lstStyle/>
          <a:p>
            <a:pPr marL="0" indent="0" algn="just">
              <a:buNone/>
            </a:pPr>
            <a:r>
              <a:rPr lang="en-US" b="0" dirty="0">
                <a:latin typeface="+mj-lt"/>
              </a:rPr>
              <a:t>"Any nontrivial application is made up of two or more classes that collaborate with each other to perform some business logic. Traditionally, each object is responsible for obtaining its own references to the objects it collaborates with (its dependencies). When applying DI, the objects are </a:t>
            </a:r>
            <a:r>
              <a:rPr lang="en-US" b="0" dirty="0">
                <a:solidFill>
                  <a:srgbClr val="FF0000"/>
                </a:solidFill>
                <a:latin typeface="+mj-lt"/>
              </a:rPr>
              <a:t>given their dependencies at creation time </a:t>
            </a:r>
            <a:r>
              <a:rPr lang="en-US" b="0" dirty="0">
                <a:latin typeface="+mj-lt"/>
              </a:rPr>
              <a:t>by some external entity that coordinates each object in the system. In other words, dependencies are injected into objects."</a:t>
            </a:r>
            <a:endParaRPr lang="en-US" dirty="0">
              <a:latin typeface="+mj-lt"/>
            </a:endParaRPr>
          </a:p>
        </p:txBody>
      </p:sp>
    </p:spTree>
    <p:extLst>
      <p:ext uri="{BB962C8B-B14F-4D97-AF65-F5344CB8AC3E}">
        <p14:creationId xmlns:p14="http://schemas.microsoft.com/office/powerpoint/2010/main" val="1062938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980"/>
            <a:ext cx="8162925" cy="523220"/>
          </a:xfrm>
        </p:spPr>
        <p:txBody>
          <a:bodyPr/>
          <a:lstStyle/>
          <a:p>
            <a:r>
              <a:rPr lang="en-US" sz="2800" dirty="0"/>
              <a:t>Dependency Injection – Other example</a:t>
            </a:r>
          </a:p>
        </p:txBody>
      </p:sp>
      <p:pic>
        <p:nvPicPr>
          <p:cNvPr id="8" name="Picture 7"/>
          <p:cNvPicPr>
            <a:picLocks noChangeAspect="1"/>
          </p:cNvPicPr>
          <p:nvPr/>
        </p:nvPicPr>
        <p:blipFill>
          <a:blip r:embed="rId2"/>
          <a:stretch>
            <a:fillRect/>
          </a:stretch>
        </p:blipFill>
        <p:spPr>
          <a:xfrm>
            <a:off x="340620" y="1124744"/>
            <a:ext cx="4102519" cy="2376264"/>
          </a:xfrm>
          <a:prstGeom prst="rect">
            <a:avLst/>
          </a:prstGeom>
        </p:spPr>
      </p:pic>
      <p:pic>
        <p:nvPicPr>
          <p:cNvPr id="9" name="Picture 8"/>
          <p:cNvPicPr>
            <a:picLocks noChangeAspect="1"/>
          </p:cNvPicPr>
          <p:nvPr/>
        </p:nvPicPr>
        <p:blipFill>
          <a:blip r:embed="rId3"/>
          <a:stretch>
            <a:fillRect/>
          </a:stretch>
        </p:blipFill>
        <p:spPr>
          <a:xfrm>
            <a:off x="340620" y="3645024"/>
            <a:ext cx="3028098" cy="1656184"/>
          </a:xfrm>
          <a:prstGeom prst="rect">
            <a:avLst/>
          </a:prstGeom>
        </p:spPr>
      </p:pic>
      <p:sp>
        <p:nvSpPr>
          <p:cNvPr id="11" name="TextBox 10"/>
          <p:cNvSpPr txBox="1"/>
          <p:nvPr/>
        </p:nvSpPr>
        <p:spPr>
          <a:xfrm>
            <a:off x="4932040" y="1628800"/>
            <a:ext cx="2592288" cy="461665"/>
          </a:xfrm>
          <a:prstGeom prst="rect">
            <a:avLst/>
          </a:prstGeom>
          <a:noFill/>
        </p:spPr>
        <p:txBody>
          <a:bodyPr wrap="square" rtlCol="0">
            <a:spAutoFit/>
          </a:bodyPr>
          <a:lstStyle/>
          <a:p>
            <a:r>
              <a:rPr lang="en-US" sz="2400" b="1" dirty="0">
                <a:solidFill>
                  <a:srgbClr val="C00000"/>
                </a:solidFill>
              </a:rPr>
              <a:t>Domain</a:t>
            </a:r>
          </a:p>
        </p:txBody>
      </p:sp>
      <p:sp>
        <p:nvSpPr>
          <p:cNvPr id="12" name="TextBox 11"/>
          <p:cNvSpPr txBox="1"/>
          <p:nvPr/>
        </p:nvSpPr>
        <p:spPr>
          <a:xfrm>
            <a:off x="3397347" y="4242283"/>
            <a:ext cx="2592288" cy="461665"/>
          </a:xfrm>
          <a:prstGeom prst="rect">
            <a:avLst/>
          </a:prstGeom>
          <a:noFill/>
        </p:spPr>
        <p:txBody>
          <a:bodyPr wrap="square" rtlCol="0">
            <a:spAutoFit/>
          </a:bodyPr>
          <a:lstStyle/>
          <a:p>
            <a:r>
              <a:rPr lang="en-US" sz="2400" b="1" dirty="0">
                <a:solidFill>
                  <a:srgbClr val="C00000"/>
                </a:solidFill>
              </a:rPr>
              <a:t>Service Layer</a:t>
            </a:r>
          </a:p>
        </p:txBody>
      </p:sp>
    </p:spTree>
    <p:extLst>
      <p:ext uri="{BB962C8B-B14F-4D97-AF65-F5344CB8AC3E}">
        <p14:creationId xmlns:p14="http://schemas.microsoft.com/office/powerpoint/2010/main" val="104967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pic>
        <p:nvPicPr>
          <p:cNvPr id="4" name="Picture 3"/>
          <p:cNvPicPr>
            <a:picLocks noChangeAspect="1"/>
          </p:cNvPicPr>
          <p:nvPr/>
        </p:nvPicPr>
        <p:blipFill>
          <a:blip r:embed="rId2"/>
          <a:stretch>
            <a:fillRect/>
          </a:stretch>
        </p:blipFill>
        <p:spPr>
          <a:xfrm>
            <a:off x="381000" y="1052736"/>
            <a:ext cx="4983088" cy="2880320"/>
          </a:xfrm>
          <a:prstGeom prst="rect">
            <a:avLst/>
          </a:prstGeom>
        </p:spPr>
      </p:pic>
      <p:pic>
        <p:nvPicPr>
          <p:cNvPr id="5" name="Picture 4"/>
          <p:cNvPicPr>
            <a:picLocks noChangeAspect="1"/>
          </p:cNvPicPr>
          <p:nvPr/>
        </p:nvPicPr>
        <p:blipFill>
          <a:blip r:embed="rId3"/>
          <a:stretch>
            <a:fillRect/>
          </a:stretch>
        </p:blipFill>
        <p:spPr>
          <a:xfrm>
            <a:off x="381000" y="4147592"/>
            <a:ext cx="4983088" cy="2655163"/>
          </a:xfrm>
          <a:prstGeom prst="rect">
            <a:avLst/>
          </a:prstGeom>
        </p:spPr>
      </p:pic>
      <p:sp>
        <p:nvSpPr>
          <p:cNvPr id="6" name="TextBox 5"/>
          <p:cNvSpPr txBox="1"/>
          <p:nvPr/>
        </p:nvSpPr>
        <p:spPr>
          <a:xfrm>
            <a:off x="5652120" y="1628800"/>
            <a:ext cx="3384376" cy="707886"/>
          </a:xfrm>
          <a:prstGeom prst="rect">
            <a:avLst/>
          </a:prstGeom>
          <a:noFill/>
        </p:spPr>
        <p:txBody>
          <a:bodyPr wrap="square" rtlCol="0">
            <a:spAutoFit/>
          </a:bodyPr>
          <a:lstStyle/>
          <a:p>
            <a:r>
              <a:rPr lang="en-US" b="1" dirty="0">
                <a:solidFill>
                  <a:srgbClr val="C00000"/>
                </a:solidFill>
              </a:rPr>
              <a:t>Service Implementation</a:t>
            </a:r>
          </a:p>
        </p:txBody>
      </p:sp>
      <p:sp>
        <p:nvSpPr>
          <p:cNvPr id="7" name="TextBox 6"/>
          <p:cNvSpPr txBox="1"/>
          <p:nvPr/>
        </p:nvSpPr>
        <p:spPr>
          <a:xfrm>
            <a:off x="5627106" y="4147879"/>
            <a:ext cx="3384376" cy="400110"/>
          </a:xfrm>
          <a:prstGeom prst="rect">
            <a:avLst/>
          </a:prstGeom>
          <a:noFill/>
        </p:spPr>
        <p:txBody>
          <a:bodyPr wrap="square" rtlCol="0">
            <a:spAutoFit/>
          </a:bodyPr>
          <a:lstStyle/>
          <a:p>
            <a:r>
              <a:rPr lang="en-US" b="1" dirty="0">
                <a:solidFill>
                  <a:srgbClr val="C00000"/>
                </a:solidFill>
              </a:rPr>
              <a:t>Controller</a:t>
            </a:r>
          </a:p>
        </p:txBody>
      </p:sp>
    </p:spTree>
    <p:extLst>
      <p:ext uri="{BB962C8B-B14F-4D97-AF65-F5344CB8AC3E}">
        <p14:creationId xmlns:p14="http://schemas.microsoft.com/office/powerpoint/2010/main" val="2173097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pic>
        <p:nvPicPr>
          <p:cNvPr id="4" name="Picture 3"/>
          <p:cNvPicPr>
            <a:picLocks noChangeAspect="1"/>
          </p:cNvPicPr>
          <p:nvPr/>
        </p:nvPicPr>
        <p:blipFill>
          <a:blip r:embed="rId2"/>
          <a:stretch>
            <a:fillRect/>
          </a:stretch>
        </p:blipFill>
        <p:spPr>
          <a:xfrm>
            <a:off x="1043608" y="1628800"/>
            <a:ext cx="6768752" cy="2880320"/>
          </a:xfrm>
          <a:prstGeom prst="rect">
            <a:avLst/>
          </a:prstGeom>
        </p:spPr>
      </p:pic>
    </p:spTree>
    <p:extLst>
      <p:ext uri="{BB962C8B-B14F-4D97-AF65-F5344CB8AC3E}">
        <p14:creationId xmlns:p14="http://schemas.microsoft.com/office/powerpoint/2010/main" val="141892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Java Beans (EJB)</a:t>
            </a:r>
          </a:p>
        </p:txBody>
      </p:sp>
      <p:sp>
        <p:nvSpPr>
          <p:cNvPr id="5" name="Content Placeholder 2"/>
          <p:cNvSpPr>
            <a:spLocks noGrp="1"/>
          </p:cNvSpPr>
          <p:nvPr>
            <p:ph idx="1"/>
          </p:nvPr>
        </p:nvSpPr>
        <p:spPr>
          <a:xfrm>
            <a:off x="457200" y="990600"/>
            <a:ext cx="8337550" cy="782216"/>
          </a:xfrm>
        </p:spPr>
        <p:txBody>
          <a:bodyPr/>
          <a:lstStyle/>
          <a:p>
            <a:pPr eaLnBrk="1" hangingPunct="1"/>
            <a:r>
              <a:rPr lang="en-US" altLang="en-US" dirty="0"/>
              <a:t>Component based development</a:t>
            </a:r>
            <a:r>
              <a:rPr lang="id-ID" altLang="en-US" dirty="0"/>
              <a:t>:</a:t>
            </a:r>
            <a:endParaRPr lang="en-AU" altLang="en-US" dirty="0"/>
          </a:p>
          <a:p>
            <a:pPr marL="0" indent="0" eaLnBrk="1" hangingPunct="1">
              <a:buNone/>
            </a:pPr>
            <a:endParaRPr lang="en-AU" altLang="en-US" dirty="0"/>
          </a:p>
        </p:txBody>
      </p:sp>
      <p:pic>
        <p:nvPicPr>
          <p:cNvPr id="6" name="Picture 5"/>
          <p:cNvPicPr>
            <a:picLocks noChangeAspect="1"/>
          </p:cNvPicPr>
          <p:nvPr/>
        </p:nvPicPr>
        <p:blipFill>
          <a:blip r:embed="rId2"/>
          <a:stretch>
            <a:fillRect/>
          </a:stretch>
        </p:blipFill>
        <p:spPr>
          <a:xfrm>
            <a:off x="683568" y="1917968"/>
            <a:ext cx="2736304" cy="3532787"/>
          </a:xfrm>
          <a:prstGeom prst="rect">
            <a:avLst/>
          </a:prstGeom>
        </p:spPr>
      </p:pic>
      <p:pic>
        <p:nvPicPr>
          <p:cNvPr id="8" name="Picture 7"/>
          <p:cNvPicPr>
            <a:picLocks noChangeAspect="1"/>
          </p:cNvPicPr>
          <p:nvPr/>
        </p:nvPicPr>
        <p:blipFill>
          <a:blip r:embed="rId3"/>
          <a:stretch>
            <a:fillRect/>
          </a:stretch>
        </p:blipFill>
        <p:spPr>
          <a:xfrm>
            <a:off x="5364088" y="2209681"/>
            <a:ext cx="2880320" cy="3235602"/>
          </a:xfrm>
          <a:prstGeom prst="rect">
            <a:avLst/>
          </a:prstGeom>
        </p:spPr>
      </p:pic>
      <p:sp>
        <p:nvSpPr>
          <p:cNvPr id="9" name="TextBox 8"/>
          <p:cNvSpPr txBox="1"/>
          <p:nvPr/>
        </p:nvSpPr>
        <p:spPr>
          <a:xfrm>
            <a:off x="2555776" y="5882148"/>
            <a:ext cx="4824536" cy="461665"/>
          </a:xfrm>
          <a:prstGeom prst="rect">
            <a:avLst/>
          </a:prstGeom>
          <a:noFill/>
        </p:spPr>
        <p:txBody>
          <a:bodyPr wrap="square" rtlCol="0">
            <a:spAutoFit/>
          </a:bodyPr>
          <a:lstStyle/>
          <a:p>
            <a:r>
              <a:rPr lang="en-US" sz="2400" b="1" dirty="0">
                <a:solidFill>
                  <a:srgbClr val="FF0000"/>
                </a:solidFill>
              </a:rPr>
              <a:t>Reuse and customize</a:t>
            </a:r>
          </a:p>
        </p:txBody>
      </p:sp>
    </p:spTree>
    <p:extLst>
      <p:ext uri="{BB962C8B-B14F-4D97-AF65-F5344CB8AC3E}">
        <p14:creationId xmlns:p14="http://schemas.microsoft.com/office/powerpoint/2010/main" val="4185268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pic>
        <p:nvPicPr>
          <p:cNvPr id="4" name="Picture 3"/>
          <p:cNvPicPr>
            <a:picLocks noChangeAspect="1"/>
          </p:cNvPicPr>
          <p:nvPr/>
        </p:nvPicPr>
        <p:blipFill>
          <a:blip r:embed="rId2"/>
          <a:stretch>
            <a:fillRect/>
          </a:stretch>
        </p:blipFill>
        <p:spPr>
          <a:xfrm>
            <a:off x="381000" y="1412776"/>
            <a:ext cx="8653611" cy="1981200"/>
          </a:xfrm>
          <a:prstGeom prst="rect">
            <a:avLst/>
          </a:prstGeom>
        </p:spPr>
      </p:pic>
    </p:spTree>
    <p:extLst>
      <p:ext uri="{BB962C8B-B14F-4D97-AF65-F5344CB8AC3E}">
        <p14:creationId xmlns:p14="http://schemas.microsoft.com/office/powerpoint/2010/main" val="1756256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964"/>
            <a:ext cx="7772400" cy="707886"/>
          </a:xfrm>
        </p:spPr>
        <p:txBody>
          <a:bodyPr/>
          <a:lstStyle/>
          <a:p>
            <a:pPr>
              <a:defRPr/>
            </a:pPr>
            <a:r>
              <a:rPr lang="id-ID" dirty="0"/>
              <a:t>Spring-Boot</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dirty="0"/>
          </a:p>
        </p:txBody>
      </p:sp>
    </p:spTree>
    <p:extLst>
      <p:ext uri="{BB962C8B-B14F-4D97-AF65-F5344CB8AC3E}">
        <p14:creationId xmlns:p14="http://schemas.microsoft.com/office/powerpoint/2010/main" val="1888426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Introduction</a:t>
            </a:r>
            <a:endParaRPr lang="en-US" dirty="0"/>
          </a:p>
        </p:txBody>
      </p:sp>
      <p:sp>
        <p:nvSpPr>
          <p:cNvPr id="3" name="Content Placeholder 2"/>
          <p:cNvSpPr>
            <a:spLocks noGrp="1"/>
          </p:cNvSpPr>
          <p:nvPr>
            <p:ph idx="1"/>
          </p:nvPr>
        </p:nvSpPr>
        <p:spPr/>
        <p:txBody>
          <a:bodyPr/>
          <a:lstStyle/>
          <a:p>
            <a:r>
              <a:rPr lang="en-US" b="0" dirty="0"/>
              <a:t>while Spring </a:t>
            </a:r>
            <a:r>
              <a:rPr lang="id-ID" b="0" dirty="0"/>
              <a:t>is</a:t>
            </a:r>
            <a:r>
              <a:rPr lang="en-US" b="0" dirty="0"/>
              <a:t> </a:t>
            </a:r>
            <a:r>
              <a:rPr lang="en-US" u="sng" dirty="0">
                <a:solidFill>
                  <a:srgbClr val="0070C0"/>
                </a:solidFill>
              </a:rPr>
              <a:t>lightweight in terms of component code</a:t>
            </a:r>
            <a:r>
              <a:rPr lang="en-US" b="0" dirty="0"/>
              <a:t>, it </a:t>
            </a:r>
            <a:r>
              <a:rPr lang="id-ID" b="0" dirty="0"/>
              <a:t>is</a:t>
            </a:r>
            <a:r>
              <a:rPr lang="en-US" b="0" dirty="0"/>
              <a:t> </a:t>
            </a:r>
            <a:r>
              <a:rPr lang="en-US" u="sng" dirty="0">
                <a:solidFill>
                  <a:srgbClr val="C00000"/>
                </a:solidFill>
              </a:rPr>
              <a:t>heavyweight in</a:t>
            </a:r>
            <a:r>
              <a:rPr lang="id-ID" u="sng" dirty="0">
                <a:solidFill>
                  <a:srgbClr val="C00000"/>
                </a:solidFill>
              </a:rPr>
              <a:t> </a:t>
            </a:r>
            <a:r>
              <a:rPr lang="en-US" u="sng" dirty="0">
                <a:solidFill>
                  <a:srgbClr val="C00000"/>
                </a:solidFill>
              </a:rPr>
              <a:t>terms of configuration</a:t>
            </a:r>
            <a:r>
              <a:rPr lang="id-ID" b="0" dirty="0"/>
              <a:t>.</a:t>
            </a:r>
          </a:p>
          <a:p>
            <a:endParaRPr lang="id-ID" b="0" dirty="0"/>
          </a:p>
          <a:p>
            <a:r>
              <a:rPr lang="en-US" b="0" dirty="0"/>
              <a:t>Initially, Spring was configured with XML (and lots of it).</a:t>
            </a:r>
            <a:endParaRPr lang="id-ID" b="0" dirty="0"/>
          </a:p>
          <a:p>
            <a:r>
              <a:rPr lang="en-US" b="0" dirty="0"/>
              <a:t>Spring 2.5 introduced annotation-based component-scanning, which eliminated a great</a:t>
            </a:r>
            <a:r>
              <a:rPr lang="id-ID" b="0" dirty="0"/>
              <a:t> </a:t>
            </a:r>
            <a:r>
              <a:rPr lang="en-US" b="0" dirty="0"/>
              <a:t>deal of explicit XML configuration</a:t>
            </a:r>
            <a:r>
              <a:rPr lang="id-ID" b="0" dirty="0"/>
              <a:t>.</a:t>
            </a:r>
          </a:p>
          <a:p>
            <a:r>
              <a:rPr lang="en-US" b="0" dirty="0"/>
              <a:t>Spring 3.0</a:t>
            </a:r>
            <a:r>
              <a:rPr lang="id-ID" b="0" dirty="0"/>
              <a:t> </a:t>
            </a:r>
            <a:r>
              <a:rPr lang="en-US" b="0" dirty="0"/>
              <a:t>introduced a Java-based configuration as a type-safe and </a:t>
            </a:r>
            <a:r>
              <a:rPr lang="en-US" b="0" dirty="0" err="1"/>
              <a:t>refactorable</a:t>
            </a:r>
            <a:r>
              <a:rPr lang="en-US" b="0" dirty="0"/>
              <a:t> option to XML.</a:t>
            </a:r>
            <a:endParaRPr lang="id-ID" b="0" dirty="0"/>
          </a:p>
          <a:p>
            <a:r>
              <a:rPr lang="en-US" dirty="0"/>
              <a:t>Even so, there was no escape from configuration.</a:t>
            </a:r>
            <a:endParaRPr lang="id-ID" dirty="0"/>
          </a:p>
          <a:p>
            <a:endParaRPr lang="id-ID" dirty="0"/>
          </a:p>
        </p:txBody>
      </p:sp>
    </p:spTree>
    <p:extLst>
      <p:ext uri="{BB962C8B-B14F-4D97-AF65-F5344CB8AC3E}">
        <p14:creationId xmlns:p14="http://schemas.microsoft.com/office/powerpoint/2010/main" val="3673298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a:t>Developing “hello word” with Spring</a:t>
            </a:r>
            <a:endParaRPr lang="en-US" sz="3200" dirty="0"/>
          </a:p>
        </p:txBody>
      </p:sp>
      <p:sp>
        <p:nvSpPr>
          <p:cNvPr id="3" name="Content Placeholder 2"/>
          <p:cNvSpPr>
            <a:spLocks noGrp="1"/>
          </p:cNvSpPr>
          <p:nvPr>
            <p:ph idx="1"/>
          </p:nvPr>
        </p:nvSpPr>
        <p:spPr/>
        <p:txBody>
          <a:bodyPr/>
          <a:lstStyle/>
          <a:p>
            <a:r>
              <a:rPr lang="en-US" b="0" dirty="0"/>
              <a:t>A project structure, complete with a Maven or </a:t>
            </a:r>
            <a:r>
              <a:rPr lang="en-US" b="0" dirty="0" err="1"/>
              <a:t>Gradle</a:t>
            </a:r>
            <a:r>
              <a:rPr lang="en-US" b="0" dirty="0"/>
              <a:t> build file including</a:t>
            </a:r>
            <a:r>
              <a:rPr lang="id-ID" b="0" dirty="0"/>
              <a:t> </a:t>
            </a:r>
            <a:r>
              <a:rPr lang="en-US" b="0" dirty="0"/>
              <a:t>required dependencies.</a:t>
            </a:r>
            <a:endParaRPr lang="id-ID" b="0" dirty="0"/>
          </a:p>
          <a:p>
            <a:r>
              <a:rPr lang="en-US" b="0" dirty="0"/>
              <a:t>A </a:t>
            </a:r>
            <a:r>
              <a:rPr lang="en-US" dirty="0"/>
              <a:t>web.xml</a:t>
            </a:r>
            <a:r>
              <a:rPr lang="en-US" b="0" dirty="0"/>
              <a:t> file (or a </a:t>
            </a:r>
            <a:r>
              <a:rPr lang="en-US" b="0" dirty="0" err="1"/>
              <a:t>WebApplicationInitializer</a:t>
            </a:r>
            <a:r>
              <a:rPr lang="en-US" b="0" dirty="0"/>
              <a:t> implementation) that declares</a:t>
            </a:r>
            <a:r>
              <a:rPr lang="id-ID" b="0" dirty="0"/>
              <a:t> </a:t>
            </a:r>
            <a:r>
              <a:rPr lang="en-US" b="0" dirty="0"/>
              <a:t>Spring’s </a:t>
            </a:r>
            <a:r>
              <a:rPr lang="en-US" b="0" dirty="0" err="1"/>
              <a:t>DispatcherServlet</a:t>
            </a:r>
            <a:r>
              <a:rPr lang="en-US" b="0" dirty="0"/>
              <a:t>.</a:t>
            </a:r>
            <a:endParaRPr lang="id-ID" b="0" dirty="0"/>
          </a:p>
          <a:p>
            <a:r>
              <a:rPr lang="en-US" b="0" dirty="0"/>
              <a:t>A Spring configuration that enables Spring MVC.</a:t>
            </a:r>
            <a:endParaRPr lang="id-ID" b="0" dirty="0"/>
          </a:p>
          <a:p>
            <a:r>
              <a:rPr lang="en-US" dirty="0">
                <a:solidFill>
                  <a:srgbClr val="0070C0"/>
                </a:solidFill>
              </a:rPr>
              <a:t>A controller class that will respond to HTTP requests with “Hello World”.</a:t>
            </a:r>
            <a:endParaRPr lang="id-ID" dirty="0">
              <a:solidFill>
                <a:srgbClr val="0070C0"/>
              </a:solidFill>
            </a:endParaRPr>
          </a:p>
          <a:p>
            <a:r>
              <a:rPr lang="en-US" dirty="0"/>
              <a:t>A web server</a:t>
            </a:r>
            <a:r>
              <a:rPr lang="en-US" b="0" dirty="0"/>
              <a:t>, such as Tomcat, to deploy the application to.</a:t>
            </a:r>
            <a:endParaRPr lang="en-US" dirty="0"/>
          </a:p>
        </p:txBody>
      </p:sp>
      <p:sp>
        <p:nvSpPr>
          <p:cNvPr id="4" name="TextBox 3"/>
          <p:cNvSpPr txBox="1"/>
          <p:nvPr/>
        </p:nvSpPr>
        <p:spPr>
          <a:xfrm>
            <a:off x="1691680" y="4941168"/>
            <a:ext cx="5685211" cy="1323439"/>
          </a:xfrm>
          <a:prstGeom prst="rect">
            <a:avLst/>
          </a:prstGeom>
          <a:noFill/>
        </p:spPr>
        <p:txBody>
          <a:bodyPr wrap="none" rtlCol="0">
            <a:spAutoFit/>
          </a:bodyPr>
          <a:lstStyle/>
          <a:p>
            <a:r>
              <a:rPr lang="id-ID" dirty="0"/>
              <a:t>O</a:t>
            </a:r>
            <a:r>
              <a:rPr lang="en-US" dirty="0" err="1"/>
              <a:t>nly</a:t>
            </a:r>
            <a:r>
              <a:rPr lang="en-US" dirty="0"/>
              <a:t> one item is specific to developing the</a:t>
            </a:r>
          </a:p>
          <a:p>
            <a:r>
              <a:rPr lang="en-US" dirty="0"/>
              <a:t>Hello World functionality: </a:t>
            </a:r>
            <a:r>
              <a:rPr lang="en-US" b="1" dirty="0"/>
              <a:t>the controller</a:t>
            </a:r>
            <a:r>
              <a:rPr lang="id-ID" dirty="0"/>
              <a:t> !</a:t>
            </a:r>
          </a:p>
          <a:p>
            <a:endParaRPr lang="id-ID" dirty="0"/>
          </a:p>
          <a:p>
            <a:r>
              <a:rPr lang="en-US" dirty="0"/>
              <a:t>The rest of it is generic boilerplate</a:t>
            </a:r>
            <a:r>
              <a:rPr lang="id-ID" dirty="0"/>
              <a:t> !</a:t>
            </a:r>
            <a:endParaRPr lang="en-US" dirty="0"/>
          </a:p>
        </p:txBody>
      </p:sp>
    </p:spTree>
    <p:extLst>
      <p:ext uri="{BB962C8B-B14F-4D97-AF65-F5344CB8AC3E}">
        <p14:creationId xmlns:p14="http://schemas.microsoft.com/office/powerpoint/2010/main" val="390306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Spring-Boot</a:t>
            </a:r>
            <a:endParaRPr lang="en-US" dirty="0"/>
          </a:p>
        </p:txBody>
      </p:sp>
      <p:sp>
        <p:nvSpPr>
          <p:cNvPr id="3" name="Content Placeholder 2"/>
          <p:cNvSpPr>
            <a:spLocks noGrp="1"/>
          </p:cNvSpPr>
          <p:nvPr>
            <p:ph idx="1"/>
          </p:nvPr>
        </p:nvSpPr>
        <p:spPr/>
        <p:txBody>
          <a:bodyPr/>
          <a:lstStyle/>
          <a:p>
            <a:pPr marL="0" indent="0">
              <a:buNone/>
            </a:pPr>
            <a:r>
              <a:rPr lang="en-US" b="0" dirty="0"/>
              <a:t>Spring Boot brings a great deal of magic to Spring application development.</a:t>
            </a:r>
            <a:endParaRPr lang="id-ID" b="0" dirty="0"/>
          </a:p>
          <a:p>
            <a:r>
              <a:rPr lang="en-US" b="0" i="1" dirty="0"/>
              <a:t>Automatic configuration</a:t>
            </a:r>
            <a:r>
              <a:rPr lang="en-US" b="0" dirty="0"/>
              <a:t>—Spring Boot can automatically provide configuration</a:t>
            </a:r>
            <a:r>
              <a:rPr lang="id-ID" b="0" dirty="0"/>
              <a:t> </a:t>
            </a:r>
            <a:r>
              <a:rPr lang="en-US" b="0" dirty="0"/>
              <a:t>for application functionality common to many Spring applications.</a:t>
            </a:r>
            <a:endParaRPr lang="id-ID" b="0" dirty="0"/>
          </a:p>
          <a:p>
            <a:r>
              <a:rPr lang="en-US" b="0" i="1" dirty="0"/>
              <a:t>Starter dependencies</a:t>
            </a:r>
            <a:r>
              <a:rPr lang="en-US" b="0" dirty="0"/>
              <a:t>—You tell Spring Boot what kind of functionality you need</a:t>
            </a:r>
            <a:r>
              <a:rPr lang="id-ID" b="0" dirty="0"/>
              <a:t>.</a:t>
            </a:r>
          </a:p>
          <a:p>
            <a:pPr lvl="1"/>
            <a:r>
              <a:rPr lang="id-ID" dirty="0"/>
              <a:t>E.g. Tomcat is automatically embedded !</a:t>
            </a:r>
            <a:endParaRPr lang="id-ID" b="0" dirty="0"/>
          </a:p>
          <a:p>
            <a:r>
              <a:rPr lang="en-US" b="0" i="1" dirty="0"/>
              <a:t>The command-line interface</a:t>
            </a:r>
            <a:r>
              <a:rPr lang="en-US" b="0" dirty="0"/>
              <a:t>—This optional feature of Spring Boot lets you write</a:t>
            </a:r>
            <a:r>
              <a:rPr lang="id-ID" b="0" dirty="0"/>
              <a:t> </a:t>
            </a:r>
            <a:r>
              <a:rPr lang="en-US" b="0" dirty="0"/>
              <a:t>complete applications with just application code</a:t>
            </a:r>
            <a:r>
              <a:rPr lang="id-ID" b="0" dirty="0"/>
              <a:t>.</a:t>
            </a:r>
          </a:p>
        </p:txBody>
      </p:sp>
    </p:spTree>
    <p:extLst>
      <p:ext uri="{BB962C8B-B14F-4D97-AF65-F5344CB8AC3E}">
        <p14:creationId xmlns:p14="http://schemas.microsoft.com/office/powerpoint/2010/main" val="646037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Spring-Boot</a:t>
            </a:r>
            <a:endParaRPr lang="en-US" dirty="0"/>
          </a:p>
        </p:txBody>
      </p:sp>
      <p:sp>
        <p:nvSpPr>
          <p:cNvPr id="3" name="Content Placeholder 2"/>
          <p:cNvSpPr>
            <a:spLocks noGrp="1"/>
          </p:cNvSpPr>
          <p:nvPr>
            <p:ph idx="1"/>
          </p:nvPr>
        </p:nvSpPr>
        <p:spPr/>
        <p:txBody>
          <a:bodyPr/>
          <a:lstStyle/>
          <a:p>
            <a:r>
              <a:rPr lang="id-ID" dirty="0"/>
              <a:t>Goal: </a:t>
            </a:r>
            <a:r>
              <a:rPr lang="en-US" dirty="0">
                <a:hlinkClick r:id="rId2"/>
              </a:rPr>
              <a:t>Spring Boot</a:t>
            </a:r>
            <a:r>
              <a:rPr lang="en-US" dirty="0"/>
              <a:t> helps you accelerate and facilitate application development</a:t>
            </a:r>
          </a:p>
          <a:p>
            <a:endParaRPr lang="en-US" dirty="0"/>
          </a:p>
        </p:txBody>
      </p:sp>
    </p:spTree>
    <p:extLst>
      <p:ext uri="{BB962C8B-B14F-4D97-AF65-F5344CB8AC3E}">
        <p14:creationId xmlns:p14="http://schemas.microsoft.com/office/powerpoint/2010/main" val="2723740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 vs Spring-Boot ???</a:t>
            </a:r>
            <a:endParaRPr lang="en-US" dirty="0"/>
          </a:p>
        </p:txBody>
      </p:sp>
      <p:sp>
        <p:nvSpPr>
          <p:cNvPr id="3" name="Content Placeholder 2"/>
          <p:cNvSpPr>
            <a:spLocks noGrp="1"/>
          </p:cNvSpPr>
          <p:nvPr>
            <p:ph idx="1"/>
          </p:nvPr>
        </p:nvSpPr>
        <p:spPr/>
        <p:txBody>
          <a:bodyPr/>
          <a:lstStyle/>
          <a:p>
            <a:r>
              <a:rPr lang="en-US" b="0" dirty="0"/>
              <a:t>In short, at its heart, </a:t>
            </a:r>
            <a:r>
              <a:rPr lang="en-US" dirty="0">
                <a:solidFill>
                  <a:srgbClr val="0070C0"/>
                </a:solidFill>
              </a:rPr>
              <a:t>Spring Boot is just Spring</a:t>
            </a:r>
            <a:r>
              <a:rPr lang="id-ID" dirty="0">
                <a:solidFill>
                  <a:srgbClr val="0070C0"/>
                </a:solidFill>
              </a:rPr>
              <a:t> !</a:t>
            </a:r>
          </a:p>
          <a:p>
            <a:endParaRPr lang="id-ID" b="0" dirty="0"/>
          </a:p>
          <a:p>
            <a:r>
              <a:rPr lang="en-US" b="0" dirty="0"/>
              <a:t>Inside, Spring Boot is doing the</a:t>
            </a:r>
            <a:r>
              <a:rPr lang="id-ID" b="0" dirty="0"/>
              <a:t> </a:t>
            </a:r>
            <a:r>
              <a:rPr lang="en-US" b="0" dirty="0"/>
              <a:t>same kind of bean configuration in Spring that you might do on your own if Spring</a:t>
            </a:r>
            <a:r>
              <a:rPr lang="id-ID" b="0" dirty="0"/>
              <a:t> </a:t>
            </a:r>
            <a:r>
              <a:rPr lang="en-US" b="0" dirty="0"/>
              <a:t>Boot didn’t exist.</a:t>
            </a:r>
            <a:endParaRPr lang="id-ID" b="0" dirty="0"/>
          </a:p>
          <a:p>
            <a:endParaRPr lang="id-ID" b="0" dirty="0"/>
          </a:p>
          <a:p>
            <a:r>
              <a:rPr lang="en-US" b="0" dirty="0"/>
              <a:t>Thankfully, because Spring Boot does exist, you’re freed from dealing</a:t>
            </a:r>
            <a:r>
              <a:rPr lang="id-ID" b="0" dirty="0"/>
              <a:t> </a:t>
            </a:r>
            <a:r>
              <a:rPr lang="en-US" b="0" dirty="0"/>
              <a:t>with explicit boilerplate configuration and are able to focus on the logic that</a:t>
            </a:r>
            <a:r>
              <a:rPr lang="id-ID" b="0" dirty="0"/>
              <a:t> </a:t>
            </a:r>
            <a:r>
              <a:rPr lang="en-US" b="0" dirty="0"/>
              <a:t>makes your application unique.</a:t>
            </a:r>
            <a:endParaRPr lang="en-US" dirty="0"/>
          </a:p>
        </p:txBody>
      </p:sp>
    </p:spTree>
    <p:extLst>
      <p:ext uri="{BB962C8B-B14F-4D97-AF65-F5344CB8AC3E}">
        <p14:creationId xmlns:p14="http://schemas.microsoft.com/office/powerpoint/2010/main" val="3157799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980"/>
            <a:ext cx="8162925" cy="523220"/>
          </a:xfrm>
        </p:spPr>
        <p:txBody>
          <a:bodyPr/>
          <a:lstStyle/>
          <a:p>
            <a:r>
              <a:rPr lang="id-ID" sz="2800" dirty="0"/>
              <a:t>Some Misconceptions regarding Spring-Boot</a:t>
            </a:r>
            <a:endParaRPr lang="en-US" sz="2800" dirty="0"/>
          </a:p>
        </p:txBody>
      </p:sp>
      <p:sp>
        <p:nvSpPr>
          <p:cNvPr id="3" name="Content Placeholder 2"/>
          <p:cNvSpPr>
            <a:spLocks noGrp="1"/>
          </p:cNvSpPr>
          <p:nvPr>
            <p:ph idx="1"/>
          </p:nvPr>
        </p:nvSpPr>
        <p:spPr/>
        <p:txBody>
          <a:bodyPr/>
          <a:lstStyle/>
          <a:p>
            <a:r>
              <a:rPr lang="en-US" b="0" dirty="0"/>
              <a:t>Spring Boot is not an application server.</a:t>
            </a:r>
            <a:endParaRPr lang="id-ID" b="0" dirty="0"/>
          </a:p>
          <a:p>
            <a:pPr lvl="1"/>
            <a:r>
              <a:rPr lang="en-US" b="0" dirty="0"/>
              <a:t>This misconception stems from the</a:t>
            </a:r>
            <a:r>
              <a:rPr lang="id-ID" b="0" dirty="0"/>
              <a:t> </a:t>
            </a:r>
            <a:r>
              <a:rPr lang="en-US" b="0" dirty="0"/>
              <a:t>fact that it’s possible to create web applications as self-executable </a:t>
            </a:r>
            <a:r>
              <a:rPr lang="en-US" sz="2000" b="0" dirty="0"/>
              <a:t>JAR </a:t>
            </a:r>
            <a:r>
              <a:rPr lang="en-US" b="0" dirty="0"/>
              <a:t>files</a:t>
            </a:r>
            <a:r>
              <a:rPr lang="id-ID" dirty="0"/>
              <a:t>.</a:t>
            </a:r>
          </a:p>
          <a:p>
            <a:pPr lvl="1"/>
            <a:r>
              <a:rPr lang="id-ID" b="0" dirty="0"/>
              <a:t>Spring-Boot only embeds a servlet container, like tomcat</a:t>
            </a:r>
          </a:p>
          <a:p>
            <a:r>
              <a:rPr lang="en-US" b="0" dirty="0"/>
              <a:t>Spring Boot doesn’t implement any enterprise Java specifications such as</a:t>
            </a:r>
            <a:r>
              <a:rPr lang="id-ID" b="0" dirty="0"/>
              <a:t> </a:t>
            </a:r>
            <a:r>
              <a:rPr lang="en-US" b="0" dirty="0"/>
              <a:t>JPA or JMS.</a:t>
            </a:r>
            <a:endParaRPr lang="id-ID" b="0" dirty="0"/>
          </a:p>
          <a:p>
            <a:r>
              <a:rPr lang="en-US" b="0" dirty="0"/>
              <a:t>Spring Boot doesn’t employ any form of code generation to accomplish its</a:t>
            </a:r>
            <a:r>
              <a:rPr lang="id-ID" b="0" dirty="0"/>
              <a:t> </a:t>
            </a:r>
            <a:r>
              <a:rPr lang="en-US" b="0" dirty="0"/>
              <a:t>magic.</a:t>
            </a:r>
            <a:endParaRPr lang="id-ID" b="0" dirty="0"/>
          </a:p>
          <a:p>
            <a:pPr lvl="1"/>
            <a:r>
              <a:rPr lang="en-US" dirty="0"/>
              <a:t>Instead, it </a:t>
            </a:r>
            <a:r>
              <a:rPr lang="en-US" dirty="0">
                <a:solidFill>
                  <a:srgbClr val="FF0000"/>
                </a:solidFill>
              </a:rPr>
              <a:t>leverages conditional configuration features </a:t>
            </a:r>
            <a:r>
              <a:rPr lang="en-US" dirty="0"/>
              <a:t>from Spring 4</a:t>
            </a:r>
            <a:endParaRPr lang="id-ID" b="0" dirty="0"/>
          </a:p>
        </p:txBody>
      </p:sp>
    </p:spTree>
    <p:extLst>
      <p:ext uri="{BB962C8B-B14F-4D97-AF65-F5344CB8AC3E}">
        <p14:creationId xmlns:p14="http://schemas.microsoft.com/office/powerpoint/2010/main" val="3593846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Spring-Boot: Hello Word</a:t>
            </a:r>
            <a:endParaRPr lang="en-US" dirty="0"/>
          </a:p>
        </p:txBody>
      </p:sp>
      <p:sp>
        <p:nvSpPr>
          <p:cNvPr id="4" name="TextBox 3"/>
          <p:cNvSpPr txBox="1"/>
          <p:nvPr/>
        </p:nvSpPr>
        <p:spPr>
          <a:xfrm>
            <a:off x="395536" y="1700808"/>
            <a:ext cx="8036174" cy="3970318"/>
          </a:xfrm>
          <a:prstGeom prst="rect">
            <a:avLst/>
          </a:prstGeom>
          <a:noFill/>
        </p:spPr>
        <p:txBody>
          <a:bodyPr wrap="none" rtlCol="0">
            <a:spAutoFit/>
          </a:bodyPr>
          <a:lstStyle/>
          <a:p>
            <a:r>
              <a:rPr lang="en-US" sz="1800" dirty="0">
                <a:latin typeface="Consolas" panose="020B0609020204030204" pitchFamily="49" charset="0"/>
                <a:cs typeface="Consolas" panose="020B0609020204030204" pitchFamily="49" charset="0"/>
              </a:rPr>
              <a:t>package hello;</a:t>
            </a: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org.springframework.web.bind.annotation.RestController</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org.springframework.web.bind.annotation.RequestMapping</a:t>
            </a:r>
            <a:r>
              <a:rPr lang="en-US" sz="1800" dirty="0">
                <a:latin typeface="Consolas" panose="020B0609020204030204" pitchFamily="49" charset="0"/>
                <a:cs typeface="Consolas" panose="020B0609020204030204" pitchFamily="49" charset="0"/>
              </a:rPr>
              <a:t>;</a:t>
            </a:r>
          </a:p>
          <a:p>
            <a:endParaRPr lang="en-US" sz="1800" dirty="0">
              <a:latin typeface="Consolas" panose="020B0609020204030204" pitchFamily="49" charset="0"/>
              <a:cs typeface="Consolas" panose="020B0609020204030204" pitchFamily="49" charset="0"/>
            </a:endParaRPr>
          </a:p>
          <a:p>
            <a:r>
              <a:rPr lang="en-US" sz="1800" b="1" dirty="0">
                <a:solidFill>
                  <a:srgbClr val="0070C0"/>
                </a:solidFill>
                <a:latin typeface="Consolas" panose="020B0609020204030204" pitchFamily="49" charset="0"/>
                <a:cs typeface="Consolas" panose="020B0609020204030204" pitchFamily="49" charset="0"/>
              </a:rPr>
              <a:t>@</a:t>
            </a:r>
            <a:r>
              <a:rPr lang="en-US" sz="1800" b="1" dirty="0" err="1">
                <a:solidFill>
                  <a:srgbClr val="0070C0"/>
                </a:solidFill>
                <a:latin typeface="Consolas" panose="020B0609020204030204" pitchFamily="49" charset="0"/>
                <a:cs typeface="Consolas" panose="020B0609020204030204" pitchFamily="49" charset="0"/>
              </a:rPr>
              <a:t>RestController</a:t>
            </a:r>
            <a:endParaRPr lang="en-US" sz="1800" b="1" dirty="0">
              <a:solidFill>
                <a:srgbClr val="0070C0"/>
              </a:solidFill>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public class </a:t>
            </a:r>
            <a:r>
              <a:rPr lang="en-US" sz="1800" dirty="0" err="1">
                <a:latin typeface="Consolas" panose="020B0609020204030204" pitchFamily="49" charset="0"/>
                <a:cs typeface="Consolas" panose="020B0609020204030204" pitchFamily="49" charset="0"/>
              </a:rPr>
              <a:t>HelloController</a:t>
            </a: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a:p>
            <a:r>
              <a:rPr lang="en-US" sz="1800" b="1" dirty="0">
                <a:solidFill>
                  <a:srgbClr val="0070C0"/>
                </a:solidFill>
                <a:latin typeface="Consolas" panose="020B0609020204030204" pitchFamily="49" charset="0"/>
                <a:cs typeface="Consolas" panose="020B0609020204030204" pitchFamily="49" charset="0"/>
              </a:rPr>
              <a:t>    @</a:t>
            </a:r>
            <a:r>
              <a:rPr lang="en-US" sz="1800" b="1" dirty="0" err="1">
                <a:solidFill>
                  <a:srgbClr val="0070C0"/>
                </a:solidFill>
                <a:latin typeface="Consolas" panose="020B0609020204030204" pitchFamily="49" charset="0"/>
                <a:cs typeface="Consolas" panose="020B0609020204030204" pitchFamily="49" charset="0"/>
              </a:rPr>
              <a:t>RequestMapping</a:t>
            </a:r>
            <a:r>
              <a:rPr lang="en-US" sz="1800" b="1" dirty="0">
                <a:solidFill>
                  <a:srgbClr val="0070C0"/>
                </a:solidFill>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    public String index() {</a:t>
            </a:r>
          </a:p>
          <a:p>
            <a:r>
              <a:rPr lang="en-US" sz="1800" dirty="0">
                <a:latin typeface="Consolas" panose="020B0609020204030204" pitchFamily="49" charset="0"/>
                <a:cs typeface="Consolas" panose="020B0609020204030204" pitchFamily="49" charset="0"/>
              </a:rPr>
              <a:t>        return "Greetings from Spring Boot!";</a:t>
            </a:r>
          </a:p>
          <a:p>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58868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Spring-Boot: Hello Word</a:t>
            </a:r>
            <a:endParaRPr lang="en-US" dirty="0"/>
          </a:p>
        </p:txBody>
      </p:sp>
      <p:sp>
        <p:nvSpPr>
          <p:cNvPr id="4" name="TextBox 3"/>
          <p:cNvSpPr txBox="1"/>
          <p:nvPr/>
        </p:nvSpPr>
        <p:spPr>
          <a:xfrm>
            <a:off x="107504" y="856357"/>
            <a:ext cx="9161482" cy="6001643"/>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package hello;</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import </a:t>
            </a:r>
            <a:r>
              <a:rPr lang="en-US" sz="1600" dirty="0" err="1">
                <a:latin typeface="Consolas" panose="020B0609020204030204" pitchFamily="49" charset="0"/>
                <a:cs typeface="Consolas" panose="020B0609020204030204" pitchFamily="49" charset="0"/>
              </a:rPr>
              <a:t>java.util.Arrays</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import </a:t>
            </a:r>
            <a:r>
              <a:rPr lang="en-US" sz="1600" dirty="0" err="1">
                <a:latin typeface="Consolas" panose="020B0609020204030204" pitchFamily="49" charset="0"/>
                <a:cs typeface="Consolas" panose="020B0609020204030204" pitchFamily="49" charset="0"/>
              </a:rPr>
              <a:t>org.springframework.boot.SpringApplication</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import </a:t>
            </a:r>
            <a:r>
              <a:rPr lang="en-US" sz="1600" dirty="0" err="1">
                <a:latin typeface="Consolas" panose="020B0609020204030204" pitchFamily="49" charset="0"/>
                <a:cs typeface="Consolas" panose="020B0609020204030204" pitchFamily="49" charset="0"/>
              </a:rPr>
              <a:t>org.springframework.boot.autoconfigure.SpringBootApplication</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import </a:t>
            </a:r>
            <a:r>
              <a:rPr lang="en-US" sz="1600" dirty="0" err="1">
                <a:latin typeface="Consolas" panose="020B0609020204030204" pitchFamily="49" charset="0"/>
                <a:cs typeface="Consolas" panose="020B0609020204030204" pitchFamily="49" charset="0"/>
              </a:rPr>
              <a:t>org.springframework.context.ApplicationContext</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SpringBootApplication</a:t>
            </a:r>
            <a:endParaRPr lang="en-US" sz="1600" b="1" dirty="0">
              <a:solidFill>
                <a:srgbClr val="0070C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class Application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public static void main(String[] </a:t>
            </a:r>
            <a:r>
              <a:rPr lang="en-US" sz="1600" dirty="0" err="1">
                <a:latin typeface="Consolas" panose="020B0609020204030204" pitchFamily="49" charset="0"/>
                <a:cs typeface="Consolas" panose="020B0609020204030204" pitchFamily="49" charset="0"/>
              </a:rPr>
              <a:t>args</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ApplicationContext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ctx</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SpringApplication.run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Application.class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args</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System.out.println</a:t>
            </a:r>
            <a:r>
              <a:rPr lang="en-US" sz="1600" dirty="0">
                <a:latin typeface="Consolas" panose="020B0609020204030204" pitchFamily="49" charset="0"/>
                <a:cs typeface="Consolas" panose="020B0609020204030204" pitchFamily="49" charset="0"/>
              </a:rPr>
              <a:t>("Let's inspect the beans provided by Spring Boot:");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String[] </a:t>
            </a:r>
            <a:r>
              <a:rPr lang="en-US" sz="1600" dirty="0" err="1">
                <a:latin typeface="Consolas" panose="020B0609020204030204" pitchFamily="49" charset="0"/>
                <a:cs typeface="Consolas" panose="020B0609020204030204" pitchFamily="49" charset="0"/>
              </a:rPr>
              <a:t>beanNames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ctx.getBeanDefinitionNames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Arrays.sort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beanNames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for (String </a:t>
            </a:r>
            <a:r>
              <a:rPr lang="en-US" sz="1600" dirty="0" err="1">
                <a:latin typeface="Consolas" panose="020B0609020204030204" pitchFamily="49" charset="0"/>
                <a:cs typeface="Consolas" panose="020B0609020204030204" pitchFamily="49" charset="0"/>
              </a:rPr>
              <a:t>beanName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beanNames</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System.out.println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beanName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2426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Java beans</a:t>
            </a:r>
          </a:p>
        </p:txBody>
      </p:sp>
      <p:pic>
        <p:nvPicPr>
          <p:cNvPr id="4" name="Picture 3"/>
          <p:cNvPicPr>
            <a:picLocks noChangeAspect="1"/>
          </p:cNvPicPr>
          <p:nvPr/>
        </p:nvPicPr>
        <p:blipFill>
          <a:blip r:embed="rId2"/>
          <a:stretch>
            <a:fillRect/>
          </a:stretch>
        </p:blipFill>
        <p:spPr>
          <a:xfrm>
            <a:off x="773206" y="1628800"/>
            <a:ext cx="7378512" cy="3312368"/>
          </a:xfrm>
          <a:prstGeom prst="rect">
            <a:avLst/>
          </a:prstGeom>
        </p:spPr>
      </p:pic>
    </p:spTree>
    <p:extLst>
      <p:ext uri="{BB962C8B-B14F-4D97-AF65-F5344CB8AC3E}">
        <p14:creationId xmlns:p14="http://schemas.microsoft.com/office/powerpoint/2010/main" val="314402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Spring-Boot: Hello Word</a:t>
            </a:r>
            <a:endParaRPr lang="en-US" dirty="0"/>
          </a:p>
        </p:txBody>
      </p:sp>
      <p:sp>
        <p:nvSpPr>
          <p:cNvPr id="3" name="Content Placeholder 2"/>
          <p:cNvSpPr>
            <a:spLocks noGrp="1"/>
          </p:cNvSpPr>
          <p:nvPr>
            <p:ph idx="1"/>
          </p:nvPr>
        </p:nvSpPr>
        <p:spPr/>
        <p:txBody>
          <a:bodyPr/>
          <a:lstStyle/>
          <a:p>
            <a:r>
              <a:rPr lang="en-US" dirty="0"/>
              <a:t>Did you notice that there wasn’t a single line of XML? No web.xml file either. </a:t>
            </a:r>
            <a:endParaRPr lang="id-ID" dirty="0"/>
          </a:p>
          <a:p>
            <a:r>
              <a:rPr lang="en-US" dirty="0"/>
              <a:t>This web application is 100% pure Java and you didn’t have to deal with configuring any plumbing or infrastructure.</a:t>
            </a:r>
            <a:endParaRPr lang="id-ID" dirty="0"/>
          </a:p>
          <a:p>
            <a:endParaRPr lang="en-US" dirty="0"/>
          </a:p>
        </p:txBody>
      </p:sp>
    </p:spTree>
    <p:extLst>
      <p:ext uri="{BB962C8B-B14F-4D97-AF65-F5344CB8AC3E}">
        <p14:creationId xmlns:p14="http://schemas.microsoft.com/office/powerpoint/2010/main" val="17176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964"/>
            <a:ext cx="7772400" cy="707886"/>
          </a:xfrm>
        </p:spPr>
        <p:txBody>
          <a:bodyPr/>
          <a:lstStyle/>
          <a:p>
            <a:pPr>
              <a:defRPr/>
            </a:pPr>
            <a:r>
              <a:rPr lang="id-ID" dirty="0"/>
              <a:t>Web MVC</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dirty="0"/>
          </a:p>
        </p:txBody>
      </p:sp>
    </p:spTree>
    <p:extLst>
      <p:ext uri="{BB962C8B-B14F-4D97-AF65-F5344CB8AC3E}">
        <p14:creationId xmlns:p14="http://schemas.microsoft.com/office/powerpoint/2010/main" val="3879339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Overview</a:t>
            </a:r>
            <a:endParaRPr lang="en-US" dirty="0"/>
          </a:p>
        </p:txBody>
      </p:sp>
      <p:sp>
        <p:nvSpPr>
          <p:cNvPr id="3" name="Content Placeholder 2"/>
          <p:cNvSpPr>
            <a:spLocks noGrp="1"/>
          </p:cNvSpPr>
          <p:nvPr>
            <p:ph idx="1"/>
          </p:nvPr>
        </p:nvSpPr>
        <p:spPr/>
        <p:txBody>
          <a:bodyPr/>
          <a:lstStyle/>
          <a:p>
            <a:r>
              <a:rPr lang="id-ID" dirty="0"/>
              <a:t>MVC considers three roles</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558665" cy="422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2501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Model</a:t>
            </a:r>
            <a:endParaRPr lang="en-US" dirty="0"/>
          </a:p>
        </p:txBody>
      </p:sp>
      <p:sp>
        <p:nvSpPr>
          <p:cNvPr id="3" name="Content Placeholder 2"/>
          <p:cNvSpPr>
            <a:spLocks noGrp="1"/>
          </p:cNvSpPr>
          <p:nvPr>
            <p:ph idx="1"/>
          </p:nvPr>
        </p:nvSpPr>
        <p:spPr/>
        <p:txBody>
          <a:bodyPr/>
          <a:lstStyle/>
          <a:p>
            <a:r>
              <a:rPr lang="en-US" b="0" dirty="0"/>
              <a:t>The model is an object that represents some information about the domain.</a:t>
            </a:r>
            <a:endParaRPr lang="id-ID" b="0" dirty="0"/>
          </a:p>
          <a:p>
            <a:r>
              <a:rPr lang="en-US" b="0" dirty="0"/>
              <a:t>It's a</a:t>
            </a:r>
            <a:r>
              <a:rPr lang="id-ID" b="0" dirty="0"/>
              <a:t> </a:t>
            </a:r>
            <a:r>
              <a:rPr lang="en-US" b="0" dirty="0"/>
              <a:t>nonvisual object containing all the data and behavior other than that used for the UI.</a:t>
            </a:r>
            <a:endParaRPr lang="id-ID" b="0" dirty="0"/>
          </a:p>
          <a:p>
            <a:r>
              <a:rPr lang="en-US" b="0" dirty="0"/>
              <a:t>In its most pure OO</a:t>
            </a:r>
            <a:r>
              <a:rPr lang="id-ID" b="0" dirty="0"/>
              <a:t> </a:t>
            </a:r>
            <a:r>
              <a:rPr lang="en-US" b="0" dirty="0"/>
              <a:t>form the model is an object within a </a:t>
            </a:r>
            <a:r>
              <a:rPr lang="en-US" b="0" i="1" dirty="0"/>
              <a:t>Domain Model</a:t>
            </a:r>
            <a:r>
              <a:rPr lang="id-ID" b="0" i="1" dirty="0"/>
              <a:t>.</a:t>
            </a:r>
            <a:endParaRPr lang="id-ID" b="0" dirty="0"/>
          </a:p>
          <a:p>
            <a:endParaRPr lang="en-US" dirty="0"/>
          </a:p>
        </p:txBody>
      </p:sp>
    </p:spTree>
    <p:extLst>
      <p:ext uri="{BB962C8B-B14F-4D97-AF65-F5344CB8AC3E}">
        <p14:creationId xmlns:p14="http://schemas.microsoft.com/office/powerpoint/2010/main" val="3832768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View</a:t>
            </a:r>
            <a:endParaRPr lang="en-US" dirty="0"/>
          </a:p>
        </p:txBody>
      </p:sp>
      <p:sp>
        <p:nvSpPr>
          <p:cNvPr id="3" name="Content Placeholder 2"/>
          <p:cNvSpPr>
            <a:spLocks noGrp="1"/>
          </p:cNvSpPr>
          <p:nvPr>
            <p:ph idx="1"/>
          </p:nvPr>
        </p:nvSpPr>
        <p:spPr/>
        <p:txBody>
          <a:bodyPr/>
          <a:lstStyle/>
          <a:p>
            <a:r>
              <a:rPr lang="en-US" b="0" dirty="0"/>
              <a:t>The view represents the display of the model in the UI.</a:t>
            </a:r>
            <a:endParaRPr lang="id-ID" b="0" dirty="0"/>
          </a:p>
          <a:p>
            <a:r>
              <a:rPr lang="en-US" b="0" dirty="0"/>
              <a:t>Thus, if our model is a customer object our view</a:t>
            </a:r>
            <a:r>
              <a:rPr lang="id-ID" b="0" dirty="0"/>
              <a:t> </a:t>
            </a:r>
            <a:r>
              <a:rPr lang="en-US" b="0" dirty="0"/>
              <a:t>might be a frame full of UI widgets or an HTML page rendered with information from the model</a:t>
            </a:r>
            <a:r>
              <a:rPr lang="id-ID" b="0" dirty="0"/>
              <a:t>.</a:t>
            </a:r>
          </a:p>
          <a:p>
            <a:endParaRPr lang="id-ID" b="0" dirty="0"/>
          </a:p>
          <a:p>
            <a:r>
              <a:rPr lang="id-ID" b="0" dirty="0"/>
              <a:t>In this course, we use </a:t>
            </a:r>
            <a:r>
              <a:rPr lang="id-ID" dirty="0"/>
              <a:t>Thymeleaf</a:t>
            </a:r>
            <a:r>
              <a:rPr lang="id-ID" b="0" dirty="0"/>
              <a:t> for the view technology.</a:t>
            </a:r>
          </a:p>
          <a:p>
            <a:endParaRPr lang="en-US" dirty="0"/>
          </a:p>
        </p:txBody>
      </p:sp>
    </p:spTree>
    <p:extLst>
      <p:ext uri="{BB962C8B-B14F-4D97-AF65-F5344CB8AC3E}">
        <p14:creationId xmlns:p14="http://schemas.microsoft.com/office/powerpoint/2010/main" val="11884732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Controller</a:t>
            </a:r>
            <a:endParaRPr lang="en-US" dirty="0"/>
          </a:p>
        </p:txBody>
      </p:sp>
      <p:sp>
        <p:nvSpPr>
          <p:cNvPr id="3" name="Content Placeholder 2"/>
          <p:cNvSpPr>
            <a:spLocks noGrp="1"/>
          </p:cNvSpPr>
          <p:nvPr>
            <p:ph idx="1"/>
          </p:nvPr>
        </p:nvSpPr>
        <p:spPr/>
        <p:txBody>
          <a:bodyPr/>
          <a:lstStyle/>
          <a:p>
            <a:r>
              <a:rPr lang="en-US" b="0" dirty="0"/>
              <a:t>The view is</a:t>
            </a:r>
            <a:r>
              <a:rPr lang="id-ID" b="0" dirty="0"/>
              <a:t> </a:t>
            </a:r>
            <a:r>
              <a:rPr lang="en-US" b="0" dirty="0"/>
              <a:t>only about display of information</a:t>
            </a:r>
            <a:r>
              <a:rPr lang="id-ID" b="0" dirty="0"/>
              <a:t>.</a:t>
            </a:r>
          </a:p>
          <a:p>
            <a:r>
              <a:rPr lang="en-US" b="0" dirty="0"/>
              <a:t>any changes to the information are handled by the third member of the</a:t>
            </a:r>
            <a:r>
              <a:rPr lang="id-ID" b="0" dirty="0"/>
              <a:t> </a:t>
            </a:r>
            <a:r>
              <a:rPr lang="en-US" b="0" dirty="0"/>
              <a:t>MVC trinity: </a:t>
            </a:r>
            <a:r>
              <a:rPr lang="en-US" dirty="0"/>
              <a:t>the controller</a:t>
            </a:r>
            <a:r>
              <a:rPr lang="en-US" b="0" dirty="0"/>
              <a:t>.</a:t>
            </a:r>
            <a:endParaRPr lang="id-ID" b="0" dirty="0"/>
          </a:p>
          <a:p>
            <a:r>
              <a:rPr lang="en-US" b="0" dirty="0"/>
              <a:t>The controller takes user input, manipulates the model, and causes the view to</a:t>
            </a:r>
            <a:r>
              <a:rPr lang="id-ID" b="0" dirty="0"/>
              <a:t> </a:t>
            </a:r>
            <a:r>
              <a:rPr lang="en-US" b="0" dirty="0"/>
              <a:t>update appropriately.</a:t>
            </a:r>
            <a:endParaRPr lang="id-ID" b="0" dirty="0"/>
          </a:p>
          <a:p>
            <a:endParaRPr lang="en-US" dirty="0"/>
          </a:p>
        </p:txBody>
      </p:sp>
    </p:spTree>
    <p:extLst>
      <p:ext uri="{BB962C8B-B14F-4D97-AF65-F5344CB8AC3E}">
        <p14:creationId xmlns:p14="http://schemas.microsoft.com/office/powerpoint/2010/main" val="2949008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Two Principal Separations</a:t>
            </a:r>
            <a:endParaRPr lang="en-US" dirty="0"/>
          </a:p>
        </p:txBody>
      </p:sp>
      <p:sp>
        <p:nvSpPr>
          <p:cNvPr id="3" name="Content Placeholder 2"/>
          <p:cNvSpPr>
            <a:spLocks noGrp="1"/>
          </p:cNvSpPr>
          <p:nvPr>
            <p:ph idx="1"/>
          </p:nvPr>
        </p:nvSpPr>
        <p:spPr/>
        <p:txBody>
          <a:bodyPr/>
          <a:lstStyle/>
          <a:p>
            <a:r>
              <a:rPr lang="en-US" b="0" dirty="0"/>
              <a:t>separating the presentation from the model</a:t>
            </a:r>
            <a:endParaRPr lang="id-ID" b="0" dirty="0"/>
          </a:p>
          <a:p>
            <a:r>
              <a:rPr lang="en-US" b="0" dirty="0"/>
              <a:t>separating the controller from the view</a:t>
            </a:r>
            <a:endParaRPr lang="id-ID" b="0" dirty="0"/>
          </a:p>
          <a:p>
            <a:endParaRPr lang="id-ID" b="0" dirty="0"/>
          </a:p>
          <a:p>
            <a:r>
              <a:rPr lang="id-ID" b="0" dirty="0"/>
              <a:t>Of these, </a:t>
            </a:r>
            <a:r>
              <a:rPr lang="en-US" dirty="0"/>
              <a:t>separation of presentation from model </a:t>
            </a:r>
            <a:r>
              <a:rPr lang="en-US" b="0" dirty="0"/>
              <a:t>is one of the most fundamental heuristics of goo</a:t>
            </a:r>
            <a:r>
              <a:rPr lang="id-ID" b="0" dirty="0"/>
              <a:t>d </a:t>
            </a:r>
            <a:r>
              <a:rPr lang="en-US" b="0" dirty="0"/>
              <a:t>software design.</a:t>
            </a:r>
            <a:endParaRPr lang="en-US" dirty="0"/>
          </a:p>
        </p:txBody>
      </p:sp>
    </p:spTree>
    <p:extLst>
      <p:ext uri="{BB962C8B-B14F-4D97-AF65-F5344CB8AC3E}">
        <p14:creationId xmlns:p14="http://schemas.microsoft.com/office/powerpoint/2010/main" val="2938977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515" y="196850"/>
            <a:ext cx="8162925" cy="641350"/>
          </a:xfrm>
        </p:spPr>
        <p:txBody>
          <a:bodyPr/>
          <a:lstStyle/>
          <a:p>
            <a:r>
              <a:rPr lang="id-ID" dirty="0"/>
              <a:t>Example: Controller</a:t>
            </a:r>
            <a:endParaRPr lang="en-US" dirty="0"/>
          </a:p>
        </p:txBody>
      </p:sp>
      <p:sp>
        <p:nvSpPr>
          <p:cNvPr id="4" name="TextBox 3"/>
          <p:cNvSpPr txBox="1"/>
          <p:nvPr/>
        </p:nvSpPr>
        <p:spPr>
          <a:xfrm>
            <a:off x="683568" y="908720"/>
            <a:ext cx="8669361" cy="5632311"/>
          </a:xfrm>
          <a:prstGeom prst="rect">
            <a:avLst/>
          </a:prstGeom>
          <a:noFill/>
        </p:spPr>
        <p:txBody>
          <a:bodyPr wrap="none" rtlCol="0">
            <a:spAutoFit/>
          </a:bodyPr>
          <a:lstStyle/>
          <a:p>
            <a:r>
              <a:rPr lang="en-US" sz="1800" dirty="0">
                <a:latin typeface="Consolas" panose="020B0609020204030204" pitchFamily="49" charset="0"/>
                <a:cs typeface="Consolas" panose="020B0609020204030204" pitchFamily="49" charset="0"/>
              </a:rPr>
              <a:t>package hello;</a:t>
            </a: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org.springframework.stereotype.Controller</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org.springframework.web.servlet.ModelAndView</a:t>
            </a:r>
            <a:r>
              <a:rPr lang="en-US" sz="1800" dirty="0">
                <a:latin typeface="Consolas" panose="020B0609020204030204" pitchFamily="49" charset="0"/>
                <a:cs typeface="Consolas" panose="020B0609020204030204" pitchFamily="49" charset="0"/>
              </a:rPr>
              <a:t>;</a:t>
            </a:r>
            <a:endParaRPr lang="id-ID"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org.springframework.web.bind.annotation.RequestMapping</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org.springframework.web.bind.annotation.RequestParam</a:t>
            </a:r>
            <a:r>
              <a:rPr lang="en-US" sz="1800" dirty="0">
                <a:latin typeface="Consolas" panose="020B0609020204030204" pitchFamily="49" charset="0"/>
                <a:cs typeface="Consolas" panose="020B0609020204030204" pitchFamily="49" charset="0"/>
              </a:rPr>
              <a:t>;</a:t>
            </a:r>
          </a:p>
          <a:p>
            <a:endParaRPr lang="en-US" sz="1800" dirty="0">
              <a:latin typeface="Consolas" panose="020B0609020204030204" pitchFamily="49" charset="0"/>
              <a:cs typeface="Consolas" panose="020B0609020204030204" pitchFamily="49" charset="0"/>
            </a:endParaRPr>
          </a:p>
          <a:p>
            <a:r>
              <a:rPr lang="en-US" sz="1800" b="1" dirty="0">
                <a:solidFill>
                  <a:srgbClr val="0070C0"/>
                </a:solidFill>
                <a:latin typeface="Consolas" panose="020B0609020204030204" pitchFamily="49" charset="0"/>
                <a:cs typeface="Consolas" panose="020B0609020204030204" pitchFamily="49" charset="0"/>
              </a:rPr>
              <a:t>@Controller</a:t>
            </a:r>
          </a:p>
          <a:p>
            <a:r>
              <a:rPr lang="en-US" sz="1800" dirty="0">
                <a:latin typeface="Consolas" panose="020B0609020204030204" pitchFamily="49" charset="0"/>
                <a:cs typeface="Consolas" panose="020B0609020204030204" pitchFamily="49" charset="0"/>
              </a:rPr>
              <a:t>public class </a:t>
            </a:r>
            <a:r>
              <a:rPr lang="en-US" sz="1800" dirty="0" err="1">
                <a:latin typeface="Consolas" panose="020B0609020204030204" pitchFamily="49" charset="0"/>
                <a:cs typeface="Consolas" panose="020B0609020204030204" pitchFamily="49" charset="0"/>
              </a:rPr>
              <a:t>GreetingController</a:t>
            </a: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a:p>
            <a:r>
              <a:rPr lang="en-US" sz="1800" b="1" dirty="0">
                <a:solidFill>
                  <a:srgbClr val="0070C0"/>
                </a:solidFill>
                <a:latin typeface="Consolas" panose="020B0609020204030204" pitchFamily="49" charset="0"/>
                <a:cs typeface="Consolas" panose="020B0609020204030204" pitchFamily="49" charset="0"/>
              </a:rPr>
              <a:t>    @</a:t>
            </a:r>
            <a:r>
              <a:rPr lang="en-US" sz="1800" b="1" dirty="0" err="1">
                <a:solidFill>
                  <a:srgbClr val="0070C0"/>
                </a:solidFill>
                <a:latin typeface="Consolas" panose="020B0609020204030204" pitchFamily="49" charset="0"/>
                <a:cs typeface="Consolas" panose="020B0609020204030204" pitchFamily="49" charset="0"/>
              </a:rPr>
              <a:t>RequestMapping</a:t>
            </a:r>
            <a:r>
              <a:rPr lang="en-US" sz="1800" b="1" dirty="0">
                <a:solidFill>
                  <a:srgbClr val="0070C0"/>
                </a:solidFill>
                <a:latin typeface="Consolas" panose="020B0609020204030204" pitchFamily="49" charset="0"/>
                <a:cs typeface="Consolas" panose="020B0609020204030204" pitchFamily="49" charset="0"/>
              </a:rPr>
              <a:t>("/greeting")</a:t>
            </a:r>
          </a:p>
          <a:p>
            <a:r>
              <a:rPr lang="en-US" sz="1800" dirty="0">
                <a:latin typeface="Consolas" panose="020B0609020204030204" pitchFamily="49" charset="0"/>
                <a:cs typeface="Consolas" panose="020B0609020204030204" pitchFamily="49" charset="0"/>
              </a:rPr>
              <a:t>    public </a:t>
            </a:r>
            <a:r>
              <a:rPr lang="id-ID" sz="1800" dirty="0">
                <a:latin typeface="Consolas" panose="020B0609020204030204" pitchFamily="49" charset="0"/>
                <a:cs typeface="Consolas" panose="020B0609020204030204" pitchFamily="49" charset="0"/>
              </a:rPr>
              <a:t>ModelAndView</a:t>
            </a:r>
            <a:r>
              <a:rPr lang="en-US" sz="1800" dirty="0">
                <a:latin typeface="Consolas" panose="020B0609020204030204" pitchFamily="49" charset="0"/>
                <a:cs typeface="Consolas" panose="020B0609020204030204" pitchFamily="49" charset="0"/>
              </a:rPr>
              <a:t> greeting(@</a:t>
            </a:r>
            <a:r>
              <a:rPr lang="en-US" sz="1800" dirty="0" err="1">
                <a:latin typeface="Consolas" panose="020B0609020204030204" pitchFamily="49" charset="0"/>
                <a:cs typeface="Consolas" panose="020B0609020204030204" pitchFamily="49" charset="0"/>
              </a:rPr>
              <a:t>RequestParam</a:t>
            </a:r>
            <a:r>
              <a:rPr lang="en-US" sz="1800" dirty="0">
                <a:latin typeface="Consolas" panose="020B0609020204030204" pitchFamily="49" charset="0"/>
                <a:cs typeface="Consolas" panose="020B0609020204030204" pitchFamily="49" charset="0"/>
              </a:rPr>
              <a:t>(value="name",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required=false,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defaultValue</a:t>
            </a:r>
            <a:r>
              <a:rPr lang="en-US" sz="1800" dirty="0">
                <a:latin typeface="Consolas" panose="020B0609020204030204" pitchFamily="49" charset="0"/>
                <a:cs typeface="Consolas" panose="020B0609020204030204" pitchFamily="49" charset="0"/>
              </a:rPr>
              <a:t>="World")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String name) {</a:t>
            </a:r>
          </a:p>
          <a:p>
            <a:r>
              <a:rPr lang="en-US" sz="1800" dirty="0">
                <a:latin typeface="Consolas" panose="020B0609020204030204" pitchFamily="49" charset="0"/>
                <a:cs typeface="Consolas" panose="020B0609020204030204" pitchFamily="49" charset="0"/>
              </a:rPr>
              <a:t>       </a:t>
            </a:r>
            <a:r>
              <a:rPr lang="id-ID" sz="1800" b="1" dirty="0">
                <a:latin typeface="Consolas" panose="020B0609020204030204" pitchFamily="49" charset="0"/>
                <a:cs typeface="Consolas" panose="020B0609020204030204" pitchFamily="49" charset="0"/>
              </a:rPr>
              <a:t>Person person = new Person(name);</a:t>
            </a:r>
            <a:endParaRPr lang="en-US" sz="1800" b="1"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       return new </a:t>
            </a:r>
            <a:r>
              <a:rPr lang="en-US" sz="1800" dirty="0" err="1">
                <a:latin typeface="Consolas" panose="020B0609020204030204" pitchFamily="49" charset="0"/>
                <a:cs typeface="Consolas" panose="020B0609020204030204" pitchFamily="49" charset="0"/>
              </a:rPr>
              <a:t>ModelAndView</a:t>
            </a:r>
            <a:r>
              <a:rPr lang="en-US" sz="1800" dirty="0">
                <a:latin typeface="Consolas" panose="020B0609020204030204" pitchFamily="49" charset="0"/>
                <a:cs typeface="Consolas" panose="020B0609020204030204" pitchFamily="49" charset="0"/>
              </a:rPr>
              <a:t>("</a:t>
            </a:r>
            <a:r>
              <a:rPr lang="id-ID" sz="1800" dirty="0">
                <a:latin typeface="Consolas" panose="020B0609020204030204" pitchFamily="49" charset="0"/>
                <a:cs typeface="Consolas" panose="020B0609020204030204" pitchFamily="49" charset="0"/>
              </a:rPr>
              <a:t>greeting</a:t>
            </a:r>
            <a:r>
              <a:rPr lang="en-US" sz="1800" dirty="0">
                <a:latin typeface="Consolas" panose="020B0609020204030204" pitchFamily="49" charset="0"/>
                <a:cs typeface="Consolas" panose="020B0609020204030204" pitchFamily="49" charset="0"/>
              </a:rPr>
              <a:t>", "</a:t>
            </a:r>
            <a:r>
              <a:rPr lang="id-ID" sz="1800" dirty="0">
                <a:latin typeface="Consolas" panose="020B0609020204030204" pitchFamily="49" charset="0"/>
                <a:cs typeface="Consolas" panose="020B0609020204030204" pitchFamily="49" charset="0"/>
              </a:rPr>
              <a:t>person</a:t>
            </a:r>
            <a:r>
              <a:rPr lang="en-US" sz="1800" dirty="0">
                <a:latin typeface="Consolas" panose="020B0609020204030204" pitchFamily="49" charset="0"/>
                <a:cs typeface="Consolas" panose="020B0609020204030204" pitchFamily="49" charset="0"/>
              </a:rPr>
              <a:t>", </a:t>
            </a:r>
            <a:r>
              <a:rPr lang="id-ID" sz="1800" dirty="0">
                <a:latin typeface="Consolas" panose="020B0609020204030204" pitchFamily="49" charset="0"/>
                <a:cs typeface="Consolas" panose="020B0609020204030204" pitchFamily="49" charset="0"/>
              </a:rPr>
              <a:t>person</a:t>
            </a:r>
            <a:r>
              <a:rPr lang="en-US" sz="1800" dirty="0">
                <a:latin typeface="Consolas" panose="020B0609020204030204" pitchFamily="49" charset="0"/>
                <a:cs typeface="Consolas" panose="020B0609020204030204" pitchFamily="49" charset="0"/>
              </a:rPr>
              <a:t>);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74297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515" y="196850"/>
            <a:ext cx="8162925" cy="641350"/>
          </a:xfrm>
        </p:spPr>
        <p:txBody>
          <a:bodyPr/>
          <a:lstStyle/>
          <a:p>
            <a:r>
              <a:rPr lang="id-ID" dirty="0"/>
              <a:t>Example: View</a:t>
            </a:r>
            <a:endParaRPr lang="en-US" dirty="0"/>
          </a:p>
        </p:txBody>
      </p:sp>
      <p:sp>
        <p:nvSpPr>
          <p:cNvPr id="4" name="TextBox 3"/>
          <p:cNvSpPr txBox="1"/>
          <p:nvPr/>
        </p:nvSpPr>
        <p:spPr>
          <a:xfrm>
            <a:off x="251520" y="2204864"/>
            <a:ext cx="8669361" cy="3139321"/>
          </a:xfrm>
          <a:prstGeom prst="rect">
            <a:avLst/>
          </a:prstGeom>
          <a:noFill/>
        </p:spPr>
        <p:txBody>
          <a:bodyPr wrap="none" rtlCol="0">
            <a:spAutoFit/>
          </a:bodyPr>
          <a:lstStyle/>
          <a:p>
            <a:r>
              <a:rPr lang="en-US" sz="1800" dirty="0">
                <a:latin typeface="Consolas" panose="020B0609020204030204" pitchFamily="49" charset="0"/>
                <a:cs typeface="Consolas" panose="020B0609020204030204" pitchFamily="49" charset="0"/>
              </a:rPr>
              <a:t>&lt;!DOCTYPE HTML&gt;</a:t>
            </a:r>
          </a:p>
          <a:p>
            <a:r>
              <a:rPr lang="en-US" sz="1800" dirty="0">
                <a:latin typeface="Consolas" panose="020B0609020204030204" pitchFamily="49" charset="0"/>
                <a:cs typeface="Consolas" panose="020B0609020204030204" pitchFamily="49" charset="0"/>
              </a:rPr>
              <a:t>&lt;html </a:t>
            </a:r>
            <a:r>
              <a:rPr lang="en-US" sz="1800" dirty="0" err="1">
                <a:latin typeface="Consolas" panose="020B0609020204030204" pitchFamily="49" charset="0"/>
                <a:cs typeface="Consolas" panose="020B0609020204030204" pitchFamily="49" charset="0"/>
              </a:rPr>
              <a:t>xmlns:th</a:t>
            </a:r>
            <a:r>
              <a:rPr lang="en-US" sz="1800" dirty="0">
                <a:latin typeface="Consolas" panose="020B0609020204030204" pitchFamily="49" charset="0"/>
                <a:cs typeface="Consolas" panose="020B0609020204030204" pitchFamily="49" charset="0"/>
              </a:rPr>
              <a:t>="http://www.thymeleaf.org"&gt;</a:t>
            </a:r>
          </a:p>
          <a:p>
            <a:r>
              <a:rPr lang="en-US" sz="1800" dirty="0">
                <a:latin typeface="Consolas" panose="020B0609020204030204" pitchFamily="49" charset="0"/>
                <a:cs typeface="Consolas" panose="020B0609020204030204" pitchFamily="49" charset="0"/>
              </a:rPr>
              <a:t>&lt;head&gt;</a:t>
            </a:r>
          </a:p>
          <a:p>
            <a:r>
              <a:rPr lang="en-US" sz="1800" dirty="0">
                <a:latin typeface="Consolas" panose="020B0609020204030204" pitchFamily="49" charset="0"/>
                <a:cs typeface="Consolas" panose="020B0609020204030204" pitchFamily="49" charset="0"/>
              </a:rPr>
              <a:t>    &lt;title&gt;Getting Started: Serving Web Content&lt;/title&gt;</a:t>
            </a:r>
          </a:p>
          <a:p>
            <a:r>
              <a:rPr lang="en-US" sz="1800" dirty="0">
                <a:latin typeface="Consolas" panose="020B0609020204030204" pitchFamily="49" charset="0"/>
                <a:cs typeface="Consolas" panose="020B0609020204030204" pitchFamily="49" charset="0"/>
              </a:rPr>
              <a:t>    &lt;meta http-</a:t>
            </a:r>
            <a:r>
              <a:rPr lang="en-US" sz="1800" dirty="0" err="1">
                <a:latin typeface="Consolas" panose="020B0609020204030204" pitchFamily="49" charset="0"/>
                <a:cs typeface="Consolas" panose="020B0609020204030204" pitchFamily="49" charset="0"/>
              </a:rPr>
              <a:t>equiv</a:t>
            </a:r>
            <a:r>
              <a:rPr lang="en-US" sz="1800" dirty="0">
                <a:latin typeface="Consolas" panose="020B0609020204030204" pitchFamily="49" charset="0"/>
                <a:cs typeface="Consolas" panose="020B0609020204030204" pitchFamily="49" charset="0"/>
              </a:rPr>
              <a:t>="Content-Type"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content="text/html; charset=UTF-8" /&gt;</a:t>
            </a:r>
          </a:p>
          <a:p>
            <a:r>
              <a:rPr lang="en-US" sz="1800" dirty="0">
                <a:latin typeface="Consolas" panose="020B0609020204030204" pitchFamily="49" charset="0"/>
                <a:cs typeface="Consolas" panose="020B0609020204030204" pitchFamily="49" charset="0"/>
              </a:rPr>
              <a:t>&lt;/head&gt;</a:t>
            </a:r>
          </a:p>
          <a:p>
            <a:r>
              <a:rPr lang="en-US" sz="1800" dirty="0">
                <a:latin typeface="Consolas" panose="020B0609020204030204" pitchFamily="49" charset="0"/>
                <a:cs typeface="Consolas" panose="020B0609020204030204" pitchFamily="49" charset="0"/>
              </a:rPr>
              <a:t>&lt;body&gt;</a:t>
            </a:r>
          </a:p>
          <a:p>
            <a:r>
              <a:rPr lang="en-US" sz="1800" dirty="0">
                <a:latin typeface="Consolas" panose="020B0609020204030204" pitchFamily="49" charset="0"/>
                <a:cs typeface="Consolas" panose="020B0609020204030204" pitchFamily="49" charset="0"/>
              </a:rPr>
              <a:t>    &lt;p </a:t>
            </a:r>
            <a:r>
              <a:rPr lang="en-US" sz="1800" dirty="0" err="1">
                <a:latin typeface="Consolas" panose="020B0609020204030204" pitchFamily="49" charset="0"/>
                <a:cs typeface="Consolas" panose="020B0609020204030204" pitchFamily="49" charset="0"/>
              </a:rPr>
              <a:t>th:text</a:t>
            </a:r>
            <a:r>
              <a:rPr lang="en-US" sz="1800" dirty="0">
                <a:latin typeface="Consolas" panose="020B0609020204030204" pitchFamily="49" charset="0"/>
                <a:cs typeface="Consolas" panose="020B0609020204030204" pitchFamily="49" charset="0"/>
              </a:rPr>
              <a:t>="'Hello, ' + </a:t>
            </a:r>
            <a:r>
              <a:rPr lang="en-US" sz="1800" b="1" dirty="0">
                <a:solidFill>
                  <a:srgbClr val="0070C0"/>
                </a:solidFill>
                <a:latin typeface="Consolas" panose="020B0609020204030204" pitchFamily="49" charset="0"/>
                <a:cs typeface="Consolas" panose="020B0609020204030204" pitchFamily="49" charset="0"/>
              </a:rPr>
              <a:t>${</a:t>
            </a:r>
            <a:r>
              <a:rPr lang="id-ID" sz="1800" b="1" dirty="0">
                <a:solidFill>
                  <a:srgbClr val="0070C0"/>
                </a:solidFill>
                <a:latin typeface="Consolas" panose="020B0609020204030204" pitchFamily="49" charset="0"/>
                <a:cs typeface="Consolas" panose="020B0609020204030204" pitchFamily="49" charset="0"/>
              </a:rPr>
              <a:t>person.</a:t>
            </a:r>
            <a:r>
              <a:rPr lang="en-US" sz="1800" b="1" dirty="0">
                <a:solidFill>
                  <a:srgbClr val="0070C0"/>
                </a:solidFill>
                <a:latin typeface="Consolas" panose="020B0609020204030204" pitchFamily="49" charset="0"/>
                <a:cs typeface="Consolas" panose="020B0609020204030204" pitchFamily="49" charset="0"/>
              </a:rPr>
              <a:t>name}</a:t>
            </a:r>
            <a:r>
              <a:rPr lang="en-US" sz="1800" dirty="0">
                <a:latin typeface="Consolas" panose="020B0609020204030204" pitchFamily="49" charset="0"/>
                <a:cs typeface="Consolas" panose="020B0609020204030204" pitchFamily="49" charset="0"/>
              </a:rPr>
              <a:t> + '!'" /&gt;</a:t>
            </a:r>
          </a:p>
          <a:p>
            <a:r>
              <a:rPr lang="en-US" sz="1800" dirty="0">
                <a:latin typeface="Consolas" panose="020B0609020204030204" pitchFamily="49" charset="0"/>
                <a:cs typeface="Consolas" panose="020B0609020204030204" pitchFamily="49" charset="0"/>
              </a:rPr>
              <a:t>&lt;/body&gt;</a:t>
            </a:r>
          </a:p>
          <a:p>
            <a:r>
              <a:rPr lang="en-US" sz="1800" dirty="0">
                <a:latin typeface="Consolas" panose="020B0609020204030204" pitchFamily="49" charset="0"/>
                <a:cs typeface="Consolas" panose="020B0609020204030204" pitchFamily="49" charset="0"/>
              </a:rPr>
              <a:t>&lt;/html&gt;</a:t>
            </a:r>
          </a:p>
        </p:txBody>
      </p:sp>
      <p:sp>
        <p:nvSpPr>
          <p:cNvPr id="3" name="TextBox 2"/>
          <p:cNvSpPr txBox="1"/>
          <p:nvPr/>
        </p:nvSpPr>
        <p:spPr>
          <a:xfrm>
            <a:off x="251520" y="1206130"/>
            <a:ext cx="1967205" cy="400110"/>
          </a:xfrm>
          <a:prstGeom prst="rect">
            <a:avLst/>
          </a:prstGeom>
          <a:noFill/>
        </p:spPr>
        <p:txBody>
          <a:bodyPr wrap="none" rtlCol="0">
            <a:spAutoFit/>
          </a:bodyPr>
          <a:lstStyle/>
          <a:p>
            <a:r>
              <a:rPr lang="id-ID" dirty="0">
                <a:solidFill>
                  <a:srgbClr val="0070C0"/>
                </a:solidFill>
              </a:rPr>
              <a:t>greeting.html</a:t>
            </a:r>
            <a:endParaRPr lang="en-US" dirty="0">
              <a:solidFill>
                <a:srgbClr val="0070C0"/>
              </a:solidFill>
            </a:endParaRPr>
          </a:p>
        </p:txBody>
      </p:sp>
    </p:spTree>
    <p:extLst>
      <p:ext uri="{BB962C8B-B14F-4D97-AF65-F5344CB8AC3E}">
        <p14:creationId xmlns:p14="http://schemas.microsoft.com/office/powerpoint/2010/main" val="36037318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515" y="196850"/>
            <a:ext cx="8162925" cy="641350"/>
          </a:xfrm>
        </p:spPr>
        <p:txBody>
          <a:bodyPr/>
          <a:lstStyle/>
          <a:p>
            <a:r>
              <a:rPr lang="id-ID" dirty="0"/>
              <a:t>Example: Model</a:t>
            </a:r>
            <a:endParaRPr lang="en-US" dirty="0"/>
          </a:p>
        </p:txBody>
      </p:sp>
      <p:sp>
        <p:nvSpPr>
          <p:cNvPr id="4" name="TextBox 3"/>
          <p:cNvSpPr txBox="1"/>
          <p:nvPr/>
        </p:nvSpPr>
        <p:spPr>
          <a:xfrm>
            <a:off x="1331640" y="1628800"/>
            <a:ext cx="5686172" cy="3477875"/>
          </a:xfrm>
          <a:prstGeom prst="rect">
            <a:avLst/>
          </a:prstGeom>
          <a:noFill/>
        </p:spPr>
        <p:txBody>
          <a:bodyPr wrap="none" rtlCol="0">
            <a:spAutoFit/>
          </a:bodyPr>
          <a:lstStyle/>
          <a:p>
            <a:r>
              <a:rPr lang="id-ID" dirty="0">
                <a:latin typeface="Consolas" panose="020B0609020204030204" pitchFamily="49" charset="0"/>
                <a:cs typeface="Consolas" panose="020B0609020204030204" pitchFamily="49" charset="0"/>
              </a:rPr>
              <a:t>public class Person {</a:t>
            </a:r>
          </a:p>
          <a:p>
            <a:r>
              <a:rPr lang="id-ID" dirty="0">
                <a:latin typeface="Consolas" panose="020B0609020204030204" pitchFamily="49" charset="0"/>
                <a:cs typeface="Consolas" panose="020B0609020204030204" pitchFamily="49" charset="0"/>
              </a:rPr>
              <a:t>     private String name;</a:t>
            </a: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public void setName(String name) {</a:t>
            </a:r>
          </a:p>
          <a:p>
            <a:r>
              <a:rPr lang="id-ID" dirty="0">
                <a:latin typeface="Consolas" panose="020B0609020204030204" pitchFamily="49" charset="0"/>
                <a:cs typeface="Consolas" panose="020B0609020204030204" pitchFamily="49" charset="0"/>
              </a:rPr>
              <a:t>          this.name = name;</a:t>
            </a:r>
          </a:p>
          <a:p>
            <a:r>
              <a:rPr lang="id-ID" dirty="0">
                <a:latin typeface="Consolas" panose="020B0609020204030204" pitchFamily="49" charset="0"/>
                <a:cs typeface="Consolas" panose="020B0609020204030204" pitchFamily="49" charset="0"/>
              </a:rPr>
              <a:t>     }</a:t>
            </a: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public String getName() {</a:t>
            </a:r>
          </a:p>
          <a:p>
            <a:r>
              <a:rPr lang="id-ID" dirty="0">
                <a:latin typeface="Consolas" panose="020B0609020204030204" pitchFamily="49" charset="0"/>
                <a:cs typeface="Consolas" panose="020B0609020204030204" pitchFamily="49" charset="0"/>
              </a:rPr>
              <a:t>          return this.name;</a:t>
            </a:r>
          </a:p>
          <a:p>
            <a:r>
              <a:rPr lang="id-ID"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077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Java Beans</a:t>
            </a:r>
          </a:p>
        </p:txBody>
      </p:sp>
      <p:pic>
        <p:nvPicPr>
          <p:cNvPr id="4" name="Picture 3"/>
          <p:cNvPicPr>
            <a:picLocks noChangeAspect="1"/>
          </p:cNvPicPr>
          <p:nvPr/>
        </p:nvPicPr>
        <p:blipFill>
          <a:blip r:embed="rId2"/>
          <a:stretch>
            <a:fillRect/>
          </a:stretch>
        </p:blipFill>
        <p:spPr>
          <a:xfrm>
            <a:off x="1475656" y="1194160"/>
            <a:ext cx="2400300" cy="1543050"/>
          </a:xfrm>
          <a:prstGeom prst="rect">
            <a:avLst/>
          </a:prstGeom>
        </p:spPr>
      </p:pic>
      <p:pic>
        <p:nvPicPr>
          <p:cNvPr id="5" name="Picture 4"/>
          <p:cNvPicPr>
            <a:picLocks noChangeAspect="1"/>
          </p:cNvPicPr>
          <p:nvPr/>
        </p:nvPicPr>
        <p:blipFill>
          <a:blip r:embed="rId3"/>
          <a:stretch>
            <a:fillRect/>
          </a:stretch>
        </p:blipFill>
        <p:spPr>
          <a:xfrm>
            <a:off x="1764378" y="2837741"/>
            <a:ext cx="2476500" cy="1514475"/>
          </a:xfrm>
          <a:prstGeom prst="rect">
            <a:avLst/>
          </a:prstGeom>
        </p:spPr>
      </p:pic>
      <p:pic>
        <p:nvPicPr>
          <p:cNvPr id="6" name="Picture 5"/>
          <p:cNvPicPr>
            <a:picLocks noChangeAspect="1"/>
          </p:cNvPicPr>
          <p:nvPr/>
        </p:nvPicPr>
        <p:blipFill>
          <a:blip r:embed="rId4"/>
          <a:stretch>
            <a:fillRect/>
          </a:stretch>
        </p:blipFill>
        <p:spPr>
          <a:xfrm>
            <a:off x="1764378" y="4553278"/>
            <a:ext cx="2457450" cy="1704975"/>
          </a:xfrm>
          <a:prstGeom prst="rect">
            <a:avLst/>
          </a:prstGeom>
        </p:spPr>
      </p:pic>
      <p:sp>
        <p:nvSpPr>
          <p:cNvPr id="7" name="TextBox 6"/>
          <p:cNvSpPr txBox="1"/>
          <p:nvPr/>
        </p:nvSpPr>
        <p:spPr>
          <a:xfrm>
            <a:off x="4932040" y="1412776"/>
            <a:ext cx="3611885" cy="461665"/>
          </a:xfrm>
          <a:prstGeom prst="rect">
            <a:avLst/>
          </a:prstGeom>
          <a:noFill/>
        </p:spPr>
        <p:txBody>
          <a:bodyPr wrap="square" rtlCol="0">
            <a:spAutoFit/>
          </a:bodyPr>
          <a:lstStyle/>
          <a:p>
            <a:r>
              <a:rPr lang="en-US" sz="2400" dirty="0"/>
              <a:t>Entity</a:t>
            </a:r>
          </a:p>
        </p:txBody>
      </p:sp>
      <p:sp>
        <p:nvSpPr>
          <p:cNvPr id="8" name="TextBox 7"/>
          <p:cNvSpPr txBox="1"/>
          <p:nvPr/>
        </p:nvSpPr>
        <p:spPr>
          <a:xfrm>
            <a:off x="4932039" y="2900559"/>
            <a:ext cx="3611885" cy="461665"/>
          </a:xfrm>
          <a:prstGeom prst="rect">
            <a:avLst/>
          </a:prstGeom>
          <a:noFill/>
        </p:spPr>
        <p:txBody>
          <a:bodyPr wrap="square" rtlCol="0">
            <a:spAutoFit/>
          </a:bodyPr>
          <a:lstStyle/>
          <a:p>
            <a:r>
              <a:rPr lang="en-US" sz="2400" dirty="0"/>
              <a:t>Message-Driven</a:t>
            </a:r>
          </a:p>
        </p:txBody>
      </p:sp>
      <p:sp>
        <p:nvSpPr>
          <p:cNvPr id="9" name="TextBox 8"/>
          <p:cNvSpPr txBox="1"/>
          <p:nvPr/>
        </p:nvSpPr>
        <p:spPr>
          <a:xfrm>
            <a:off x="4902655" y="4962918"/>
            <a:ext cx="3611885" cy="461665"/>
          </a:xfrm>
          <a:prstGeom prst="rect">
            <a:avLst/>
          </a:prstGeom>
          <a:noFill/>
        </p:spPr>
        <p:txBody>
          <a:bodyPr wrap="square" rtlCol="0">
            <a:spAutoFit/>
          </a:bodyPr>
          <a:lstStyle/>
          <a:p>
            <a:r>
              <a:rPr lang="en-US" sz="2400" dirty="0"/>
              <a:t>Session</a:t>
            </a:r>
          </a:p>
        </p:txBody>
      </p:sp>
    </p:spTree>
    <p:extLst>
      <p:ext uri="{BB962C8B-B14F-4D97-AF65-F5344CB8AC3E}">
        <p14:creationId xmlns:p14="http://schemas.microsoft.com/office/powerpoint/2010/main" val="12699290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b="0" dirty="0"/>
              <a:t>Servlet + EJB ≈  Java EE</a:t>
            </a:r>
          </a:p>
          <a:p>
            <a:r>
              <a:rPr lang="en-US" b="0" dirty="0"/>
              <a:t>Lightweight framework (Spring)</a:t>
            </a:r>
          </a:p>
          <a:p>
            <a:r>
              <a:rPr lang="en-US" b="0" dirty="0"/>
              <a:t>Spring Boot is Spring</a:t>
            </a:r>
          </a:p>
          <a:p>
            <a:r>
              <a:rPr lang="en-US" b="0" dirty="0"/>
              <a:t>Dependency Injection</a:t>
            </a:r>
          </a:p>
          <a:p>
            <a:r>
              <a:rPr lang="en-US" b="0" dirty="0"/>
              <a:t>MVC</a:t>
            </a:r>
          </a:p>
          <a:p>
            <a:endParaRPr lang="en-US" dirty="0"/>
          </a:p>
        </p:txBody>
      </p:sp>
    </p:spTree>
    <p:extLst>
      <p:ext uri="{BB962C8B-B14F-4D97-AF65-F5344CB8AC3E}">
        <p14:creationId xmlns:p14="http://schemas.microsoft.com/office/powerpoint/2010/main" val="1323467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id-ID" altLang="en-US" dirty="0"/>
              <a:t>References</a:t>
            </a:r>
            <a:endParaRPr lang="en-AU" altLang="en-US" dirty="0"/>
          </a:p>
        </p:txBody>
      </p:sp>
      <p:sp>
        <p:nvSpPr>
          <p:cNvPr id="6147" name="Content Placeholder 2"/>
          <p:cNvSpPr>
            <a:spLocks noGrp="1"/>
          </p:cNvSpPr>
          <p:nvPr>
            <p:ph idx="1"/>
          </p:nvPr>
        </p:nvSpPr>
        <p:spPr/>
        <p:txBody>
          <a:bodyPr/>
          <a:lstStyle/>
          <a:p>
            <a:pPr eaLnBrk="1" hangingPunct="1"/>
            <a:r>
              <a:rPr lang="id-ID" altLang="en-US" dirty="0"/>
              <a:t>Our text book (Martin Fowler)</a:t>
            </a:r>
          </a:p>
          <a:p>
            <a:pPr eaLnBrk="1" hangingPunct="1"/>
            <a:r>
              <a:rPr lang="id-ID" altLang="en-US" dirty="0"/>
              <a:t>Spring Framework Slides, by Rod Johnson</a:t>
            </a:r>
          </a:p>
          <a:p>
            <a:pPr eaLnBrk="1" hangingPunct="1"/>
            <a:r>
              <a:rPr lang="en-AU" altLang="en-US" dirty="0">
                <a:hlinkClick r:id="rId2"/>
              </a:rPr>
              <a:t>http://www.martinfowler.com/articles/injection.html</a:t>
            </a:r>
            <a:endParaRPr lang="id-ID" altLang="en-US" dirty="0"/>
          </a:p>
          <a:p>
            <a:pPr eaLnBrk="1" hangingPunct="1"/>
            <a:r>
              <a:rPr lang="en-AU" altLang="en-US" dirty="0">
                <a:hlinkClick r:id="rId3"/>
              </a:rPr>
              <a:t>https://springframework.guru/dependency-injection-example-using-spring/</a:t>
            </a:r>
            <a:endParaRPr lang="en-AU" altLang="en-US" dirty="0"/>
          </a:p>
          <a:p>
            <a:pPr eaLnBrk="1" hangingPunct="1"/>
            <a:r>
              <a:rPr lang="en-AU" altLang="en-US" dirty="0">
                <a:hlinkClick r:id="rId4"/>
              </a:rPr>
              <a:t>http://docs.spring.io/spring/docs/current/spring-framework-reference/html/beans.html</a:t>
            </a:r>
            <a:endParaRPr lang="id-ID" altLang="en-US" dirty="0"/>
          </a:p>
          <a:p>
            <a:pPr eaLnBrk="1" hangingPunct="1"/>
            <a:r>
              <a:rPr lang="en-AU" altLang="en-US" dirty="0">
                <a:hlinkClick r:id="rId5"/>
              </a:rPr>
              <a:t>http://spring.io/guides/gs/serving-web-content/</a:t>
            </a:r>
            <a:endParaRPr lang="id-ID" altLang="en-US" dirty="0"/>
          </a:p>
          <a:p>
            <a:pPr eaLnBrk="1" hangingPunct="1"/>
            <a:endParaRPr lang="en-AU" altLang="en-US" dirty="0"/>
          </a:p>
          <a:p>
            <a:pPr eaLnBrk="1" hangingPunct="1"/>
            <a:endParaRPr lang="en-AU" altLang="en-US" dirty="0"/>
          </a:p>
        </p:txBody>
      </p:sp>
    </p:spTree>
    <p:extLst>
      <p:ext uri="{BB962C8B-B14F-4D97-AF65-F5344CB8AC3E}">
        <p14:creationId xmlns:p14="http://schemas.microsoft.com/office/powerpoint/2010/main" val="35088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Java Beans</a:t>
            </a:r>
          </a:p>
        </p:txBody>
      </p:sp>
      <p:sp>
        <p:nvSpPr>
          <p:cNvPr id="3" name="Content Placeholder 2"/>
          <p:cNvSpPr>
            <a:spLocks noGrp="1"/>
          </p:cNvSpPr>
          <p:nvPr>
            <p:ph idx="1"/>
          </p:nvPr>
        </p:nvSpPr>
        <p:spPr/>
        <p:txBody>
          <a:bodyPr/>
          <a:lstStyle/>
          <a:p>
            <a:r>
              <a:rPr lang="en-US" dirty="0"/>
              <a:t>Create bean class</a:t>
            </a:r>
          </a:p>
          <a:p>
            <a:r>
              <a:rPr lang="en-US" dirty="0"/>
              <a:t>Create two interfaces</a:t>
            </a:r>
          </a:p>
          <a:p>
            <a:r>
              <a:rPr lang="en-US" dirty="0"/>
              <a:t>XML deployment descriptor</a:t>
            </a:r>
          </a:p>
          <a:p>
            <a:r>
              <a:rPr lang="en-US" dirty="0"/>
              <a:t>JAR file</a:t>
            </a:r>
          </a:p>
          <a:p>
            <a:r>
              <a:rPr lang="en-US" dirty="0" err="1"/>
              <a:t>Deplot</a:t>
            </a:r>
            <a:endParaRPr lang="en-US" dirty="0"/>
          </a:p>
          <a:p>
            <a:endParaRPr lang="en-US" dirty="0"/>
          </a:p>
        </p:txBody>
      </p:sp>
    </p:spTree>
    <p:extLst>
      <p:ext uri="{BB962C8B-B14F-4D97-AF65-F5344CB8AC3E}">
        <p14:creationId xmlns:p14="http://schemas.microsoft.com/office/powerpoint/2010/main" val="57095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a:t>
            </a:r>
          </a:p>
        </p:txBody>
      </p:sp>
      <p:sp>
        <p:nvSpPr>
          <p:cNvPr id="3" name="Content Placeholder 2"/>
          <p:cNvSpPr>
            <a:spLocks noGrp="1"/>
          </p:cNvSpPr>
          <p:nvPr>
            <p:ph idx="1"/>
          </p:nvPr>
        </p:nvSpPr>
        <p:spPr>
          <a:xfrm>
            <a:off x="899592" y="2852936"/>
            <a:ext cx="8364412" cy="638200"/>
          </a:xfrm>
        </p:spPr>
        <p:txBody>
          <a:bodyPr/>
          <a:lstStyle/>
          <a:p>
            <a:pPr marL="0" indent="0">
              <a:buNone/>
            </a:pPr>
            <a:r>
              <a:rPr lang="en-US" sz="4400" dirty="0">
                <a:latin typeface="+mj-lt"/>
              </a:rPr>
              <a:t>EJB + Servlet ≈  Java EE </a:t>
            </a:r>
          </a:p>
        </p:txBody>
      </p:sp>
    </p:spTree>
    <p:extLst>
      <p:ext uri="{BB962C8B-B14F-4D97-AF65-F5344CB8AC3E}">
        <p14:creationId xmlns:p14="http://schemas.microsoft.com/office/powerpoint/2010/main" val="1947058339"/>
      </p:ext>
    </p:extLst>
  </p:cSld>
  <p:clrMapOvr>
    <a:masterClrMapping/>
  </p:clrMapOvr>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C:\home\denny\kp1\KP1-template.pot</Template>
  <TotalTime>22640</TotalTime>
  <Words>3884</Words>
  <Application>Microsoft Macintosh PowerPoint</Application>
  <PresentationFormat>On-screen Show (4:3)</PresentationFormat>
  <Paragraphs>575</Paragraphs>
  <Slides>71</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KP1-template</vt:lpstr>
      <vt:lpstr>Bitmap Image</vt:lpstr>
      <vt:lpstr>Development Using Framework &amp; MVC Pattern</vt:lpstr>
      <vt:lpstr>CGI , Servlet</vt:lpstr>
      <vt:lpstr>JavaBeans</vt:lpstr>
      <vt:lpstr>JavaBeans</vt:lpstr>
      <vt:lpstr>Enterprise Java Beans (EJB)</vt:lpstr>
      <vt:lpstr>Enterprise Java beans</vt:lpstr>
      <vt:lpstr>Enterprise Java Beans</vt:lpstr>
      <vt:lpstr>Enterprise Java Beans</vt:lpstr>
      <vt:lpstr>Java EE</vt:lpstr>
      <vt:lpstr>Java EE</vt:lpstr>
      <vt:lpstr>Application Server</vt:lpstr>
      <vt:lpstr>Application Server</vt:lpstr>
      <vt:lpstr>Why Framework ?</vt:lpstr>
      <vt:lpstr>Lightweight Framework</vt:lpstr>
      <vt:lpstr>Spring Framework &amp; Spring-Boot</vt:lpstr>
      <vt:lpstr>Spring Framework</vt:lpstr>
      <vt:lpstr>Spring Framework Goals</vt:lpstr>
      <vt:lpstr>...Spring Framework Goals</vt:lpstr>
      <vt:lpstr>Spring Framework Goals</vt:lpstr>
      <vt:lpstr>Spring: A Layered Framework !</vt:lpstr>
      <vt:lpstr>Overview of the Spring Framework</vt:lpstr>
      <vt:lpstr>Modules of the Spring Framework</vt:lpstr>
      <vt:lpstr>Spring Solutions</vt:lpstr>
      <vt:lpstr>How to Start Using Spring?</vt:lpstr>
      <vt:lpstr>PowerPoint Presentation</vt:lpstr>
      <vt:lpstr>Interface Segregation Principle</vt:lpstr>
      <vt:lpstr>Interface Segregation Principle</vt:lpstr>
      <vt:lpstr>Interface Segregation Principle</vt:lpstr>
      <vt:lpstr>Interface Segregation Principle</vt:lpstr>
      <vt:lpstr>Inversion of Control (IoC)</vt:lpstr>
      <vt:lpstr>Inversion of Control</vt:lpstr>
      <vt:lpstr>Inversion of Control (IoC)</vt:lpstr>
      <vt:lpstr>Inversion of Control (IoC)</vt:lpstr>
      <vt:lpstr>Components &amp; Services</vt:lpstr>
      <vt:lpstr>IoC/Dependency Injection: motivation</vt:lpstr>
      <vt:lpstr>IoC/Dependency Injection: motivation</vt:lpstr>
      <vt:lpstr>IoC/Dependency Injection: motivation</vt:lpstr>
      <vt:lpstr>IoC/Dependency Injection: motivation</vt:lpstr>
      <vt:lpstr>IoC/Dependency Injection: motivation</vt:lpstr>
      <vt:lpstr>Non-IoC</vt:lpstr>
      <vt:lpstr>IoC/dependecy injection</vt:lpstr>
      <vt:lpstr>IoC vs Non-IoC</vt:lpstr>
      <vt:lpstr>IoC (setter dependecy injection)</vt:lpstr>
      <vt:lpstr>Spring in the Middle Tier</vt:lpstr>
      <vt:lpstr>Dependency Injection : Setter Dependency Injection</vt:lpstr>
      <vt:lpstr>Dependency Injection</vt:lpstr>
      <vt:lpstr>Dependency Injection – Other example</vt:lpstr>
      <vt:lpstr>Dependency Injection</vt:lpstr>
      <vt:lpstr>Dependency Injection</vt:lpstr>
      <vt:lpstr>Dependency Injection</vt:lpstr>
      <vt:lpstr>Spring-Boot</vt:lpstr>
      <vt:lpstr>Introduction</vt:lpstr>
      <vt:lpstr>Developing “hello word” with Spring</vt:lpstr>
      <vt:lpstr>Spring-Boot</vt:lpstr>
      <vt:lpstr>Spring-Boot</vt:lpstr>
      <vt:lpstr>Spring vs Spring-Boot ???</vt:lpstr>
      <vt:lpstr>Some Misconceptions regarding Spring-Boot</vt:lpstr>
      <vt:lpstr>Spring-Boot: Hello Word</vt:lpstr>
      <vt:lpstr>Spring-Boot: Hello Word</vt:lpstr>
      <vt:lpstr>Spring-Boot: Hello Word</vt:lpstr>
      <vt:lpstr>Web MVC</vt:lpstr>
      <vt:lpstr>Overview</vt:lpstr>
      <vt:lpstr>Model</vt:lpstr>
      <vt:lpstr>View</vt:lpstr>
      <vt:lpstr>Controller</vt:lpstr>
      <vt:lpstr>Two Principal Separations</vt:lpstr>
      <vt:lpstr>Example: Controller</vt:lpstr>
      <vt:lpstr>Example: View</vt:lpstr>
      <vt:lpstr>Example: Model</vt:lpstr>
      <vt:lpstr>Summary</vt:lpstr>
      <vt:lpstr>References</vt:lpstr>
    </vt:vector>
  </TitlesOfParts>
  <Company>University of Indonesia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Java Program</dc:title>
  <dc:subject>Compiling</dc:subject>
  <dc:creator>Denny</dc:creator>
  <cp:lastModifiedBy>Samuel Louvan</cp:lastModifiedBy>
  <cp:revision>812</cp:revision>
  <cp:lastPrinted>2017-02-24T10:05:50Z</cp:lastPrinted>
  <dcterms:created xsi:type="dcterms:W3CDTF">2000-01-30T03:59:38Z</dcterms:created>
  <dcterms:modified xsi:type="dcterms:W3CDTF">2017-02-24T12:01:33Z</dcterms:modified>
</cp:coreProperties>
</file>