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303" r:id="rId4"/>
    <p:sldId id="258" r:id="rId5"/>
    <p:sldId id="259" r:id="rId6"/>
    <p:sldId id="260" r:id="rId7"/>
    <p:sldId id="269" r:id="rId8"/>
    <p:sldId id="261" r:id="rId9"/>
    <p:sldId id="262" r:id="rId10"/>
    <p:sldId id="304" r:id="rId11"/>
    <p:sldId id="263" r:id="rId12"/>
    <p:sldId id="265" r:id="rId13"/>
    <p:sldId id="315" r:id="rId14"/>
    <p:sldId id="264" r:id="rId15"/>
    <p:sldId id="270" r:id="rId16"/>
    <p:sldId id="266" r:id="rId17"/>
    <p:sldId id="267" r:id="rId18"/>
    <p:sldId id="268"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8" r:id="rId36"/>
    <p:sldId id="287" r:id="rId37"/>
    <p:sldId id="307" r:id="rId38"/>
    <p:sldId id="308" r:id="rId39"/>
    <p:sldId id="309" r:id="rId40"/>
    <p:sldId id="310" r:id="rId41"/>
    <p:sldId id="311" r:id="rId42"/>
    <p:sldId id="312" r:id="rId43"/>
    <p:sldId id="313" r:id="rId44"/>
    <p:sldId id="289" r:id="rId45"/>
    <p:sldId id="305" r:id="rId46"/>
    <p:sldId id="290" r:id="rId47"/>
    <p:sldId id="292" r:id="rId48"/>
    <p:sldId id="317" r:id="rId49"/>
    <p:sldId id="293" r:id="rId50"/>
    <p:sldId id="294" r:id="rId51"/>
    <p:sldId id="295" r:id="rId52"/>
    <p:sldId id="296" r:id="rId53"/>
    <p:sldId id="297" r:id="rId54"/>
    <p:sldId id="298" r:id="rId55"/>
    <p:sldId id="299" r:id="rId56"/>
    <p:sldId id="300" r:id="rId57"/>
    <p:sldId id="301" r:id="rId58"/>
    <p:sldId id="302" r:id="rId59"/>
    <p:sldId id="316" r:id="rId60"/>
    <p:sldId id="314" r:id="rId61"/>
    <p:sldId id="318" r:id="rId62"/>
  </p:sldIdLst>
  <p:sldSz cx="9144000" cy="6858000" type="screen4x3"/>
  <p:notesSz cx="6858000" cy="9144000"/>
  <p:defaultTextStyle>
    <a:defPPr>
      <a:defRPr lang="en-GB"/>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36" autoAdjust="0"/>
  </p:normalViewPr>
  <p:slideViewPr>
    <p:cSldViewPr>
      <p:cViewPr varScale="1">
        <p:scale>
          <a:sx n="51" d="100"/>
          <a:sy n="51" d="100"/>
        </p:scale>
        <p:origin x="187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3B4055-CE6A-4A85-8465-D47BFBAF7A5F}" type="datetimeFigureOut">
              <a:rPr lang="en-US" smtClean="0"/>
              <a:t>2/23/2018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241C93-D14C-4D31-A106-CB166DA3128F}" type="slidenum">
              <a:rPr lang="en-US" smtClean="0"/>
              <a:t>‹#›</a:t>
            </a:fld>
            <a:endParaRPr lang="en-US"/>
          </a:p>
        </p:txBody>
      </p:sp>
    </p:spTree>
    <p:extLst>
      <p:ext uri="{BB962C8B-B14F-4D97-AF65-F5344CB8AC3E}">
        <p14:creationId xmlns:p14="http://schemas.microsoft.com/office/powerpoint/2010/main" val="4079615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Bagaimana</a:t>
            </a:r>
            <a:r>
              <a:rPr lang="en-US" baseline="0" dirty="0"/>
              <a:t> </a:t>
            </a:r>
            <a:r>
              <a:rPr lang="en-US" baseline="0" dirty="0" err="1"/>
              <a:t>mengorganisasikan</a:t>
            </a:r>
            <a:r>
              <a:rPr lang="en-US" baseline="0" dirty="0"/>
              <a:t> </a:t>
            </a:r>
            <a:r>
              <a:rPr lang="en-US" baseline="0" dirty="0" err="1"/>
              <a:t>kode</a:t>
            </a:r>
            <a:r>
              <a:rPr lang="en-US" baseline="0" dirty="0"/>
              <a:t>/logic yang </a:t>
            </a:r>
            <a:r>
              <a:rPr lang="en-US" baseline="0" dirty="0" err="1"/>
              <a:t>berhubungan</a:t>
            </a:r>
            <a:r>
              <a:rPr lang="en-US" baseline="0" dirty="0"/>
              <a:t> </a:t>
            </a:r>
            <a:r>
              <a:rPr lang="en-US" baseline="0" dirty="0" err="1"/>
              <a:t>dengan</a:t>
            </a:r>
            <a:r>
              <a:rPr lang="en-US" baseline="0" dirty="0"/>
              <a:t> </a:t>
            </a:r>
            <a:r>
              <a:rPr lang="en-US" baseline="0" dirty="0" err="1"/>
              <a:t>transaksi</a:t>
            </a:r>
            <a:r>
              <a:rPr lang="en-US" baseline="0" dirty="0"/>
              <a:t> yang </a:t>
            </a:r>
            <a:r>
              <a:rPr lang="en-US" baseline="0" dirty="0" err="1"/>
              <a:t>dilakukan</a:t>
            </a:r>
            <a:r>
              <a:rPr lang="en-US" baseline="0" dirty="0"/>
              <a:t> </a:t>
            </a:r>
            <a:r>
              <a:rPr lang="en-US" baseline="0" dirty="0" err="1"/>
              <a:t>oleh</a:t>
            </a:r>
            <a:r>
              <a:rPr lang="en-US" baseline="0" dirty="0"/>
              <a:t> </a:t>
            </a:r>
            <a:r>
              <a:rPr lang="en-US" baseline="0" dirty="0" err="1"/>
              <a:t>pengguna</a:t>
            </a:r>
            <a:r>
              <a:rPr lang="en-US" baseline="0" dirty="0"/>
              <a:t> </a:t>
            </a:r>
            <a:r>
              <a:rPr lang="en-US" baseline="0" dirty="0" err="1"/>
              <a:t>aplikasi</a:t>
            </a:r>
            <a:r>
              <a:rPr lang="en-US" baseline="0" dirty="0"/>
              <a:t>. </a:t>
            </a:r>
          </a:p>
          <a:p>
            <a:r>
              <a:rPr lang="en-US" baseline="0" dirty="0" err="1"/>
              <a:t>Mungkin</a:t>
            </a:r>
            <a:r>
              <a:rPr lang="en-US" baseline="0" dirty="0"/>
              <a:t> </a:t>
            </a:r>
            <a:r>
              <a:rPr lang="en-US" baseline="0" dirty="0" err="1"/>
              <a:t>bisa</a:t>
            </a:r>
            <a:r>
              <a:rPr lang="en-US" baseline="0" dirty="0"/>
              <a:t> </a:t>
            </a:r>
            <a:r>
              <a:rPr lang="en-US" baseline="0" dirty="0" err="1"/>
              <a:t>dilihat</a:t>
            </a:r>
            <a:r>
              <a:rPr lang="en-US" baseline="0" dirty="0"/>
              <a:t> </a:t>
            </a:r>
            <a:r>
              <a:rPr lang="en-US" baseline="0" dirty="0" err="1"/>
              <a:t>dari</a:t>
            </a:r>
            <a:r>
              <a:rPr lang="en-US" baseline="0" dirty="0"/>
              <a:t> </a:t>
            </a:r>
            <a:r>
              <a:rPr lang="en-US" baseline="0" dirty="0" err="1"/>
              <a:t>sisi</a:t>
            </a:r>
            <a:r>
              <a:rPr lang="en-US" baseline="0" dirty="0"/>
              <a:t> use case. Domain logic </a:t>
            </a:r>
            <a:r>
              <a:rPr lang="en-US" baseline="0" dirty="0" err="1"/>
              <a:t>atau</a:t>
            </a:r>
            <a:r>
              <a:rPr lang="en-US" baseline="0" dirty="0"/>
              <a:t> business logic </a:t>
            </a:r>
            <a:r>
              <a:rPr lang="en-US" baseline="0" dirty="0" err="1"/>
              <a:t>ini</a:t>
            </a:r>
            <a:r>
              <a:rPr lang="en-US" baseline="0" dirty="0"/>
              <a:t> </a:t>
            </a:r>
            <a:r>
              <a:rPr lang="en-US" baseline="0" dirty="0" err="1"/>
              <a:t>merepresentasikan</a:t>
            </a:r>
            <a:r>
              <a:rPr lang="en-US" baseline="0" dirty="0"/>
              <a:t> workflow/business rules  yang</a:t>
            </a:r>
          </a:p>
          <a:p>
            <a:r>
              <a:rPr lang="en-US" baseline="0" dirty="0" err="1"/>
              <a:t>akan</a:t>
            </a:r>
            <a:r>
              <a:rPr lang="en-US" baseline="0" dirty="0"/>
              <a:t> </a:t>
            </a:r>
            <a:r>
              <a:rPr lang="en-US" baseline="0" dirty="0" err="1"/>
              <a:t>menentukan</a:t>
            </a:r>
            <a:r>
              <a:rPr lang="en-US" baseline="0" dirty="0"/>
              <a:t> </a:t>
            </a:r>
            <a:r>
              <a:rPr lang="en-US" baseline="0" dirty="0" err="1"/>
              <a:t>bagaimana</a:t>
            </a:r>
            <a:r>
              <a:rPr lang="en-US" baseline="0" dirty="0"/>
              <a:t> data </a:t>
            </a:r>
            <a:r>
              <a:rPr lang="en-US" baseline="0" dirty="0" err="1"/>
              <a:t>harus</a:t>
            </a:r>
            <a:r>
              <a:rPr lang="en-US" baseline="0" dirty="0"/>
              <a:t> </a:t>
            </a:r>
            <a:r>
              <a:rPr lang="en-US" baseline="0" dirty="0" err="1"/>
              <a:t>disimpan</a:t>
            </a:r>
            <a:r>
              <a:rPr lang="en-US" baseline="0" dirty="0"/>
              <a:t> </a:t>
            </a:r>
            <a:r>
              <a:rPr lang="en-US" baseline="0" dirty="0" err="1"/>
              <a:t>atau</a:t>
            </a:r>
            <a:r>
              <a:rPr lang="en-US" baseline="0" dirty="0"/>
              <a:t> </a:t>
            </a:r>
            <a:r>
              <a:rPr lang="en-US" baseline="0" dirty="0" err="1"/>
              <a:t>dimanipulasi</a:t>
            </a:r>
            <a:r>
              <a:rPr lang="en-US" baseline="0" dirty="0"/>
              <a:t>.</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1</a:t>
            </a:fld>
            <a:endParaRPr lang="en-US"/>
          </a:p>
        </p:txBody>
      </p:sp>
    </p:spTree>
    <p:extLst>
      <p:ext uri="{BB962C8B-B14F-4D97-AF65-F5344CB8AC3E}">
        <p14:creationId xmlns:p14="http://schemas.microsoft.com/office/powerpoint/2010/main" val="913382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Figure 2.1, </a:t>
            </a:r>
            <a:r>
              <a:rPr lang="en-US" sz="1200" b="0" i="1" u="none" strike="noStrike" kern="1200" baseline="0" dirty="0">
                <a:solidFill>
                  <a:schemeClr val="tx1"/>
                </a:solidFill>
                <a:latin typeface="+mn-lt"/>
                <a:ea typeface="+mn-ea"/>
                <a:cs typeface="+mn-cs"/>
              </a:rPr>
              <a:t>Transaction Script's (110) </a:t>
            </a:r>
            <a:r>
              <a:rPr lang="en-US" sz="1200" b="0" i="0" u="none" strike="noStrike" kern="1200" baseline="0" dirty="0">
                <a:solidFill>
                  <a:schemeClr val="tx1"/>
                </a:solidFill>
                <a:latin typeface="+mn-lt"/>
                <a:ea typeface="+mn-ea"/>
                <a:cs typeface="+mn-cs"/>
              </a:rPr>
              <a:t>method does all the work. The underlying objects are just  </a:t>
            </a:r>
            <a:r>
              <a:rPr lang="en-US" sz="1200" b="0" i="1" u="none" strike="noStrike" kern="1200" baseline="0" dirty="0">
                <a:solidFill>
                  <a:schemeClr val="tx1"/>
                </a:solidFill>
                <a:latin typeface="+mn-lt"/>
                <a:ea typeface="+mn-ea"/>
                <a:cs typeface="+mn-cs"/>
              </a:rPr>
              <a:t>Table Data Gateways (144), </a:t>
            </a:r>
            <a:r>
              <a:rPr lang="en-US" sz="1200" b="0" i="0" u="none" strike="noStrike" kern="1200" baseline="0" dirty="0">
                <a:solidFill>
                  <a:schemeClr val="tx1"/>
                </a:solidFill>
                <a:latin typeface="+mn-lt"/>
                <a:ea typeface="+mn-ea"/>
                <a:cs typeface="+mn-cs"/>
              </a:rPr>
              <a:t>and all they do is pass data to the transaction script.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Table Data Gateway contains the SQL statements</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16</a:t>
            </a:fld>
            <a:endParaRPr lang="en-US"/>
          </a:p>
        </p:txBody>
      </p:sp>
    </p:spTree>
    <p:extLst>
      <p:ext uri="{BB962C8B-B14F-4D97-AF65-F5344CB8AC3E}">
        <p14:creationId xmlns:p14="http://schemas.microsoft.com/office/powerpoint/2010/main" val="171088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contrast, Figure 2.2 shows multiple objects, each forwarding part of the behavior to another until a</a:t>
            </a:r>
          </a:p>
          <a:p>
            <a:r>
              <a:rPr lang="en-US" sz="1200" b="0" i="0" u="none" strike="noStrike" kern="1200" baseline="0" dirty="0">
                <a:solidFill>
                  <a:schemeClr val="tx1"/>
                </a:solidFill>
                <a:latin typeface="+mn-lt"/>
                <a:ea typeface="+mn-ea"/>
                <a:cs typeface="+mn-cs"/>
              </a:rPr>
              <a:t>strategy object creates the results.</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17</a:t>
            </a:fld>
            <a:endParaRPr lang="en-US"/>
          </a:p>
        </p:txBody>
      </p:sp>
    </p:spTree>
    <p:extLst>
      <p:ext uri="{BB962C8B-B14F-4D97-AF65-F5344CB8AC3E}">
        <p14:creationId xmlns:p14="http://schemas.microsoft.com/office/powerpoint/2010/main" val="1710885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18</a:t>
            </a:fld>
            <a:endParaRPr lang="en-US"/>
          </a:p>
        </p:txBody>
      </p:sp>
    </p:spTree>
    <p:extLst>
      <p:ext uri="{BB962C8B-B14F-4D97-AF65-F5344CB8AC3E}">
        <p14:creationId xmlns:p14="http://schemas.microsoft.com/office/powerpoint/2010/main" val="171088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first script calculates the amount of recognition due by a particular day</a:t>
            </a:r>
            <a:r>
              <a:rPr lang="id-ID"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22</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27</a:t>
            </a:fld>
            <a:endParaRPr lang="en-US"/>
          </a:p>
        </p:txBody>
      </p:sp>
    </p:spTree>
    <p:extLst>
      <p:ext uri="{BB962C8B-B14F-4D97-AF65-F5344CB8AC3E}">
        <p14:creationId xmlns:p14="http://schemas.microsoft.com/office/powerpoint/2010/main" val="3994162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you're using </a:t>
            </a:r>
            <a:r>
              <a:rPr lang="en-US" sz="1200" b="0" i="1" u="none" strike="noStrike" kern="1200" baseline="0" dirty="0">
                <a:solidFill>
                  <a:schemeClr val="tx1"/>
                </a:solidFill>
                <a:latin typeface="+mn-lt"/>
                <a:ea typeface="+mn-ea"/>
                <a:cs typeface="+mn-cs"/>
              </a:rPr>
              <a:t>Domain Model, </a:t>
            </a:r>
            <a:r>
              <a:rPr lang="en-US" sz="1200" b="0" i="0" u="none" strike="noStrike" kern="1200" baseline="0" dirty="0">
                <a:solidFill>
                  <a:schemeClr val="tx1"/>
                </a:solidFill>
                <a:latin typeface="+mn-lt"/>
                <a:ea typeface="+mn-ea"/>
                <a:cs typeface="+mn-cs"/>
              </a:rPr>
              <a:t>my first choice for database interaction is </a:t>
            </a:r>
            <a:r>
              <a:rPr lang="en-US" sz="1200" b="0" i="1" u="none" strike="noStrike" kern="1200" baseline="0" dirty="0">
                <a:solidFill>
                  <a:schemeClr val="tx1"/>
                </a:solidFill>
                <a:latin typeface="+mn-lt"/>
                <a:ea typeface="+mn-ea"/>
                <a:cs typeface="+mn-cs"/>
              </a:rPr>
              <a:t>Data Mapper (165). </a:t>
            </a:r>
            <a:r>
              <a:rPr lang="en-US" sz="1200" b="0" i="0" u="none" strike="noStrike" kern="1200" baseline="0" dirty="0">
                <a:solidFill>
                  <a:schemeClr val="tx1"/>
                </a:solidFill>
                <a:latin typeface="+mn-lt"/>
                <a:ea typeface="+mn-ea"/>
                <a:cs typeface="+mn-cs"/>
              </a:rPr>
              <a:t>This will help keep</a:t>
            </a:r>
          </a:p>
          <a:p>
            <a:r>
              <a:rPr lang="en-US" sz="1200" b="0" i="0" u="none" strike="noStrike" kern="1200" baseline="0" dirty="0">
                <a:solidFill>
                  <a:schemeClr val="tx1"/>
                </a:solidFill>
                <a:latin typeface="+mn-lt"/>
                <a:ea typeface="+mn-ea"/>
                <a:cs typeface="+mn-cs"/>
              </a:rPr>
              <a:t>your </a:t>
            </a:r>
            <a:r>
              <a:rPr lang="en-US" sz="1200" b="0" i="1" u="none" strike="noStrike" kern="1200" baseline="0" dirty="0">
                <a:solidFill>
                  <a:schemeClr val="tx1"/>
                </a:solidFill>
                <a:latin typeface="+mn-lt"/>
                <a:ea typeface="+mn-ea"/>
                <a:cs typeface="+mn-cs"/>
              </a:rPr>
              <a:t>Domain Model </a:t>
            </a:r>
            <a:r>
              <a:rPr lang="en-US" sz="1200" b="0" i="0" u="none" strike="noStrike" kern="1200" baseline="0" dirty="0">
                <a:solidFill>
                  <a:schemeClr val="tx1"/>
                </a:solidFill>
                <a:latin typeface="+mn-lt"/>
                <a:ea typeface="+mn-ea"/>
                <a:cs typeface="+mn-cs"/>
              </a:rPr>
              <a:t>independent from the database and is the best approach to handle cases where the </a:t>
            </a:r>
            <a:r>
              <a:rPr lang="en-US" sz="1200" b="0" i="1" u="none" strike="noStrike" kern="1200" baseline="0" dirty="0">
                <a:solidFill>
                  <a:schemeClr val="tx1"/>
                </a:solidFill>
                <a:latin typeface="+mn-lt"/>
                <a:ea typeface="+mn-ea"/>
                <a:cs typeface="+mn-cs"/>
              </a:rPr>
              <a:t>Domain</a:t>
            </a:r>
          </a:p>
          <a:p>
            <a:r>
              <a:rPr lang="en-US" sz="1200" b="0" i="1" u="none" strike="noStrike" kern="1200" baseline="0" dirty="0">
                <a:solidFill>
                  <a:schemeClr val="tx1"/>
                </a:solidFill>
                <a:latin typeface="+mn-lt"/>
                <a:ea typeface="+mn-ea"/>
                <a:cs typeface="+mn-cs"/>
              </a:rPr>
              <a:t>Model </a:t>
            </a:r>
            <a:r>
              <a:rPr lang="en-US" sz="1200" b="0" i="0" u="none" strike="noStrike" kern="1200" baseline="0" dirty="0">
                <a:solidFill>
                  <a:schemeClr val="tx1"/>
                </a:solidFill>
                <a:latin typeface="+mn-lt"/>
                <a:ea typeface="+mn-ea"/>
                <a:cs typeface="+mn-cs"/>
              </a:rPr>
              <a:t>and database schema diverge.</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28</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common thing you find in </a:t>
            </a:r>
            <a:r>
              <a:rPr lang="en-US" sz="1200" b="0" i="1" u="none" strike="noStrike" kern="1200" baseline="0" dirty="0">
                <a:solidFill>
                  <a:schemeClr val="tx1"/>
                </a:solidFill>
                <a:latin typeface="+mn-lt"/>
                <a:ea typeface="+mn-ea"/>
                <a:cs typeface="+mn-cs"/>
              </a:rPr>
              <a:t>domain model </a:t>
            </a:r>
            <a:r>
              <a:rPr lang="en-US" sz="1200" b="0" i="0" u="none" strike="noStrike" kern="1200" baseline="0" dirty="0">
                <a:solidFill>
                  <a:schemeClr val="tx1"/>
                </a:solidFill>
                <a:latin typeface="+mn-lt"/>
                <a:ea typeface="+mn-ea"/>
                <a:cs typeface="+mn-cs"/>
              </a:rPr>
              <a:t>s is how multiple classes interact to do even the simplest tasks. This is</a:t>
            </a:r>
          </a:p>
          <a:p>
            <a:r>
              <a:rPr lang="en-US" sz="1200" b="0" i="0" u="none" strike="noStrike" kern="1200" baseline="0" dirty="0">
                <a:solidFill>
                  <a:schemeClr val="tx1"/>
                </a:solidFill>
                <a:latin typeface="+mn-lt"/>
                <a:ea typeface="+mn-ea"/>
                <a:cs typeface="+mn-cs"/>
              </a:rPr>
              <a:t>what often leads to the complaint that with OO programs you spend a lot of time hunting around from class to</a:t>
            </a:r>
          </a:p>
          <a:p>
            <a:r>
              <a:rPr lang="en-US" sz="1200" b="0" i="0" u="none" strike="noStrike" kern="1200" baseline="0" dirty="0">
                <a:solidFill>
                  <a:schemeClr val="tx1"/>
                </a:solidFill>
                <a:latin typeface="+mn-lt"/>
                <a:ea typeface="+mn-ea"/>
                <a:cs typeface="+mn-cs"/>
              </a:rPr>
              <a:t>class trying to find them. There's a lot of merit to this complaint.</a:t>
            </a:r>
            <a:endParaRPr lang="id-ID" sz="1200" b="0" i="0" u="none" strike="noStrike" kern="1200" baseline="0" dirty="0">
              <a:solidFill>
                <a:schemeClr val="tx1"/>
              </a:solidFill>
              <a:latin typeface="+mn-lt"/>
              <a:ea typeface="+mn-ea"/>
              <a:cs typeface="+mn-cs"/>
            </a:endParaRPr>
          </a:p>
          <a:p>
            <a:endParaRPr lang="id-ID" sz="1200" b="0" i="0" u="none" strike="noStrike" kern="1200" baseline="0" dirty="0">
              <a:solidFill>
                <a:schemeClr val="tx1"/>
              </a:solidFill>
              <a:latin typeface="+mn-lt"/>
              <a:ea typeface="+mn-ea"/>
              <a:cs typeface="+mn-cs"/>
            </a:endParaRPr>
          </a:p>
          <a:p>
            <a:r>
              <a:rPr lang="id-ID" sz="1200" b="0" i="0" u="none" strike="noStrike" kern="1200" baseline="0" dirty="0">
                <a:solidFill>
                  <a:schemeClr val="tx1"/>
                </a:solidFill>
                <a:latin typeface="+mn-lt"/>
                <a:ea typeface="+mn-ea"/>
                <a:cs typeface="+mn-cs"/>
              </a:rPr>
              <a:t>Di recognition strategynya paka inheritance, inilah mengapa avoid duplication, and reduce coupling</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29</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common thing you find in </a:t>
            </a:r>
            <a:r>
              <a:rPr lang="en-US" sz="1200" b="0" i="1" u="none" strike="noStrike" kern="1200" baseline="0" dirty="0">
                <a:solidFill>
                  <a:schemeClr val="tx1"/>
                </a:solidFill>
                <a:latin typeface="+mn-lt"/>
                <a:ea typeface="+mn-ea"/>
                <a:cs typeface="+mn-cs"/>
              </a:rPr>
              <a:t>domain model </a:t>
            </a:r>
            <a:r>
              <a:rPr lang="en-US" sz="1200" b="0" i="0" u="none" strike="noStrike" kern="1200" baseline="0" dirty="0">
                <a:solidFill>
                  <a:schemeClr val="tx1"/>
                </a:solidFill>
                <a:latin typeface="+mn-lt"/>
                <a:ea typeface="+mn-ea"/>
                <a:cs typeface="+mn-cs"/>
              </a:rPr>
              <a:t>s is how multiple classes interact to do even the simplest tasks.</a:t>
            </a:r>
            <a:endParaRPr lang="id-ID" sz="1200" b="0" i="0" u="none" strike="noStrike" kern="1200" baseline="0" dirty="0">
              <a:solidFill>
                <a:schemeClr val="tx1"/>
              </a:solidFill>
              <a:latin typeface="+mn-lt"/>
              <a:ea typeface="+mn-ea"/>
              <a:cs typeface="+mn-cs"/>
            </a:endParaRPr>
          </a:p>
          <a:p>
            <a:r>
              <a:rPr lang="id-ID" sz="1200" b="0" i="0" u="none" strike="noStrike" kern="1200" baseline="0" dirty="0">
                <a:solidFill>
                  <a:schemeClr val="tx1"/>
                </a:solidFill>
                <a:latin typeface="+mn-lt"/>
                <a:ea typeface="+mn-ea"/>
                <a:cs typeface="+mn-cs"/>
              </a:rPr>
              <a:t>Like this one: </a:t>
            </a:r>
            <a:r>
              <a:rPr lang="en-US" sz="1200" b="0" i="0" u="none" strike="noStrike" kern="1200" baseline="0" dirty="0">
                <a:solidFill>
                  <a:schemeClr val="tx1"/>
                </a:solidFill>
                <a:latin typeface="+mn-lt"/>
                <a:ea typeface="+mn-ea"/>
                <a:cs typeface="+mn-cs"/>
              </a:rPr>
              <a:t>involves both the contract and revenue</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recognition classes.</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30</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31</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32</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Pattern </a:t>
            </a:r>
            <a:r>
              <a:rPr lang="en-US" baseline="0" dirty="0" err="1"/>
              <a:t>adalah</a:t>
            </a:r>
            <a:r>
              <a:rPr lang="en-US" baseline="0" dirty="0"/>
              <a:t> </a:t>
            </a:r>
            <a:r>
              <a:rPr lang="en-US" baseline="0" dirty="0" err="1"/>
              <a:t>semacam</a:t>
            </a:r>
            <a:r>
              <a:rPr lang="en-US" baseline="0" dirty="0"/>
              <a:t> </a:t>
            </a:r>
            <a:r>
              <a:rPr lang="en-US" baseline="0" dirty="0" err="1"/>
              <a:t>pola</a:t>
            </a:r>
            <a:r>
              <a:rPr lang="en-US" baseline="0" dirty="0"/>
              <a:t> </a:t>
            </a:r>
            <a:r>
              <a:rPr lang="en-US" baseline="0" dirty="0" err="1"/>
              <a:t>solusi</a:t>
            </a:r>
            <a:r>
              <a:rPr lang="en-US" baseline="0" dirty="0"/>
              <a:t> yang </a:t>
            </a:r>
            <a:r>
              <a:rPr lang="en-US" baseline="0" dirty="0" err="1"/>
              <a:t>dipakai</a:t>
            </a:r>
            <a:r>
              <a:rPr lang="en-US" baseline="0" dirty="0"/>
              <a:t> </a:t>
            </a:r>
            <a:r>
              <a:rPr lang="en-US" baseline="0" dirty="0" err="1"/>
              <a:t>untuk</a:t>
            </a:r>
            <a:r>
              <a:rPr lang="en-US" baseline="0" dirty="0"/>
              <a:t> </a:t>
            </a:r>
            <a:r>
              <a:rPr lang="en-US" baseline="0" dirty="0" err="1"/>
              <a:t>memecahkan</a:t>
            </a:r>
            <a:r>
              <a:rPr lang="en-US" baseline="0" dirty="0"/>
              <a:t> </a:t>
            </a:r>
            <a:r>
              <a:rPr lang="en-US" baseline="0" dirty="0" err="1"/>
              <a:t>suatu</a:t>
            </a:r>
            <a:r>
              <a:rPr lang="en-US" baseline="0" dirty="0"/>
              <a:t> </a:t>
            </a:r>
            <a:r>
              <a:rPr lang="en-US" baseline="0" dirty="0" err="1"/>
              <a:t>masalah</a:t>
            </a:r>
            <a:r>
              <a:rPr lang="en-US" baseline="0" dirty="0"/>
              <a:t>. </a:t>
            </a:r>
            <a:r>
              <a:rPr lang="en-US" dirty="0" err="1"/>
              <a:t>Terdapat</a:t>
            </a:r>
            <a:r>
              <a:rPr lang="en-US" baseline="0" dirty="0"/>
              <a:t> </a:t>
            </a:r>
            <a:r>
              <a:rPr lang="en-US" baseline="0" dirty="0" err="1"/>
              <a:t>banyak</a:t>
            </a:r>
            <a:r>
              <a:rPr lang="en-US" baseline="0" dirty="0"/>
              <a:t> </a:t>
            </a:r>
            <a:r>
              <a:rPr lang="en-US" baseline="0" dirty="0" err="1"/>
              <a:t>sekali</a:t>
            </a:r>
            <a:r>
              <a:rPr lang="en-US" baseline="0" dirty="0"/>
              <a:t> pattern </a:t>
            </a:r>
            <a:r>
              <a:rPr lang="en-US" baseline="0" dirty="0" err="1"/>
              <a:t>untuk</a:t>
            </a:r>
            <a:r>
              <a:rPr lang="en-US" baseline="0" dirty="0"/>
              <a:t> </a:t>
            </a:r>
            <a:r>
              <a:rPr lang="en-US" baseline="0" dirty="0" err="1"/>
              <a:t>melakukan</a:t>
            </a:r>
            <a:r>
              <a:rPr lang="en-US" baseline="0" dirty="0"/>
              <a:t> </a:t>
            </a:r>
            <a:r>
              <a:rPr lang="en-US" baseline="0" dirty="0" err="1"/>
              <a:t>implementasi</a:t>
            </a:r>
            <a:r>
              <a:rPr lang="en-US" baseline="0" dirty="0"/>
              <a:t> </a:t>
            </a:r>
            <a:r>
              <a:rPr lang="en-US" baseline="0" dirty="0" err="1"/>
              <a:t>dari</a:t>
            </a:r>
            <a:r>
              <a:rPr lang="en-US" baseline="0" dirty="0"/>
              <a:t> domain logic </a:t>
            </a:r>
            <a:r>
              <a:rPr lang="en-US" baseline="0" dirty="0" err="1"/>
              <a:t>ini</a:t>
            </a:r>
            <a:r>
              <a:rPr lang="en-US" baseline="0" dirty="0"/>
              <a:t>.</a:t>
            </a:r>
          </a:p>
          <a:p>
            <a:r>
              <a:rPr lang="en-US" baseline="0" dirty="0" err="1"/>
              <a:t>Dalam</a:t>
            </a:r>
            <a:r>
              <a:rPr lang="en-US" baseline="0" dirty="0"/>
              <a:t> </a:t>
            </a:r>
            <a:r>
              <a:rPr lang="en-US" baseline="0" dirty="0" err="1"/>
              <a:t>kuliah</a:t>
            </a:r>
            <a:r>
              <a:rPr lang="en-US" baseline="0" dirty="0"/>
              <a:t> </a:t>
            </a:r>
            <a:r>
              <a:rPr lang="en-US" baseline="0" dirty="0" err="1"/>
              <a:t>ini</a:t>
            </a:r>
            <a:r>
              <a:rPr lang="en-US" baseline="0" dirty="0"/>
              <a:t> </a:t>
            </a:r>
            <a:r>
              <a:rPr lang="en-US" baseline="0" dirty="0" err="1"/>
              <a:t>kita</a:t>
            </a:r>
            <a:r>
              <a:rPr lang="en-US" baseline="0" dirty="0"/>
              <a:t> </a:t>
            </a:r>
            <a:r>
              <a:rPr lang="en-US" baseline="0" dirty="0" err="1"/>
              <a:t>akan</a:t>
            </a:r>
            <a:r>
              <a:rPr lang="en-US" baseline="0" dirty="0"/>
              <a:t> </a:t>
            </a:r>
            <a:r>
              <a:rPr lang="en-US" baseline="0" dirty="0" err="1"/>
              <a:t>bahas</a:t>
            </a:r>
            <a:r>
              <a:rPr lang="en-US" baseline="0" dirty="0"/>
              <a:t> </a:t>
            </a:r>
            <a:r>
              <a:rPr lang="en-US" baseline="0" dirty="0" err="1"/>
              <a:t>tiga</a:t>
            </a:r>
            <a:r>
              <a:rPr lang="en-US" baseline="0" dirty="0"/>
              <a:t> pattern </a:t>
            </a:r>
            <a:r>
              <a:rPr lang="en-US" baseline="0" dirty="0" err="1"/>
              <a:t>untuk</a:t>
            </a:r>
            <a:r>
              <a:rPr lang="en-US" baseline="0" dirty="0"/>
              <a:t> </a:t>
            </a:r>
            <a:r>
              <a:rPr lang="en-US" baseline="0" dirty="0" err="1"/>
              <a:t>mengorganisasikan</a:t>
            </a:r>
            <a:r>
              <a:rPr lang="en-US" baseline="0" dirty="0"/>
              <a:t> domain logic. </a:t>
            </a:r>
          </a:p>
          <a:p>
            <a:r>
              <a:rPr lang="en-US" baseline="0" dirty="0"/>
              <a:t>Yang </a:t>
            </a:r>
            <a:r>
              <a:rPr lang="en-US" baseline="0" dirty="0" err="1"/>
              <a:t>pertama</a:t>
            </a:r>
            <a:r>
              <a:rPr lang="en-US" baseline="0" dirty="0"/>
              <a:t> </a:t>
            </a:r>
            <a:r>
              <a:rPr lang="en-US" baseline="0" dirty="0" err="1"/>
              <a:t>adalah</a:t>
            </a:r>
            <a:r>
              <a:rPr lang="en-US" baseline="0" dirty="0"/>
              <a:t> transaction script (procedural), domain model (object oriented), table module (</a:t>
            </a:r>
            <a:r>
              <a:rPr lang="en-US" baseline="0" dirty="0" err="1"/>
              <a:t>mirip</a:t>
            </a:r>
            <a:r>
              <a:rPr lang="en-US" baseline="0" dirty="0"/>
              <a:t> </a:t>
            </a:r>
            <a:r>
              <a:rPr lang="en-US" baseline="0" dirty="0" err="1"/>
              <a:t>dengan</a:t>
            </a:r>
            <a:r>
              <a:rPr lang="en-US" baseline="0" dirty="0"/>
              <a:t> domain module) </a:t>
            </a:r>
            <a:r>
              <a:rPr lang="en-US" baseline="0" dirty="0" err="1"/>
              <a:t>tetapi</a:t>
            </a:r>
            <a:r>
              <a:rPr lang="is-IS" baseline="0" dirty="0"/>
              <a:t>…..</a:t>
            </a:r>
            <a:endParaRPr lang="en-US" baseline="0" dirty="0"/>
          </a:p>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2</a:t>
            </a:fld>
            <a:endParaRPr lang="en-US"/>
          </a:p>
        </p:txBody>
      </p:sp>
    </p:spTree>
    <p:extLst>
      <p:ext uri="{BB962C8B-B14F-4D97-AF65-F5344CB8AC3E}">
        <p14:creationId xmlns:p14="http://schemas.microsoft.com/office/powerpoint/2010/main" val="3890380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great value of the strategies is that they provide well-contained plug points to extend the application. Adding</a:t>
            </a:r>
          </a:p>
          <a:p>
            <a:r>
              <a:rPr lang="en-US" sz="1200" b="0" i="0" u="none" strike="noStrike" kern="1200" baseline="0" dirty="0">
                <a:solidFill>
                  <a:schemeClr val="tx1"/>
                </a:solidFill>
                <a:latin typeface="+mn-lt"/>
                <a:ea typeface="+mn-ea"/>
                <a:cs typeface="+mn-cs"/>
              </a:rPr>
              <a:t>a new revenue recognition algorithm involves creating a new subclass and overriding the</a:t>
            </a:r>
          </a:p>
          <a:p>
            <a:r>
              <a:rPr lang="en-US" sz="1200" b="0" i="0" u="none" strike="noStrike" kern="1200" baseline="0" dirty="0" err="1">
                <a:solidFill>
                  <a:schemeClr val="tx1"/>
                </a:solidFill>
                <a:latin typeface="+mn-lt"/>
                <a:ea typeface="+mn-ea"/>
                <a:cs typeface="+mn-cs"/>
              </a:rPr>
              <a:t>calculateRevenueRecognitions</a:t>
            </a:r>
            <a:r>
              <a:rPr lang="en-US" sz="1200" b="0" i="0" u="none" strike="noStrike" kern="1200" baseline="0" dirty="0">
                <a:solidFill>
                  <a:schemeClr val="tx1"/>
                </a:solidFill>
                <a:latin typeface="+mn-lt"/>
                <a:ea typeface="+mn-ea"/>
                <a:cs typeface="+mn-cs"/>
              </a:rPr>
              <a:t> method</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33</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34</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35</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OO habit of successive forwarding from object to object moves the behavior to the object most qualified to</a:t>
            </a:r>
          </a:p>
          <a:p>
            <a:r>
              <a:rPr lang="en-US" sz="1200" b="0" i="0" u="none" strike="noStrike" kern="1200" baseline="0" dirty="0">
                <a:solidFill>
                  <a:schemeClr val="tx1"/>
                </a:solidFill>
                <a:latin typeface="+mn-lt"/>
                <a:ea typeface="+mn-ea"/>
                <a:cs typeface="+mn-cs"/>
              </a:rPr>
              <a:t>handle it, but it also resolves much of the conditional behavior. You'll notice that there are no conditionals in this</a:t>
            </a:r>
          </a:p>
          <a:p>
            <a:r>
              <a:rPr lang="en-US" sz="1200" b="0" i="0" u="none" strike="noStrike" kern="1200" baseline="0" dirty="0">
                <a:solidFill>
                  <a:schemeClr val="tx1"/>
                </a:solidFill>
                <a:latin typeface="+mn-lt"/>
                <a:ea typeface="+mn-ea"/>
                <a:cs typeface="+mn-cs"/>
              </a:rPr>
              <a:t>calculation.</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36</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44</a:t>
            </a:fld>
            <a:endParaRPr lang="en-US"/>
          </a:p>
        </p:txBody>
      </p:sp>
    </p:spTree>
    <p:extLst>
      <p:ext uri="{BB962C8B-B14F-4D97-AF65-F5344CB8AC3E}">
        <p14:creationId xmlns:p14="http://schemas.microsoft.com/office/powerpoint/2010/main" val="2990286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One of the key messages of object orientation is bundling the data with the behavior that uses it. The traditional</a:t>
            </a:r>
          </a:p>
          <a:p>
            <a:r>
              <a:rPr lang="en-US" sz="1200" b="0" i="0" u="none" strike="noStrike" kern="1200" baseline="0" dirty="0">
                <a:solidFill>
                  <a:schemeClr val="tx1"/>
                </a:solidFill>
                <a:latin typeface="+mn-lt"/>
                <a:ea typeface="+mn-ea"/>
                <a:cs typeface="+mn-cs"/>
              </a:rPr>
              <a:t>object-oriented approach is based on objects with identity, along the lines of </a:t>
            </a:r>
            <a:r>
              <a:rPr lang="en-US" sz="1200" b="0" i="1" u="none" strike="noStrike" kern="1200" baseline="0" dirty="0">
                <a:solidFill>
                  <a:schemeClr val="tx1"/>
                </a:solidFill>
                <a:latin typeface="+mn-lt"/>
                <a:ea typeface="+mn-ea"/>
                <a:cs typeface="+mn-cs"/>
              </a:rPr>
              <a:t>Domain Model (116). </a:t>
            </a:r>
            <a:r>
              <a:rPr lang="en-US" sz="1200" b="0" i="0" u="none" strike="noStrike" kern="1200" baseline="0" dirty="0">
                <a:solidFill>
                  <a:schemeClr val="tx1"/>
                </a:solidFill>
                <a:latin typeface="+mn-lt"/>
                <a:ea typeface="+mn-ea"/>
                <a:cs typeface="+mn-cs"/>
              </a:rPr>
              <a:t>Thus, if we</a:t>
            </a:r>
          </a:p>
          <a:p>
            <a:r>
              <a:rPr lang="en-US" sz="1200" b="0" i="0" u="none" strike="noStrike" kern="1200" baseline="0" dirty="0">
                <a:solidFill>
                  <a:schemeClr val="tx1"/>
                </a:solidFill>
                <a:latin typeface="+mn-lt"/>
                <a:ea typeface="+mn-ea"/>
                <a:cs typeface="+mn-cs"/>
              </a:rPr>
              <a:t>have an Employee class, any instance of it corresponds to a particular employee.</a:t>
            </a:r>
            <a:endParaRPr lang="id-ID"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Table Module </a:t>
            </a:r>
            <a:r>
              <a:rPr lang="en-US" sz="1200" b="0" i="0" u="none" strike="noStrike" kern="1200" baseline="0" dirty="0">
                <a:solidFill>
                  <a:schemeClr val="tx1"/>
                </a:solidFill>
                <a:latin typeface="+mn-lt"/>
                <a:ea typeface="+mn-ea"/>
                <a:cs typeface="+mn-cs"/>
              </a:rPr>
              <a:t>organizes domain logic with one class per table in the database, and a single instance of a class</a:t>
            </a:r>
          </a:p>
          <a:p>
            <a:r>
              <a:rPr lang="en-US" sz="1200" b="0" i="0" u="none" strike="noStrike" kern="1200" baseline="0" dirty="0">
                <a:solidFill>
                  <a:schemeClr val="tx1"/>
                </a:solidFill>
                <a:latin typeface="+mn-lt"/>
                <a:ea typeface="+mn-ea"/>
                <a:cs typeface="+mn-cs"/>
              </a:rPr>
              <a:t>contains the various procedures that will act on the data.</a:t>
            </a:r>
            <a:endParaRPr lang="id-ID"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Thus, if you want to obtain the address of an employee, you use a method like </a:t>
            </a:r>
            <a:r>
              <a:rPr lang="en-US" sz="1200" b="0" i="0" u="none" strike="noStrike" kern="1200" baseline="0" dirty="0" err="1">
                <a:solidFill>
                  <a:schemeClr val="tx1"/>
                </a:solidFill>
                <a:latin typeface="+mn-lt"/>
                <a:ea typeface="+mn-ea"/>
                <a:cs typeface="+mn-cs"/>
              </a:rPr>
              <a:t>anEmployeeModule.getAddress</a:t>
            </a:r>
            <a:r>
              <a:rPr lang="en-US" sz="1200" b="0" i="0" u="none" strike="noStrike" kern="1200" baseline="0" dirty="0">
                <a:solidFill>
                  <a:schemeClr val="tx1"/>
                </a:solidFill>
                <a:latin typeface="+mn-lt"/>
                <a:ea typeface="+mn-ea"/>
                <a:cs typeface="+mn-cs"/>
              </a:rPr>
              <a:t>(long </a:t>
            </a:r>
            <a:r>
              <a:rPr lang="en-US" sz="1200" b="0" i="0" u="none" strike="noStrike" kern="1200" baseline="0" dirty="0" err="1">
                <a:solidFill>
                  <a:schemeClr val="tx1"/>
                </a:solidFill>
                <a:latin typeface="+mn-lt"/>
                <a:ea typeface="+mn-ea"/>
                <a:cs typeface="+mn-cs"/>
              </a:rPr>
              <a:t>employeeID</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Every time you want to do something to a particular employee you have to pass in some kind of identity reference.</a:t>
            </a:r>
          </a:p>
          <a:p>
            <a:r>
              <a:rPr lang="en-US" sz="1200" b="0" i="0" u="none" strike="noStrike" kern="1200" baseline="0" dirty="0">
                <a:solidFill>
                  <a:schemeClr val="tx1"/>
                </a:solidFill>
                <a:latin typeface="+mn-lt"/>
                <a:ea typeface="+mn-ea"/>
                <a:cs typeface="+mn-cs"/>
              </a:rPr>
              <a:t>Often this will be the primary key used in the database.</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46</a:t>
            </a:fld>
            <a:endParaRPr lang="en-US"/>
          </a:p>
        </p:txBody>
      </p:sp>
    </p:spTree>
    <p:extLst>
      <p:ext uri="{BB962C8B-B14F-4D97-AF65-F5344CB8AC3E}">
        <p14:creationId xmlns:p14="http://schemas.microsoft.com/office/powerpoint/2010/main" val="2990286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47</a:t>
            </a:fld>
            <a:endParaRPr lang="en-US"/>
          </a:p>
        </p:txBody>
      </p:sp>
    </p:spTree>
    <p:extLst>
      <p:ext uri="{BB962C8B-B14F-4D97-AF65-F5344CB8AC3E}">
        <p14:creationId xmlns:p14="http://schemas.microsoft.com/office/powerpoint/2010/main" val="2990286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Enterprise applications typically require different kinds of interfaces to the data they store and the logic they implement: data loaders, user interfaces, integration gateways, and others. Despite their different purposes, these interfaces often need common interactions with the application to access and manipulate its data and invoke its business logic.</a:t>
            </a:r>
          </a:p>
        </p:txBody>
      </p:sp>
      <p:sp>
        <p:nvSpPr>
          <p:cNvPr id="4" name="Slide Number Placeholder 3"/>
          <p:cNvSpPr>
            <a:spLocks noGrp="1"/>
          </p:cNvSpPr>
          <p:nvPr>
            <p:ph type="sldNum" sz="quarter" idx="10"/>
          </p:nvPr>
        </p:nvSpPr>
        <p:spPr/>
        <p:txBody>
          <a:bodyPr/>
          <a:lstStyle/>
          <a:p>
            <a:fld id="{AA241C93-D14C-4D31-A106-CB166DA3128F}" type="slidenum">
              <a:rPr lang="en-US" smtClean="0"/>
              <a:t>52</a:t>
            </a:fld>
            <a:endParaRPr lang="en-US"/>
          </a:p>
        </p:txBody>
      </p:sp>
    </p:spTree>
    <p:extLst>
      <p:ext uri="{BB962C8B-B14F-4D97-AF65-F5344CB8AC3E}">
        <p14:creationId xmlns:p14="http://schemas.microsoft.com/office/powerpoint/2010/main" val="387015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Many designers, including me, like to divide "business logic" into two kinds: "domain logic," having to</a:t>
            </a:r>
          </a:p>
          <a:p>
            <a:r>
              <a:rPr lang="en-US" sz="1200" b="0" i="0" u="none" strike="noStrike" kern="1200" baseline="0" dirty="0">
                <a:solidFill>
                  <a:schemeClr val="tx1"/>
                </a:solidFill>
                <a:latin typeface="+mn-lt"/>
                <a:ea typeface="+mn-ea"/>
                <a:cs typeface="+mn-cs"/>
              </a:rPr>
              <a:t>do purely with the problem domain (such as strategies for calculating revenue recognition on a contract),</a:t>
            </a:r>
          </a:p>
          <a:p>
            <a:r>
              <a:rPr lang="en-US" sz="1200" b="0" i="0" u="none" strike="noStrike" kern="1200" baseline="0" dirty="0">
                <a:solidFill>
                  <a:schemeClr val="tx1"/>
                </a:solidFill>
                <a:latin typeface="+mn-lt"/>
                <a:ea typeface="+mn-ea"/>
                <a:cs typeface="+mn-cs"/>
              </a:rPr>
              <a:t>and "application logic," having to do with application responsibilities [Cockburn UC] (such as notifying</a:t>
            </a:r>
          </a:p>
          <a:p>
            <a:r>
              <a:rPr lang="en-US" sz="1200" b="0" i="0" u="none" strike="noStrike" kern="1200" baseline="0" dirty="0">
                <a:solidFill>
                  <a:schemeClr val="tx1"/>
                </a:solidFill>
                <a:latin typeface="+mn-lt"/>
                <a:ea typeface="+mn-ea"/>
                <a:cs typeface="+mn-cs"/>
              </a:rPr>
              <a:t>contract administrators, and integrated applications, of revenue recognition calculations).</a:t>
            </a:r>
          </a:p>
          <a:p>
            <a:r>
              <a:rPr lang="en-US" sz="1200" b="0" i="0" u="none" strike="noStrike" kern="1200" baseline="0" dirty="0">
                <a:solidFill>
                  <a:schemeClr val="tx1"/>
                </a:solidFill>
                <a:latin typeface="+mn-lt"/>
                <a:ea typeface="+mn-ea"/>
                <a:cs typeface="+mn-cs"/>
              </a:rPr>
              <a:t>Application logic </a:t>
            </a:r>
            <a:r>
              <a:rPr lang="en-US" sz="1200" b="0" i="0" u="none" strike="noStrike" kern="1200" baseline="0" dirty="0">
                <a:solidFill>
                  <a:schemeClr val="tx1"/>
                </a:solidFill>
                <a:latin typeface="+mn-lt"/>
                <a:ea typeface="+mn-ea"/>
                <a:cs typeface="+mn-cs"/>
                <a:sym typeface="Wingdings" panose="05000000000000000000" pitchFamily="2" charset="2"/>
              </a:rPr>
              <a:t> workflow logic</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53</a:t>
            </a:fld>
            <a:endParaRPr lang="en-US"/>
          </a:p>
        </p:txBody>
      </p:sp>
    </p:spTree>
    <p:extLst>
      <p:ext uri="{BB962C8B-B14F-4D97-AF65-F5344CB8AC3E}">
        <p14:creationId xmlns:p14="http://schemas.microsoft.com/office/powerpoint/2010/main" val="1079575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54</a:t>
            </a:fld>
            <a:endParaRPr lang="en-US"/>
          </a:p>
        </p:txBody>
      </p:sp>
    </p:spTree>
    <p:extLst>
      <p:ext uri="{BB962C8B-B14F-4D97-AF65-F5344CB8AC3E}">
        <p14:creationId xmlns:p14="http://schemas.microsoft.com/office/powerpoint/2010/main" val="107957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How</a:t>
            </a:r>
            <a:r>
              <a:rPr lang="id-ID" baseline="0" dirty="0"/>
              <a:t> to Organize Transaction Scripts? </a:t>
            </a:r>
            <a:r>
              <a:rPr lang="en-US" sz="1200" b="0" i="0" u="none" strike="noStrike" kern="1200" baseline="0" dirty="0">
                <a:solidFill>
                  <a:schemeClr val="tx1"/>
                </a:solidFill>
                <a:latin typeface="+mn-lt"/>
                <a:ea typeface="+mn-ea"/>
                <a:cs typeface="+mn-cs"/>
              </a:rPr>
              <a:t>The most common is to have several </a:t>
            </a:r>
            <a:r>
              <a:rPr lang="en-US" sz="1200" b="0" i="1" u="none" strike="noStrike" kern="1200" baseline="0" dirty="0">
                <a:solidFill>
                  <a:schemeClr val="tx1"/>
                </a:solidFill>
                <a:latin typeface="+mn-lt"/>
                <a:ea typeface="+mn-ea"/>
                <a:cs typeface="+mn-cs"/>
              </a:rPr>
              <a:t>Transaction Scripts </a:t>
            </a:r>
            <a:r>
              <a:rPr lang="en-US" sz="1200" b="0" i="0" u="none" strike="noStrike" kern="1200" baseline="0" dirty="0">
                <a:solidFill>
                  <a:schemeClr val="tx1"/>
                </a:solidFill>
                <a:latin typeface="+mn-lt"/>
                <a:ea typeface="+mn-ea"/>
                <a:cs typeface="+mn-cs"/>
              </a:rPr>
              <a:t>in a single class, where each class defines a subject area of related </a:t>
            </a:r>
            <a:r>
              <a:rPr lang="en-US" sz="1200" b="0" i="1" u="none" strike="noStrike" kern="1200" baseline="0" dirty="0">
                <a:solidFill>
                  <a:schemeClr val="tx1"/>
                </a:solidFill>
                <a:latin typeface="+mn-lt"/>
                <a:ea typeface="+mn-ea"/>
                <a:cs typeface="+mn-cs"/>
              </a:rPr>
              <a:t>Transaction Scripts. </a:t>
            </a:r>
            <a:r>
              <a:rPr lang="en-US" sz="1200" b="0" i="0" u="none" strike="noStrike" kern="1200" baseline="0" dirty="0">
                <a:solidFill>
                  <a:schemeClr val="tx1"/>
                </a:solidFill>
                <a:latin typeface="+mn-lt"/>
                <a:ea typeface="+mn-ea"/>
                <a:cs typeface="+mn-cs"/>
              </a:rPr>
              <a:t>This is</a:t>
            </a:r>
          </a:p>
          <a:p>
            <a:r>
              <a:rPr lang="en-US" sz="1200" b="0" i="0" u="none" strike="noStrike" kern="1200" baseline="0" dirty="0">
                <a:solidFill>
                  <a:schemeClr val="tx1"/>
                </a:solidFill>
                <a:latin typeface="+mn-lt"/>
                <a:ea typeface="+mn-ea"/>
                <a:cs typeface="+mn-cs"/>
              </a:rPr>
              <a:t>straightforward and the best bet for most cases. The other way is to have each </a:t>
            </a:r>
            <a:r>
              <a:rPr lang="en-US" sz="1200" b="0" i="1" u="none" strike="noStrike" kern="1200" baseline="0" dirty="0">
                <a:solidFill>
                  <a:schemeClr val="tx1"/>
                </a:solidFill>
                <a:latin typeface="+mn-lt"/>
                <a:ea typeface="+mn-ea"/>
                <a:cs typeface="+mn-cs"/>
              </a:rPr>
              <a:t>Transaction Script </a:t>
            </a:r>
            <a:r>
              <a:rPr lang="en-US" sz="1200" b="0" i="0" u="none" strike="noStrike" kern="1200" baseline="0" dirty="0">
                <a:solidFill>
                  <a:schemeClr val="tx1"/>
                </a:solidFill>
                <a:latin typeface="+mn-lt"/>
                <a:ea typeface="+mn-ea"/>
                <a:cs typeface="+mn-cs"/>
              </a:rPr>
              <a:t>in its own class (Figure 9.1 ), using the Command pattern [Gang of Four ]</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5</a:t>
            </a:fld>
            <a:endParaRPr lang="en-US"/>
          </a:p>
        </p:txBody>
      </p:sp>
    </p:spTree>
    <p:extLst>
      <p:ext uri="{BB962C8B-B14F-4D97-AF65-F5344CB8AC3E}">
        <p14:creationId xmlns:p14="http://schemas.microsoft.com/office/powerpoint/2010/main" val="2207954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57</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58</a:t>
            </a:fld>
            <a:endParaRPr lang="en-US"/>
          </a:p>
        </p:txBody>
      </p:sp>
    </p:spTree>
    <p:extLst>
      <p:ext uri="{BB962C8B-B14F-4D97-AF65-F5344CB8AC3E}">
        <p14:creationId xmlns:p14="http://schemas.microsoft.com/office/powerpoint/2010/main" val="213386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 use the term </a:t>
            </a:r>
            <a:r>
              <a:rPr lang="en-US" sz="1200" b="0" i="1" u="none" strike="noStrike" kern="1200" baseline="0" dirty="0">
                <a:solidFill>
                  <a:schemeClr val="tx1"/>
                </a:solidFill>
                <a:latin typeface="+mn-lt"/>
                <a:ea typeface="+mn-ea"/>
                <a:cs typeface="+mn-cs"/>
              </a:rPr>
              <a:t>Transaction Script </a:t>
            </a:r>
            <a:r>
              <a:rPr lang="en-US" sz="1200" b="0" i="0" u="none" strike="noStrike" kern="1200" baseline="0" dirty="0">
                <a:solidFill>
                  <a:schemeClr val="tx1"/>
                </a:solidFill>
                <a:latin typeface="+mn-lt"/>
                <a:ea typeface="+mn-ea"/>
                <a:cs typeface="+mn-cs"/>
              </a:rPr>
              <a:t>because most of the time you'll have one </a:t>
            </a:r>
            <a:r>
              <a:rPr lang="en-US" sz="1200" b="0" i="1" u="none" strike="noStrike" kern="1200" baseline="0" dirty="0">
                <a:solidFill>
                  <a:schemeClr val="tx1"/>
                </a:solidFill>
                <a:latin typeface="+mn-lt"/>
                <a:ea typeface="+mn-ea"/>
                <a:cs typeface="+mn-cs"/>
              </a:rPr>
              <a:t>Transaction Script </a:t>
            </a:r>
            <a:r>
              <a:rPr lang="en-US" sz="1200" b="0" i="0" u="none" strike="noStrike" kern="1200" baseline="0" dirty="0">
                <a:solidFill>
                  <a:schemeClr val="tx1"/>
                </a:solidFill>
                <a:latin typeface="+mn-lt"/>
                <a:ea typeface="+mn-ea"/>
                <a:cs typeface="+mn-cs"/>
              </a:rPr>
              <a:t>for each database</a:t>
            </a:r>
          </a:p>
          <a:p>
            <a:r>
              <a:rPr lang="en-US" sz="1200" b="0" i="0" u="none" strike="noStrike" kern="1200" baseline="0" dirty="0">
                <a:solidFill>
                  <a:schemeClr val="tx1"/>
                </a:solidFill>
                <a:latin typeface="+mn-lt"/>
                <a:ea typeface="+mn-ea"/>
                <a:cs typeface="+mn-cs"/>
              </a:rPr>
              <a:t>transaction.</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6</a:t>
            </a:fld>
            <a:endParaRPr lang="en-US"/>
          </a:p>
        </p:txBody>
      </p:sp>
    </p:spTree>
    <p:extLst>
      <p:ext uri="{BB962C8B-B14F-4D97-AF65-F5344CB8AC3E}">
        <p14:creationId xmlns:p14="http://schemas.microsoft.com/office/powerpoint/2010/main" val="85137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logic to check room availability, calculate rates, and update the</a:t>
            </a:r>
          </a:p>
          <a:p>
            <a:r>
              <a:rPr lang="en-US" sz="1200" b="0" i="0" u="none" strike="noStrike" kern="1200" baseline="0" dirty="0">
                <a:solidFill>
                  <a:schemeClr val="tx1"/>
                </a:solidFill>
                <a:latin typeface="+mn-lt"/>
                <a:ea typeface="+mn-ea"/>
                <a:cs typeface="+mn-cs"/>
              </a:rPr>
              <a:t>database is found inside the Book Hotel Room procedure</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7</a:t>
            </a:fld>
            <a:endParaRPr lang="en-US"/>
          </a:p>
        </p:txBody>
      </p:sp>
    </p:spTree>
    <p:extLst>
      <p:ext uri="{BB962C8B-B14F-4D97-AF65-F5344CB8AC3E}">
        <p14:creationId xmlns:p14="http://schemas.microsoft.com/office/powerpoint/2010/main" val="1799399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resulting application can end up being quite a tangled web of routines</a:t>
            </a:r>
          </a:p>
          <a:p>
            <a:r>
              <a:rPr lang="en-US" sz="1200" b="0" i="0" u="none" strike="noStrike" kern="1200" baseline="0" dirty="0">
                <a:solidFill>
                  <a:schemeClr val="tx1"/>
                </a:solidFill>
                <a:latin typeface="+mn-lt"/>
                <a:ea typeface="+mn-ea"/>
                <a:cs typeface="+mn-cs"/>
              </a:rPr>
              <a:t>without a clear structure.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Example?</a:t>
            </a:r>
          </a:p>
          <a:p>
            <a:r>
              <a:rPr lang="en-US" sz="1200" b="0" i="0" u="none" strike="noStrike" kern="1200" baseline="0" dirty="0" err="1">
                <a:solidFill>
                  <a:schemeClr val="tx1"/>
                </a:solidFill>
                <a:latin typeface="+mn-lt"/>
                <a:ea typeface="+mn-ea"/>
                <a:cs typeface="+mn-cs"/>
              </a:rPr>
              <a:t>Bahkan</a:t>
            </a:r>
            <a:r>
              <a:rPr lang="en-US" sz="1200" b="0" i="0" u="none" strike="noStrike" kern="1200" baseline="0" dirty="0">
                <a:solidFill>
                  <a:schemeClr val="tx1"/>
                </a:solidFill>
                <a:latin typeface="+mn-lt"/>
                <a:ea typeface="+mn-ea"/>
                <a:cs typeface="+mn-cs"/>
              </a:rPr>
              <a:t> kadang2 </a:t>
            </a:r>
            <a:r>
              <a:rPr lang="en-US" sz="1200" b="0" i="0" u="none" strike="noStrike" kern="1200" baseline="0" dirty="0" err="1">
                <a:solidFill>
                  <a:schemeClr val="tx1"/>
                </a:solidFill>
                <a:latin typeface="+mn-lt"/>
                <a:ea typeface="+mn-ea"/>
                <a:cs typeface="+mn-cs"/>
              </a:rPr>
              <a:t>pake</a:t>
            </a:r>
            <a:r>
              <a:rPr lang="en-US" sz="1200" b="0" i="0" u="none" strike="noStrike" kern="1200" baseline="0" dirty="0">
                <a:solidFill>
                  <a:schemeClr val="tx1"/>
                </a:solidFill>
                <a:latin typeface="+mn-lt"/>
                <a:ea typeface="+mn-ea"/>
                <a:cs typeface="+mn-cs"/>
              </a:rPr>
              <a:t> OO language </a:t>
            </a:r>
            <a:r>
              <a:rPr lang="en-US" sz="1200" b="0" i="0" u="none" strike="noStrike" kern="1200" baseline="0" dirty="0" err="1">
                <a:solidFill>
                  <a:schemeClr val="tx1"/>
                </a:solidFill>
                <a:latin typeface="+mn-lt"/>
                <a:ea typeface="+mn-ea"/>
                <a:cs typeface="+mn-cs"/>
              </a:rPr>
              <a:t>tapi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mrogramnya</a:t>
            </a:r>
            <a:r>
              <a:rPr lang="en-US" sz="1200" b="0" i="0" u="none" strike="noStrike" kern="1200" baseline="0" dirty="0">
                <a:solidFill>
                  <a:schemeClr val="tx1"/>
                </a:solidFill>
                <a:latin typeface="+mn-lt"/>
                <a:ea typeface="+mn-ea"/>
                <a:cs typeface="+mn-cs"/>
              </a:rPr>
              <a:t> procedural </a:t>
            </a:r>
            <a:r>
              <a:rPr lang="en-US" sz="1200" b="0" i="0" u="none" strike="noStrike" kern="1200" baseline="0" dirty="0" err="1">
                <a:solidFill>
                  <a:schemeClr val="tx1"/>
                </a:solidFill>
                <a:latin typeface="+mn-lt"/>
                <a:ea typeface="+mn-ea"/>
                <a:cs typeface="+mn-cs"/>
              </a:rPr>
              <a:t>hahahaha</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9</a:t>
            </a:fld>
            <a:endParaRPr lang="en-US"/>
          </a:p>
        </p:txBody>
      </p:sp>
    </p:spTree>
    <p:extLst>
      <p:ext uri="{BB962C8B-B14F-4D97-AF65-F5344CB8AC3E}">
        <p14:creationId xmlns:p14="http://schemas.microsoft.com/office/powerpoint/2010/main" val="231587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With a </a:t>
            </a:r>
            <a:r>
              <a:rPr lang="en-US" sz="1200" b="0" i="1" u="none" strike="noStrike" kern="1200" baseline="0" dirty="0">
                <a:solidFill>
                  <a:schemeClr val="tx1"/>
                </a:solidFill>
                <a:latin typeface="+mn-lt"/>
                <a:ea typeface="+mn-ea"/>
                <a:cs typeface="+mn-cs"/>
              </a:rPr>
              <a:t>Domain Model (116) </a:t>
            </a:r>
            <a:r>
              <a:rPr lang="en-US" sz="1200" b="0" i="0" u="none" strike="noStrike" kern="1200" baseline="0" dirty="0">
                <a:solidFill>
                  <a:schemeClr val="tx1"/>
                </a:solidFill>
                <a:latin typeface="+mn-lt"/>
                <a:ea typeface="+mn-ea"/>
                <a:cs typeface="+mn-cs"/>
              </a:rPr>
              <a:t>we build a model of our domain which, at least on a</a:t>
            </a:r>
          </a:p>
          <a:p>
            <a:r>
              <a:rPr lang="en-US" sz="1200" b="0" i="0" u="none" strike="noStrike" kern="1200" baseline="0" dirty="0">
                <a:solidFill>
                  <a:schemeClr val="tx1"/>
                </a:solidFill>
                <a:latin typeface="+mn-lt"/>
                <a:ea typeface="+mn-ea"/>
                <a:cs typeface="+mn-cs"/>
              </a:rPr>
              <a:t>first approximation, is organized primarily around the nouns in the domain. Thus, a leasing system would</a:t>
            </a:r>
          </a:p>
          <a:p>
            <a:r>
              <a:rPr lang="en-US" sz="1200" b="0" i="0" u="none" strike="noStrike" kern="1200" baseline="0" dirty="0">
                <a:solidFill>
                  <a:schemeClr val="tx1"/>
                </a:solidFill>
                <a:latin typeface="+mn-lt"/>
                <a:ea typeface="+mn-ea"/>
                <a:cs typeface="+mn-cs"/>
              </a:rPr>
              <a:t>have classes for lease, asset, and so forth.</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OOAD</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11</a:t>
            </a:fld>
            <a:endParaRPr lang="en-US"/>
          </a:p>
        </p:txBody>
      </p:sp>
    </p:spTree>
    <p:extLst>
      <p:ext uri="{BB962C8B-B14F-4D97-AF65-F5344CB8AC3E}">
        <p14:creationId xmlns:p14="http://schemas.microsoft.com/office/powerpoint/2010/main" val="299028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With a </a:t>
            </a:r>
            <a:r>
              <a:rPr lang="en-US" sz="1200" b="0" i="1" u="none" strike="noStrike" kern="1200" baseline="0" dirty="0">
                <a:solidFill>
                  <a:schemeClr val="tx1"/>
                </a:solidFill>
                <a:latin typeface="+mn-lt"/>
                <a:ea typeface="+mn-ea"/>
                <a:cs typeface="+mn-cs"/>
              </a:rPr>
              <a:t>Domain Model (116) </a:t>
            </a:r>
            <a:r>
              <a:rPr lang="en-US" sz="1200" b="0" i="0" u="none" strike="noStrike" kern="1200" baseline="0" dirty="0">
                <a:solidFill>
                  <a:schemeClr val="tx1"/>
                </a:solidFill>
                <a:latin typeface="+mn-lt"/>
                <a:ea typeface="+mn-ea"/>
                <a:cs typeface="+mn-cs"/>
              </a:rPr>
              <a:t>we build a model of our domain which, at least on a first approximation, is organized primarily around the nouns in the domain. Thus, a leasing system would</a:t>
            </a:r>
          </a:p>
          <a:p>
            <a:r>
              <a:rPr lang="en-US" sz="1200" b="0" i="0" u="none" strike="noStrike" kern="1200" baseline="0" dirty="0">
                <a:solidFill>
                  <a:schemeClr val="tx1"/>
                </a:solidFill>
                <a:latin typeface="+mn-lt"/>
                <a:ea typeface="+mn-ea"/>
                <a:cs typeface="+mn-cs"/>
              </a:rPr>
              <a:t>have classes for lease, asset, and so forth.</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12</a:t>
            </a:fld>
            <a:endParaRPr lang="en-US"/>
          </a:p>
        </p:txBody>
      </p:sp>
    </p:spTree>
    <p:extLst>
      <p:ext uri="{BB962C8B-B14F-4D97-AF65-F5344CB8AC3E}">
        <p14:creationId xmlns:p14="http://schemas.microsoft.com/office/powerpoint/2010/main" val="2990286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calculation method has to</a:t>
            </a:r>
          </a:p>
          <a:p>
            <a:r>
              <a:rPr lang="en-US" sz="1200" b="0" i="0" u="none" strike="noStrike" kern="1200" baseline="0" dirty="0">
                <a:solidFill>
                  <a:schemeClr val="tx1"/>
                </a:solidFill>
                <a:latin typeface="+mn-lt"/>
                <a:ea typeface="+mn-ea"/>
                <a:cs typeface="+mn-cs"/>
              </a:rPr>
              <a:t>determine what kind of product a given contract is for, apply the correct algorithm, and then create revenue</a:t>
            </a:r>
          </a:p>
          <a:p>
            <a:r>
              <a:rPr lang="en-US" sz="1200" b="0" i="0" u="none" strike="noStrike" kern="1200" baseline="0" dirty="0">
                <a:solidFill>
                  <a:schemeClr val="tx1"/>
                </a:solidFill>
                <a:latin typeface="+mn-lt"/>
                <a:ea typeface="+mn-ea"/>
                <a:cs typeface="+mn-cs"/>
              </a:rPr>
              <a:t>recognition objects to capture the results of the calculation.</a:t>
            </a:r>
            <a:endParaRPr lang="en-US" dirty="0"/>
          </a:p>
        </p:txBody>
      </p:sp>
      <p:sp>
        <p:nvSpPr>
          <p:cNvPr id="4" name="Slide Number Placeholder 3"/>
          <p:cNvSpPr>
            <a:spLocks noGrp="1"/>
          </p:cNvSpPr>
          <p:nvPr>
            <p:ph type="sldNum" sz="quarter" idx="10"/>
          </p:nvPr>
        </p:nvSpPr>
        <p:spPr/>
        <p:txBody>
          <a:bodyPr/>
          <a:lstStyle/>
          <a:p>
            <a:fld id="{AA241C93-D14C-4D31-A106-CB166DA3128F}" type="slidenum">
              <a:rPr lang="en-US" smtClean="0"/>
              <a:t>14</a:t>
            </a:fld>
            <a:endParaRPr lang="en-US"/>
          </a:p>
        </p:txBody>
      </p:sp>
    </p:spTree>
    <p:extLst>
      <p:ext uri="{BB962C8B-B14F-4D97-AF65-F5344CB8AC3E}">
        <p14:creationId xmlns:p14="http://schemas.microsoft.com/office/powerpoint/2010/main" val="1710885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2438400" y="2590800"/>
            <a:ext cx="5959475" cy="76200"/>
          </a:xfrm>
          <a:prstGeom prst="rect">
            <a:avLst/>
          </a:prstGeom>
          <a:solidFill>
            <a:schemeClr val="hlink">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defRPr/>
            </a:pPr>
            <a:endParaRPr kumimoji="1" lang="en-US" altLang="en-US" sz="2400"/>
          </a:p>
        </p:txBody>
      </p:sp>
      <p:sp>
        <p:nvSpPr>
          <p:cNvPr id="5" name="Text Box 8"/>
          <p:cNvSpPr txBox="1">
            <a:spLocks noChangeArrowheads="1"/>
          </p:cNvSpPr>
          <p:nvPr/>
        </p:nvSpPr>
        <p:spPr bwMode="auto">
          <a:xfrm>
            <a:off x="323850" y="1400175"/>
            <a:ext cx="8167688"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2800" i="1" dirty="0">
                <a:solidFill>
                  <a:schemeClr val="tx2"/>
                </a:solidFill>
              </a:rPr>
              <a:t>Enterprise A</a:t>
            </a:r>
            <a:r>
              <a:rPr lang="id-ID" altLang="en-US" sz="2800" i="1" dirty="0">
                <a:solidFill>
                  <a:schemeClr val="tx2"/>
                </a:solidFill>
              </a:rPr>
              <a:t>p</a:t>
            </a:r>
            <a:r>
              <a:rPr lang="en-US" altLang="en-US" sz="2800" i="1" dirty="0">
                <a:solidFill>
                  <a:schemeClr val="tx2"/>
                </a:solidFill>
              </a:rPr>
              <a:t>plication Architecture</a:t>
            </a:r>
          </a:p>
          <a:p>
            <a:pPr algn="r" eaLnBrk="1" hangingPunct="1">
              <a:defRPr/>
            </a:pPr>
            <a:r>
              <a:rPr lang="en-US" altLang="en-US" sz="2800" i="1" dirty="0">
                <a:solidFill>
                  <a:schemeClr val="tx2"/>
                </a:solidFill>
              </a:rPr>
              <a:t>and Programming</a:t>
            </a:r>
            <a:endParaRPr lang="en-US" altLang="en-US" sz="3600" dirty="0">
              <a:solidFill>
                <a:schemeClr val="tx2"/>
              </a:solidFill>
            </a:endParaRPr>
          </a:p>
        </p:txBody>
      </p:sp>
      <p:sp>
        <p:nvSpPr>
          <p:cNvPr id="6" name="Text Box 9"/>
          <p:cNvSpPr txBox="1">
            <a:spLocks noChangeArrowheads="1"/>
          </p:cNvSpPr>
          <p:nvPr/>
        </p:nvSpPr>
        <p:spPr bwMode="auto">
          <a:xfrm>
            <a:off x="3514725" y="5516563"/>
            <a:ext cx="4883150" cy="969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spcBef>
                <a:spcPct val="50000"/>
              </a:spcBef>
              <a:defRPr/>
            </a:pPr>
            <a:r>
              <a:rPr lang="en-US" altLang="en-US" sz="1400" dirty="0" err="1"/>
              <a:t>Fakultas</a:t>
            </a:r>
            <a:r>
              <a:rPr lang="en-US" altLang="en-US" sz="1400" dirty="0"/>
              <a:t> </a:t>
            </a:r>
            <a:r>
              <a:rPr lang="en-US" altLang="en-US" sz="1400" dirty="0" err="1"/>
              <a:t>Ilmu</a:t>
            </a:r>
            <a:r>
              <a:rPr lang="en-US" altLang="en-US" sz="1400" dirty="0"/>
              <a:t> </a:t>
            </a:r>
            <a:r>
              <a:rPr lang="en-US" altLang="en-US" sz="1400" dirty="0" err="1"/>
              <a:t>Komputer</a:t>
            </a:r>
            <a:r>
              <a:rPr lang="en-US" altLang="en-US" sz="1400" dirty="0"/>
              <a:t> </a:t>
            </a:r>
            <a:br>
              <a:rPr lang="en-US" altLang="en-US" sz="1400" dirty="0"/>
            </a:br>
            <a:r>
              <a:rPr lang="en-US" altLang="en-US" sz="1400" dirty="0" err="1"/>
              <a:t>Universitas</a:t>
            </a:r>
            <a:r>
              <a:rPr lang="en-US" altLang="en-US" sz="1400" dirty="0"/>
              <a:t> Indonesia</a:t>
            </a:r>
          </a:p>
          <a:p>
            <a:pPr algn="r" eaLnBrk="1" hangingPunct="1">
              <a:spcBef>
                <a:spcPct val="50000"/>
              </a:spcBef>
              <a:defRPr/>
            </a:pPr>
            <a:br>
              <a:rPr lang="en-US" altLang="en-US" sz="1400" dirty="0"/>
            </a:br>
            <a:r>
              <a:rPr lang="en-US" altLang="en-US" sz="800" b="1" dirty="0"/>
              <a:t>Version 1.0  - Internal Use Only</a:t>
            </a:r>
          </a:p>
        </p:txBody>
      </p:sp>
      <p:pic>
        <p:nvPicPr>
          <p:cNvPr id="7"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1925"/>
            <a:ext cx="3455988" cy="1211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7571" name="Rectangle 3"/>
          <p:cNvSpPr>
            <a:spLocks noGrp="1" noChangeArrowheads="1"/>
          </p:cNvSpPr>
          <p:nvPr>
            <p:ph type="ctrTitle" sz="quarter"/>
          </p:nvPr>
        </p:nvSpPr>
        <p:spPr>
          <a:xfrm>
            <a:off x="2895600" y="2819400"/>
            <a:ext cx="5468938" cy="461665"/>
          </a:xfrm>
        </p:spPr>
        <p:txBody>
          <a:bodyPr anchor="t"/>
          <a:lstStyle>
            <a:lvl1pPr algn="r">
              <a:spcBef>
                <a:spcPct val="10000"/>
              </a:spcBef>
              <a:spcAft>
                <a:spcPct val="20000"/>
              </a:spcAft>
              <a:buClr>
                <a:schemeClr val="folHlink"/>
              </a:buClr>
              <a:buSzPct val="75000"/>
              <a:buFont typeface="Wingdings" pitchFamily="2" charset="2"/>
              <a:buNone/>
              <a:defRPr sz="2400" b="1">
                <a:solidFill>
                  <a:schemeClr val="tx1"/>
                </a:solidFill>
                <a:latin typeface="Calibri" pitchFamily="34" charset="0"/>
              </a:defRPr>
            </a:lvl1pPr>
          </a:lstStyle>
          <a:p>
            <a:r>
              <a:rPr lang="en-US"/>
              <a:t>Click to edit Master title style</a:t>
            </a:r>
            <a:endParaRPr lang="en-US" dirty="0"/>
          </a:p>
        </p:txBody>
      </p:sp>
      <p:sp>
        <p:nvSpPr>
          <p:cNvPr id="877578" name="Rectangle 10"/>
          <p:cNvSpPr>
            <a:spLocks noGrp="1" noChangeArrowheads="1"/>
          </p:cNvSpPr>
          <p:nvPr>
            <p:ph type="subTitle" idx="1"/>
          </p:nvPr>
        </p:nvSpPr>
        <p:spPr>
          <a:xfrm>
            <a:off x="2279650" y="3717032"/>
            <a:ext cx="6102350" cy="1130300"/>
          </a:xfrm>
        </p:spPr>
        <p:txBody>
          <a:bodyPr/>
          <a:lstStyle>
            <a:lvl1pPr marL="0" indent="0" algn="r">
              <a:buFont typeface="Wingdings" pitchFamily="2" charset="2"/>
              <a:buNone/>
              <a:defRPr>
                <a:latin typeface="Calibri" pitchFamily="34" charset="0"/>
              </a:defRPr>
            </a:lvl1pPr>
          </a:lstStyle>
          <a:p>
            <a:r>
              <a:rPr lang="en-US"/>
              <a:t>Click to edit Master subtitle style</a:t>
            </a:r>
            <a:endParaRPr lang="en-US" dirty="0"/>
          </a:p>
        </p:txBody>
      </p:sp>
    </p:spTree>
    <p:extLst>
      <p:ext uri="{BB962C8B-B14F-4D97-AF65-F5344CB8AC3E}">
        <p14:creationId xmlns:p14="http://schemas.microsoft.com/office/powerpoint/2010/main" val="233590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61949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196850"/>
            <a:ext cx="2103437" cy="612775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196850"/>
            <a:ext cx="6157913" cy="6127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37576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lvl1pPr>
              <a:lnSpc>
                <a:spcPct val="100000"/>
              </a:lnSpc>
              <a:defRPr>
                <a:latin typeface="Calibri" pitchFamily="34" charset="0"/>
              </a:defRPr>
            </a:lvl1pPr>
            <a:lvl2pPr>
              <a:lnSpc>
                <a:spcPct val="100000"/>
              </a:lnSpc>
              <a:defRPr>
                <a:latin typeface="Calibri" pitchFamily="34" charset="0"/>
              </a:defRPr>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69059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5536" y="1628800"/>
            <a:ext cx="7772400" cy="1362075"/>
          </a:xfrm>
        </p:spPr>
        <p:txBody>
          <a:bodyPr/>
          <a:lstStyle>
            <a:lvl1pPr algn="l">
              <a:defRPr sz="4000" b="1" cap="small" baseline="0"/>
            </a:lvl1pPr>
          </a:lstStyle>
          <a:p>
            <a:r>
              <a:rPr lang="en-US"/>
              <a:t>Click to edit Master title style</a:t>
            </a:r>
            <a:endParaRPr lang="en-AU" dirty="0"/>
          </a:p>
        </p:txBody>
      </p:sp>
      <p:sp>
        <p:nvSpPr>
          <p:cNvPr id="3" name="Text Placeholder 2"/>
          <p:cNvSpPr>
            <a:spLocks noGrp="1"/>
          </p:cNvSpPr>
          <p:nvPr>
            <p:ph type="body" idx="1"/>
          </p:nvPr>
        </p:nvSpPr>
        <p:spPr>
          <a:xfrm>
            <a:off x="899592" y="3100400"/>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97926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702175"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65937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19877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7182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34407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55973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45851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256588" y="5964238"/>
            <a:ext cx="650875"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81000" y="196850"/>
            <a:ext cx="81629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33755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76548" name="Rectangle 4"/>
          <p:cNvSpPr>
            <a:spLocks noGrp="1" noChangeArrowheads="1"/>
          </p:cNvSpPr>
          <p:nvPr>
            <p:ph type="dt" sz="half" idx="2"/>
          </p:nvPr>
        </p:nvSpPr>
        <p:spPr bwMode="auto">
          <a:xfrm>
            <a:off x="428625" y="6418263"/>
            <a:ext cx="1905000"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vl1pPr>
          </a:lstStyle>
          <a:p>
            <a:fld id="{1D8BD707-D9CF-40AE-B4C6-C98DA3205C09}" type="datetimeFigureOut">
              <a:rPr lang="en-US" smtClean="0"/>
              <a:pPr/>
              <a:t>2/23/2018</a:t>
            </a:fld>
            <a:endParaRPr lang="en-US"/>
          </a:p>
        </p:txBody>
      </p:sp>
      <p:sp>
        <p:nvSpPr>
          <p:cNvPr id="876549" name="Rectangle 5"/>
          <p:cNvSpPr>
            <a:spLocks noGrp="1" noChangeArrowheads="1"/>
          </p:cNvSpPr>
          <p:nvPr>
            <p:ph type="ftr" sz="quarter" idx="3"/>
          </p:nvPr>
        </p:nvSpPr>
        <p:spPr bwMode="auto">
          <a:xfrm>
            <a:off x="3419475" y="6380163"/>
            <a:ext cx="28956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a:lvl1pPr>
          </a:lstStyle>
          <a:p>
            <a:endParaRPr lang="en-US"/>
          </a:p>
        </p:txBody>
      </p:sp>
      <p:sp>
        <p:nvSpPr>
          <p:cNvPr id="1030" name="Text Box 6"/>
          <p:cNvSpPr txBox="1">
            <a:spLocks noChangeArrowheads="1"/>
          </p:cNvSpPr>
          <p:nvPr/>
        </p:nvSpPr>
        <p:spPr bwMode="auto">
          <a:xfrm>
            <a:off x="6804025" y="6400800"/>
            <a:ext cx="1368425" cy="244475"/>
          </a:xfrm>
          <a:prstGeom prst="rect">
            <a:avLst/>
          </a:prstGeom>
          <a:noFill/>
          <a:ln w="9525">
            <a:noFill/>
            <a:miter lim="800000"/>
            <a:headEnd/>
            <a:tailEnd/>
          </a:ln>
        </p:spPr>
        <p:txBody>
          <a:bodyPr>
            <a:spAutoFit/>
          </a:bodyPr>
          <a:lstStyle>
            <a:lvl1pPr eaLnBrk="0" hangingPunct="0">
              <a:defRPr sz="2000">
                <a:solidFill>
                  <a:schemeClr val="tx1"/>
                </a:solidFill>
                <a:latin typeface="Verdana" panose="020B0604030504040204" pitchFamily="34" charset="0"/>
              </a:defRPr>
            </a:lvl1pPr>
            <a:lvl2pPr marL="742950" indent="-285750" eaLnBrk="0" hangingPunct="0">
              <a:defRPr sz="2000">
                <a:solidFill>
                  <a:schemeClr val="tx1"/>
                </a:solidFill>
                <a:latin typeface="Verdana" panose="020B0604030504040204" pitchFamily="34" charset="0"/>
              </a:defRPr>
            </a:lvl2pPr>
            <a:lvl3pPr marL="1143000" indent="-228600" eaLnBrk="0" hangingPunct="0">
              <a:defRPr sz="2000">
                <a:solidFill>
                  <a:schemeClr val="tx1"/>
                </a:solidFill>
                <a:latin typeface="Verdana" panose="020B0604030504040204" pitchFamily="34" charset="0"/>
              </a:defRPr>
            </a:lvl3pPr>
            <a:lvl4pPr marL="1600200" indent="-228600" eaLnBrk="0" hangingPunct="0">
              <a:defRPr sz="2000">
                <a:solidFill>
                  <a:schemeClr val="tx1"/>
                </a:solidFill>
                <a:latin typeface="Verdana" panose="020B0604030504040204" pitchFamily="34" charset="0"/>
              </a:defRPr>
            </a:lvl4pPr>
            <a:lvl5pPr marL="2057400" indent="-228600" eaLnBrk="0" hangingPunct="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1000" dirty="0"/>
              <a:t>PSP/V1.0/</a:t>
            </a:r>
            <a:fld id="{C99A6D4F-441F-4B0A-8A10-F149B53D136F}" type="slidenum">
              <a:rPr lang="en-US" altLang="en-US" sz="1000" smtClean="0"/>
              <a:pPr algn="r" eaLnBrk="1" hangingPunct="1">
                <a:defRPr/>
              </a:pPr>
              <a:t>‹#›</a:t>
            </a:fld>
            <a:endParaRPr lang="en-US" altLang="en-US" sz="1000" dirty="0"/>
          </a:p>
        </p:txBody>
      </p:sp>
    </p:spTree>
    <p:extLst>
      <p:ext uri="{BB962C8B-B14F-4D97-AF65-F5344CB8AC3E}">
        <p14:creationId xmlns:p14="http://schemas.microsoft.com/office/powerpoint/2010/main" val="3659672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Verdana" pitchFamily="34" charset="0"/>
        </a:defRPr>
      </a:lvl2pPr>
      <a:lvl3pPr algn="l" rtl="0" eaLnBrk="1" fontAlgn="base" hangingPunct="1">
        <a:spcBef>
          <a:spcPct val="0"/>
        </a:spcBef>
        <a:spcAft>
          <a:spcPct val="0"/>
        </a:spcAft>
        <a:defRPr sz="3600">
          <a:solidFill>
            <a:schemeClr val="tx2"/>
          </a:solidFill>
          <a:latin typeface="Verdana" pitchFamily="34" charset="0"/>
        </a:defRPr>
      </a:lvl3pPr>
      <a:lvl4pPr algn="l" rtl="0" eaLnBrk="1" fontAlgn="base" hangingPunct="1">
        <a:spcBef>
          <a:spcPct val="0"/>
        </a:spcBef>
        <a:spcAft>
          <a:spcPct val="0"/>
        </a:spcAft>
        <a:defRPr sz="3600">
          <a:solidFill>
            <a:schemeClr val="tx2"/>
          </a:solidFill>
          <a:latin typeface="Verdana" pitchFamily="34" charset="0"/>
        </a:defRPr>
      </a:lvl4pPr>
      <a:lvl5pPr algn="l" rtl="0" eaLnBrk="1" fontAlgn="base" hangingPunct="1">
        <a:spcBef>
          <a:spcPct val="0"/>
        </a:spcBef>
        <a:spcAft>
          <a:spcPct val="0"/>
        </a:spcAft>
        <a:defRPr sz="3600">
          <a:solidFill>
            <a:schemeClr val="tx2"/>
          </a:solidFill>
          <a:latin typeface="Verdana" pitchFamily="34" charset="0"/>
        </a:defRPr>
      </a:lvl5pPr>
      <a:lvl6pPr marL="457200" algn="l" rtl="0" eaLnBrk="1" fontAlgn="base" hangingPunct="1">
        <a:spcBef>
          <a:spcPct val="0"/>
        </a:spcBef>
        <a:spcAft>
          <a:spcPct val="0"/>
        </a:spcAft>
        <a:defRPr sz="3600">
          <a:solidFill>
            <a:schemeClr val="tx2"/>
          </a:solidFill>
          <a:latin typeface="Verdana" pitchFamily="34" charset="0"/>
        </a:defRPr>
      </a:lvl6pPr>
      <a:lvl7pPr marL="914400" algn="l" rtl="0" eaLnBrk="1" fontAlgn="base" hangingPunct="1">
        <a:spcBef>
          <a:spcPct val="0"/>
        </a:spcBef>
        <a:spcAft>
          <a:spcPct val="0"/>
        </a:spcAft>
        <a:defRPr sz="3600">
          <a:solidFill>
            <a:schemeClr val="tx2"/>
          </a:solidFill>
          <a:latin typeface="Verdana" pitchFamily="34" charset="0"/>
        </a:defRPr>
      </a:lvl7pPr>
      <a:lvl8pPr marL="1371600" algn="l" rtl="0" eaLnBrk="1" fontAlgn="base" hangingPunct="1">
        <a:spcBef>
          <a:spcPct val="0"/>
        </a:spcBef>
        <a:spcAft>
          <a:spcPct val="0"/>
        </a:spcAft>
        <a:defRPr sz="3600">
          <a:solidFill>
            <a:schemeClr val="tx2"/>
          </a:solidFill>
          <a:latin typeface="Verdana" pitchFamily="34" charset="0"/>
        </a:defRPr>
      </a:lvl8pPr>
      <a:lvl9pPr marL="1828800" algn="l" rtl="0" eaLnBrk="1" fontAlgn="base" hangingPunct="1">
        <a:spcBef>
          <a:spcPct val="0"/>
        </a:spcBef>
        <a:spcAft>
          <a:spcPct val="0"/>
        </a:spcAft>
        <a:defRPr sz="3600">
          <a:solidFill>
            <a:schemeClr val="tx2"/>
          </a:solidFill>
          <a:latin typeface="Verdana" pitchFamily="34" charset="0"/>
        </a:defRPr>
      </a:lvl9pPr>
    </p:titleStyle>
    <p:bodyStyle>
      <a:lvl1pPr marL="342900" indent="-342900" algn="l" rtl="0" eaLnBrk="1" fontAlgn="base" hangingPunct="1">
        <a:lnSpc>
          <a:spcPct val="9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1" fontAlgn="base" hangingPunct="1">
        <a:lnSpc>
          <a:spcPct val="8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mn-lt"/>
        </a:defRPr>
      </a:lvl2pPr>
      <a:lvl3pPr marL="1143000" indent="-228600" algn="l" rtl="0" eaLnBrk="1" fontAlgn="base" hangingPunct="1">
        <a:lnSpc>
          <a:spcPct val="90000"/>
        </a:lnSpc>
        <a:spcBef>
          <a:spcPct val="20000"/>
        </a:spcBef>
        <a:spcAft>
          <a:spcPct val="10000"/>
        </a:spcAft>
        <a:buClr>
          <a:schemeClr val="tx2"/>
        </a:buClr>
        <a:buChar char="•"/>
        <a:defRPr sz="2000">
          <a:solidFill>
            <a:schemeClr val="tx1"/>
          </a:solidFill>
          <a:latin typeface="+mj-lt"/>
        </a:defRPr>
      </a:lvl3pPr>
      <a:lvl4pPr marL="1600200" indent="-228600" algn="l" rtl="0" eaLnBrk="1" fontAlgn="base" hangingPunct="1">
        <a:lnSpc>
          <a:spcPct val="90000"/>
        </a:lnSpc>
        <a:spcBef>
          <a:spcPct val="20000"/>
        </a:spcBef>
        <a:spcAft>
          <a:spcPct val="0"/>
        </a:spcAft>
        <a:buClr>
          <a:schemeClr val="hlink"/>
        </a:buClr>
        <a:buChar char="•"/>
        <a:defRPr sz="2000">
          <a:solidFill>
            <a:schemeClr val="tx1"/>
          </a:solidFill>
          <a:latin typeface="+mj-lt"/>
        </a:defRPr>
      </a:lvl4pPr>
      <a:lvl5pPr marL="20574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5pPr>
      <a:lvl6pPr marL="25146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id-ID" dirty="0"/>
              <a:t>Organizing Domain Logic</a:t>
            </a:r>
            <a:endParaRPr lang="en-US" dirty="0"/>
          </a:p>
        </p:txBody>
      </p:sp>
      <p:sp>
        <p:nvSpPr>
          <p:cNvPr id="3" name="Subtitle 2"/>
          <p:cNvSpPr>
            <a:spLocks noGrp="1"/>
          </p:cNvSpPr>
          <p:nvPr>
            <p:ph type="subTitle" idx="1"/>
          </p:nvPr>
        </p:nvSpPr>
        <p:spPr/>
        <p:txBody>
          <a:bodyPr/>
          <a:lstStyle/>
          <a:p>
            <a:r>
              <a:rPr lang="id-ID" dirty="0"/>
              <a:t>Denny, Bayu, Alfan, Samuel</a:t>
            </a:r>
            <a:endParaRPr lang="en-US" dirty="0"/>
          </a:p>
        </p:txBody>
      </p:sp>
    </p:spTree>
    <p:extLst>
      <p:ext uri="{BB962C8B-B14F-4D97-AF65-F5344CB8AC3E}">
        <p14:creationId xmlns:p14="http://schemas.microsoft.com/office/powerpoint/2010/main" val="3246249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7469"/>
            <a:ext cx="8229600" cy="646331"/>
          </a:xfrm>
        </p:spPr>
        <p:txBody>
          <a:bodyPr/>
          <a:lstStyle/>
          <a:p>
            <a:r>
              <a:rPr lang="id-ID" dirty="0"/>
              <a:t>Domain Model</a:t>
            </a:r>
            <a:endParaRPr lang="en-US" dirty="0"/>
          </a:p>
        </p:txBody>
      </p:sp>
    </p:spTree>
    <p:extLst>
      <p:ext uri="{BB962C8B-B14F-4D97-AF65-F5344CB8AC3E}">
        <p14:creationId xmlns:p14="http://schemas.microsoft.com/office/powerpoint/2010/main" val="350176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Domain Model</a:t>
            </a:r>
            <a:endParaRPr lang="en-US" dirty="0"/>
          </a:p>
        </p:txBody>
      </p:sp>
      <p:sp>
        <p:nvSpPr>
          <p:cNvPr id="3" name="Content Placeholder 2"/>
          <p:cNvSpPr>
            <a:spLocks noGrp="1"/>
          </p:cNvSpPr>
          <p:nvPr>
            <p:ph idx="1"/>
          </p:nvPr>
        </p:nvSpPr>
        <p:spPr/>
        <p:txBody>
          <a:bodyPr/>
          <a:lstStyle/>
          <a:p>
            <a:pPr algn="just"/>
            <a:r>
              <a:rPr lang="id-ID" dirty="0"/>
              <a:t>This is the solution for the previous problem</a:t>
            </a:r>
          </a:p>
          <a:p>
            <a:pPr algn="just"/>
            <a:r>
              <a:rPr lang="id-ID" dirty="0"/>
              <a:t>An </a:t>
            </a:r>
            <a:r>
              <a:rPr lang="id-ID" b="1" dirty="0"/>
              <a:t>object-oriented way</a:t>
            </a:r>
            <a:r>
              <a:rPr lang="id-ID" dirty="0"/>
              <a:t> to handle a problem</a:t>
            </a:r>
          </a:p>
          <a:p>
            <a:pPr algn="just"/>
            <a:endParaRPr lang="id-ID" dirty="0"/>
          </a:p>
        </p:txBody>
      </p:sp>
    </p:spTree>
    <p:extLst>
      <p:ext uri="{BB962C8B-B14F-4D97-AF65-F5344CB8AC3E}">
        <p14:creationId xmlns:p14="http://schemas.microsoft.com/office/powerpoint/2010/main" val="319321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Domain Model</a:t>
            </a:r>
            <a:endParaRPr lang="en-US" dirty="0"/>
          </a:p>
        </p:txBody>
      </p:sp>
      <p:sp>
        <p:nvSpPr>
          <p:cNvPr id="3" name="Content Placeholder 2"/>
          <p:cNvSpPr>
            <a:spLocks noGrp="1"/>
          </p:cNvSpPr>
          <p:nvPr>
            <p:ph idx="1"/>
          </p:nvPr>
        </p:nvSpPr>
        <p:spPr/>
        <p:txBody>
          <a:bodyPr/>
          <a:lstStyle/>
          <a:p>
            <a:pPr algn="just"/>
            <a:r>
              <a:rPr lang="en-US" dirty="0"/>
              <a:t>Rather than one routine having all the logic for a user</a:t>
            </a:r>
            <a:r>
              <a:rPr lang="id-ID" dirty="0"/>
              <a:t> </a:t>
            </a:r>
            <a:r>
              <a:rPr lang="en-US" dirty="0"/>
              <a:t>action</a:t>
            </a:r>
            <a:r>
              <a:rPr lang="id-ID" dirty="0"/>
              <a:t> (Transaction Script)</a:t>
            </a:r>
            <a:r>
              <a:rPr lang="en-US" dirty="0"/>
              <a:t>,</a:t>
            </a:r>
            <a:r>
              <a:rPr lang="id-ID" dirty="0"/>
              <a:t> in domain model,</a:t>
            </a:r>
            <a:r>
              <a:rPr lang="en-US" dirty="0"/>
              <a:t> each object takes a part of the logic that's relevant to it.</a:t>
            </a:r>
          </a:p>
        </p:txBody>
      </p:sp>
    </p:spTree>
    <p:extLst>
      <p:ext uri="{BB962C8B-B14F-4D97-AF65-F5344CB8AC3E}">
        <p14:creationId xmlns:p14="http://schemas.microsoft.com/office/powerpoint/2010/main" val="343078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Model</a:t>
            </a:r>
          </a:p>
        </p:txBody>
      </p:sp>
      <p:sp>
        <p:nvSpPr>
          <p:cNvPr id="3" name="Content Placeholder 2"/>
          <p:cNvSpPr>
            <a:spLocks noGrp="1"/>
          </p:cNvSpPr>
          <p:nvPr>
            <p:ph idx="1"/>
          </p:nvPr>
        </p:nvSpPr>
        <p:spPr>
          <a:xfrm>
            <a:off x="457200" y="990600"/>
            <a:ext cx="8337550" cy="1371600"/>
          </a:xfrm>
        </p:spPr>
        <p:txBody>
          <a:bodyPr/>
          <a:lstStyle/>
          <a:p>
            <a:r>
              <a:rPr lang="en-US" dirty="0"/>
              <a:t>Advantage:</a:t>
            </a:r>
          </a:p>
          <a:p>
            <a:pPr lvl="1"/>
            <a:r>
              <a:rPr lang="en-US" dirty="0"/>
              <a:t>More options in structuring the code when the business model getting complex</a:t>
            </a:r>
          </a:p>
        </p:txBody>
      </p:sp>
      <p:sp>
        <p:nvSpPr>
          <p:cNvPr id="4" name="Content Placeholder 2"/>
          <p:cNvSpPr txBox="1">
            <a:spLocks/>
          </p:cNvSpPr>
          <p:nvPr/>
        </p:nvSpPr>
        <p:spPr bwMode="auto">
          <a:xfrm>
            <a:off x="381000" y="2743200"/>
            <a:ext cx="833755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0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Calibri" pitchFamily="34" charset="0"/>
                <a:ea typeface="+mn-ea"/>
                <a:cs typeface="+mn-cs"/>
              </a:defRPr>
            </a:lvl1pPr>
            <a:lvl2pPr marL="742950" indent="-285750" algn="l" rtl="0" eaLnBrk="1" fontAlgn="base" hangingPunct="1">
              <a:lnSpc>
                <a:spcPct val="10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Calibri" pitchFamily="34" charset="0"/>
              </a:defRPr>
            </a:lvl2pPr>
            <a:lvl3pPr marL="1143000" indent="-228600" algn="l" rtl="0" eaLnBrk="1" fontAlgn="base" hangingPunct="1">
              <a:lnSpc>
                <a:spcPct val="100000"/>
              </a:lnSpc>
              <a:spcBef>
                <a:spcPct val="20000"/>
              </a:spcBef>
              <a:spcAft>
                <a:spcPct val="10000"/>
              </a:spcAft>
              <a:buClr>
                <a:schemeClr val="tx2"/>
              </a:buClr>
              <a:buChar char="•"/>
              <a:defRPr sz="1800">
                <a:solidFill>
                  <a:schemeClr val="tx1"/>
                </a:solidFill>
                <a:latin typeface="+mj-lt"/>
              </a:defRPr>
            </a:lvl3pPr>
            <a:lvl4pPr marL="1600200" indent="-228600" algn="l" rtl="0" eaLnBrk="1" fontAlgn="base" hangingPunct="1">
              <a:lnSpc>
                <a:spcPct val="100000"/>
              </a:lnSpc>
              <a:spcBef>
                <a:spcPct val="20000"/>
              </a:spcBef>
              <a:spcAft>
                <a:spcPct val="0"/>
              </a:spcAft>
              <a:buClr>
                <a:schemeClr val="hlink"/>
              </a:buClr>
              <a:buChar char="•"/>
              <a:defRPr sz="1800">
                <a:solidFill>
                  <a:schemeClr val="tx1"/>
                </a:solidFill>
                <a:latin typeface="+mj-lt"/>
              </a:defRPr>
            </a:lvl4pPr>
            <a:lvl5pPr marL="2057400" indent="-228600" algn="l" rtl="0" eaLnBrk="1" fontAlgn="base" hangingPunct="1">
              <a:lnSpc>
                <a:spcPct val="100000"/>
              </a:lnSpc>
              <a:spcBef>
                <a:spcPct val="20000"/>
              </a:spcBef>
              <a:spcAft>
                <a:spcPct val="0"/>
              </a:spcAft>
              <a:buClr>
                <a:schemeClr val="tx1"/>
              </a:buClr>
              <a:buSzPct val="85000"/>
              <a:buChar char="•"/>
              <a:defRPr sz="1800">
                <a:solidFill>
                  <a:schemeClr val="tx1"/>
                </a:solidFill>
                <a:latin typeface="+mj-lt"/>
              </a:defRPr>
            </a:lvl5pPr>
            <a:lvl6pPr marL="25146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9pPr>
          </a:lstStyle>
          <a:p>
            <a:r>
              <a:rPr lang="en-US" dirty="0"/>
              <a:t>Disadvantage:</a:t>
            </a:r>
          </a:p>
          <a:p>
            <a:pPr lvl="1"/>
            <a:r>
              <a:rPr lang="en-US" dirty="0"/>
              <a:t>It’s “hard” to trace the </a:t>
            </a:r>
            <a:r>
              <a:rPr lang="en-US" dirty="0" err="1"/>
              <a:t>behaviour</a:t>
            </a:r>
            <a:endParaRPr lang="en-US" dirty="0"/>
          </a:p>
          <a:p>
            <a:pPr lvl="1"/>
            <a:r>
              <a:rPr lang="en-US" dirty="0"/>
              <a:t>Needs to learn OO principles first</a:t>
            </a:r>
          </a:p>
          <a:p>
            <a:pPr lvl="1"/>
            <a:endParaRPr lang="en-US" dirty="0"/>
          </a:p>
        </p:txBody>
      </p:sp>
    </p:spTree>
    <p:extLst>
      <p:ext uri="{BB962C8B-B14F-4D97-AF65-F5344CB8AC3E}">
        <p14:creationId xmlns:p14="http://schemas.microsoft.com/office/powerpoint/2010/main" val="184417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3600" dirty="0"/>
              <a:t>Transaction Script vs Domain Model</a:t>
            </a:r>
            <a:endParaRPr lang="en-US" sz="3600" dirty="0"/>
          </a:p>
        </p:txBody>
      </p:sp>
      <p:sp>
        <p:nvSpPr>
          <p:cNvPr id="3" name="Content Placeholder 2"/>
          <p:cNvSpPr>
            <a:spLocks noGrp="1"/>
          </p:cNvSpPr>
          <p:nvPr>
            <p:ph idx="1"/>
          </p:nvPr>
        </p:nvSpPr>
        <p:spPr/>
        <p:txBody>
          <a:bodyPr/>
          <a:lstStyle/>
          <a:p>
            <a:r>
              <a:rPr lang="id-ID" dirty="0"/>
              <a:t>To see the difference, let’s look at sequence diagrams for the two approaches.</a:t>
            </a:r>
          </a:p>
          <a:p>
            <a:endParaRPr lang="id-ID" dirty="0"/>
          </a:p>
          <a:p>
            <a:r>
              <a:rPr lang="id-ID" dirty="0"/>
              <a:t>Suppose, we are building a system for </a:t>
            </a:r>
            <a:r>
              <a:rPr lang="id-ID" b="1" dirty="0"/>
              <a:t>recognizing revenue</a:t>
            </a:r>
            <a:r>
              <a:rPr lang="id-ID" dirty="0"/>
              <a:t> given a contract.</a:t>
            </a:r>
            <a:endParaRPr lang="en-US" dirty="0"/>
          </a:p>
        </p:txBody>
      </p:sp>
    </p:spTree>
    <p:extLst>
      <p:ext uri="{BB962C8B-B14F-4D97-AF65-F5344CB8AC3E}">
        <p14:creationId xmlns:p14="http://schemas.microsoft.com/office/powerpoint/2010/main" val="16375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 Revenue Recognition Problem</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marL="0" indent="0" algn="just">
              <a:buNone/>
            </a:pPr>
            <a:r>
              <a:rPr lang="id-ID" sz="2400" b="1" dirty="0">
                <a:solidFill>
                  <a:srgbClr val="C00000"/>
                </a:solidFill>
              </a:rPr>
              <a:t>Example:</a:t>
            </a:r>
          </a:p>
          <a:p>
            <a:pPr marL="0" indent="0" algn="just">
              <a:buNone/>
            </a:pPr>
            <a:r>
              <a:rPr lang="id-ID" sz="2400" dirty="0"/>
              <a:t>W</a:t>
            </a:r>
            <a:r>
              <a:rPr lang="en-US" sz="2400" dirty="0" err="1"/>
              <a:t>e'll</a:t>
            </a:r>
            <a:r>
              <a:rPr lang="en-US" sz="2400" dirty="0"/>
              <a:t> imagine a company that sells three kinds of</a:t>
            </a:r>
            <a:r>
              <a:rPr lang="id-ID" sz="2400" dirty="0"/>
              <a:t> </a:t>
            </a:r>
            <a:r>
              <a:rPr lang="en-US" sz="2400" dirty="0"/>
              <a:t>products: </a:t>
            </a:r>
            <a:r>
              <a:rPr lang="en-US" sz="2400" b="1" dirty="0"/>
              <a:t>word processors</a:t>
            </a:r>
            <a:r>
              <a:rPr lang="en-US" sz="2400" dirty="0"/>
              <a:t>, </a:t>
            </a:r>
            <a:r>
              <a:rPr lang="en-US" sz="2400" b="1" dirty="0"/>
              <a:t>databases</a:t>
            </a:r>
            <a:r>
              <a:rPr lang="en-US" sz="2400" dirty="0"/>
              <a:t>, and </a:t>
            </a:r>
            <a:r>
              <a:rPr lang="en-US" sz="2400" b="1" dirty="0"/>
              <a:t>spreadsheets</a:t>
            </a:r>
            <a:r>
              <a:rPr lang="en-US" sz="2400" dirty="0"/>
              <a:t>.</a:t>
            </a:r>
            <a:endParaRPr lang="id-ID" sz="2400" dirty="0"/>
          </a:p>
          <a:p>
            <a:pPr marL="0" indent="0" algn="just">
              <a:buNone/>
            </a:pPr>
            <a:endParaRPr lang="id-ID" sz="2400" dirty="0"/>
          </a:p>
          <a:p>
            <a:pPr algn="just"/>
            <a:r>
              <a:rPr lang="en-US" sz="2400" dirty="0"/>
              <a:t>According to the rules, when you sign a contract for a</a:t>
            </a:r>
            <a:r>
              <a:rPr lang="id-ID" sz="2400" dirty="0"/>
              <a:t> </a:t>
            </a:r>
            <a:r>
              <a:rPr lang="en-US" sz="2400" b="1" dirty="0"/>
              <a:t>word processor</a:t>
            </a:r>
            <a:r>
              <a:rPr lang="en-US" sz="2400" dirty="0"/>
              <a:t> you can book all the revenue right away</a:t>
            </a:r>
            <a:endParaRPr lang="id-ID" sz="2400" dirty="0"/>
          </a:p>
          <a:p>
            <a:pPr algn="just"/>
            <a:r>
              <a:rPr lang="en-US" sz="2400" dirty="0"/>
              <a:t>If it's a </a:t>
            </a:r>
            <a:r>
              <a:rPr lang="en-US" sz="2400" b="1" dirty="0"/>
              <a:t>spreadsheet</a:t>
            </a:r>
            <a:r>
              <a:rPr lang="en-US" sz="2400" dirty="0"/>
              <a:t>, you can book one-third today, one</a:t>
            </a:r>
            <a:r>
              <a:rPr lang="id-ID" sz="2400" dirty="0"/>
              <a:t>-</a:t>
            </a:r>
            <a:r>
              <a:rPr lang="en-US" sz="2400" dirty="0"/>
              <a:t>third</a:t>
            </a:r>
            <a:r>
              <a:rPr lang="id-ID" sz="2400" dirty="0"/>
              <a:t> </a:t>
            </a:r>
            <a:r>
              <a:rPr lang="en-US" sz="2400" dirty="0"/>
              <a:t>in </a:t>
            </a:r>
            <a:r>
              <a:rPr lang="id-ID" sz="2400" dirty="0"/>
              <a:t>60</a:t>
            </a:r>
            <a:r>
              <a:rPr lang="en-US" sz="2400" dirty="0"/>
              <a:t> days, and one-third in </a:t>
            </a:r>
            <a:r>
              <a:rPr lang="id-ID" sz="2400" dirty="0"/>
              <a:t>90</a:t>
            </a:r>
            <a:r>
              <a:rPr lang="en-US" sz="2400" dirty="0"/>
              <a:t> days</a:t>
            </a:r>
            <a:endParaRPr lang="id-ID" sz="2400" dirty="0"/>
          </a:p>
          <a:p>
            <a:pPr algn="just"/>
            <a:r>
              <a:rPr lang="en-US" sz="2400" dirty="0"/>
              <a:t>If it's a </a:t>
            </a:r>
            <a:r>
              <a:rPr lang="en-US" sz="2400" b="1" dirty="0"/>
              <a:t>database</a:t>
            </a:r>
            <a:r>
              <a:rPr lang="en-US" sz="2400" dirty="0"/>
              <a:t>, you can book one-third today, one-third in </a:t>
            </a:r>
            <a:r>
              <a:rPr lang="id-ID" sz="2400" dirty="0"/>
              <a:t>30 </a:t>
            </a:r>
            <a:r>
              <a:rPr lang="en-US" sz="2400" dirty="0"/>
              <a:t>days, and one-third in </a:t>
            </a:r>
            <a:r>
              <a:rPr lang="id-ID" sz="2400" dirty="0"/>
              <a:t>60</a:t>
            </a:r>
            <a:r>
              <a:rPr lang="en-US" sz="2400" dirty="0"/>
              <a:t> days</a:t>
            </a:r>
          </a:p>
        </p:txBody>
      </p:sp>
    </p:spTree>
    <p:extLst>
      <p:ext uri="{BB962C8B-B14F-4D97-AF65-F5344CB8AC3E}">
        <p14:creationId xmlns:p14="http://schemas.microsoft.com/office/powerpoint/2010/main" val="164263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3600" dirty="0"/>
              <a:t>Transaction Script vs Domain Model</a:t>
            </a:r>
            <a:endParaRPr lang="en-US" sz="3600" dirty="0"/>
          </a:p>
        </p:txBody>
      </p:sp>
      <p:grpSp>
        <p:nvGrpSpPr>
          <p:cNvPr id="3" name="Group 2"/>
          <p:cNvGrpSpPr/>
          <p:nvPr/>
        </p:nvGrpSpPr>
        <p:grpSpPr>
          <a:xfrm>
            <a:off x="609600" y="1709738"/>
            <a:ext cx="8287846" cy="4679394"/>
            <a:chOff x="609600" y="1709738"/>
            <a:chExt cx="8287846" cy="4679394"/>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09738"/>
              <a:ext cx="7912543" cy="39290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609600" y="6019800"/>
              <a:ext cx="8287846" cy="369332"/>
            </a:xfrm>
            <a:prstGeom prst="rect">
              <a:avLst/>
            </a:prstGeom>
            <a:noFill/>
          </p:spPr>
          <p:txBody>
            <a:bodyPr wrap="none" rtlCol="0">
              <a:spAutoFit/>
            </a:bodyPr>
            <a:lstStyle/>
            <a:p>
              <a:r>
                <a:rPr lang="id-ID" sz="1800" b="1" dirty="0"/>
                <a:t>A </a:t>
              </a:r>
              <a:r>
                <a:rPr lang="id-ID" sz="1800" b="1" dirty="0">
                  <a:solidFill>
                    <a:srgbClr val="C00000"/>
                  </a:solidFill>
                </a:rPr>
                <a:t>Transaction Script</a:t>
              </a:r>
              <a:r>
                <a:rPr lang="id-ID" sz="1800" b="1" dirty="0"/>
                <a:t>’s way of calculating revenue recognitions</a:t>
              </a:r>
              <a:endParaRPr lang="en-US" sz="1800" b="1" dirty="0"/>
            </a:p>
          </p:txBody>
        </p:sp>
      </p:grpSp>
    </p:spTree>
    <p:extLst>
      <p:ext uri="{BB962C8B-B14F-4D97-AF65-F5344CB8AC3E}">
        <p14:creationId xmlns:p14="http://schemas.microsoft.com/office/powerpoint/2010/main" val="358744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3600" dirty="0"/>
              <a:t>Transaction Script vs Domain Model</a:t>
            </a:r>
            <a:endParaRPr lang="en-US" sz="3600" dirty="0"/>
          </a:p>
        </p:txBody>
      </p:sp>
      <p:sp>
        <p:nvSpPr>
          <p:cNvPr id="5" name="TextBox 4"/>
          <p:cNvSpPr txBox="1"/>
          <p:nvPr/>
        </p:nvSpPr>
        <p:spPr>
          <a:xfrm>
            <a:off x="609600" y="6019800"/>
            <a:ext cx="7763664" cy="369332"/>
          </a:xfrm>
          <a:prstGeom prst="rect">
            <a:avLst/>
          </a:prstGeom>
          <a:noFill/>
        </p:spPr>
        <p:txBody>
          <a:bodyPr wrap="none" rtlCol="0">
            <a:spAutoFit/>
          </a:bodyPr>
          <a:lstStyle/>
          <a:p>
            <a:r>
              <a:rPr lang="id-ID" sz="1800" b="1" dirty="0"/>
              <a:t>A </a:t>
            </a:r>
            <a:r>
              <a:rPr lang="id-ID" sz="1800" b="1" dirty="0">
                <a:solidFill>
                  <a:srgbClr val="C00000"/>
                </a:solidFill>
              </a:rPr>
              <a:t>Domain Model</a:t>
            </a:r>
            <a:r>
              <a:rPr lang="id-ID" sz="1800" b="1" dirty="0"/>
              <a:t>’s way of calculating revenue recognitions</a:t>
            </a:r>
            <a:endParaRPr lang="en-US" sz="18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65639" cy="3352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72951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3600" dirty="0"/>
              <a:t>Transaction Script vs Domain Model</a:t>
            </a:r>
            <a:endParaRPr lang="en-US" sz="3600" dirty="0"/>
          </a:p>
        </p:txBody>
      </p:sp>
      <p:sp>
        <p:nvSpPr>
          <p:cNvPr id="3" name="Content Placeholder 2"/>
          <p:cNvSpPr>
            <a:spLocks noGrp="1"/>
          </p:cNvSpPr>
          <p:nvPr>
            <p:ph idx="1"/>
          </p:nvPr>
        </p:nvSpPr>
        <p:spPr/>
        <p:txBody>
          <a:bodyPr/>
          <a:lstStyle/>
          <a:p>
            <a:r>
              <a:rPr lang="id-ID" b="1" dirty="0"/>
              <a:t>Domain Model</a:t>
            </a:r>
            <a:r>
              <a:rPr lang="id-ID" dirty="0"/>
              <a:t>: </a:t>
            </a:r>
            <a:r>
              <a:rPr lang="en-US" dirty="0"/>
              <a:t>As we get more and</a:t>
            </a:r>
            <a:r>
              <a:rPr lang="id-ID" dirty="0"/>
              <a:t> </a:t>
            </a:r>
            <a:r>
              <a:rPr lang="en-US" dirty="0"/>
              <a:t>more algorithms for calculating revenue recognition, we can add these by adding new recognition strategy</a:t>
            </a:r>
            <a:r>
              <a:rPr lang="id-ID" dirty="0"/>
              <a:t> </a:t>
            </a:r>
            <a:r>
              <a:rPr lang="en-US" dirty="0"/>
              <a:t>objects.</a:t>
            </a:r>
            <a:endParaRPr lang="id-ID" dirty="0"/>
          </a:p>
          <a:p>
            <a:endParaRPr lang="id-ID" dirty="0"/>
          </a:p>
          <a:p>
            <a:r>
              <a:rPr lang="en-US" dirty="0"/>
              <a:t>With </a:t>
            </a:r>
            <a:r>
              <a:rPr lang="en-US" b="1" i="1" dirty="0"/>
              <a:t>Transaction Script</a:t>
            </a:r>
            <a:r>
              <a:rPr lang="en-US" i="1" dirty="0"/>
              <a:t> </a:t>
            </a:r>
            <a:r>
              <a:rPr lang="en-US" dirty="0"/>
              <a:t>we're </a:t>
            </a:r>
            <a:r>
              <a:rPr lang="en-US" u="sng" dirty="0"/>
              <a:t>adding more conditions to the conditional</a:t>
            </a:r>
            <a:r>
              <a:rPr lang="en-US" dirty="0"/>
              <a:t> logic of the script</a:t>
            </a:r>
          </a:p>
        </p:txBody>
      </p:sp>
    </p:spTree>
    <p:extLst>
      <p:ext uri="{BB962C8B-B14F-4D97-AF65-F5344CB8AC3E}">
        <p14:creationId xmlns:p14="http://schemas.microsoft.com/office/powerpoint/2010/main" val="1922631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6850"/>
            <a:ext cx="8162925" cy="946150"/>
          </a:xfrm>
        </p:spPr>
        <p:txBody>
          <a:bodyPr>
            <a:noAutofit/>
          </a:bodyPr>
          <a:lstStyle/>
          <a:p>
            <a:r>
              <a:rPr lang="id-ID" sz="3200" dirty="0"/>
              <a:t>Back to the revenue recognition problems...</a:t>
            </a:r>
            <a:endParaRPr lang="en-US" sz="3200" dirty="0"/>
          </a:p>
        </p:txBody>
      </p:sp>
      <p:sp>
        <p:nvSpPr>
          <p:cNvPr id="3" name="Content Placeholder 2"/>
          <p:cNvSpPr>
            <a:spLocks noGrp="1"/>
          </p:cNvSpPr>
          <p:nvPr>
            <p:ph idx="1"/>
          </p:nvPr>
        </p:nvSpPr>
        <p:spPr>
          <a:xfrm>
            <a:off x="457200" y="1295400"/>
            <a:ext cx="8337550" cy="5029200"/>
          </a:xfrm>
        </p:spPr>
        <p:txBody>
          <a:bodyPr>
            <a:normAutofit/>
          </a:bodyPr>
          <a:lstStyle/>
          <a:p>
            <a:pPr marL="0" indent="0">
              <a:buNone/>
            </a:pPr>
            <a:r>
              <a:rPr lang="id-ID" dirty="0"/>
              <a:t>Now, we are going to see how to solve a problem using two different Domain Logic paradigms:</a:t>
            </a:r>
          </a:p>
          <a:p>
            <a:r>
              <a:rPr lang="id-ID" dirty="0"/>
              <a:t>Transaction script</a:t>
            </a:r>
          </a:p>
          <a:p>
            <a:r>
              <a:rPr lang="id-ID" dirty="0"/>
              <a:t>Domain model</a:t>
            </a:r>
          </a:p>
          <a:p>
            <a:endParaRPr lang="id-ID" dirty="0"/>
          </a:p>
          <a:p>
            <a:pPr marL="0" indent="0">
              <a:buNone/>
            </a:pPr>
            <a:r>
              <a:rPr lang="id-ID" dirty="0"/>
              <a:t>We want our system has two functionalities:</a:t>
            </a:r>
          </a:p>
          <a:p>
            <a:pPr marL="514350" indent="-514350">
              <a:buFont typeface="+mj-lt"/>
              <a:buAutoNum type="arabicPeriod"/>
            </a:pPr>
            <a:r>
              <a:rPr lang="id-ID" dirty="0"/>
              <a:t>tell </a:t>
            </a:r>
            <a:r>
              <a:rPr lang="en-US" dirty="0"/>
              <a:t>how much revenue on a contract has been recognized by a certain date</a:t>
            </a:r>
            <a:endParaRPr lang="id-ID" dirty="0"/>
          </a:p>
          <a:p>
            <a:pPr marL="514350" indent="-514350">
              <a:buFont typeface="+mj-lt"/>
              <a:buAutoNum type="arabicPeriod"/>
            </a:pPr>
            <a:r>
              <a:rPr lang="en-US" dirty="0"/>
              <a:t>calculate the revenue recognitions for a contract</a:t>
            </a:r>
            <a:endParaRPr lang="id-ID" dirty="0"/>
          </a:p>
        </p:txBody>
      </p:sp>
    </p:spTree>
    <p:extLst>
      <p:ext uri="{BB962C8B-B14F-4D97-AF65-F5344CB8AC3E}">
        <p14:creationId xmlns:p14="http://schemas.microsoft.com/office/powerpoint/2010/main" val="174542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Three Primary Patterns</a:t>
            </a:r>
            <a:endParaRPr lang="en-US" dirty="0"/>
          </a:p>
        </p:txBody>
      </p:sp>
      <p:sp>
        <p:nvSpPr>
          <p:cNvPr id="3" name="Content Placeholder 2"/>
          <p:cNvSpPr>
            <a:spLocks noGrp="1"/>
          </p:cNvSpPr>
          <p:nvPr>
            <p:ph idx="1"/>
          </p:nvPr>
        </p:nvSpPr>
        <p:spPr/>
        <p:txBody>
          <a:bodyPr/>
          <a:lstStyle/>
          <a:p>
            <a:pPr marL="0" indent="0">
              <a:buNone/>
            </a:pPr>
            <a:r>
              <a:rPr lang="id-ID" dirty="0"/>
              <a:t>In organizing domain logic, there are three primary </a:t>
            </a:r>
            <a:r>
              <a:rPr lang="id-ID" b="1" dirty="0"/>
              <a:t>patterns</a:t>
            </a:r>
            <a:r>
              <a:rPr lang="id-ID" dirty="0"/>
              <a:t>:</a:t>
            </a:r>
          </a:p>
          <a:p>
            <a:r>
              <a:rPr lang="id-ID" dirty="0"/>
              <a:t>Transaction Script </a:t>
            </a:r>
          </a:p>
          <a:p>
            <a:r>
              <a:rPr lang="id-ID" dirty="0"/>
              <a:t>Domain Model</a:t>
            </a:r>
          </a:p>
          <a:p>
            <a:r>
              <a:rPr lang="id-ID" dirty="0"/>
              <a:t>Table Module</a:t>
            </a:r>
            <a:endParaRPr lang="en-US" dirty="0"/>
          </a:p>
        </p:txBody>
      </p:sp>
    </p:spTree>
    <p:extLst>
      <p:ext uri="{BB962C8B-B14F-4D97-AF65-F5344CB8AC3E}">
        <p14:creationId xmlns:p14="http://schemas.microsoft.com/office/powerpoint/2010/main" val="414253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b="1" dirty="0"/>
              <a:t>A conceptual model for simplified revenue recognition</a:t>
            </a:r>
            <a:r>
              <a:rPr lang="id-ID" b="1" dirty="0"/>
              <a:t> problem</a:t>
            </a: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91183"/>
            <a:ext cx="8431662" cy="29765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101242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sz="2800" dirty="0"/>
              <a:t>The database structure has three tables:</a:t>
            </a:r>
            <a:r>
              <a:rPr lang="id-ID" sz="2800" dirty="0"/>
              <a:t> </a:t>
            </a:r>
            <a:r>
              <a:rPr lang="en-US" sz="2800" dirty="0"/>
              <a:t>one for the products, one for the contracts, and one for the revenue recognitions</a:t>
            </a:r>
          </a:p>
        </p:txBody>
      </p:sp>
      <p:sp>
        <p:nvSpPr>
          <p:cNvPr id="4" name="TextBox 3"/>
          <p:cNvSpPr txBox="1"/>
          <p:nvPr/>
        </p:nvSpPr>
        <p:spPr>
          <a:xfrm>
            <a:off x="348002" y="2667000"/>
            <a:ext cx="7520007" cy="3170099"/>
          </a:xfrm>
          <a:prstGeom prst="rect">
            <a:avLst/>
          </a:prstGeom>
          <a:noFill/>
        </p:spPr>
        <p:txBody>
          <a:bodyPr wrap="none" rtlCol="0">
            <a:spAutoFit/>
          </a:bodyPr>
          <a:lstStyle/>
          <a:p>
            <a:r>
              <a:rPr lang="en-US" b="1" dirty="0">
                <a:solidFill>
                  <a:srgbClr val="0070C0"/>
                </a:solidFill>
                <a:latin typeface="Consolas" panose="020B0609020204030204" pitchFamily="49" charset="0"/>
                <a:cs typeface="Consolas" panose="020B0609020204030204" pitchFamily="49" charset="0"/>
              </a:rPr>
              <a:t>CREATE TABLE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products </a:t>
            </a:r>
            <a:endParaRPr lang="id-ID" b="1"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ID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primary key, </a:t>
            </a:r>
            <a:r>
              <a:rPr lang="en-US" b="1" dirty="0">
                <a:latin typeface="Consolas" panose="020B0609020204030204" pitchFamily="49" charset="0"/>
                <a:cs typeface="Consolas" panose="020B0609020204030204" pitchFamily="49" charset="0"/>
              </a:rPr>
              <a:t>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varchar</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type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varchar</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b="1" dirty="0">
                <a:solidFill>
                  <a:srgbClr val="0070C0"/>
                </a:solidFill>
                <a:latin typeface="Consolas" panose="020B0609020204030204" pitchFamily="49" charset="0"/>
                <a:cs typeface="Consolas" panose="020B0609020204030204" pitchFamily="49" charset="0"/>
              </a:rPr>
              <a:t>CREATE TABLE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contracts</a:t>
            </a:r>
            <a:r>
              <a:rPr lang="en-US" dirty="0">
                <a:latin typeface="Consolas" panose="020B0609020204030204" pitchFamily="49" charset="0"/>
                <a:cs typeface="Consolas" panose="020B0609020204030204" pitchFamily="49" charset="0"/>
              </a:rPr>
              <a:t> </a:t>
            </a:r>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ID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primary key, </a:t>
            </a:r>
            <a:r>
              <a:rPr lang="en-US" b="1" dirty="0">
                <a:latin typeface="Consolas" panose="020B0609020204030204" pitchFamily="49" charset="0"/>
                <a:cs typeface="Consolas" panose="020B0609020204030204" pitchFamily="49" charset="0"/>
              </a:rPr>
              <a:t>product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revenue</a:t>
            </a:r>
            <a:r>
              <a:rPr lang="en-US" dirty="0">
                <a:latin typeface="Consolas" panose="020B0609020204030204" pitchFamily="49" charset="0"/>
                <a:cs typeface="Consolas" panose="020B0609020204030204" pitchFamily="49" charset="0"/>
              </a:rPr>
              <a:t> decimal,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dateSigned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dat</a:t>
            </a:r>
            <a:r>
              <a:rPr lang="id-ID" dirty="0">
                <a:latin typeface="Consolas" panose="020B0609020204030204" pitchFamily="49" charset="0"/>
                <a:cs typeface="Consolas" panose="020B0609020204030204" pitchFamily="49" charset="0"/>
              </a:rPr>
              <a:t>e)</a:t>
            </a:r>
          </a:p>
          <a:p>
            <a:endParaRPr lang="id-ID" dirty="0">
              <a:latin typeface="Consolas" panose="020B0609020204030204" pitchFamily="49" charset="0"/>
              <a:cs typeface="Consolas" panose="020B0609020204030204" pitchFamily="49" charset="0"/>
            </a:endParaRPr>
          </a:p>
          <a:p>
            <a:r>
              <a:rPr lang="en-US" b="1" dirty="0">
                <a:solidFill>
                  <a:srgbClr val="0070C0"/>
                </a:solidFill>
                <a:latin typeface="Consolas" panose="020B0609020204030204" pitchFamily="49" charset="0"/>
                <a:cs typeface="Consolas" panose="020B0609020204030204" pitchFamily="49" charset="0"/>
              </a:rPr>
              <a:t>CREATE TABLE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revenueRecognitions</a:t>
            </a:r>
            <a:r>
              <a:rPr lang="en-US" dirty="0">
                <a:latin typeface="Consolas" panose="020B0609020204030204" pitchFamily="49" charset="0"/>
                <a:cs typeface="Consolas" panose="020B0609020204030204" pitchFamily="49" charset="0"/>
              </a:rPr>
              <a:t> </a:t>
            </a:r>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contract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amount</a:t>
            </a:r>
            <a:r>
              <a:rPr lang="en-US" dirty="0">
                <a:latin typeface="Consolas" panose="020B0609020204030204" pitchFamily="49" charset="0"/>
                <a:cs typeface="Consolas" panose="020B0609020204030204" pitchFamily="49" charset="0"/>
              </a:rPr>
              <a:t> decimal, </a:t>
            </a:r>
            <a:r>
              <a:rPr lang="en-US" b="1" dirty="0" err="1">
                <a:latin typeface="Consolas" panose="020B0609020204030204" pitchFamily="49" charset="0"/>
                <a:cs typeface="Consolas" panose="020B0609020204030204" pitchFamily="49" charset="0"/>
              </a:rPr>
              <a:t>recognizedOn</a:t>
            </a:r>
            <a:r>
              <a:rPr lang="en-US" dirty="0">
                <a:latin typeface="Consolas" panose="020B0609020204030204" pitchFamily="49" charset="0"/>
                <a:cs typeface="Consolas" panose="020B0609020204030204" pitchFamily="49" charset="0"/>
              </a:rPr>
              <a:t> date,</a:t>
            </a:r>
          </a:p>
          <a:p>
            <a:r>
              <a:rPr lang="id-ID"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PRIMARY KEY</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contract</a:t>
            </a:r>
            <a:r>
              <a:rPr lang="en-US"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recognizedOn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1457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id-ID" u="sng" dirty="0">
                <a:solidFill>
                  <a:srgbClr val="0070C0"/>
                </a:solidFill>
              </a:rPr>
              <a:t>Using Transaction Script</a:t>
            </a:r>
          </a:p>
          <a:p>
            <a:pPr marL="0" indent="0">
              <a:buNone/>
            </a:pPr>
            <a:endParaRPr lang="id-ID" dirty="0"/>
          </a:p>
          <a:p>
            <a:pPr marL="0" indent="0" algn="just">
              <a:buNone/>
            </a:pPr>
            <a:r>
              <a:rPr lang="id-ID" sz="2800" dirty="0"/>
              <a:t>There will be </a:t>
            </a:r>
            <a:r>
              <a:rPr lang="id-ID" sz="2800" b="1" dirty="0"/>
              <a:t>two transaction scripts </a:t>
            </a:r>
            <a:r>
              <a:rPr lang="id-ID" sz="2800" dirty="0"/>
              <a:t>corresponding to each functionality.</a:t>
            </a:r>
          </a:p>
          <a:p>
            <a:pPr marL="0" indent="0" algn="just">
              <a:buNone/>
            </a:pPr>
            <a:endParaRPr lang="id-ID" sz="28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41964"/>
            <a:ext cx="7824426" cy="1600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5412635" y="2590800"/>
            <a:ext cx="2435154" cy="369332"/>
          </a:xfrm>
          <a:prstGeom prst="rect">
            <a:avLst/>
          </a:prstGeom>
          <a:noFill/>
        </p:spPr>
        <p:txBody>
          <a:bodyPr wrap="none" rtlCol="0">
            <a:spAutoFit/>
          </a:bodyPr>
          <a:lstStyle/>
          <a:p>
            <a:r>
              <a:rPr lang="id-ID" b="1" dirty="0">
                <a:solidFill>
                  <a:srgbClr val="C00000"/>
                </a:solidFill>
              </a:rPr>
              <a:t>First transaction script !</a:t>
            </a:r>
            <a:endParaRPr lang="en-US" b="1" dirty="0">
              <a:solidFill>
                <a:srgbClr val="C00000"/>
              </a:solidFill>
            </a:endParaRPr>
          </a:p>
        </p:txBody>
      </p:sp>
      <p:cxnSp>
        <p:nvCxnSpPr>
          <p:cNvPr id="6" name="Straight Arrow Connector 5"/>
          <p:cNvCxnSpPr/>
          <p:nvPr/>
        </p:nvCxnSpPr>
        <p:spPr>
          <a:xfrm flipH="1">
            <a:off x="5105400" y="2960132"/>
            <a:ext cx="1903377" cy="123086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5562600"/>
            <a:ext cx="2715102" cy="369332"/>
          </a:xfrm>
          <a:prstGeom prst="rect">
            <a:avLst/>
          </a:prstGeom>
          <a:noFill/>
        </p:spPr>
        <p:txBody>
          <a:bodyPr wrap="none" rtlCol="0">
            <a:spAutoFit/>
          </a:bodyPr>
          <a:lstStyle/>
          <a:p>
            <a:r>
              <a:rPr lang="id-ID" b="1" dirty="0">
                <a:solidFill>
                  <a:srgbClr val="C00000"/>
                </a:solidFill>
              </a:rPr>
              <a:t>Second transaction script !</a:t>
            </a:r>
            <a:endParaRPr lang="en-US" b="1" dirty="0">
              <a:solidFill>
                <a:srgbClr val="C00000"/>
              </a:solidFill>
            </a:endParaRPr>
          </a:p>
        </p:txBody>
      </p:sp>
      <p:cxnSp>
        <p:nvCxnSpPr>
          <p:cNvPr id="10" name="Straight Arrow Connector 9"/>
          <p:cNvCxnSpPr>
            <a:stCxn id="9" idx="0"/>
          </p:cNvCxnSpPr>
          <p:nvPr/>
        </p:nvCxnSpPr>
        <p:spPr>
          <a:xfrm flipH="1" flipV="1">
            <a:off x="2819400" y="4724400"/>
            <a:ext cx="138351" cy="838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8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id-ID" u="sng" dirty="0">
                <a:solidFill>
                  <a:srgbClr val="0070C0"/>
                </a:solidFill>
              </a:rPr>
              <a:t>Using Transaction Script</a:t>
            </a:r>
          </a:p>
          <a:p>
            <a:pPr marL="0" indent="0" algn="just">
              <a:buNone/>
            </a:pPr>
            <a:r>
              <a:rPr lang="id-ID" sz="2800" dirty="0"/>
              <a:t>First transaction script</a:t>
            </a:r>
          </a:p>
        </p:txBody>
      </p:sp>
      <p:sp>
        <p:nvSpPr>
          <p:cNvPr id="2" name="TextBox 1"/>
          <p:cNvSpPr txBox="1"/>
          <p:nvPr/>
        </p:nvSpPr>
        <p:spPr>
          <a:xfrm>
            <a:off x="228600" y="1828800"/>
            <a:ext cx="8542723" cy="4585871"/>
          </a:xfrm>
          <a:prstGeom prst="rect">
            <a:avLst/>
          </a:prstGeom>
          <a:solidFill>
            <a:schemeClr val="accent1">
              <a:lumMod val="20000"/>
              <a:lumOff val="80000"/>
            </a:schemeClr>
          </a:solidFill>
        </p:spPr>
        <p:txBody>
          <a:bodyPr wrap="none" rtlCol="0">
            <a:spAutoFit/>
          </a:bodyPr>
          <a:lstStyle/>
          <a:p>
            <a:r>
              <a:rPr lang="en-US" sz="1800" b="1" dirty="0">
                <a:latin typeface="Consolas" panose="020B0609020204030204" pitchFamily="49" charset="0"/>
                <a:cs typeface="Consolas" panose="020B0609020204030204" pitchFamily="49" charset="0"/>
              </a:rPr>
              <a:t>class </a:t>
            </a:r>
            <a:r>
              <a:rPr lang="en-US" sz="1800" b="1" dirty="0" err="1">
                <a:latin typeface="Consolas" panose="020B0609020204030204" pitchFamily="49" charset="0"/>
                <a:cs typeface="Consolas" panose="020B0609020204030204" pitchFamily="49" charset="0"/>
              </a:rPr>
              <a:t>RecognitionService</a:t>
            </a:r>
            <a:r>
              <a:rPr lang="en-US" sz="1800" b="1" dirty="0">
                <a:latin typeface="Consolas" panose="020B0609020204030204" pitchFamily="49" charset="0"/>
                <a:cs typeface="Consolas" panose="020B0609020204030204" pitchFamily="49" charset="0"/>
              </a:rPr>
              <a:t>...</a:t>
            </a:r>
            <a:endParaRPr lang="id-ID" sz="1800" b="1"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public Money </a:t>
            </a:r>
            <a:r>
              <a:rPr lang="en-US" sz="1800" dirty="0" err="1">
                <a:latin typeface="Consolas" panose="020B0609020204030204" pitchFamily="49" charset="0"/>
                <a:cs typeface="Consolas" panose="020B0609020204030204" pitchFamily="49" charset="0"/>
              </a:rPr>
              <a:t>recognizedRevenue</a:t>
            </a:r>
            <a:r>
              <a:rPr lang="en-US" sz="1800" dirty="0">
                <a:latin typeface="Consolas" panose="020B0609020204030204" pitchFamily="49" charset="0"/>
                <a:cs typeface="Consolas" panose="020B0609020204030204" pitchFamily="49" charset="0"/>
              </a:rPr>
              <a:t>(long </a:t>
            </a:r>
            <a:r>
              <a:rPr lang="en-US" sz="1800" dirty="0" err="1">
                <a:latin typeface="Consolas" panose="020B0609020204030204" pitchFamily="49" charset="0"/>
                <a:cs typeface="Consolas" panose="020B0609020204030204" pitchFamily="49" charset="0"/>
              </a:rPr>
              <a:t>contractNumber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MfDate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asOf</a:t>
            </a:r>
            <a:r>
              <a:rPr lang="en-US" sz="1800" dirty="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Money result = </a:t>
            </a:r>
            <a:r>
              <a:rPr lang="en-US" sz="1800" dirty="0" err="1">
                <a:latin typeface="Consolas" panose="020B0609020204030204" pitchFamily="49" charset="0"/>
                <a:cs typeface="Consolas" panose="020B0609020204030204" pitchFamily="49" charset="0"/>
              </a:rPr>
              <a:t>Money.dollars</a:t>
            </a:r>
            <a:r>
              <a:rPr lang="en-US" sz="1800" dirty="0">
                <a:latin typeface="Consolas" panose="020B0609020204030204" pitchFamily="49" charset="0"/>
                <a:cs typeface="Consolas" panose="020B0609020204030204" pitchFamily="49" charset="0"/>
              </a:rPr>
              <a:t>(0);</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try {</a:t>
            </a:r>
            <a:endParaRPr lang="id-ID"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ResultSet</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rs</a:t>
            </a:r>
            <a:r>
              <a:rPr lang="en-US" sz="1800" b="1" dirty="0">
                <a:latin typeface="Consolas" panose="020B0609020204030204" pitchFamily="49" charset="0"/>
                <a:cs typeface="Consolas" panose="020B0609020204030204" pitchFamily="49" charset="0"/>
              </a:rPr>
              <a:t> = </a:t>
            </a:r>
            <a:r>
              <a:rPr lang="en-US" sz="1800" b="1" dirty="0" err="1">
                <a:latin typeface="Consolas" panose="020B0609020204030204" pitchFamily="49" charset="0"/>
                <a:cs typeface="Consolas" panose="020B0609020204030204" pitchFamily="49" charset="0"/>
              </a:rPr>
              <a:t>db.findRecognitionsFor</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contractNumber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asOf</a:t>
            </a:r>
            <a:r>
              <a:rPr lang="en-US" sz="1800" b="1" dirty="0">
                <a:latin typeface="Consolas" panose="020B0609020204030204" pitchFamily="49" charset="0"/>
                <a:cs typeface="Consolas" panose="020B0609020204030204" pitchFamily="49" charset="0"/>
              </a:rPr>
              <a:t>);</a:t>
            </a:r>
            <a:endParaRPr lang="id-ID" sz="1800" b="1" dirty="0">
              <a:latin typeface="Consolas" panose="020B0609020204030204" pitchFamily="49" charset="0"/>
              <a:cs typeface="Consolas" panose="020B0609020204030204" pitchFamily="49" charset="0"/>
            </a:endParaRPr>
          </a:p>
          <a:p>
            <a:endParaRPr lang="en-US" sz="1800" b="1" dirty="0">
              <a:latin typeface="Consolas" panose="020B0609020204030204" pitchFamily="49" charset="0"/>
              <a:cs typeface="Consolas" panose="020B0609020204030204" pitchFamily="49" charset="0"/>
            </a:endParaRPr>
          </a:p>
          <a:p>
            <a:r>
              <a:rPr lang="id-ID" sz="1800" b="1"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while (</a:t>
            </a:r>
            <a:r>
              <a:rPr lang="en-US" sz="1800" b="1" dirty="0" err="1">
                <a:latin typeface="Consolas" panose="020B0609020204030204" pitchFamily="49" charset="0"/>
                <a:cs typeface="Consolas" panose="020B0609020204030204" pitchFamily="49" charset="0"/>
              </a:rPr>
              <a:t>rs.next</a:t>
            </a:r>
            <a:r>
              <a:rPr lang="en-US" sz="1800" b="1" dirty="0">
                <a:latin typeface="Consolas" panose="020B0609020204030204" pitchFamily="49" charset="0"/>
                <a:cs typeface="Consolas" panose="020B0609020204030204" pitchFamily="49" charset="0"/>
              </a:rPr>
              <a:t>()) {</a:t>
            </a:r>
          </a:p>
          <a:p>
            <a:r>
              <a:rPr lang="id-ID" sz="1800" b="1"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result = </a:t>
            </a:r>
            <a:endParaRPr lang="id-ID" sz="1800" b="1" dirty="0">
              <a:latin typeface="Consolas" panose="020B0609020204030204" pitchFamily="49" charset="0"/>
              <a:cs typeface="Consolas" panose="020B0609020204030204" pitchFamily="49" charset="0"/>
            </a:endParaRPr>
          </a:p>
          <a:p>
            <a:r>
              <a:rPr lang="id-ID"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result.add</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Money.dollars</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rs.getBigDecimal</a:t>
            </a:r>
            <a:r>
              <a:rPr lang="en-US" sz="1800" b="1" dirty="0">
                <a:latin typeface="Consolas" panose="020B0609020204030204" pitchFamily="49" charset="0"/>
                <a:cs typeface="Consolas" panose="020B0609020204030204" pitchFamily="49" charset="0"/>
              </a:rPr>
              <a:t>("amount")));</a:t>
            </a:r>
          </a:p>
          <a:p>
            <a:r>
              <a:rPr lang="id-ID" sz="1800" b="1"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return result;</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}catch (</a:t>
            </a:r>
            <a:r>
              <a:rPr lang="en-US" sz="1800" dirty="0" err="1">
                <a:latin typeface="Consolas" panose="020B0609020204030204" pitchFamily="49" charset="0"/>
                <a:cs typeface="Consolas" panose="020B0609020204030204" pitchFamily="49" charset="0"/>
              </a:rPr>
              <a:t>SQLException</a:t>
            </a:r>
            <a:r>
              <a:rPr lang="en-US" sz="1800" dirty="0">
                <a:latin typeface="Consolas" panose="020B0609020204030204" pitchFamily="49" charset="0"/>
                <a:cs typeface="Consolas" panose="020B0609020204030204" pitchFamily="49" charset="0"/>
              </a:rPr>
              <a:t> e) {throw new </a:t>
            </a:r>
            <a:r>
              <a:rPr lang="en-US" sz="1800" dirty="0" err="1">
                <a:latin typeface="Consolas" panose="020B0609020204030204" pitchFamily="49" charset="0"/>
                <a:cs typeface="Consolas" panose="020B0609020204030204" pitchFamily="49" charset="0"/>
              </a:rPr>
              <a:t>ApplicationException</a:t>
            </a:r>
            <a:r>
              <a:rPr lang="en-US" sz="1800" dirty="0">
                <a:latin typeface="Consolas" panose="020B0609020204030204" pitchFamily="49" charset="0"/>
                <a:cs typeface="Consolas" panose="020B0609020204030204" pitchFamily="49" charset="0"/>
              </a:rPr>
              <a:t> (e);</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69773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id-ID" u="sng" dirty="0">
                <a:solidFill>
                  <a:srgbClr val="0070C0"/>
                </a:solidFill>
              </a:rPr>
              <a:t>Using Transaction Script</a:t>
            </a:r>
          </a:p>
          <a:p>
            <a:pPr marL="0" indent="0" algn="just">
              <a:buNone/>
            </a:pPr>
            <a:r>
              <a:rPr lang="id-ID" sz="2800" dirty="0"/>
              <a:t>First transaction script</a:t>
            </a:r>
          </a:p>
        </p:txBody>
      </p:sp>
      <p:sp>
        <p:nvSpPr>
          <p:cNvPr id="2" name="TextBox 1"/>
          <p:cNvSpPr txBox="1"/>
          <p:nvPr/>
        </p:nvSpPr>
        <p:spPr>
          <a:xfrm>
            <a:off x="228600" y="1828800"/>
            <a:ext cx="8795998" cy="4801314"/>
          </a:xfrm>
          <a:prstGeom prst="rect">
            <a:avLst/>
          </a:prstGeom>
          <a:solidFill>
            <a:schemeClr val="accent1">
              <a:lumMod val="20000"/>
              <a:lumOff val="80000"/>
            </a:schemeClr>
          </a:solidFill>
        </p:spPr>
        <p:txBody>
          <a:bodyPr wrap="none" rtlCol="0">
            <a:spAutoFit/>
          </a:bodyPr>
          <a:lstStyle/>
          <a:p>
            <a:r>
              <a:rPr lang="en-US" sz="1800" b="1" dirty="0">
                <a:latin typeface="Consolas" panose="020B0609020204030204" pitchFamily="49" charset="0"/>
                <a:cs typeface="Consolas" panose="020B0609020204030204" pitchFamily="49" charset="0"/>
              </a:rPr>
              <a:t>class </a:t>
            </a:r>
            <a:r>
              <a:rPr lang="id-ID" sz="1800" b="1" dirty="0">
                <a:latin typeface="Consolas" panose="020B0609020204030204" pitchFamily="49" charset="0"/>
                <a:cs typeface="Consolas" panose="020B0609020204030204" pitchFamily="49" charset="0"/>
              </a:rPr>
              <a:t>Gateway</a:t>
            </a:r>
            <a:r>
              <a:rPr lang="en-US" sz="1800" b="1" dirty="0">
                <a:latin typeface="Consolas" panose="020B0609020204030204" pitchFamily="49" charset="0"/>
                <a:cs typeface="Consolas" panose="020B0609020204030204" pitchFamily="49" charset="0"/>
              </a:rPr>
              <a:t>...</a:t>
            </a:r>
            <a:endParaRPr lang="id-ID" sz="1800" b="1"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public </a:t>
            </a:r>
            <a:r>
              <a:rPr lang="en-US" sz="1800" dirty="0" err="1">
                <a:latin typeface="Consolas" panose="020B0609020204030204" pitchFamily="49" charset="0"/>
                <a:cs typeface="Consolas" panose="020B0609020204030204" pitchFamily="49" charset="0"/>
              </a:rPr>
              <a:t>ResultSet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findRecognitionsFor</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(long </a:t>
            </a:r>
            <a:r>
              <a:rPr lang="en-US" sz="1800" b="1" dirty="0" err="1">
                <a:latin typeface="Consolas" panose="020B0609020204030204" pitchFamily="49" charset="0"/>
                <a:cs typeface="Consolas" panose="020B0609020204030204" pitchFamily="49" charset="0"/>
              </a:rPr>
              <a:t>contractID</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MfDate</a:t>
            </a:r>
            <a:r>
              <a:rPr lang="en-US" sz="1800"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asof</a:t>
            </a:r>
            <a:r>
              <a:rPr lang="en-US" sz="1800" dirty="0">
                <a:latin typeface="Consolas" panose="020B0609020204030204" pitchFamily="49" charset="0"/>
                <a:cs typeface="Consolas" panose="020B0609020204030204" pitchFamily="49" charset="0"/>
              </a:rPr>
              <a:t>) throws </a:t>
            </a:r>
            <a:r>
              <a:rPr lang="en-US" sz="1800" dirty="0" err="1">
                <a:latin typeface="Consolas" panose="020B0609020204030204" pitchFamily="49" charset="0"/>
                <a:cs typeface="Consolas" panose="020B0609020204030204" pitchFamily="49" charset="0"/>
              </a:rPr>
              <a:t>SQLException</a:t>
            </a:r>
            <a:r>
              <a:rPr lang="en-US" sz="1800" dirty="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PreparedStatement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stmt</a:t>
            </a:r>
            <a:r>
              <a:rPr lang="en-US" sz="1800" dirty="0">
                <a:latin typeface="Consolas" panose="020B0609020204030204" pitchFamily="49" charset="0"/>
                <a:cs typeface="Consolas" panose="020B0609020204030204" pitchFamily="49" charset="0"/>
              </a:rPr>
              <a:t> =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db.prepareStatement</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findRecognitionsStatement</a:t>
            </a:r>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stmt</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db.prepareStatement</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findRecognitionsStatement</a:t>
            </a:r>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stmt.setLong</a:t>
            </a:r>
            <a:r>
              <a:rPr lang="en-US" sz="1800" dirty="0">
                <a:latin typeface="Consolas" panose="020B0609020204030204" pitchFamily="49" charset="0"/>
                <a:cs typeface="Consolas" panose="020B0609020204030204" pitchFamily="49" charset="0"/>
              </a:rPr>
              <a:t>(1, </a:t>
            </a:r>
            <a:r>
              <a:rPr lang="en-US" sz="1800" dirty="0" err="1">
                <a:latin typeface="Consolas" panose="020B0609020204030204" pitchFamily="49" charset="0"/>
                <a:cs typeface="Consolas" panose="020B0609020204030204" pitchFamily="49" charset="0"/>
              </a:rPr>
              <a:t>contractID</a:t>
            </a:r>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stmt.setDate</a:t>
            </a:r>
            <a:r>
              <a:rPr lang="en-US" sz="1800" dirty="0">
                <a:latin typeface="Consolas" panose="020B0609020204030204" pitchFamily="49" charset="0"/>
                <a:cs typeface="Consolas" panose="020B0609020204030204" pitchFamily="49" charset="0"/>
              </a:rPr>
              <a:t>(2, </a:t>
            </a:r>
            <a:r>
              <a:rPr lang="en-US" sz="1800" dirty="0" err="1">
                <a:latin typeface="Consolas" panose="020B0609020204030204" pitchFamily="49" charset="0"/>
                <a:cs typeface="Consolas" panose="020B0609020204030204" pitchFamily="49" charset="0"/>
              </a:rPr>
              <a:t>asof.toSqlDate</a:t>
            </a:r>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ResultSet</a:t>
            </a:r>
            <a:r>
              <a:rPr lang="en-US" sz="1800" dirty="0">
                <a:latin typeface="Consolas" panose="020B0609020204030204" pitchFamily="49" charset="0"/>
                <a:cs typeface="Consolas" panose="020B0609020204030204" pitchFamily="49" charset="0"/>
              </a:rPr>
              <a:t> result = </a:t>
            </a:r>
            <a:r>
              <a:rPr lang="en-US" sz="1800" dirty="0" err="1">
                <a:latin typeface="Consolas" panose="020B0609020204030204" pitchFamily="49" charset="0"/>
                <a:cs typeface="Consolas" panose="020B0609020204030204" pitchFamily="49" charset="0"/>
              </a:rPr>
              <a:t>stmt.executeQuery</a:t>
            </a:r>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return result;</a:t>
            </a:r>
          </a:p>
          <a:p>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private static final String </a:t>
            </a:r>
            <a:r>
              <a:rPr lang="en-US" sz="1800" dirty="0" err="1">
                <a:latin typeface="Consolas" panose="020B0609020204030204" pitchFamily="49" charset="0"/>
                <a:cs typeface="Consolas" panose="020B0609020204030204" pitchFamily="49" charset="0"/>
              </a:rPr>
              <a:t>findRecognitionsStatement</a:t>
            </a:r>
            <a:r>
              <a:rPr lang="en-US" sz="1800" dirty="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"SELECT amount " +</a:t>
            </a:r>
          </a:p>
          <a:p>
            <a:r>
              <a:rPr lang="id-ID" sz="1800" b="1"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"FROM </a:t>
            </a:r>
            <a:r>
              <a:rPr lang="en-US" sz="1800" b="1" dirty="0" err="1">
                <a:latin typeface="Consolas" panose="020B0609020204030204" pitchFamily="49" charset="0"/>
                <a:cs typeface="Consolas" panose="020B0609020204030204" pitchFamily="49" charset="0"/>
              </a:rPr>
              <a:t>revenueRecognitions</a:t>
            </a:r>
            <a:r>
              <a:rPr lang="en-US" sz="1800" b="1" dirty="0">
                <a:latin typeface="Consolas" panose="020B0609020204030204" pitchFamily="49" charset="0"/>
                <a:cs typeface="Consolas" panose="020B0609020204030204" pitchFamily="49" charset="0"/>
              </a:rPr>
              <a:t> " +</a:t>
            </a:r>
          </a:p>
          <a:p>
            <a:r>
              <a:rPr lang="id-ID" sz="1800" b="1"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"WHERE contract = ? AND </a:t>
            </a:r>
            <a:r>
              <a:rPr lang="en-US" sz="1800" b="1" dirty="0" err="1">
                <a:latin typeface="Consolas" panose="020B0609020204030204" pitchFamily="49" charset="0"/>
                <a:cs typeface="Consolas" panose="020B0609020204030204" pitchFamily="49" charset="0"/>
              </a:rPr>
              <a:t>recognizedOn</a:t>
            </a:r>
            <a:r>
              <a:rPr lang="en-US" sz="1800" b="1" dirty="0">
                <a:latin typeface="Consolas" panose="020B0609020204030204" pitchFamily="49" charset="0"/>
                <a:cs typeface="Consolas" panose="020B0609020204030204" pitchFamily="49" charset="0"/>
              </a:rPr>
              <a:t> &lt;= ?";</a:t>
            </a:r>
          </a:p>
          <a:p>
            <a:r>
              <a:rPr lang="en-US" sz="1800" dirty="0">
                <a:latin typeface="Consolas" panose="020B0609020204030204" pitchFamily="49" charset="0"/>
                <a:cs typeface="Consolas" panose="020B0609020204030204" pitchFamily="49" charset="0"/>
              </a:rPr>
              <a:t>private Connection </a:t>
            </a:r>
            <a:r>
              <a:rPr lang="en-US" sz="1800" dirty="0" err="1">
                <a:latin typeface="Consolas" panose="020B0609020204030204" pitchFamily="49" charset="0"/>
                <a:cs typeface="Consolas" panose="020B0609020204030204" pitchFamily="49" charset="0"/>
              </a:rPr>
              <a:t>db</a:t>
            </a:r>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0851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id-ID" u="sng" dirty="0">
                <a:solidFill>
                  <a:srgbClr val="0070C0"/>
                </a:solidFill>
              </a:rPr>
              <a:t>Using Transaction Script</a:t>
            </a:r>
          </a:p>
          <a:p>
            <a:pPr marL="0" indent="0" algn="just">
              <a:buNone/>
            </a:pPr>
            <a:r>
              <a:rPr lang="id-ID" sz="2800" dirty="0"/>
              <a:t>Second transaction script</a:t>
            </a:r>
          </a:p>
        </p:txBody>
      </p:sp>
      <p:sp>
        <p:nvSpPr>
          <p:cNvPr id="2" name="TextBox 1"/>
          <p:cNvSpPr txBox="1"/>
          <p:nvPr/>
        </p:nvSpPr>
        <p:spPr>
          <a:xfrm>
            <a:off x="228600" y="1828800"/>
            <a:ext cx="8162812" cy="3693319"/>
          </a:xfrm>
          <a:prstGeom prst="rect">
            <a:avLst/>
          </a:prstGeom>
          <a:solidFill>
            <a:schemeClr val="accent1">
              <a:lumMod val="20000"/>
              <a:lumOff val="80000"/>
            </a:schemeClr>
          </a:solidFill>
        </p:spPr>
        <p:txBody>
          <a:bodyPr wrap="none" rtlCol="0">
            <a:spAutoFit/>
          </a:bodyPr>
          <a:lstStyle/>
          <a:p>
            <a:r>
              <a:rPr lang="en-US" b="1" dirty="0">
                <a:latin typeface="Consolas" panose="020B0609020204030204" pitchFamily="49" charset="0"/>
                <a:cs typeface="Consolas" panose="020B0609020204030204" pitchFamily="49" charset="0"/>
              </a:rPr>
              <a:t>class </a:t>
            </a:r>
            <a:r>
              <a:rPr lang="id-ID" b="1" dirty="0">
                <a:latin typeface="Consolas" panose="020B0609020204030204" pitchFamily="49" charset="0"/>
                <a:cs typeface="Consolas" panose="020B0609020204030204" pitchFamily="49" charset="0"/>
              </a:rPr>
              <a:t>RecognitionService</a:t>
            </a:r>
            <a:r>
              <a:rPr lang="en-US" b="1" dirty="0">
                <a:latin typeface="Consolas" panose="020B0609020204030204" pitchFamily="49" charset="0"/>
                <a:cs typeface="Consolas" panose="020B0609020204030204" pitchFamily="49" charset="0"/>
              </a:rPr>
              <a:t>...</a:t>
            </a:r>
            <a:endParaRPr lang="id-ID" b="1"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void </a:t>
            </a:r>
            <a:r>
              <a:rPr lang="en-US" dirty="0" err="1">
                <a:latin typeface="Consolas" panose="020B0609020204030204" pitchFamily="49" charset="0"/>
                <a:cs typeface="Consolas" panose="020B0609020204030204" pitchFamily="49" charset="0"/>
              </a:rPr>
              <a:t>calculateRevenueRecognitions</a:t>
            </a:r>
            <a:r>
              <a:rPr lang="en-US" dirty="0">
                <a:latin typeface="Consolas" panose="020B0609020204030204" pitchFamily="49" charset="0"/>
                <a:cs typeface="Consolas" panose="020B0609020204030204" pitchFamily="49" charset="0"/>
              </a:rPr>
              <a:t>(long </a:t>
            </a:r>
            <a:r>
              <a:rPr lang="en-US" dirty="0" err="1">
                <a:latin typeface="Consolas" panose="020B0609020204030204" pitchFamily="49" charset="0"/>
                <a:cs typeface="Consolas" panose="020B0609020204030204" pitchFamily="49" charset="0"/>
              </a:rPr>
              <a:t>contractNumber</a:t>
            </a:r>
            <a:r>
              <a:rPr lang="en-US" dirty="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try {</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ResultSet</a:t>
            </a:r>
            <a:r>
              <a:rPr lang="en-US" dirty="0">
                <a:latin typeface="Consolas" panose="020B0609020204030204" pitchFamily="49" charset="0"/>
                <a:cs typeface="Consolas" panose="020B0609020204030204" pitchFamily="49" charset="0"/>
              </a:rPr>
              <a:t> contracts = </a:t>
            </a:r>
            <a:r>
              <a:rPr lang="en-US" dirty="0" err="1">
                <a:latin typeface="Consolas" panose="020B0609020204030204" pitchFamily="49" charset="0"/>
                <a:cs typeface="Consolas" panose="020B0609020204030204" pitchFamily="49" charset="0"/>
              </a:rPr>
              <a:t>db.findContract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contractNumber</a:t>
            </a:r>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contracts.next</a:t>
            </a:r>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Money </a:t>
            </a:r>
            <a:r>
              <a:rPr lang="en-US" dirty="0" err="1">
                <a:latin typeface="Consolas" panose="020B0609020204030204" pitchFamily="49" charset="0"/>
                <a:cs typeface="Consolas" panose="020B0609020204030204" pitchFamily="49" charset="0"/>
              </a:rPr>
              <a:t>totalRevenue</a:t>
            </a:r>
            <a:r>
              <a:rPr lang="en-US" dirty="0">
                <a:latin typeface="Consolas" panose="020B0609020204030204" pitchFamily="49" charset="0"/>
                <a:cs typeface="Consolas" panose="020B0609020204030204" pitchFamily="49" charset="0"/>
              </a:rPr>
              <a:t> = </a:t>
            </a:r>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Money.dollars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contracts.getBigDecimal</a:t>
            </a:r>
            <a:r>
              <a:rPr lang="en-US" dirty="0">
                <a:latin typeface="Consolas" panose="020B0609020204030204" pitchFamily="49" charset="0"/>
                <a:cs typeface="Consolas" panose="020B0609020204030204" pitchFamily="49" charset="0"/>
              </a:rPr>
              <a:t>("revenue"));</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MfDate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recognitionDate</a:t>
            </a:r>
            <a:r>
              <a:rPr lang="en-US" dirty="0">
                <a:latin typeface="Consolas" panose="020B0609020204030204" pitchFamily="49" charset="0"/>
                <a:cs typeface="Consolas" panose="020B0609020204030204" pitchFamily="49" charset="0"/>
              </a:rPr>
              <a:t> = </a:t>
            </a:r>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new </a:t>
            </a:r>
            <a:r>
              <a:rPr lang="en-US" dirty="0" err="1">
                <a:latin typeface="Consolas" panose="020B0609020204030204" pitchFamily="49" charset="0"/>
                <a:cs typeface="Consolas" panose="020B0609020204030204" pitchFamily="49" charset="0"/>
              </a:rPr>
              <a:t>MfDate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contracts.getDate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dateSigned</a:t>
            </a:r>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String type = </a:t>
            </a:r>
            <a:r>
              <a:rPr lang="en-US" dirty="0" err="1">
                <a:latin typeface="Consolas" panose="020B0609020204030204" pitchFamily="49" charset="0"/>
                <a:cs typeface="Consolas" panose="020B0609020204030204" pitchFamily="49" charset="0"/>
              </a:rPr>
              <a:t>contracts.getString</a:t>
            </a:r>
            <a:r>
              <a:rPr lang="en-US" dirty="0">
                <a:latin typeface="Consolas" panose="020B0609020204030204" pitchFamily="49" charset="0"/>
                <a:cs typeface="Consolas" panose="020B0609020204030204" pitchFamily="49" charset="0"/>
              </a:rPr>
              <a:t>("type");</a:t>
            </a:r>
            <a:endParaRPr lang="id-ID"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92390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592763"/>
          </a:xfrm>
        </p:spPr>
        <p:txBody>
          <a:bodyPr/>
          <a:lstStyle/>
          <a:p>
            <a:pPr marL="0" indent="0">
              <a:buNone/>
            </a:pPr>
            <a:r>
              <a:rPr lang="id-ID" u="sng" dirty="0">
                <a:solidFill>
                  <a:srgbClr val="0070C0"/>
                </a:solidFill>
              </a:rPr>
              <a:t>Using Transaction Script</a:t>
            </a:r>
          </a:p>
          <a:p>
            <a:pPr marL="0" indent="0" algn="just">
              <a:buNone/>
            </a:pPr>
            <a:r>
              <a:rPr lang="id-ID" sz="2800" dirty="0"/>
              <a:t>Second transaction script</a:t>
            </a:r>
          </a:p>
        </p:txBody>
      </p:sp>
      <p:sp>
        <p:nvSpPr>
          <p:cNvPr id="2" name="TextBox 1"/>
          <p:cNvSpPr txBox="1"/>
          <p:nvPr/>
        </p:nvSpPr>
        <p:spPr>
          <a:xfrm>
            <a:off x="228600" y="1194911"/>
            <a:ext cx="9049272" cy="5632311"/>
          </a:xfrm>
          <a:prstGeom prst="rect">
            <a:avLst/>
          </a:prstGeom>
          <a:solidFill>
            <a:schemeClr val="accent1">
              <a:lumMod val="20000"/>
              <a:lumOff val="80000"/>
            </a:schemeClr>
          </a:solidFill>
        </p:spPr>
        <p:txBody>
          <a:bodyPr wrap="none" rtlCol="0">
            <a:spAutoFit/>
          </a:bodyPr>
          <a:lstStyle/>
          <a:p>
            <a:r>
              <a:rPr lang="en-US" b="1" dirty="0">
                <a:latin typeface="Consolas" panose="020B0609020204030204" pitchFamily="49" charset="0"/>
                <a:cs typeface="Consolas" panose="020B0609020204030204" pitchFamily="49" charset="0"/>
              </a:rPr>
              <a:t>class </a:t>
            </a:r>
            <a:r>
              <a:rPr lang="id-ID" b="1" dirty="0">
                <a:latin typeface="Consolas" panose="020B0609020204030204" pitchFamily="49" charset="0"/>
                <a:cs typeface="Consolas" panose="020B0609020204030204" pitchFamily="49" charset="0"/>
              </a:rPr>
              <a:t>RecognitionService (cont’d)</a:t>
            </a:r>
            <a:r>
              <a:rPr lang="en-US" b="1" dirty="0">
                <a:latin typeface="Consolas" panose="020B0609020204030204" pitchFamily="49" charset="0"/>
                <a:cs typeface="Consolas" panose="020B0609020204030204" pitchFamily="49" charset="0"/>
              </a:rPr>
              <a:t>...</a:t>
            </a:r>
            <a:endParaRPr lang="id-ID" b="1"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type.equals</a:t>
            </a:r>
            <a:r>
              <a:rPr lang="en-US" sz="1600" dirty="0">
                <a:latin typeface="Consolas" panose="020B0609020204030204" pitchFamily="49" charset="0"/>
                <a:cs typeface="Consolas" panose="020B0609020204030204" pitchFamily="49" charset="0"/>
              </a:rPr>
              <a:t>("</a:t>
            </a:r>
            <a:r>
              <a:rPr lang="en-US" sz="1600" b="1" dirty="0">
                <a:latin typeface="Consolas" panose="020B0609020204030204" pitchFamily="49" charset="0"/>
                <a:cs typeface="Consolas" panose="020B0609020204030204" pitchFamily="49" charset="0"/>
              </a:rPr>
              <a:t>S</a:t>
            </a:r>
            <a:r>
              <a:rPr lang="en-US" sz="1600" dirty="0">
                <a:latin typeface="Consolas" panose="020B0609020204030204" pitchFamily="49" charset="0"/>
                <a:cs typeface="Consolas" panose="020B0609020204030204" pitchFamily="49" charset="0"/>
              </a:rPr>
              <a:t>")){</a:t>
            </a:r>
            <a:endParaRPr lang="id-ID" sz="1600" dirty="0">
              <a:latin typeface="Consolas" panose="020B0609020204030204" pitchFamily="49" charset="0"/>
              <a:cs typeface="Consolas" panose="020B0609020204030204" pitchFamily="49" charset="0"/>
            </a:endParaRPr>
          </a:p>
          <a:p>
            <a:r>
              <a:rPr lang="id-ID" sz="1600" b="1" dirty="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Money[] allocation = </a:t>
            </a:r>
            <a:r>
              <a:rPr lang="en-US" sz="1600" b="1" dirty="0" err="1">
                <a:latin typeface="Consolas" panose="020B0609020204030204" pitchFamily="49" charset="0"/>
                <a:cs typeface="Consolas" panose="020B0609020204030204" pitchFamily="49" charset="0"/>
              </a:rPr>
              <a:t>totalRevenue.allocate</a:t>
            </a:r>
            <a:r>
              <a:rPr lang="en-US" sz="1600" b="1" dirty="0">
                <a:latin typeface="Consolas" panose="020B0609020204030204" pitchFamily="49" charset="0"/>
                <a:cs typeface="Consolas" panose="020B0609020204030204" pitchFamily="49" charset="0"/>
              </a:rPr>
              <a:t>(3);</a:t>
            </a:r>
          </a:p>
          <a:p>
            <a:r>
              <a:rPr lang="id-ID"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db.insertRecognition</a:t>
            </a:r>
            <a:endParaRPr lang="en-US" sz="1600" b="1" dirty="0">
              <a:latin typeface="Consolas" panose="020B0609020204030204" pitchFamily="49" charset="0"/>
              <a:cs typeface="Consolas" panose="020B0609020204030204" pitchFamily="49" charset="0"/>
            </a:endParaRPr>
          </a:p>
          <a:p>
            <a:r>
              <a:rPr lang="id-ID" sz="1600" b="1" dirty="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contractNumber</a:t>
            </a:r>
            <a:r>
              <a:rPr lang="en-US" sz="1600" b="1" dirty="0">
                <a:latin typeface="Consolas" panose="020B0609020204030204" pitchFamily="49" charset="0"/>
                <a:cs typeface="Consolas" panose="020B0609020204030204" pitchFamily="49" charset="0"/>
              </a:rPr>
              <a:t>, allocation[0], </a:t>
            </a:r>
            <a:r>
              <a:rPr lang="en-US" sz="1600" b="1" dirty="0" err="1">
                <a:latin typeface="Consolas" panose="020B0609020204030204" pitchFamily="49" charset="0"/>
                <a:cs typeface="Consolas" panose="020B0609020204030204" pitchFamily="49" charset="0"/>
              </a:rPr>
              <a:t>recognitionDate</a:t>
            </a:r>
            <a:r>
              <a:rPr lang="en-US" sz="1600" b="1" dirty="0">
                <a:latin typeface="Consolas" panose="020B0609020204030204" pitchFamily="49" charset="0"/>
                <a:cs typeface="Consolas" panose="020B0609020204030204" pitchFamily="49" charset="0"/>
              </a:rPr>
              <a:t>);</a:t>
            </a:r>
          </a:p>
          <a:p>
            <a:r>
              <a:rPr lang="id-ID"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db.insertReconition</a:t>
            </a:r>
            <a:endParaRPr lang="en-US" sz="1600" b="1" dirty="0">
              <a:latin typeface="Consolas" panose="020B0609020204030204" pitchFamily="49" charset="0"/>
              <a:cs typeface="Consolas" panose="020B0609020204030204" pitchFamily="49" charset="0"/>
            </a:endParaRPr>
          </a:p>
          <a:p>
            <a:r>
              <a:rPr lang="id-ID" sz="1600" b="1" dirty="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contractNumber</a:t>
            </a:r>
            <a:r>
              <a:rPr lang="en-US" sz="1600" b="1" dirty="0">
                <a:latin typeface="Consolas" panose="020B0609020204030204" pitchFamily="49" charset="0"/>
                <a:cs typeface="Consolas" panose="020B0609020204030204" pitchFamily="49" charset="0"/>
              </a:rPr>
              <a:t>, allocation[1], </a:t>
            </a:r>
            <a:r>
              <a:rPr lang="en-US" sz="1600" b="1" dirty="0" err="1">
                <a:latin typeface="Consolas" panose="020B0609020204030204" pitchFamily="49" charset="0"/>
                <a:cs typeface="Consolas" panose="020B0609020204030204" pitchFamily="49" charset="0"/>
              </a:rPr>
              <a:t>recognitionDate.addDays</a:t>
            </a:r>
            <a:r>
              <a:rPr lang="en-US" sz="1600" b="1" dirty="0">
                <a:latin typeface="Consolas" panose="020B0609020204030204" pitchFamily="49" charset="0"/>
                <a:cs typeface="Consolas" panose="020B0609020204030204" pitchFamily="49" charset="0"/>
              </a:rPr>
              <a:t>(60));</a:t>
            </a:r>
          </a:p>
          <a:p>
            <a:r>
              <a:rPr lang="id-ID"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db.insertRecognition</a:t>
            </a:r>
            <a:endParaRPr lang="en-US" sz="1600" b="1" dirty="0">
              <a:latin typeface="Consolas" panose="020B0609020204030204" pitchFamily="49" charset="0"/>
              <a:cs typeface="Consolas" panose="020B0609020204030204" pitchFamily="49" charset="0"/>
            </a:endParaRPr>
          </a:p>
          <a:p>
            <a:r>
              <a:rPr lang="id-ID" sz="1600" b="1" dirty="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contractNumber</a:t>
            </a:r>
            <a:r>
              <a:rPr lang="en-US" sz="1600" b="1" dirty="0">
                <a:latin typeface="Consolas" panose="020B0609020204030204" pitchFamily="49" charset="0"/>
                <a:cs typeface="Consolas" panose="020B0609020204030204" pitchFamily="49" charset="0"/>
              </a:rPr>
              <a:t>, allocation[2], </a:t>
            </a:r>
            <a:r>
              <a:rPr lang="en-US" sz="1600" b="1" dirty="0" err="1">
                <a:latin typeface="Consolas" panose="020B0609020204030204" pitchFamily="49" charset="0"/>
                <a:cs typeface="Consolas" panose="020B0609020204030204" pitchFamily="49" charset="0"/>
              </a:rPr>
              <a:t>recognitionDate.addDays</a:t>
            </a:r>
            <a:r>
              <a:rPr lang="en-US" sz="1600" b="1" dirty="0">
                <a:latin typeface="Consolas" panose="020B0609020204030204" pitchFamily="49" charset="0"/>
                <a:cs typeface="Consolas" panose="020B0609020204030204" pitchFamily="49" charset="0"/>
              </a:rPr>
              <a:t>(90));</a:t>
            </a:r>
          </a:p>
          <a:p>
            <a:r>
              <a:rPr lang="id-ID"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}else if (</a:t>
            </a:r>
            <a:r>
              <a:rPr lang="en-US" sz="1600" dirty="0" err="1">
                <a:latin typeface="Consolas" panose="020B0609020204030204" pitchFamily="49" charset="0"/>
                <a:cs typeface="Consolas" panose="020B0609020204030204" pitchFamily="49" charset="0"/>
              </a:rPr>
              <a:t>type.equals</a:t>
            </a:r>
            <a:r>
              <a:rPr lang="en-US" sz="1600" dirty="0">
                <a:latin typeface="Consolas" panose="020B0609020204030204" pitchFamily="49" charset="0"/>
                <a:cs typeface="Consolas" panose="020B0609020204030204" pitchFamily="49" charset="0"/>
              </a:rPr>
              <a:t>("</a:t>
            </a:r>
            <a:r>
              <a:rPr lang="en-US" sz="1600" b="1" dirty="0">
                <a:latin typeface="Consolas" panose="020B0609020204030204" pitchFamily="49" charset="0"/>
                <a:cs typeface="Consolas" panose="020B0609020204030204" pitchFamily="49" charset="0"/>
              </a:rPr>
              <a:t>W</a:t>
            </a:r>
            <a:r>
              <a:rPr lang="en-US" sz="1600" dirty="0">
                <a:latin typeface="Consolas" panose="020B0609020204030204" pitchFamily="49" charset="0"/>
                <a:cs typeface="Consolas" panose="020B0609020204030204" pitchFamily="49" charset="0"/>
              </a:rPr>
              <a:t>")){</a:t>
            </a:r>
          </a:p>
          <a:p>
            <a:r>
              <a:rPr lang="id-ID"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db.insertRecognition</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contractNumber</a:t>
            </a: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totalRevenue</a:t>
            </a: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recognitionDate</a:t>
            </a:r>
            <a:r>
              <a:rPr lang="en-US" sz="1600" b="1" dirty="0">
                <a:latin typeface="Consolas" panose="020B0609020204030204" pitchFamily="49" charset="0"/>
                <a:cs typeface="Consolas" panose="020B0609020204030204" pitchFamily="49" charset="0"/>
              </a:rPr>
              <a:t>);</a:t>
            </a:r>
          </a:p>
          <a:p>
            <a:r>
              <a:rPr lang="id-ID"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}else if (</a:t>
            </a:r>
            <a:r>
              <a:rPr lang="en-US" sz="1600" dirty="0" err="1">
                <a:latin typeface="Consolas" panose="020B0609020204030204" pitchFamily="49" charset="0"/>
                <a:cs typeface="Consolas" panose="020B0609020204030204" pitchFamily="49" charset="0"/>
              </a:rPr>
              <a:t>type.equals</a:t>
            </a:r>
            <a:r>
              <a:rPr lang="en-US" sz="1600" dirty="0">
                <a:latin typeface="Consolas" panose="020B0609020204030204" pitchFamily="49" charset="0"/>
                <a:cs typeface="Consolas" panose="020B0609020204030204" pitchFamily="49" charset="0"/>
              </a:rPr>
              <a:t>("</a:t>
            </a:r>
            <a:r>
              <a:rPr lang="en-US" sz="1600" b="1" dirty="0">
                <a:latin typeface="Consolas" panose="020B0609020204030204" pitchFamily="49" charset="0"/>
                <a:cs typeface="Consolas" panose="020B0609020204030204" pitchFamily="49" charset="0"/>
              </a:rPr>
              <a:t>D</a:t>
            </a:r>
            <a:r>
              <a:rPr lang="en-US" sz="1600" dirty="0">
                <a:latin typeface="Consolas" panose="020B0609020204030204" pitchFamily="49" charset="0"/>
                <a:cs typeface="Consolas" panose="020B0609020204030204" pitchFamily="49" charset="0"/>
              </a:rPr>
              <a:t>")) {</a:t>
            </a:r>
          </a:p>
          <a:p>
            <a:r>
              <a:rPr lang="id-ID" sz="1600" b="1" dirty="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Money[] allocation = </a:t>
            </a:r>
            <a:r>
              <a:rPr lang="en-US" sz="1600" b="1" dirty="0" err="1">
                <a:latin typeface="Consolas" panose="020B0609020204030204" pitchFamily="49" charset="0"/>
                <a:cs typeface="Consolas" panose="020B0609020204030204" pitchFamily="49" charset="0"/>
              </a:rPr>
              <a:t>totalRevenue.allocate</a:t>
            </a:r>
            <a:r>
              <a:rPr lang="en-US" sz="1600" b="1" dirty="0">
                <a:latin typeface="Consolas" panose="020B0609020204030204" pitchFamily="49" charset="0"/>
                <a:cs typeface="Consolas" panose="020B0609020204030204" pitchFamily="49" charset="0"/>
              </a:rPr>
              <a:t>(3);</a:t>
            </a:r>
          </a:p>
          <a:p>
            <a:r>
              <a:rPr lang="id-ID"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db.insertRecognition</a:t>
            </a:r>
            <a:endParaRPr lang="en-US" sz="1600" b="1" dirty="0">
              <a:latin typeface="Consolas" panose="020B0609020204030204" pitchFamily="49" charset="0"/>
              <a:cs typeface="Consolas" panose="020B0609020204030204" pitchFamily="49" charset="0"/>
            </a:endParaRPr>
          </a:p>
          <a:p>
            <a:r>
              <a:rPr lang="id-ID" sz="1600" b="1" dirty="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contractNumber</a:t>
            </a:r>
            <a:r>
              <a:rPr lang="en-US" sz="1600" b="1" dirty="0">
                <a:latin typeface="Consolas" panose="020B0609020204030204" pitchFamily="49" charset="0"/>
                <a:cs typeface="Consolas" panose="020B0609020204030204" pitchFamily="49" charset="0"/>
              </a:rPr>
              <a:t>, allocation[0], </a:t>
            </a:r>
            <a:r>
              <a:rPr lang="en-US" sz="1600" b="1" dirty="0" err="1">
                <a:latin typeface="Consolas" panose="020B0609020204030204" pitchFamily="49" charset="0"/>
                <a:cs typeface="Consolas" panose="020B0609020204030204" pitchFamily="49" charset="0"/>
              </a:rPr>
              <a:t>recognitionDate</a:t>
            </a:r>
            <a:r>
              <a:rPr lang="en-US" sz="1600" b="1" dirty="0">
                <a:latin typeface="Consolas" panose="020B0609020204030204" pitchFamily="49" charset="0"/>
                <a:cs typeface="Consolas" panose="020B0609020204030204" pitchFamily="49" charset="0"/>
              </a:rPr>
              <a:t>);</a:t>
            </a:r>
          </a:p>
          <a:p>
            <a:r>
              <a:rPr lang="id-ID"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db.insertRecognition</a:t>
            </a:r>
            <a:endParaRPr lang="en-US" sz="1600" b="1" dirty="0">
              <a:latin typeface="Consolas" panose="020B0609020204030204" pitchFamily="49" charset="0"/>
              <a:cs typeface="Consolas" panose="020B0609020204030204" pitchFamily="49" charset="0"/>
            </a:endParaRPr>
          </a:p>
          <a:p>
            <a:r>
              <a:rPr lang="id-ID" sz="1600" b="1" dirty="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contractNumber</a:t>
            </a:r>
            <a:r>
              <a:rPr lang="en-US" sz="1600" b="1" dirty="0">
                <a:latin typeface="Consolas" panose="020B0609020204030204" pitchFamily="49" charset="0"/>
                <a:cs typeface="Consolas" panose="020B0609020204030204" pitchFamily="49" charset="0"/>
              </a:rPr>
              <a:t>, allocation[1], </a:t>
            </a:r>
            <a:r>
              <a:rPr lang="en-US" sz="1600" b="1" dirty="0" err="1">
                <a:latin typeface="Consolas" panose="020B0609020204030204" pitchFamily="49" charset="0"/>
                <a:cs typeface="Consolas" panose="020B0609020204030204" pitchFamily="49" charset="0"/>
              </a:rPr>
              <a:t>recognitionDate.addDays</a:t>
            </a:r>
            <a:r>
              <a:rPr lang="en-US" sz="1600" b="1" dirty="0">
                <a:latin typeface="Consolas" panose="020B0609020204030204" pitchFamily="49" charset="0"/>
                <a:cs typeface="Consolas" panose="020B0609020204030204" pitchFamily="49" charset="0"/>
              </a:rPr>
              <a:t>(30));</a:t>
            </a:r>
          </a:p>
          <a:p>
            <a:r>
              <a:rPr lang="id-ID"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db.insertRecognition</a:t>
            </a:r>
            <a:endParaRPr lang="en-US" sz="1600" b="1" dirty="0">
              <a:latin typeface="Consolas" panose="020B0609020204030204" pitchFamily="49" charset="0"/>
              <a:cs typeface="Consolas" panose="020B0609020204030204" pitchFamily="49" charset="0"/>
            </a:endParaRPr>
          </a:p>
          <a:p>
            <a:r>
              <a:rPr lang="id-ID" sz="1600" b="1" dirty="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contractNumber</a:t>
            </a:r>
            <a:r>
              <a:rPr lang="en-US" sz="1600" b="1" dirty="0">
                <a:latin typeface="Consolas" panose="020B0609020204030204" pitchFamily="49" charset="0"/>
                <a:cs typeface="Consolas" panose="020B0609020204030204" pitchFamily="49" charset="0"/>
              </a:rPr>
              <a:t>, allocation[2], </a:t>
            </a:r>
            <a:r>
              <a:rPr lang="en-US" sz="1600" b="1" dirty="0" err="1">
                <a:latin typeface="Consolas" panose="020B0609020204030204" pitchFamily="49" charset="0"/>
                <a:cs typeface="Consolas" panose="020B0609020204030204" pitchFamily="49" charset="0"/>
              </a:rPr>
              <a:t>recognitionDate.addDays</a:t>
            </a:r>
            <a:r>
              <a:rPr lang="en-US" sz="1600" b="1" dirty="0">
                <a:latin typeface="Consolas" panose="020B0609020204030204" pitchFamily="49" charset="0"/>
                <a:cs typeface="Consolas" panose="020B0609020204030204" pitchFamily="49" charset="0"/>
              </a:rPr>
              <a:t>(60));</a:t>
            </a:r>
          </a:p>
          <a:p>
            <a:r>
              <a:rPr lang="id-ID"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a:t>
            </a:r>
            <a:endParaRPr lang="id-ID" sz="1600"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4267200" y="389483"/>
            <a:ext cx="4495800" cy="830997"/>
          </a:xfrm>
          <a:prstGeom prst="rect">
            <a:avLst/>
          </a:prstGeom>
          <a:noFill/>
        </p:spPr>
        <p:txBody>
          <a:bodyPr wrap="square" rtlCol="0">
            <a:spAutoFit/>
          </a:bodyPr>
          <a:lstStyle/>
          <a:p>
            <a:r>
              <a:rPr lang="id-ID" sz="2400" b="1" dirty="0">
                <a:solidFill>
                  <a:srgbClr val="C00000"/>
                </a:solidFill>
              </a:rPr>
              <a:t>Do you see problems here ?</a:t>
            </a:r>
            <a:endParaRPr lang="en-US" sz="2400" b="1" dirty="0">
              <a:solidFill>
                <a:srgbClr val="C00000"/>
              </a:solidFill>
            </a:endParaRPr>
          </a:p>
        </p:txBody>
      </p:sp>
    </p:spTree>
    <p:extLst>
      <p:ext uri="{BB962C8B-B14F-4D97-AF65-F5344CB8AC3E}">
        <p14:creationId xmlns:p14="http://schemas.microsoft.com/office/powerpoint/2010/main" val="191195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id-ID" u="sng" dirty="0">
                <a:solidFill>
                  <a:srgbClr val="0070C0"/>
                </a:solidFill>
              </a:rPr>
              <a:t>Using Transaction Script</a:t>
            </a:r>
          </a:p>
          <a:p>
            <a:pPr marL="0" indent="0" algn="just">
              <a:buNone/>
            </a:pPr>
            <a:r>
              <a:rPr lang="id-ID" sz="2800" dirty="0"/>
              <a:t>Second transaction script</a:t>
            </a:r>
          </a:p>
        </p:txBody>
      </p:sp>
      <p:sp>
        <p:nvSpPr>
          <p:cNvPr id="2" name="TextBox 1"/>
          <p:cNvSpPr txBox="1"/>
          <p:nvPr/>
        </p:nvSpPr>
        <p:spPr>
          <a:xfrm>
            <a:off x="228600" y="1828800"/>
            <a:ext cx="8234947" cy="4955203"/>
          </a:xfrm>
          <a:prstGeom prst="rect">
            <a:avLst/>
          </a:prstGeom>
          <a:solidFill>
            <a:schemeClr val="accent1">
              <a:lumMod val="20000"/>
              <a:lumOff val="80000"/>
            </a:schemeClr>
          </a:solidFill>
        </p:spPr>
        <p:txBody>
          <a:bodyPr wrap="none" rtlCol="0">
            <a:spAutoFit/>
          </a:bodyPr>
          <a:lstStyle/>
          <a:p>
            <a:r>
              <a:rPr lang="en-US" b="1" dirty="0">
                <a:latin typeface="Consolas" panose="020B0609020204030204" pitchFamily="49" charset="0"/>
                <a:cs typeface="Consolas" panose="020B0609020204030204" pitchFamily="49" charset="0"/>
              </a:rPr>
              <a:t>class </a:t>
            </a:r>
            <a:r>
              <a:rPr lang="id-ID" b="1" dirty="0">
                <a:latin typeface="Consolas" panose="020B0609020204030204" pitchFamily="49" charset="0"/>
                <a:cs typeface="Consolas" panose="020B0609020204030204" pitchFamily="49" charset="0"/>
              </a:rPr>
              <a:t>Gateway</a:t>
            </a:r>
            <a:r>
              <a:rPr lang="en-US" b="1" dirty="0">
                <a:latin typeface="Consolas" panose="020B0609020204030204" pitchFamily="49" charset="0"/>
                <a:cs typeface="Consolas" panose="020B0609020204030204" pitchFamily="49" charset="0"/>
              </a:rPr>
              <a:t>...</a:t>
            </a:r>
            <a:endParaRPr lang="id-ID" b="1"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public </a:t>
            </a:r>
            <a:r>
              <a:rPr lang="en-US" sz="1400" dirty="0" err="1">
                <a:latin typeface="Consolas" panose="020B0609020204030204" pitchFamily="49" charset="0"/>
                <a:cs typeface="Consolas" panose="020B0609020204030204" pitchFamily="49" charset="0"/>
              </a:rPr>
              <a:t>ResultSet</a:t>
            </a:r>
            <a:r>
              <a:rPr lang="en-US" sz="1400"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findContract</a:t>
            </a:r>
            <a:r>
              <a:rPr lang="en-US" sz="1400" dirty="0">
                <a:latin typeface="Consolas" panose="020B0609020204030204" pitchFamily="49" charset="0"/>
                <a:cs typeface="Consolas" panose="020B0609020204030204" pitchFamily="49" charset="0"/>
              </a:rPr>
              <a:t> (long </a:t>
            </a:r>
            <a:r>
              <a:rPr lang="en-US" sz="1400" dirty="0" err="1">
                <a:latin typeface="Consolas" panose="020B0609020204030204" pitchFamily="49" charset="0"/>
                <a:cs typeface="Consolas" panose="020B0609020204030204" pitchFamily="49" charset="0"/>
              </a:rPr>
              <a:t>contractID</a:t>
            </a:r>
            <a:r>
              <a:rPr lang="en-US" sz="1400" dirty="0">
                <a:latin typeface="Consolas" panose="020B0609020204030204" pitchFamily="49" charset="0"/>
                <a:cs typeface="Consolas" panose="020B0609020204030204" pitchFamily="49" charset="0"/>
              </a:rPr>
              <a:t>) throws </a:t>
            </a:r>
            <a:r>
              <a:rPr lang="en-US" sz="1400" dirty="0" err="1">
                <a:latin typeface="Consolas" panose="020B0609020204030204" pitchFamily="49" charset="0"/>
                <a:cs typeface="Consolas" panose="020B0609020204030204" pitchFamily="49" charset="0"/>
              </a:rPr>
              <a:t>SQLException</a:t>
            </a:r>
            <a:r>
              <a:rPr lang="en-US" sz="1400" dirty="0">
                <a:latin typeface="Consolas" panose="020B0609020204030204" pitchFamily="49" charset="0"/>
                <a:cs typeface="Consolas" panose="020B0609020204030204" pitchFamily="49" charset="0"/>
              </a:rPr>
              <a:t>{</a:t>
            </a:r>
          </a:p>
          <a:p>
            <a:r>
              <a:rPr lang="id-ID"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PreparedStatement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stmt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db.prepareStatement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findContractStatement</a:t>
            </a:r>
            <a:r>
              <a:rPr lang="en-US" sz="1400" dirty="0">
                <a:latin typeface="Consolas" panose="020B0609020204030204" pitchFamily="49" charset="0"/>
                <a:cs typeface="Consolas" panose="020B0609020204030204" pitchFamily="49" charset="0"/>
              </a:rPr>
              <a:t>);</a:t>
            </a:r>
          </a:p>
          <a:p>
            <a:r>
              <a:rPr lang="id-ID"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stmt.setLong</a:t>
            </a:r>
            <a:r>
              <a:rPr lang="en-US" sz="1400" dirty="0">
                <a:latin typeface="Consolas" panose="020B0609020204030204" pitchFamily="49" charset="0"/>
                <a:cs typeface="Consolas" panose="020B0609020204030204" pitchFamily="49" charset="0"/>
              </a:rPr>
              <a:t>(1, </a:t>
            </a:r>
            <a:r>
              <a:rPr lang="en-US" sz="1400" dirty="0" err="1">
                <a:latin typeface="Consolas" panose="020B0609020204030204" pitchFamily="49" charset="0"/>
                <a:cs typeface="Consolas" panose="020B0609020204030204" pitchFamily="49" charset="0"/>
              </a:rPr>
              <a:t>contractID</a:t>
            </a:r>
            <a:r>
              <a:rPr lang="en-US" sz="1400" dirty="0">
                <a:latin typeface="Consolas" panose="020B0609020204030204" pitchFamily="49" charset="0"/>
                <a:cs typeface="Consolas" panose="020B0609020204030204" pitchFamily="49" charset="0"/>
              </a:rPr>
              <a:t>);</a:t>
            </a:r>
          </a:p>
          <a:p>
            <a:r>
              <a:rPr lang="id-ID"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ResultSet</a:t>
            </a:r>
            <a:r>
              <a:rPr lang="en-US" sz="1400" dirty="0">
                <a:latin typeface="Consolas" panose="020B0609020204030204" pitchFamily="49" charset="0"/>
                <a:cs typeface="Consolas" panose="020B0609020204030204" pitchFamily="49" charset="0"/>
              </a:rPr>
              <a:t> result = </a:t>
            </a:r>
            <a:r>
              <a:rPr lang="en-US" sz="1400" dirty="0" err="1">
                <a:latin typeface="Consolas" panose="020B0609020204030204" pitchFamily="49" charset="0"/>
                <a:cs typeface="Consolas" panose="020B0609020204030204" pitchFamily="49" charset="0"/>
              </a:rPr>
              <a:t>stmt.executeQuery</a:t>
            </a:r>
            <a:r>
              <a:rPr lang="en-US" sz="1400" dirty="0">
                <a:latin typeface="Consolas" panose="020B0609020204030204" pitchFamily="49" charset="0"/>
                <a:cs typeface="Consolas" panose="020B0609020204030204" pitchFamily="49" charset="0"/>
              </a:rPr>
              <a:t>();</a:t>
            </a:r>
          </a:p>
          <a:p>
            <a:r>
              <a:rPr lang="id-ID" sz="1400" dirty="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return result;</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private static final String </a:t>
            </a:r>
            <a:r>
              <a:rPr lang="en-US" sz="1400" dirty="0" err="1">
                <a:latin typeface="Consolas" panose="020B0609020204030204" pitchFamily="49" charset="0"/>
                <a:cs typeface="Consolas" panose="020B0609020204030204" pitchFamily="49" charset="0"/>
              </a:rPr>
              <a:t>findContractStatement</a:t>
            </a:r>
            <a:r>
              <a:rPr lang="en-US" sz="1400" dirty="0">
                <a:latin typeface="Consolas" panose="020B0609020204030204" pitchFamily="49" charset="0"/>
                <a:cs typeface="Consolas" panose="020B0609020204030204" pitchFamily="49" charset="0"/>
              </a:rPr>
              <a:t> =</a:t>
            </a:r>
          </a:p>
          <a:p>
            <a:r>
              <a:rPr lang="id-ID" sz="1400"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"SELECT * " +</a:t>
            </a:r>
          </a:p>
          <a:p>
            <a:r>
              <a:rPr lang="id-ID" sz="1400" b="1"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"FROM contracts c, products p " +</a:t>
            </a:r>
          </a:p>
          <a:p>
            <a:r>
              <a:rPr lang="id-ID" sz="1400" b="1"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"WHERE ID = ? AND </a:t>
            </a:r>
            <a:r>
              <a:rPr lang="en-US" sz="1400" b="1" dirty="0" err="1">
                <a:latin typeface="Consolas" panose="020B0609020204030204" pitchFamily="49" charset="0"/>
                <a:cs typeface="Consolas" panose="020B0609020204030204" pitchFamily="49" charset="0"/>
              </a:rPr>
              <a:t>c.product</a:t>
            </a:r>
            <a:r>
              <a:rPr lang="en-US" sz="1400" b="1" dirty="0">
                <a:latin typeface="Consolas" panose="020B0609020204030204" pitchFamily="49" charset="0"/>
                <a:cs typeface="Consolas" panose="020B0609020204030204" pitchFamily="49" charset="0"/>
              </a:rPr>
              <a:t> = p.ID";</a:t>
            </a:r>
            <a:endParaRPr lang="id-ID" sz="1400" b="1"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public void </a:t>
            </a:r>
            <a:r>
              <a:rPr lang="en-US" sz="1400" b="1" dirty="0" err="1">
                <a:latin typeface="Consolas" panose="020B0609020204030204" pitchFamily="49" charset="0"/>
                <a:cs typeface="Consolas" panose="020B0609020204030204" pitchFamily="49" charset="0"/>
              </a:rPr>
              <a:t>insertRecognition</a:t>
            </a:r>
            <a:r>
              <a:rPr lang="en-US" sz="1400" dirty="0">
                <a:latin typeface="Consolas" panose="020B0609020204030204" pitchFamily="49" charset="0"/>
                <a:cs typeface="Consolas" panose="020B0609020204030204" pitchFamily="49" charset="0"/>
              </a:rPr>
              <a:t> (long </a:t>
            </a:r>
            <a:r>
              <a:rPr lang="en-US" sz="1400" dirty="0" err="1">
                <a:latin typeface="Consolas" panose="020B0609020204030204" pitchFamily="49" charset="0"/>
                <a:cs typeface="Consolas" panose="020B0609020204030204" pitchFamily="49" charset="0"/>
              </a:rPr>
              <a:t>contractID</a:t>
            </a:r>
            <a:r>
              <a:rPr lang="en-US" sz="1400" dirty="0">
                <a:latin typeface="Consolas" panose="020B0609020204030204" pitchFamily="49" charset="0"/>
                <a:cs typeface="Consolas" panose="020B0609020204030204" pitchFamily="49" charset="0"/>
              </a:rPr>
              <a:t>, Money amount, </a:t>
            </a:r>
            <a:r>
              <a:rPr lang="en-US" sz="1400" dirty="0" err="1">
                <a:latin typeface="Consolas" panose="020B0609020204030204" pitchFamily="49" charset="0"/>
                <a:cs typeface="Consolas" panose="020B0609020204030204" pitchFamily="49" charset="0"/>
              </a:rPr>
              <a:t>MfDate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asof</a:t>
            </a:r>
            <a:r>
              <a:rPr lang="en-US" sz="1400" dirty="0">
                <a:latin typeface="Consolas" panose="020B0609020204030204" pitchFamily="49" charset="0"/>
                <a:cs typeface="Consolas" panose="020B0609020204030204" pitchFamily="49" charset="0"/>
              </a:rPr>
              <a:t>) throws</a:t>
            </a:r>
          </a:p>
          <a:p>
            <a:r>
              <a:rPr lang="id-ID"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SQLException</a:t>
            </a:r>
            <a:r>
              <a:rPr lang="en-US" sz="1400" dirty="0">
                <a:latin typeface="Consolas" panose="020B0609020204030204" pitchFamily="49" charset="0"/>
                <a:cs typeface="Consolas" panose="020B0609020204030204" pitchFamily="49" charset="0"/>
              </a:rPr>
              <a:t> {</a:t>
            </a:r>
          </a:p>
          <a:p>
            <a:r>
              <a:rPr lang="id-ID"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PreparedStatement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stmt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db.prepareStatement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insertRecognitionStatement</a:t>
            </a:r>
            <a:r>
              <a:rPr lang="en-US" sz="1400" dirty="0">
                <a:latin typeface="Consolas" panose="020B0609020204030204" pitchFamily="49" charset="0"/>
                <a:cs typeface="Consolas" panose="020B0609020204030204" pitchFamily="49" charset="0"/>
              </a:rPr>
              <a:t>);</a:t>
            </a:r>
          </a:p>
          <a:p>
            <a:r>
              <a:rPr lang="id-ID"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stmt.setLong</a:t>
            </a:r>
            <a:r>
              <a:rPr lang="en-US" sz="1400" dirty="0">
                <a:latin typeface="Consolas" panose="020B0609020204030204" pitchFamily="49" charset="0"/>
                <a:cs typeface="Consolas" panose="020B0609020204030204" pitchFamily="49" charset="0"/>
              </a:rPr>
              <a:t>(1, </a:t>
            </a:r>
            <a:r>
              <a:rPr lang="en-US" sz="1400" dirty="0" err="1">
                <a:latin typeface="Consolas" panose="020B0609020204030204" pitchFamily="49" charset="0"/>
                <a:cs typeface="Consolas" panose="020B0609020204030204" pitchFamily="49" charset="0"/>
              </a:rPr>
              <a:t>contractID</a:t>
            </a:r>
            <a:r>
              <a:rPr lang="en-US" sz="1400" dirty="0">
                <a:latin typeface="Consolas" panose="020B0609020204030204" pitchFamily="49" charset="0"/>
                <a:cs typeface="Consolas" panose="020B0609020204030204" pitchFamily="49" charset="0"/>
              </a:rPr>
              <a:t>);</a:t>
            </a:r>
            <a:endParaRPr lang="id-ID" sz="1400" dirty="0">
              <a:latin typeface="Consolas" panose="020B0609020204030204" pitchFamily="49" charset="0"/>
              <a:cs typeface="Consolas" panose="020B0609020204030204" pitchFamily="49" charset="0"/>
            </a:endParaRPr>
          </a:p>
          <a:p>
            <a:r>
              <a:rPr lang="id-ID"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stmt.setBigDecimal</a:t>
            </a:r>
            <a:r>
              <a:rPr lang="en-US" sz="1400" dirty="0">
                <a:latin typeface="Consolas" panose="020B0609020204030204" pitchFamily="49" charset="0"/>
                <a:cs typeface="Consolas" panose="020B0609020204030204" pitchFamily="49" charset="0"/>
              </a:rPr>
              <a:t>(2, </a:t>
            </a:r>
            <a:r>
              <a:rPr lang="en-US" sz="1400" dirty="0" err="1">
                <a:latin typeface="Consolas" panose="020B0609020204030204" pitchFamily="49" charset="0"/>
                <a:cs typeface="Consolas" panose="020B0609020204030204" pitchFamily="49" charset="0"/>
              </a:rPr>
              <a:t>amount.amount</a:t>
            </a:r>
            <a:r>
              <a:rPr lang="en-US" sz="1400" dirty="0">
                <a:latin typeface="Consolas" panose="020B0609020204030204" pitchFamily="49" charset="0"/>
                <a:cs typeface="Consolas" panose="020B0609020204030204" pitchFamily="49" charset="0"/>
              </a:rPr>
              <a:t>());</a:t>
            </a:r>
          </a:p>
          <a:p>
            <a:r>
              <a:rPr lang="id-ID"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stmt.setDate</a:t>
            </a:r>
            <a:r>
              <a:rPr lang="en-US" sz="1400" dirty="0">
                <a:latin typeface="Consolas" panose="020B0609020204030204" pitchFamily="49" charset="0"/>
                <a:cs typeface="Consolas" panose="020B0609020204030204" pitchFamily="49" charset="0"/>
              </a:rPr>
              <a:t>(3, </a:t>
            </a:r>
            <a:r>
              <a:rPr lang="en-US" sz="1400" dirty="0" err="1">
                <a:latin typeface="Consolas" panose="020B0609020204030204" pitchFamily="49" charset="0"/>
                <a:cs typeface="Consolas" panose="020B0609020204030204" pitchFamily="49" charset="0"/>
              </a:rPr>
              <a:t>asof.toSqlDate</a:t>
            </a:r>
            <a:r>
              <a:rPr lang="en-US" sz="1400" dirty="0">
                <a:latin typeface="Consolas" panose="020B0609020204030204" pitchFamily="49" charset="0"/>
                <a:cs typeface="Consolas" panose="020B0609020204030204" pitchFamily="49" charset="0"/>
              </a:rPr>
              <a:t>());</a:t>
            </a:r>
          </a:p>
          <a:p>
            <a:r>
              <a:rPr lang="id-ID"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stmt.executeUpdate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private static final String </a:t>
            </a:r>
            <a:r>
              <a:rPr lang="en-US" sz="1400" dirty="0" err="1">
                <a:latin typeface="Consolas" panose="020B0609020204030204" pitchFamily="49" charset="0"/>
                <a:cs typeface="Consolas" panose="020B0609020204030204" pitchFamily="49" charset="0"/>
              </a:rPr>
              <a:t>insertRecognitionStatement</a:t>
            </a:r>
            <a:r>
              <a:rPr lang="en-US" sz="1400" dirty="0">
                <a:latin typeface="Consolas" panose="020B0609020204030204" pitchFamily="49" charset="0"/>
                <a:cs typeface="Consolas" panose="020B0609020204030204" pitchFamily="49" charset="0"/>
              </a:rPr>
              <a:t> =</a:t>
            </a:r>
          </a:p>
          <a:p>
            <a:r>
              <a:rPr lang="id-ID" sz="1400"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"INSERT INTO </a:t>
            </a:r>
            <a:r>
              <a:rPr lang="en-US" sz="1400" b="1" dirty="0" err="1">
                <a:latin typeface="Consolas" panose="020B0609020204030204" pitchFamily="49" charset="0"/>
                <a:cs typeface="Consolas" panose="020B0609020204030204" pitchFamily="49" charset="0"/>
              </a:rPr>
              <a:t>revenueRecognitions</a:t>
            </a:r>
            <a:r>
              <a:rPr lang="en-US" sz="1400" b="1" dirty="0">
                <a:latin typeface="Consolas" panose="020B0609020204030204" pitchFamily="49" charset="0"/>
                <a:cs typeface="Consolas" panose="020B0609020204030204" pitchFamily="49" charset="0"/>
              </a:rPr>
              <a:t> VALUES (?, ?, ?)";</a:t>
            </a:r>
          </a:p>
        </p:txBody>
      </p:sp>
    </p:spTree>
    <p:extLst>
      <p:ext uri="{BB962C8B-B14F-4D97-AF65-F5344CB8AC3E}">
        <p14:creationId xmlns:p14="http://schemas.microsoft.com/office/powerpoint/2010/main" val="3748361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id-ID" u="sng" dirty="0">
                <a:solidFill>
                  <a:srgbClr val="0070C0"/>
                </a:solidFill>
              </a:rPr>
              <a:t>Using Domain Model</a:t>
            </a:r>
          </a:p>
          <a:p>
            <a:pPr marL="0" indent="0" algn="just">
              <a:buNone/>
            </a:pPr>
            <a:r>
              <a:rPr lang="en-US" sz="2400" dirty="0"/>
              <a:t>An object model of the domain that incorporates </a:t>
            </a:r>
            <a:r>
              <a:rPr lang="en-US" sz="2400" b="1" dirty="0"/>
              <a:t>both </a:t>
            </a:r>
            <a:r>
              <a:rPr lang="en-US" sz="2400" b="1" u="sng" dirty="0"/>
              <a:t>behavior and data</a:t>
            </a:r>
            <a:r>
              <a:rPr lang="en-US" sz="2400" dirty="0"/>
              <a:t>.</a:t>
            </a:r>
            <a:endParaRPr lang="id-ID"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6334125" cy="47023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05818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id-ID" u="sng" dirty="0">
                <a:solidFill>
                  <a:srgbClr val="0070C0"/>
                </a:solidFill>
              </a:rPr>
              <a:t>Using Domain Model</a:t>
            </a:r>
          </a:p>
          <a:p>
            <a:pPr marL="0" indent="0" algn="just">
              <a:buNone/>
            </a:pPr>
            <a:r>
              <a:rPr lang="id-ID" sz="2400" dirty="0"/>
              <a:t>Class diagram for the domain model</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5867400" cy="51653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457200" y="5791200"/>
            <a:ext cx="4419600" cy="400110"/>
          </a:xfrm>
          <a:prstGeom prst="rect">
            <a:avLst/>
          </a:prstGeom>
          <a:noFill/>
        </p:spPr>
        <p:txBody>
          <a:bodyPr wrap="square" rtlCol="0">
            <a:spAutoFit/>
          </a:bodyPr>
          <a:lstStyle/>
          <a:p>
            <a:r>
              <a:rPr lang="en-US" dirty="0">
                <a:latin typeface="Calibri"/>
                <a:cs typeface="Calibri"/>
              </a:rPr>
              <a:t>Avoid duplication, low coupling</a:t>
            </a:r>
          </a:p>
        </p:txBody>
      </p:sp>
    </p:spTree>
    <p:extLst>
      <p:ext uri="{BB962C8B-B14F-4D97-AF65-F5344CB8AC3E}">
        <p14:creationId xmlns:p14="http://schemas.microsoft.com/office/powerpoint/2010/main" val="166032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7469"/>
            <a:ext cx="8229600" cy="646331"/>
          </a:xfrm>
        </p:spPr>
        <p:txBody>
          <a:bodyPr/>
          <a:lstStyle/>
          <a:p>
            <a:r>
              <a:rPr lang="id-ID" dirty="0"/>
              <a:t>Transaction Script</a:t>
            </a:r>
            <a:endParaRPr lang="en-US" dirty="0"/>
          </a:p>
        </p:txBody>
      </p:sp>
    </p:spTree>
    <p:extLst>
      <p:ext uri="{BB962C8B-B14F-4D97-AF65-F5344CB8AC3E}">
        <p14:creationId xmlns:p14="http://schemas.microsoft.com/office/powerpoint/2010/main" val="105507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592763"/>
          </a:xfrm>
        </p:spPr>
        <p:txBody>
          <a:bodyPr/>
          <a:lstStyle/>
          <a:p>
            <a:pPr marL="0" indent="0">
              <a:buNone/>
            </a:pPr>
            <a:r>
              <a:rPr lang="id-ID" u="sng" dirty="0">
                <a:solidFill>
                  <a:srgbClr val="0070C0"/>
                </a:solidFill>
              </a:rPr>
              <a:t>Using Domain Model</a:t>
            </a:r>
          </a:p>
          <a:p>
            <a:pPr marL="0" indent="0" algn="just">
              <a:buNone/>
            </a:pPr>
            <a:r>
              <a:rPr lang="en-US" sz="2400" dirty="0"/>
              <a:t>Calculating how much revenue is recognized</a:t>
            </a:r>
            <a:r>
              <a:rPr lang="id-ID" sz="2400" dirty="0"/>
              <a:t> by a certain data</a:t>
            </a:r>
          </a:p>
        </p:txBody>
      </p:sp>
      <p:sp>
        <p:nvSpPr>
          <p:cNvPr id="4" name="TextBox 3"/>
          <p:cNvSpPr txBox="1"/>
          <p:nvPr/>
        </p:nvSpPr>
        <p:spPr>
          <a:xfrm>
            <a:off x="228600" y="1194911"/>
            <a:ext cx="7782900" cy="4524315"/>
          </a:xfrm>
          <a:prstGeom prst="rect">
            <a:avLst/>
          </a:prstGeom>
          <a:solidFill>
            <a:schemeClr val="accent1">
              <a:lumMod val="20000"/>
              <a:lumOff val="80000"/>
            </a:schemeClr>
          </a:solidFill>
        </p:spPr>
        <p:txBody>
          <a:bodyPr wrap="none" rtlCol="0">
            <a:spAutoFit/>
          </a:bodyPr>
          <a:lstStyle/>
          <a:p>
            <a:r>
              <a:rPr lang="en-US" b="1" dirty="0">
                <a:latin typeface="Consolas" panose="020B0609020204030204" pitchFamily="49" charset="0"/>
                <a:cs typeface="Consolas" panose="020B0609020204030204" pitchFamily="49" charset="0"/>
              </a:rPr>
              <a:t>class </a:t>
            </a:r>
            <a:r>
              <a:rPr lang="id-ID" b="1" dirty="0">
                <a:latin typeface="Consolas" panose="020B0609020204030204" pitchFamily="49" charset="0"/>
                <a:cs typeface="Consolas" panose="020B0609020204030204" pitchFamily="49" charset="0"/>
              </a:rPr>
              <a:t>Contract</a:t>
            </a:r>
            <a:r>
              <a:rPr lang="en-US" b="1" dirty="0">
                <a:latin typeface="Consolas" panose="020B0609020204030204" pitchFamily="49" charset="0"/>
                <a:cs typeface="Consolas" panose="020B0609020204030204" pitchFamily="49" charset="0"/>
              </a:rPr>
              <a:t>...</a:t>
            </a:r>
            <a:endParaRPr lang="id-ID" b="1"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private List</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revenueRecognitions</a:t>
            </a:r>
            <a:r>
              <a:rPr lang="en-US" b="1"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new </a:t>
            </a:r>
            <a:r>
              <a:rPr lang="en-US" dirty="0" err="1">
                <a:latin typeface="Consolas" panose="020B0609020204030204" pitchFamily="49" charset="0"/>
                <a:cs typeface="Consolas" panose="020B0609020204030204" pitchFamily="49" charset="0"/>
              </a:rPr>
              <a:t>ArrayList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Money </a:t>
            </a:r>
            <a:r>
              <a:rPr lang="en-US" dirty="0" err="1">
                <a:latin typeface="Consolas" panose="020B0609020204030204" pitchFamily="49" charset="0"/>
                <a:cs typeface="Consolas" panose="020B0609020204030204" pitchFamily="49" charset="0"/>
              </a:rPr>
              <a:t>recognizedRevenue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MfDate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asOf</a:t>
            </a:r>
            <a:r>
              <a:rPr lang="en-US" dirty="0">
                <a:latin typeface="Consolas" panose="020B0609020204030204" pitchFamily="49" charset="0"/>
                <a:cs typeface="Consolas" panose="020B0609020204030204" pitchFamily="49" charset="0"/>
              </a:rPr>
              <a:t>) {</a:t>
            </a:r>
            <a:endParaRPr lang="id-ID"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Money result = </a:t>
            </a:r>
            <a:r>
              <a:rPr lang="en-US" dirty="0" err="1">
                <a:latin typeface="Consolas" panose="020B0609020204030204" pitchFamily="49" charset="0"/>
                <a:cs typeface="Consolas" panose="020B0609020204030204" pitchFamily="49" charset="0"/>
              </a:rPr>
              <a:t>Money.dollars</a:t>
            </a:r>
            <a:r>
              <a:rPr lang="en-US" dirty="0">
                <a:latin typeface="Consolas" panose="020B0609020204030204" pitchFamily="49" charset="0"/>
                <a:cs typeface="Consolas" panose="020B0609020204030204" pitchFamily="49" charset="0"/>
              </a:rPr>
              <a:t>(0);</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Iterator it = </a:t>
            </a:r>
            <a:r>
              <a:rPr lang="en-US" dirty="0" err="1">
                <a:latin typeface="Consolas" panose="020B0609020204030204" pitchFamily="49" charset="0"/>
                <a:cs typeface="Consolas" panose="020B0609020204030204" pitchFamily="49" charset="0"/>
              </a:rPr>
              <a:t>revenueRecognitions.iterator</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while (</a:t>
            </a:r>
            <a:r>
              <a:rPr lang="en-US" dirty="0" err="1">
                <a:latin typeface="Consolas" panose="020B0609020204030204" pitchFamily="49" charset="0"/>
                <a:cs typeface="Consolas" panose="020B0609020204030204" pitchFamily="49" charset="0"/>
              </a:rPr>
              <a:t>it.hasNext</a:t>
            </a:r>
            <a:r>
              <a:rPr lang="en-US" dirty="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RevenueRecognition</a:t>
            </a:r>
            <a:r>
              <a:rPr lang="en-US" dirty="0">
                <a:latin typeface="Consolas" panose="020B0609020204030204" pitchFamily="49" charset="0"/>
                <a:cs typeface="Consolas" panose="020B0609020204030204" pitchFamily="49" charset="0"/>
              </a:rPr>
              <a:t> r = (</a:t>
            </a:r>
            <a:r>
              <a:rPr lang="en-US" dirty="0" err="1">
                <a:latin typeface="Consolas" panose="020B0609020204030204" pitchFamily="49" charset="0"/>
                <a:cs typeface="Consolas" panose="020B0609020204030204" pitchFamily="49" charset="0"/>
              </a:rPr>
              <a:t>RevenueRecognition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it.next</a:t>
            </a:r>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r.isRecognizableBy</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asOf</a:t>
            </a:r>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result = </a:t>
            </a:r>
            <a:r>
              <a:rPr lang="en-US" dirty="0" err="1">
                <a:latin typeface="Consolas" panose="020B0609020204030204" pitchFamily="49" charset="0"/>
                <a:cs typeface="Consolas" panose="020B0609020204030204" pitchFamily="49" charset="0"/>
              </a:rPr>
              <a:t>result.add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r.getAmount</a:t>
            </a:r>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return result;</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27793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592763"/>
          </a:xfrm>
        </p:spPr>
        <p:txBody>
          <a:bodyPr/>
          <a:lstStyle/>
          <a:p>
            <a:pPr marL="0" indent="0">
              <a:buNone/>
            </a:pPr>
            <a:r>
              <a:rPr lang="id-ID" u="sng" dirty="0">
                <a:solidFill>
                  <a:srgbClr val="0070C0"/>
                </a:solidFill>
              </a:rPr>
              <a:t>Using Domain Model</a:t>
            </a:r>
          </a:p>
        </p:txBody>
      </p:sp>
      <p:sp>
        <p:nvSpPr>
          <p:cNvPr id="4" name="TextBox 3"/>
          <p:cNvSpPr txBox="1"/>
          <p:nvPr/>
        </p:nvSpPr>
        <p:spPr>
          <a:xfrm>
            <a:off x="228600" y="1194911"/>
            <a:ext cx="6955750" cy="4401205"/>
          </a:xfrm>
          <a:prstGeom prst="rect">
            <a:avLst/>
          </a:prstGeom>
          <a:solidFill>
            <a:schemeClr val="accent1">
              <a:lumMod val="20000"/>
              <a:lumOff val="80000"/>
            </a:schemeClr>
          </a:solidFill>
        </p:spPr>
        <p:txBody>
          <a:bodyPr wrap="none" rtlCol="0">
            <a:spAutoFit/>
          </a:bodyPr>
          <a:lstStyle/>
          <a:p>
            <a:r>
              <a:rPr lang="en-US" b="1" dirty="0">
                <a:latin typeface="Consolas" panose="020B0609020204030204" pitchFamily="49" charset="0"/>
                <a:cs typeface="Consolas" panose="020B0609020204030204" pitchFamily="49" charset="0"/>
              </a:rPr>
              <a:t>class </a:t>
            </a:r>
            <a:r>
              <a:rPr lang="id-ID" b="1" dirty="0">
                <a:latin typeface="Consolas" panose="020B0609020204030204" pitchFamily="49" charset="0"/>
                <a:cs typeface="Consolas" panose="020B0609020204030204" pitchFamily="49" charset="0"/>
              </a:rPr>
              <a:t>Contract (cont’d)</a:t>
            </a:r>
            <a:r>
              <a:rPr lang="en-US" b="1" dirty="0">
                <a:latin typeface="Consolas" panose="020B0609020204030204" pitchFamily="49" charset="0"/>
                <a:cs typeface="Consolas" panose="020B0609020204030204" pitchFamily="49" charset="0"/>
              </a:rPr>
              <a:t>...</a:t>
            </a:r>
            <a:endParaRPr lang="id-ID" b="1"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private Product </a:t>
            </a:r>
            <a:r>
              <a:rPr lang="en-US" dirty="0" err="1">
                <a:latin typeface="Consolas" panose="020B0609020204030204" pitchFamily="49" charset="0"/>
                <a:cs typeface="Consolas" panose="020B0609020204030204" pitchFamily="49" charset="0"/>
              </a:rPr>
              <a:t>product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private Money revenue;</a:t>
            </a:r>
          </a:p>
          <a:p>
            <a:r>
              <a:rPr lang="en-US" dirty="0">
                <a:latin typeface="Consolas" panose="020B0609020204030204" pitchFamily="49" charset="0"/>
                <a:cs typeface="Consolas" panose="020B0609020204030204" pitchFamily="49" charset="0"/>
              </a:rPr>
              <a:t>private </a:t>
            </a:r>
            <a:r>
              <a:rPr lang="en-US" dirty="0" err="1">
                <a:latin typeface="Consolas" panose="020B0609020204030204" pitchFamily="49" charset="0"/>
                <a:cs typeface="Consolas" panose="020B0609020204030204" pitchFamily="49" charset="0"/>
              </a:rPr>
              <a:t>MfDate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whenSigned</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private Long id;</a:t>
            </a:r>
            <a:endParaRPr lang="id-ID"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Contract(Product </a:t>
            </a:r>
            <a:r>
              <a:rPr lang="en-US" dirty="0" err="1">
                <a:latin typeface="Consolas" panose="020B0609020204030204" pitchFamily="49" charset="0"/>
                <a:cs typeface="Consolas" panose="020B0609020204030204" pitchFamily="49" charset="0"/>
              </a:rPr>
              <a:t>product</a:t>
            </a:r>
            <a:r>
              <a:rPr lang="en-US" dirty="0">
                <a:latin typeface="Consolas" panose="020B0609020204030204" pitchFamily="49" charset="0"/>
                <a:cs typeface="Consolas" panose="020B0609020204030204" pitchFamily="49" charset="0"/>
              </a:rPr>
              <a:t>, Money revenue,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MfDate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whenSigned</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this.product</a:t>
            </a:r>
            <a:r>
              <a:rPr lang="en-US" dirty="0">
                <a:latin typeface="Consolas" panose="020B0609020204030204" pitchFamily="49" charset="0"/>
                <a:cs typeface="Consolas" panose="020B0609020204030204" pitchFamily="49" charset="0"/>
              </a:rPr>
              <a:t> = product;</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this.revenue</a:t>
            </a:r>
            <a:r>
              <a:rPr lang="en-US" dirty="0">
                <a:latin typeface="Consolas" panose="020B0609020204030204" pitchFamily="49" charset="0"/>
                <a:cs typeface="Consolas" panose="020B0609020204030204" pitchFamily="49" charset="0"/>
              </a:rPr>
              <a:t> = revenue;</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this.whenSigned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whenSigned</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46756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592763"/>
          </a:xfrm>
        </p:spPr>
        <p:txBody>
          <a:bodyPr/>
          <a:lstStyle/>
          <a:p>
            <a:pPr marL="0" indent="0">
              <a:buNone/>
            </a:pPr>
            <a:r>
              <a:rPr lang="id-ID" u="sng" dirty="0">
                <a:solidFill>
                  <a:srgbClr val="0070C0"/>
                </a:solidFill>
              </a:rPr>
              <a:t>Using Domain Model</a:t>
            </a:r>
          </a:p>
        </p:txBody>
      </p:sp>
      <p:sp>
        <p:nvSpPr>
          <p:cNvPr id="4" name="TextBox 3"/>
          <p:cNvSpPr txBox="1"/>
          <p:nvPr/>
        </p:nvSpPr>
        <p:spPr>
          <a:xfrm>
            <a:off x="228600" y="1194911"/>
            <a:ext cx="8795998" cy="5109091"/>
          </a:xfrm>
          <a:prstGeom prst="rect">
            <a:avLst/>
          </a:prstGeom>
          <a:solidFill>
            <a:schemeClr val="accent1">
              <a:lumMod val="20000"/>
              <a:lumOff val="80000"/>
            </a:schemeClr>
          </a:solidFill>
        </p:spPr>
        <p:txBody>
          <a:bodyPr wrap="none" rtlCol="0">
            <a:spAutoFit/>
          </a:bodyPr>
          <a:lstStyle/>
          <a:p>
            <a:r>
              <a:rPr lang="en-US" sz="1800" b="1" dirty="0">
                <a:latin typeface="Consolas" panose="020B0609020204030204" pitchFamily="49" charset="0"/>
                <a:cs typeface="Consolas" panose="020B0609020204030204" pitchFamily="49" charset="0"/>
              </a:rPr>
              <a:t>class </a:t>
            </a:r>
            <a:r>
              <a:rPr lang="id-ID" sz="1800" b="1" dirty="0">
                <a:latin typeface="Consolas" panose="020B0609020204030204" pitchFamily="49" charset="0"/>
                <a:cs typeface="Consolas" panose="020B0609020204030204" pitchFamily="49" charset="0"/>
              </a:rPr>
              <a:t>Product</a:t>
            </a:r>
            <a:r>
              <a:rPr lang="en-US" sz="1800" b="1" dirty="0">
                <a:latin typeface="Consolas" panose="020B0609020204030204" pitchFamily="49" charset="0"/>
                <a:cs typeface="Consolas" panose="020B0609020204030204" pitchFamily="49" charset="0"/>
              </a:rPr>
              <a:t>...</a:t>
            </a:r>
            <a:endParaRPr lang="id-ID" sz="1800" b="1"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private String name;</a:t>
            </a:r>
          </a:p>
          <a:p>
            <a:r>
              <a:rPr lang="en-US" sz="1800" dirty="0">
                <a:latin typeface="Consolas" panose="020B0609020204030204" pitchFamily="49" charset="0"/>
                <a:cs typeface="Consolas" panose="020B0609020204030204" pitchFamily="49" charset="0"/>
              </a:rPr>
              <a:t>private </a:t>
            </a:r>
            <a:r>
              <a:rPr lang="en-US" sz="1800" dirty="0" err="1">
                <a:latin typeface="Consolas" panose="020B0609020204030204" pitchFamily="49" charset="0"/>
                <a:cs typeface="Consolas" panose="020B0609020204030204" pitchFamily="49" charset="0"/>
              </a:rPr>
              <a:t>RecognitionStrategy</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recognitionStrategy</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public Product(String name,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RecognitionStrategy</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recognitionStrategy</a:t>
            </a:r>
            <a:r>
              <a:rPr lang="en-US" sz="1800" dirty="0">
                <a:latin typeface="Consolas" panose="020B0609020204030204" pitchFamily="49" charset="0"/>
                <a:cs typeface="Consolas" panose="020B0609020204030204" pitchFamily="49" charset="0"/>
              </a:rPr>
              <a:t>) {</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this.name = name;</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this.recognitionStrategy</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recognitionStrategy</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public static Product </a:t>
            </a:r>
            <a:r>
              <a:rPr lang="en-US" sz="1800" dirty="0" err="1">
                <a:latin typeface="Consolas" panose="020B0609020204030204" pitchFamily="49" charset="0"/>
                <a:cs typeface="Consolas" panose="020B0609020204030204" pitchFamily="49" charset="0"/>
              </a:rPr>
              <a:t>newWordProcessor</a:t>
            </a:r>
            <a:r>
              <a:rPr lang="en-US" sz="1800" dirty="0">
                <a:latin typeface="Consolas" panose="020B0609020204030204" pitchFamily="49" charset="0"/>
                <a:cs typeface="Consolas" panose="020B0609020204030204" pitchFamily="49" charset="0"/>
              </a:rPr>
              <a:t>(String name) {</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return new Product(name, new </a:t>
            </a:r>
            <a:r>
              <a:rPr lang="en-US" sz="1800" dirty="0" err="1">
                <a:latin typeface="Consolas" panose="020B0609020204030204" pitchFamily="49" charset="0"/>
                <a:cs typeface="Consolas" panose="020B0609020204030204" pitchFamily="49" charset="0"/>
              </a:rPr>
              <a:t>CompleteRecognitionStrategy</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public static Product </a:t>
            </a:r>
            <a:r>
              <a:rPr lang="en-US" sz="1800" dirty="0" err="1">
                <a:latin typeface="Consolas" panose="020B0609020204030204" pitchFamily="49" charset="0"/>
                <a:cs typeface="Consolas" panose="020B0609020204030204" pitchFamily="49" charset="0"/>
              </a:rPr>
              <a:t>newSpreadsheet</a:t>
            </a:r>
            <a:r>
              <a:rPr lang="en-US" sz="1800" dirty="0">
                <a:latin typeface="Consolas" panose="020B0609020204030204" pitchFamily="49" charset="0"/>
                <a:cs typeface="Consolas" panose="020B0609020204030204" pitchFamily="49" charset="0"/>
              </a:rPr>
              <a:t>(String name) {</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return new Product(name, new </a:t>
            </a:r>
            <a:r>
              <a:rPr lang="en-US" sz="1800" dirty="0" err="1">
                <a:latin typeface="Consolas" panose="020B0609020204030204" pitchFamily="49" charset="0"/>
                <a:cs typeface="Consolas" panose="020B0609020204030204" pitchFamily="49" charset="0"/>
              </a:rPr>
              <a:t>ThreeWayRecognitionStrategy</a:t>
            </a:r>
            <a:r>
              <a:rPr lang="en-US" sz="1800" dirty="0">
                <a:latin typeface="Consolas" panose="020B0609020204030204" pitchFamily="49" charset="0"/>
                <a:cs typeface="Consolas" panose="020B0609020204030204" pitchFamily="49" charset="0"/>
              </a:rPr>
              <a:t>(60, 90));</a:t>
            </a:r>
          </a:p>
          <a:p>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public static Product </a:t>
            </a:r>
            <a:r>
              <a:rPr lang="en-US" sz="1800" dirty="0" err="1">
                <a:latin typeface="Consolas" panose="020B0609020204030204" pitchFamily="49" charset="0"/>
                <a:cs typeface="Consolas" panose="020B0609020204030204" pitchFamily="49" charset="0"/>
              </a:rPr>
              <a:t>newDatabase</a:t>
            </a:r>
            <a:r>
              <a:rPr lang="en-US" sz="1800" dirty="0">
                <a:latin typeface="Consolas" panose="020B0609020204030204" pitchFamily="49" charset="0"/>
                <a:cs typeface="Consolas" panose="020B0609020204030204" pitchFamily="49" charset="0"/>
              </a:rPr>
              <a:t>(String name) {</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return new Product(name, new </a:t>
            </a:r>
            <a:r>
              <a:rPr lang="en-US" sz="1800" dirty="0" err="1">
                <a:latin typeface="Consolas" panose="020B0609020204030204" pitchFamily="49" charset="0"/>
                <a:cs typeface="Consolas" panose="020B0609020204030204" pitchFamily="49" charset="0"/>
              </a:rPr>
              <a:t>ThreeWayRecognitionStrategy</a:t>
            </a:r>
            <a:r>
              <a:rPr lang="en-US" sz="1800" dirty="0">
                <a:latin typeface="Consolas" panose="020B0609020204030204" pitchFamily="49" charset="0"/>
                <a:cs typeface="Consolas" panose="020B0609020204030204" pitchFamily="49" charset="0"/>
              </a:rPr>
              <a:t>(30, 60));</a:t>
            </a:r>
          </a:p>
          <a:p>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40556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592763"/>
          </a:xfrm>
        </p:spPr>
        <p:txBody>
          <a:bodyPr/>
          <a:lstStyle/>
          <a:p>
            <a:pPr marL="0" indent="0">
              <a:buNone/>
            </a:pPr>
            <a:r>
              <a:rPr lang="id-ID" u="sng" dirty="0">
                <a:solidFill>
                  <a:srgbClr val="0070C0"/>
                </a:solidFill>
              </a:rPr>
              <a:t>Using Domain Model</a:t>
            </a:r>
          </a:p>
        </p:txBody>
      </p:sp>
      <p:sp>
        <p:nvSpPr>
          <p:cNvPr id="4" name="TextBox 3"/>
          <p:cNvSpPr txBox="1"/>
          <p:nvPr/>
        </p:nvSpPr>
        <p:spPr>
          <a:xfrm>
            <a:off x="228600" y="1194911"/>
            <a:ext cx="8036174" cy="923330"/>
          </a:xfrm>
          <a:prstGeom prst="rect">
            <a:avLst/>
          </a:prstGeom>
          <a:solidFill>
            <a:schemeClr val="accent1">
              <a:lumMod val="20000"/>
              <a:lumOff val="80000"/>
            </a:schemeClr>
          </a:solidFill>
        </p:spPr>
        <p:txBody>
          <a:bodyPr wrap="none" rtlCol="0">
            <a:spAutoFit/>
          </a:bodyPr>
          <a:lstStyle/>
          <a:p>
            <a:r>
              <a:rPr lang="en-US" b="1" dirty="0">
                <a:latin typeface="Consolas" panose="020B0609020204030204" pitchFamily="49" charset="0"/>
                <a:cs typeface="Consolas" panose="020B0609020204030204" pitchFamily="49" charset="0"/>
              </a:rPr>
              <a:t>class </a:t>
            </a:r>
            <a:r>
              <a:rPr lang="id-ID" b="1" dirty="0">
                <a:latin typeface="Consolas" panose="020B0609020204030204" pitchFamily="49" charset="0"/>
                <a:cs typeface="Consolas" panose="020B0609020204030204" pitchFamily="49" charset="0"/>
              </a:rPr>
              <a:t>RecognitionStrategy</a:t>
            </a:r>
            <a:r>
              <a:rPr lang="en-US" b="1" dirty="0">
                <a:latin typeface="Consolas" panose="020B0609020204030204" pitchFamily="49" charset="0"/>
                <a:cs typeface="Consolas" panose="020B0609020204030204" pitchFamily="49" charset="0"/>
              </a:rPr>
              <a:t>...</a:t>
            </a:r>
            <a:endParaRPr lang="id-ID" b="1"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abstract void </a:t>
            </a:r>
            <a:r>
              <a:rPr lang="en-US" dirty="0" err="1">
                <a:latin typeface="Consolas" panose="020B0609020204030204" pitchFamily="49" charset="0"/>
                <a:cs typeface="Consolas" panose="020B0609020204030204" pitchFamily="49" charset="0"/>
              </a:rPr>
              <a:t>calculateRevenueRecognitions</a:t>
            </a:r>
            <a:r>
              <a:rPr lang="en-US" dirty="0">
                <a:latin typeface="Consolas" panose="020B0609020204030204" pitchFamily="49" charset="0"/>
                <a:cs typeface="Consolas" panose="020B0609020204030204" pitchFamily="49" charset="0"/>
              </a:rPr>
              <a:t>(Contract contract);</a:t>
            </a:r>
          </a:p>
        </p:txBody>
      </p:sp>
      <p:sp>
        <p:nvSpPr>
          <p:cNvPr id="5" name="TextBox 4"/>
          <p:cNvSpPr txBox="1"/>
          <p:nvPr/>
        </p:nvSpPr>
        <p:spPr>
          <a:xfrm>
            <a:off x="228600" y="2743200"/>
            <a:ext cx="7909538" cy="2031325"/>
          </a:xfrm>
          <a:prstGeom prst="rect">
            <a:avLst/>
          </a:prstGeom>
          <a:solidFill>
            <a:schemeClr val="accent1">
              <a:lumMod val="20000"/>
              <a:lumOff val="80000"/>
            </a:schemeClr>
          </a:solidFill>
        </p:spPr>
        <p:txBody>
          <a:bodyPr wrap="none" rtlCol="0">
            <a:spAutoFit/>
          </a:bodyPr>
          <a:lstStyle/>
          <a:p>
            <a:r>
              <a:rPr lang="en-US" b="1" dirty="0">
                <a:latin typeface="Consolas" panose="020B0609020204030204" pitchFamily="49" charset="0"/>
                <a:cs typeface="Consolas" panose="020B0609020204030204" pitchFamily="49" charset="0"/>
              </a:rPr>
              <a:t>class </a:t>
            </a:r>
            <a:r>
              <a:rPr lang="id-ID" b="1" dirty="0">
                <a:latin typeface="Consolas" panose="020B0609020204030204" pitchFamily="49" charset="0"/>
                <a:cs typeface="Consolas" panose="020B0609020204030204" pitchFamily="49" charset="0"/>
              </a:rPr>
              <a:t>CompleteRecognitionStrategy</a:t>
            </a:r>
            <a:r>
              <a:rPr lang="en-US" b="1" dirty="0">
                <a:latin typeface="Consolas" panose="020B0609020204030204" pitchFamily="49" charset="0"/>
                <a:cs typeface="Consolas" panose="020B0609020204030204" pitchFamily="49" charset="0"/>
              </a:rPr>
              <a:t>...</a:t>
            </a:r>
            <a:endParaRPr lang="id-ID" b="1"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calculateRevenueRecognitions</a:t>
            </a:r>
            <a:r>
              <a:rPr lang="en-US" dirty="0">
                <a:latin typeface="Consolas" panose="020B0609020204030204" pitchFamily="49" charset="0"/>
                <a:cs typeface="Consolas" panose="020B0609020204030204" pitchFamily="49" charset="0"/>
              </a:rPr>
              <a:t>(Contract contract) {</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contract.addRevenueRecognition</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new </a:t>
            </a:r>
            <a:r>
              <a:rPr lang="en-US" dirty="0" err="1">
                <a:latin typeface="Consolas" panose="020B0609020204030204" pitchFamily="49" charset="0"/>
                <a:cs typeface="Consolas" panose="020B0609020204030204" pitchFamily="49" charset="0"/>
              </a:rPr>
              <a:t>RevenueRecognition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contract.getRevenue</a:t>
            </a:r>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contract.getWhenSigned</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88416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592763"/>
          </a:xfrm>
        </p:spPr>
        <p:txBody>
          <a:bodyPr/>
          <a:lstStyle/>
          <a:p>
            <a:pPr marL="0" indent="0">
              <a:buNone/>
            </a:pPr>
            <a:r>
              <a:rPr lang="id-ID" u="sng" dirty="0">
                <a:solidFill>
                  <a:srgbClr val="0070C0"/>
                </a:solidFill>
              </a:rPr>
              <a:t>Using Domain Model</a:t>
            </a:r>
          </a:p>
        </p:txBody>
      </p:sp>
      <p:sp>
        <p:nvSpPr>
          <p:cNvPr id="4" name="TextBox 3"/>
          <p:cNvSpPr txBox="1"/>
          <p:nvPr/>
        </p:nvSpPr>
        <p:spPr>
          <a:xfrm>
            <a:off x="228600" y="796290"/>
            <a:ext cx="8795998" cy="5940088"/>
          </a:xfrm>
          <a:prstGeom prst="rect">
            <a:avLst/>
          </a:prstGeom>
          <a:solidFill>
            <a:schemeClr val="accent1">
              <a:lumMod val="20000"/>
              <a:lumOff val="80000"/>
            </a:schemeClr>
          </a:solidFill>
        </p:spPr>
        <p:txBody>
          <a:bodyPr wrap="none" rtlCol="0">
            <a:spAutoFit/>
          </a:bodyPr>
          <a:lstStyle/>
          <a:p>
            <a:r>
              <a:rPr lang="en-US" sz="1800" b="1" dirty="0">
                <a:latin typeface="Consolas" panose="020B0609020204030204" pitchFamily="49" charset="0"/>
                <a:cs typeface="Consolas" panose="020B0609020204030204" pitchFamily="49" charset="0"/>
              </a:rPr>
              <a:t>class </a:t>
            </a:r>
            <a:r>
              <a:rPr lang="id-ID" sz="1800" b="1" dirty="0">
                <a:latin typeface="Consolas" panose="020B0609020204030204" pitchFamily="49" charset="0"/>
                <a:cs typeface="Consolas" panose="020B0609020204030204" pitchFamily="49" charset="0"/>
              </a:rPr>
              <a:t>ThreeWayRecognitionStrategy</a:t>
            </a:r>
            <a:r>
              <a:rPr lang="en-US" sz="1800" b="1" dirty="0">
                <a:latin typeface="Consolas" panose="020B0609020204030204" pitchFamily="49" charset="0"/>
                <a:cs typeface="Consolas" panose="020B0609020204030204" pitchFamily="49" charset="0"/>
              </a:rPr>
              <a:t>...</a:t>
            </a:r>
            <a:endParaRPr lang="id-ID" sz="1800" b="1"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private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firstRecognitionOffset</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private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secondRecognitionOffset</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public </a:t>
            </a:r>
            <a:r>
              <a:rPr lang="en-US" sz="1800" dirty="0" err="1">
                <a:latin typeface="Consolas" panose="020B0609020204030204" pitchFamily="49" charset="0"/>
                <a:cs typeface="Consolas" panose="020B0609020204030204" pitchFamily="49" charset="0"/>
              </a:rPr>
              <a:t>ThreeWayRecognitionStrategy</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firstRecognitionOffset</a:t>
            </a:r>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secondRecognitionOffset</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this.firstRecognitionOffset</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firstRecognitionOffset</a:t>
            </a:r>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this.secondRecognitionOffset</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secondRecognitionOffset</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void </a:t>
            </a:r>
            <a:r>
              <a:rPr lang="en-US" sz="1800" b="1" dirty="0" err="1">
                <a:latin typeface="Consolas" panose="020B0609020204030204" pitchFamily="49" charset="0"/>
                <a:cs typeface="Consolas" panose="020B0609020204030204" pitchFamily="49" charset="0"/>
              </a:rPr>
              <a:t>calculateRevenueRecognitions</a:t>
            </a:r>
            <a:r>
              <a:rPr lang="en-US" sz="1800" dirty="0">
                <a:latin typeface="Consolas" panose="020B0609020204030204" pitchFamily="49" charset="0"/>
                <a:cs typeface="Consolas" panose="020B0609020204030204" pitchFamily="49" charset="0"/>
              </a:rPr>
              <a:t>(Contract contract) {</a:t>
            </a: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Money[] allocation = </a:t>
            </a:r>
            <a:r>
              <a:rPr lang="en-US" sz="1800" dirty="0" err="1">
                <a:latin typeface="Consolas" panose="020B0609020204030204" pitchFamily="49" charset="0"/>
                <a:cs typeface="Consolas" panose="020B0609020204030204" pitchFamily="49" charset="0"/>
              </a:rPr>
              <a:t>contract.getRevenue</a:t>
            </a:r>
            <a:r>
              <a:rPr lang="en-US" sz="1800" dirty="0">
                <a:latin typeface="Consolas" panose="020B0609020204030204" pitchFamily="49" charset="0"/>
                <a:cs typeface="Consolas" panose="020B0609020204030204" pitchFamily="49" charset="0"/>
              </a:rPr>
              <a:t>().allocate(3);</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contract.addRevenueRecognition</a:t>
            </a:r>
            <a:r>
              <a:rPr lang="en-US" sz="1800" dirty="0">
                <a:latin typeface="Consolas" panose="020B0609020204030204" pitchFamily="49" charset="0"/>
                <a:cs typeface="Consolas" panose="020B0609020204030204" pitchFamily="49" charset="0"/>
              </a:rPr>
              <a:t>(new </a:t>
            </a:r>
            <a:r>
              <a:rPr lang="en-US" sz="1800" dirty="0" err="1">
                <a:latin typeface="Consolas" panose="020B0609020204030204" pitchFamily="49" charset="0"/>
                <a:cs typeface="Consolas" panose="020B0609020204030204" pitchFamily="49" charset="0"/>
              </a:rPr>
              <a:t>RevenueRecognition</a:t>
            </a:r>
            <a:endParaRPr lang="en-US"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(allocation[0], </a:t>
            </a:r>
            <a:r>
              <a:rPr lang="en-US" sz="1800" dirty="0" err="1">
                <a:latin typeface="Consolas" panose="020B0609020204030204" pitchFamily="49" charset="0"/>
                <a:cs typeface="Consolas" panose="020B0609020204030204" pitchFamily="49" charset="0"/>
              </a:rPr>
              <a:t>contract.getWhenSigned</a:t>
            </a:r>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contract.addRevenueRecognition</a:t>
            </a:r>
            <a:r>
              <a:rPr lang="en-US" sz="1800" dirty="0">
                <a:latin typeface="Consolas" panose="020B0609020204030204" pitchFamily="49" charset="0"/>
                <a:cs typeface="Consolas" panose="020B0609020204030204" pitchFamily="49" charset="0"/>
              </a:rPr>
              <a:t>(new </a:t>
            </a:r>
            <a:r>
              <a:rPr lang="en-US" sz="1800" dirty="0" err="1">
                <a:latin typeface="Consolas" panose="020B0609020204030204" pitchFamily="49" charset="0"/>
                <a:cs typeface="Consolas" panose="020B0609020204030204" pitchFamily="49" charset="0"/>
              </a:rPr>
              <a:t>RevenueRecognition</a:t>
            </a:r>
            <a:endParaRPr lang="en-US"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(allocation[1],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contract.getWhenSigned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addDays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firstRecognitionOffset</a:t>
            </a:r>
            <a:r>
              <a:rPr lang="en-US" sz="1800" dirty="0">
                <a:latin typeface="Consolas" panose="020B0609020204030204" pitchFamily="49" charset="0"/>
                <a:cs typeface="Consolas" panose="020B0609020204030204" pitchFamily="49" charset="0"/>
              </a:rPr>
              <a:t>)));</a:t>
            </a: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contract.addRevenueRecognition</a:t>
            </a:r>
            <a:r>
              <a:rPr lang="en-US" sz="1800" dirty="0">
                <a:latin typeface="Consolas" panose="020B0609020204030204" pitchFamily="49" charset="0"/>
                <a:cs typeface="Consolas" panose="020B0609020204030204" pitchFamily="49" charset="0"/>
              </a:rPr>
              <a:t>(new </a:t>
            </a:r>
            <a:r>
              <a:rPr lang="en-US" sz="1800" dirty="0" err="1">
                <a:latin typeface="Consolas" panose="020B0609020204030204" pitchFamily="49" charset="0"/>
                <a:cs typeface="Consolas" panose="020B0609020204030204" pitchFamily="49" charset="0"/>
              </a:rPr>
              <a:t>RevenueRecognition</a:t>
            </a:r>
            <a:endParaRPr lang="en-US"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(allocation[2], </a:t>
            </a:r>
            <a:endParaRPr lang="id-ID" sz="1800" dirty="0">
              <a:latin typeface="Consolas" panose="020B0609020204030204" pitchFamily="49" charset="0"/>
              <a:cs typeface="Consolas" panose="020B0609020204030204" pitchFamily="49" charset="0"/>
            </a:endParaRPr>
          </a:p>
          <a:p>
            <a:r>
              <a:rPr lang="id-ID"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contract.getWhenSigned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addDays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secondRecognitionOffset</a:t>
            </a:r>
            <a:r>
              <a:rPr lang="en-US" sz="1800" dirty="0">
                <a:latin typeface="Consolas" panose="020B0609020204030204" pitchFamily="49" charset="0"/>
                <a:cs typeface="Consolas" panose="020B0609020204030204" pitchFamily="49" charset="0"/>
              </a:rPr>
              <a:t>)));</a:t>
            </a:r>
          </a:p>
          <a:p>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60925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592763"/>
          </a:xfrm>
        </p:spPr>
        <p:txBody>
          <a:bodyPr/>
          <a:lstStyle/>
          <a:p>
            <a:pPr marL="0" indent="0">
              <a:buNone/>
            </a:pPr>
            <a:r>
              <a:rPr lang="id-ID" u="sng" dirty="0">
                <a:solidFill>
                  <a:srgbClr val="0070C0"/>
                </a:solidFill>
              </a:rPr>
              <a:t>Using Domain Model</a:t>
            </a:r>
          </a:p>
          <a:p>
            <a:pPr marL="0" indent="0" algn="just">
              <a:buNone/>
            </a:pPr>
            <a:endParaRPr lang="id-ID" sz="2400" dirty="0"/>
          </a:p>
          <a:p>
            <a:pPr marL="0" indent="0" algn="just">
              <a:buNone/>
            </a:pPr>
            <a:r>
              <a:rPr lang="en-US" sz="2400" dirty="0"/>
              <a:t>When you create products, you hook them up with the appropriate strategy objects</a:t>
            </a:r>
            <a:r>
              <a:rPr lang="id-ID" sz="2400" dirty="0"/>
              <a:t>.</a:t>
            </a:r>
          </a:p>
        </p:txBody>
      </p:sp>
      <p:sp>
        <p:nvSpPr>
          <p:cNvPr id="4" name="TextBox 3"/>
          <p:cNvSpPr txBox="1"/>
          <p:nvPr/>
        </p:nvSpPr>
        <p:spPr>
          <a:xfrm>
            <a:off x="221673" y="2962870"/>
            <a:ext cx="8416086" cy="1477328"/>
          </a:xfrm>
          <a:prstGeom prst="rect">
            <a:avLst/>
          </a:prstGeom>
          <a:solidFill>
            <a:schemeClr val="accent1">
              <a:lumMod val="20000"/>
              <a:lumOff val="80000"/>
            </a:schemeClr>
          </a:solidFill>
        </p:spPr>
        <p:txBody>
          <a:bodyPr wrap="none" rtlCol="0">
            <a:spAutoFit/>
          </a:bodyPr>
          <a:lstStyle/>
          <a:p>
            <a:r>
              <a:rPr lang="en-US" sz="1800" dirty="0">
                <a:latin typeface="Consolas" panose="020B0609020204030204" pitchFamily="49" charset="0"/>
                <a:cs typeface="Consolas" panose="020B0609020204030204" pitchFamily="49" charset="0"/>
              </a:rPr>
              <a:t>private Product word = </a:t>
            </a:r>
            <a:r>
              <a:rPr lang="en-US" sz="1800" dirty="0" err="1">
                <a:latin typeface="Consolas" panose="020B0609020204030204" pitchFamily="49" charset="0"/>
                <a:cs typeface="Consolas" panose="020B0609020204030204" pitchFamily="49" charset="0"/>
              </a:rPr>
              <a:t>Product.newWordProcessor</a:t>
            </a:r>
            <a:r>
              <a:rPr lang="en-US" sz="1800" dirty="0">
                <a:latin typeface="Consolas" panose="020B0609020204030204" pitchFamily="49" charset="0"/>
                <a:cs typeface="Consolas" panose="020B0609020204030204" pitchFamily="49" charset="0"/>
              </a:rPr>
              <a:t>("Thinking Word");</a:t>
            </a:r>
            <a:endParaRPr lang="id-ID"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private Product </a:t>
            </a:r>
            <a:r>
              <a:rPr lang="en-US" sz="1800" dirty="0" err="1">
                <a:latin typeface="Consolas" panose="020B0609020204030204" pitchFamily="49" charset="0"/>
                <a:cs typeface="Consolas" panose="020B0609020204030204" pitchFamily="49" charset="0"/>
              </a:rPr>
              <a:t>calc</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Product.newSpreadsheet</a:t>
            </a:r>
            <a:r>
              <a:rPr lang="en-US" sz="1800" dirty="0">
                <a:latin typeface="Consolas" panose="020B0609020204030204" pitchFamily="49" charset="0"/>
                <a:cs typeface="Consolas" panose="020B0609020204030204" pitchFamily="49" charset="0"/>
              </a:rPr>
              <a:t>("Thinking </a:t>
            </a:r>
            <a:r>
              <a:rPr lang="en-US" sz="1800" dirty="0" err="1">
                <a:latin typeface="Consolas" panose="020B0609020204030204" pitchFamily="49" charset="0"/>
                <a:cs typeface="Consolas" panose="020B0609020204030204" pitchFamily="49" charset="0"/>
              </a:rPr>
              <a:t>Calc</a:t>
            </a:r>
            <a:r>
              <a:rPr lang="en-US" sz="1800" dirty="0">
                <a:latin typeface="Consolas" panose="020B0609020204030204" pitchFamily="49" charset="0"/>
                <a:cs typeface="Consolas" panose="020B0609020204030204" pitchFamily="49" charset="0"/>
              </a:rPr>
              <a:t>");</a:t>
            </a:r>
            <a:endParaRPr lang="id-ID"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a:p>
            <a:r>
              <a:rPr lang="en-US" sz="1800" dirty="0">
                <a:latin typeface="Consolas" panose="020B0609020204030204" pitchFamily="49" charset="0"/>
                <a:cs typeface="Consolas" panose="020B0609020204030204" pitchFamily="49" charset="0"/>
              </a:rPr>
              <a:t>private Product </a:t>
            </a:r>
            <a:r>
              <a:rPr lang="en-US" sz="1800" dirty="0" err="1">
                <a:latin typeface="Consolas" panose="020B0609020204030204" pitchFamily="49" charset="0"/>
                <a:cs typeface="Consolas" panose="020B0609020204030204" pitchFamily="49" charset="0"/>
              </a:rPr>
              <a:t>db</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Product.newDatabase</a:t>
            </a:r>
            <a:r>
              <a:rPr lang="en-US" sz="1800" dirty="0">
                <a:latin typeface="Consolas" panose="020B0609020204030204" pitchFamily="49" charset="0"/>
                <a:cs typeface="Consolas" panose="020B0609020204030204" pitchFamily="49" charset="0"/>
              </a:rPr>
              <a:t>("Thinking DB");</a:t>
            </a:r>
            <a:endParaRPr lang="id-ID"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2808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592763"/>
          </a:xfrm>
        </p:spPr>
        <p:txBody>
          <a:bodyPr/>
          <a:lstStyle/>
          <a:p>
            <a:pPr marL="0" indent="0">
              <a:buNone/>
            </a:pPr>
            <a:r>
              <a:rPr lang="id-ID" u="sng" dirty="0">
                <a:solidFill>
                  <a:srgbClr val="0070C0"/>
                </a:solidFill>
              </a:rPr>
              <a:t>Using Domain Model</a:t>
            </a:r>
          </a:p>
          <a:p>
            <a:pPr marL="0" indent="0" algn="just">
              <a:buNone/>
            </a:pPr>
            <a:r>
              <a:rPr lang="en-US" sz="2400" dirty="0"/>
              <a:t>Calculating </a:t>
            </a:r>
            <a:r>
              <a:rPr lang="id-ID" sz="2400" dirty="0"/>
              <a:t>the revenue recognitions</a:t>
            </a:r>
          </a:p>
        </p:txBody>
      </p:sp>
      <p:sp>
        <p:nvSpPr>
          <p:cNvPr id="4" name="TextBox 3"/>
          <p:cNvSpPr txBox="1"/>
          <p:nvPr/>
        </p:nvSpPr>
        <p:spPr>
          <a:xfrm>
            <a:off x="228600" y="1194911"/>
            <a:ext cx="6009979" cy="1477328"/>
          </a:xfrm>
          <a:prstGeom prst="rect">
            <a:avLst/>
          </a:prstGeom>
          <a:solidFill>
            <a:schemeClr val="accent1">
              <a:lumMod val="20000"/>
              <a:lumOff val="80000"/>
            </a:schemeClr>
          </a:solidFill>
        </p:spPr>
        <p:txBody>
          <a:bodyPr wrap="none" rtlCol="0">
            <a:spAutoFit/>
          </a:bodyPr>
          <a:lstStyle/>
          <a:p>
            <a:r>
              <a:rPr lang="en-US" b="1" dirty="0">
                <a:latin typeface="Consolas" panose="020B0609020204030204" pitchFamily="49" charset="0"/>
                <a:cs typeface="Consolas" panose="020B0609020204030204" pitchFamily="49" charset="0"/>
              </a:rPr>
              <a:t>class </a:t>
            </a:r>
            <a:r>
              <a:rPr lang="id-ID" b="1" dirty="0">
                <a:latin typeface="Consolas" panose="020B0609020204030204" pitchFamily="49" charset="0"/>
                <a:cs typeface="Consolas" panose="020B0609020204030204" pitchFamily="49" charset="0"/>
              </a:rPr>
              <a:t>Contract</a:t>
            </a:r>
            <a:r>
              <a:rPr lang="en-US" b="1" dirty="0">
                <a:latin typeface="Consolas" panose="020B0609020204030204" pitchFamily="49" charset="0"/>
                <a:cs typeface="Consolas" panose="020B0609020204030204" pitchFamily="49" charset="0"/>
              </a:rPr>
              <a:t>...</a:t>
            </a:r>
            <a:endParaRPr lang="id-ID" b="1"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void </a:t>
            </a:r>
            <a:r>
              <a:rPr lang="en-US" dirty="0" err="1">
                <a:latin typeface="Consolas" panose="020B0609020204030204" pitchFamily="49" charset="0"/>
                <a:cs typeface="Consolas" panose="020B0609020204030204" pitchFamily="49" charset="0"/>
              </a:rPr>
              <a:t>calculateRecognitions</a:t>
            </a:r>
            <a:r>
              <a:rPr lang="en-US" dirty="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product.calculateRevenueRecognitions</a:t>
            </a:r>
            <a:r>
              <a:rPr lang="en-US" dirty="0">
                <a:latin typeface="Consolas" panose="020B0609020204030204" pitchFamily="49" charset="0"/>
                <a:cs typeface="Consolas" panose="020B0609020204030204" pitchFamily="49" charset="0"/>
              </a:rPr>
              <a:t>(this);</a:t>
            </a:r>
          </a:p>
          <a:p>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p:txBody>
      </p:sp>
      <p:sp>
        <p:nvSpPr>
          <p:cNvPr id="5" name="TextBox 4"/>
          <p:cNvSpPr txBox="1"/>
          <p:nvPr/>
        </p:nvSpPr>
        <p:spPr>
          <a:xfrm>
            <a:off x="228600" y="3018472"/>
            <a:ext cx="8036174" cy="1477328"/>
          </a:xfrm>
          <a:prstGeom prst="rect">
            <a:avLst/>
          </a:prstGeom>
          <a:solidFill>
            <a:schemeClr val="accent1">
              <a:lumMod val="20000"/>
              <a:lumOff val="80000"/>
            </a:schemeClr>
          </a:solidFill>
        </p:spPr>
        <p:txBody>
          <a:bodyPr wrap="none" rtlCol="0">
            <a:spAutoFit/>
          </a:bodyPr>
          <a:lstStyle/>
          <a:p>
            <a:r>
              <a:rPr lang="en-US" b="1" dirty="0">
                <a:latin typeface="Consolas" panose="020B0609020204030204" pitchFamily="49" charset="0"/>
                <a:cs typeface="Consolas" panose="020B0609020204030204" pitchFamily="49" charset="0"/>
              </a:rPr>
              <a:t>class </a:t>
            </a:r>
            <a:r>
              <a:rPr lang="id-ID" b="1" dirty="0">
                <a:latin typeface="Consolas" panose="020B0609020204030204" pitchFamily="49" charset="0"/>
                <a:cs typeface="Consolas" panose="020B0609020204030204" pitchFamily="49" charset="0"/>
              </a:rPr>
              <a:t>Contract</a:t>
            </a:r>
            <a:r>
              <a:rPr lang="en-US" b="1" dirty="0">
                <a:latin typeface="Consolas" panose="020B0609020204030204" pitchFamily="49" charset="0"/>
                <a:cs typeface="Consolas" panose="020B0609020204030204" pitchFamily="49" charset="0"/>
              </a:rPr>
              <a:t>...</a:t>
            </a:r>
            <a:endParaRPr lang="id-ID" b="1"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calculateRevenueRecognitions</a:t>
            </a:r>
            <a:r>
              <a:rPr lang="en-US" dirty="0">
                <a:latin typeface="Consolas" panose="020B0609020204030204" pitchFamily="49" charset="0"/>
                <a:cs typeface="Consolas" panose="020B0609020204030204" pitchFamily="49" charset="0"/>
              </a:rPr>
              <a:t>(Contract contract) {</a:t>
            </a:r>
          </a:p>
          <a:p>
            <a:r>
              <a:rPr lang="id-ID"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recognitionStrategy.calculateRevenueRecognitions</a:t>
            </a:r>
            <a:r>
              <a:rPr lang="en-US" dirty="0">
                <a:latin typeface="Consolas" panose="020B0609020204030204" pitchFamily="49" charset="0"/>
                <a:cs typeface="Consolas" panose="020B0609020204030204" pitchFamily="49" charset="0"/>
              </a:rPr>
              <a:t>(contract);</a:t>
            </a:r>
          </a:p>
          <a:p>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p:txBody>
      </p:sp>
      <p:sp>
        <p:nvSpPr>
          <p:cNvPr id="2" name="TextBox 1"/>
          <p:cNvSpPr txBox="1"/>
          <p:nvPr/>
        </p:nvSpPr>
        <p:spPr>
          <a:xfrm>
            <a:off x="381000" y="5410200"/>
            <a:ext cx="8305800" cy="830997"/>
          </a:xfrm>
          <a:prstGeom prst="rect">
            <a:avLst/>
          </a:prstGeom>
          <a:noFill/>
        </p:spPr>
        <p:txBody>
          <a:bodyPr wrap="square" rtlCol="0">
            <a:spAutoFit/>
          </a:bodyPr>
          <a:lstStyle/>
          <a:p>
            <a:r>
              <a:rPr lang="en-US" sz="2400" dirty="0"/>
              <a:t>You'll notice that there are </a:t>
            </a:r>
            <a:r>
              <a:rPr lang="en-US" sz="2400" b="1" dirty="0">
                <a:solidFill>
                  <a:srgbClr val="C00000"/>
                </a:solidFill>
              </a:rPr>
              <a:t>no conditionals </a:t>
            </a:r>
            <a:r>
              <a:rPr lang="en-US" sz="2400" dirty="0"/>
              <a:t>in this</a:t>
            </a:r>
            <a:r>
              <a:rPr lang="id-ID" sz="2400" dirty="0"/>
              <a:t> </a:t>
            </a:r>
            <a:r>
              <a:rPr lang="en-US" sz="2400" dirty="0"/>
              <a:t>calculation.</a:t>
            </a:r>
          </a:p>
        </p:txBody>
      </p:sp>
    </p:spTree>
    <p:extLst>
      <p:ext uri="{BB962C8B-B14F-4D97-AF65-F5344CB8AC3E}">
        <p14:creationId xmlns:p14="http://schemas.microsoft.com/office/powerpoint/2010/main" val="4242758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4" name="Picture 3" descr="Screen Shot 2017-03-02 at 5.33.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133600"/>
            <a:ext cx="8077200" cy="1778000"/>
          </a:xfrm>
          <a:prstGeom prst="rect">
            <a:avLst/>
          </a:prstGeom>
        </p:spPr>
      </p:pic>
    </p:spTree>
    <p:extLst>
      <p:ext uri="{BB962C8B-B14F-4D97-AF65-F5344CB8AC3E}">
        <p14:creationId xmlns:p14="http://schemas.microsoft.com/office/powerpoint/2010/main" val="230151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5" name="Picture 4" descr="Screen Shot 2017-03-02 at 5.35.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0"/>
            <a:ext cx="6781800" cy="1295400"/>
          </a:xfrm>
          <a:prstGeom prst="rect">
            <a:avLst/>
          </a:prstGeom>
        </p:spPr>
      </p:pic>
      <p:pic>
        <p:nvPicPr>
          <p:cNvPr id="6" name="Picture 5" descr="Screen Shot 2017-03-02 at 5.35.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276600"/>
            <a:ext cx="8420100" cy="1816100"/>
          </a:xfrm>
          <a:prstGeom prst="rect">
            <a:avLst/>
          </a:prstGeom>
        </p:spPr>
      </p:pic>
    </p:spTree>
    <p:extLst>
      <p:ext uri="{BB962C8B-B14F-4D97-AF65-F5344CB8AC3E}">
        <p14:creationId xmlns:p14="http://schemas.microsoft.com/office/powerpoint/2010/main" val="121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4" name="Picture 3" descr="Screen Shot 2017-03-02 at 5.37.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914400"/>
            <a:ext cx="7315200" cy="5562600"/>
          </a:xfrm>
          <a:prstGeom prst="rect">
            <a:avLst/>
          </a:prstGeom>
        </p:spPr>
      </p:pic>
    </p:spTree>
    <p:extLst>
      <p:ext uri="{BB962C8B-B14F-4D97-AF65-F5344CB8AC3E}">
        <p14:creationId xmlns:p14="http://schemas.microsoft.com/office/powerpoint/2010/main" val="179991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Transaction Script</a:t>
            </a:r>
            <a:endParaRPr lang="en-US" dirty="0"/>
          </a:p>
        </p:txBody>
      </p:sp>
      <p:sp>
        <p:nvSpPr>
          <p:cNvPr id="3" name="Content Placeholder 2"/>
          <p:cNvSpPr>
            <a:spLocks noGrp="1"/>
          </p:cNvSpPr>
          <p:nvPr>
            <p:ph idx="1"/>
          </p:nvPr>
        </p:nvSpPr>
        <p:spPr/>
        <p:txBody>
          <a:bodyPr/>
          <a:lstStyle/>
          <a:p>
            <a:pPr marL="0" indent="0">
              <a:buNone/>
            </a:pPr>
            <a:r>
              <a:rPr lang="id-ID" dirty="0"/>
              <a:t>This pattern is essentially a procedure that:</a:t>
            </a:r>
          </a:p>
          <a:p>
            <a:pPr marL="514350" indent="-514350">
              <a:buFont typeface="+mj-lt"/>
              <a:buAutoNum type="arabicPeriod"/>
            </a:pPr>
            <a:r>
              <a:rPr lang="en-US" dirty="0"/>
              <a:t>takes the input from the presentation</a:t>
            </a:r>
            <a:endParaRPr lang="id-ID" dirty="0"/>
          </a:p>
          <a:p>
            <a:pPr marL="514350" indent="-514350">
              <a:buFont typeface="+mj-lt"/>
              <a:buAutoNum type="arabicPeriod"/>
            </a:pPr>
            <a:r>
              <a:rPr lang="id-ID" dirty="0"/>
              <a:t>process it with validations and calculations</a:t>
            </a:r>
          </a:p>
          <a:p>
            <a:pPr marL="514350" indent="-514350">
              <a:buFont typeface="+mj-lt"/>
              <a:buAutoNum type="arabicPeriod"/>
            </a:pPr>
            <a:r>
              <a:rPr lang="id-ID" dirty="0"/>
              <a:t>stores data in the database</a:t>
            </a:r>
          </a:p>
          <a:p>
            <a:pPr marL="514350" indent="-514350">
              <a:buFont typeface="+mj-lt"/>
              <a:buAutoNum type="arabicPeriod"/>
            </a:pPr>
            <a:r>
              <a:rPr lang="id-ID" dirty="0"/>
              <a:t>invokes any operations from other systems</a:t>
            </a:r>
            <a:endParaRPr lang="en-US" dirty="0"/>
          </a:p>
        </p:txBody>
      </p:sp>
    </p:spTree>
    <p:extLst>
      <p:ext uri="{BB962C8B-B14F-4D97-AF65-F5344CB8AC3E}">
        <p14:creationId xmlns:p14="http://schemas.microsoft.com/office/powerpoint/2010/main" val="3518213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4" name="Picture 3" descr="Screen Shot 2017-03-02 at 5.38.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8305800" cy="3556000"/>
          </a:xfrm>
          <a:prstGeom prst="rect">
            <a:avLst/>
          </a:prstGeom>
        </p:spPr>
      </p:pic>
      <p:pic>
        <p:nvPicPr>
          <p:cNvPr id="5" name="Picture 4" descr="Screen Shot 2017-03-02 at 5.39.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5410200"/>
            <a:ext cx="3505200" cy="723900"/>
          </a:xfrm>
          <a:prstGeom prst="rect">
            <a:avLst/>
          </a:prstGeom>
        </p:spPr>
      </p:pic>
    </p:spTree>
    <p:extLst>
      <p:ext uri="{BB962C8B-B14F-4D97-AF65-F5344CB8AC3E}">
        <p14:creationId xmlns:p14="http://schemas.microsoft.com/office/powerpoint/2010/main" val="2688257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4" name="Picture 3" descr="Screen Shot 2017-03-02 at 5.40.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295400"/>
            <a:ext cx="8343900" cy="4267200"/>
          </a:xfrm>
          <a:prstGeom prst="rect">
            <a:avLst/>
          </a:prstGeom>
        </p:spPr>
      </p:pic>
    </p:spTree>
    <p:extLst>
      <p:ext uri="{BB962C8B-B14F-4D97-AF65-F5344CB8AC3E}">
        <p14:creationId xmlns:p14="http://schemas.microsoft.com/office/powerpoint/2010/main" val="233132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4" name="Picture 3" descr="Screen Shot 2017-03-02 at 5.40.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66800"/>
            <a:ext cx="5651500" cy="3810000"/>
          </a:xfrm>
          <a:prstGeom prst="rect">
            <a:avLst/>
          </a:prstGeom>
        </p:spPr>
      </p:pic>
    </p:spTree>
    <p:extLst>
      <p:ext uri="{BB962C8B-B14F-4D97-AF65-F5344CB8AC3E}">
        <p14:creationId xmlns:p14="http://schemas.microsoft.com/office/powerpoint/2010/main" val="1955377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4" name="Picture 3" descr="Screen Shot 2017-03-02 at 5.41.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66800"/>
            <a:ext cx="6731000" cy="5244399"/>
          </a:xfrm>
          <a:prstGeom prst="rect">
            <a:avLst/>
          </a:prstGeom>
        </p:spPr>
      </p:pic>
    </p:spTree>
    <p:extLst>
      <p:ext uri="{BB962C8B-B14F-4D97-AF65-F5344CB8AC3E}">
        <p14:creationId xmlns:p14="http://schemas.microsoft.com/office/powerpoint/2010/main" val="3606045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Table Module</a:t>
            </a:r>
            <a:endParaRPr lang="en-US" dirty="0"/>
          </a:p>
        </p:txBody>
      </p:sp>
      <p:sp>
        <p:nvSpPr>
          <p:cNvPr id="3" name="Content Placeholder 2"/>
          <p:cNvSpPr>
            <a:spLocks noGrp="1"/>
          </p:cNvSpPr>
          <p:nvPr>
            <p:ph idx="1"/>
          </p:nvPr>
        </p:nvSpPr>
        <p:spPr/>
        <p:txBody>
          <a:bodyPr>
            <a:normAutofit/>
          </a:bodyPr>
          <a:lstStyle/>
          <a:p>
            <a:pPr algn="just"/>
            <a:r>
              <a:rPr lang="en-US" sz="2800" dirty="0"/>
              <a:t>At very first blush the </a:t>
            </a:r>
            <a:r>
              <a:rPr lang="en-US" sz="2800" i="1" dirty="0"/>
              <a:t>Table Module</a:t>
            </a:r>
            <a:r>
              <a:rPr lang="id-ID" sz="2800" i="1" dirty="0"/>
              <a:t> </a:t>
            </a:r>
            <a:r>
              <a:rPr lang="en-US" sz="2800" dirty="0"/>
              <a:t>looks like a </a:t>
            </a:r>
            <a:r>
              <a:rPr lang="en-US" sz="2800" i="1" dirty="0"/>
              <a:t>Domain Model </a:t>
            </a:r>
            <a:r>
              <a:rPr lang="en-US" sz="2800" dirty="0"/>
              <a:t>since both have classes for </a:t>
            </a:r>
            <a:r>
              <a:rPr lang="en-US" sz="2800" b="1" dirty="0"/>
              <a:t>contracts</a:t>
            </a:r>
            <a:r>
              <a:rPr lang="en-US" sz="2800" dirty="0"/>
              <a:t>, </a:t>
            </a:r>
            <a:r>
              <a:rPr lang="en-US" sz="2800" b="1" dirty="0"/>
              <a:t>products</a:t>
            </a:r>
            <a:r>
              <a:rPr lang="en-US" sz="2800" dirty="0"/>
              <a:t>, and </a:t>
            </a:r>
            <a:r>
              <a:rPr lang="en-US" sz="2800" b="1" dirty="0"/>
              <a:t>revenue</a:t>
            </a:r>
            <a:r>
              <a:rPr lang="id-ID" sz="2800" b="1" dirty="0"/>
              <a:t> </a:t>
            </a:r>
            <a:r>
              <a:rPr lang="en-US" sz="2800" b="1" dirty="0"/>
              <a:t>recognitions</a:t>
            </a:r>
            <a:r>
              <a:rPr lang="en-US" sz="2800" dirty="0"/>
              <a:t>.</a:t>
            </a:r>
            <a:endParaRPr lang="id-ID" sz="2800" dirty="0"/>
          </a:p>
          <a:p>
            <a:pPr algn="just"/>
            <a:endParaRPr lang="id-ID" sz="2800" dirty="0"/>
          </a:p>
          <a:p>
            <a:r>
              <a:rPr lang="en-US" sz="2800" dirty="0"/>
              <a:t>The vital difference is that a </a:t>
            </a:r>
            <a:r>
              <a:rPr lang="en-US" sz="2800" i="1" dirty="0"/>
              <a:t>Domain Model </a:t>
            </a:r>
            <a:r>
              <a:rPr lang="en-US" sz="2800" dirty="0"/>
              <a:t>has one instance of contract for each contract</a:t>
            </a:r>
            <a:r>
              <a:rPr lang="id-ID" sz="2800" dirty="0"/>
              <a:t> </a:t>
            </a:r>
            <a:r>
              <a:rPr lang="en-US" sz="2800" dirty="0"/>
              <a:t>in the database </a:t>
            </a:r>
            <a:r>
              <a:rPr lang="en-US" sz="2800" b="1" dirty="0"/>
              <a:t>whereas a </a:t>
            </a:r>
            <a:r>
              <a:rPr lang="en-US" sz="2800" b="1" i="1" dirty="0"/>
              <a:t>Table Module </a:t>
            </a:r>
            <a:r>
              <a:rPr lang="en-US" sz="2800" b="1" dirty="0"/>
              <a:t>has only one instance</a:t>
            </a:r>
            <a:r>
              <a:rPr lang="en-US" sz="2800" dirty="0"/>
              <a:t>.</a:t>
            </a:r>
          </a:p>
        </p:txBody>
      </p:sp>
    </p:spTree>
    <p:extLst>
      <p:ext uri="{BB962C8B-B14F-4D97-AF65-F5344CB8AC3E}">
        <p14:creationId xmlns:p14="http://schemas.microsoft.com/office/powerpoint/2010/main" val="762541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7469"/>
            <a:ext cx="8229600" cy="646331"/>
          </a:xfrm>
        </p:spPr>
        <p:txBody>
          <a:bodyPr/>
          <a:lstStyle/>
          <a:p>
            <a:r>
              <a:rPr lang="id-ID" dirty="0"/>
              <a:t>Table Module</a:t>
            </a:r>
            <a:endParaRPr lang="en-US" dirty="0"/>
          </a:p>
        </p:txBody>
      </p:sp>
    </p:spTree>
    <p:extLst>
      <p:ext uri="{BB962C8B-B14F-4D97-AF65-F5344CB8AC3E}">
        <p14:creationId xmlns:p14="http://schemas.microsoft.com/office/powerpoint/2010/main" val="3501767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Table Module</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indent="0" algn="just">
              <a:buNone/>
            </a:pPr>
            <a:r>
              <a:rPr lang="en-US" sz="2400" i="1" dirty="0"/>
              <a:t>A single instance that handles the business logic for all rows in a database table or view.</a:t>
            </a:r>
            <a:endParaRPr lang="en-US"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095607"/>
            <a:ext cx="6172200" cy="45337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05147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Table Module</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indent="0" algn="just">
              <a:buNone/>
            </a:pPr>
            <a:r>
              <a:rPr lang="id-ID" sz="2400" i="1" dirty="0"/>
              <a:t>Typical interactions for the layers around a Table Module</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6858000" cy="4552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189243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Module</a:t>
            </a:r>
          </a:p>
        </p:txBody>
      </p:sp>
      <p:pic>
        <p:nvPicPr>
          <p:cNvPr id="5" name="Picture 4" descr="Screen Shot 2017-03-03 at 5.4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990600"/>
            <a:ext cx="8245959" cy="4648200"/>
          </a:xfrm>
          <a:prstGeom prst="rect">
            <a:avLst/>
          </a:prstGeom>
        </p:spPr>
      </p:pic>
    </p:spTree>
    <p:extLst>
      <p:ext uri="{BB962C8B-B14F-4D97-AF65-F5344CB8AC3E}">
        <p14:creationId xmlns:p14="http://schemas.microsoft.com/office/powerpoint/2010/main" val="11240514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Table Module</a:t>
            </a:r>
            <a:endParaRPr lang="en-US" dirty="0"/>
          </a:p>
        </p:txBody>
      </p:sp>
      <p:sp>
        <p:nvSpPr>
          <p:cNvPr id="3" name="Content Placeholder 2"/>
          <p:cNvSpPr>
            <a:spLocks noGrp="1"/>
          </p:cNvSpPr>
          <p:nvPr>
            <p:ph idx="1"/>
          </p:nvPr>
        </p:nvSpPr>
        <p:spPr/>
        <p:txBody>
          <a:bodyPr>
            <a:normAutofit/>
          </a:bodyPr>
          <a:lstStyle/>
          <a:p>
            <a:r>
              <a:rPr lang="en-US" dirty="0"/>
              <a:t>However, </a:t>
            </a:r>
            <a:r>
              <a:rPr lang="en-US" i="1" dirty="0"/>
              <a:t>Table Module </a:t>
            </a:r>
            <a:r>
              <a:rPr lang="en-US" dirty="0"/>
              <a:t>doesn't give you the full power of objects in organizing complex logic.</a:t>
            </a:r>
            <a:endParaRPr lang="id-ID" dirty="0"/>
          </a:p>
          <a:p>
            <a:r>
              <a:rPr lang="en-US" dirty="0"/>
              <a:t>You can't have</a:t>
            </a:r>
            <a:r>
              <a:rPr lang="id-ID" dirty="0"/>
              <a:t> </a:t>
            </a:r>
            <a:r>
              <a:rPr lang="en-US" dirty="0"/>
              <a:t>direct instance-to-instance relationships, and polymorphism doesn't work well.</a:t>
            </a:r>
            <a:endParaRPr lang="id-ID" dirty="0"/>
          </a:p>
          <a:p>
            <a:r>
              <a:rPr lang="en-US" dirty="0"/>
              <a:t>So, for handling complicated</a:t>
            </a:r>
            <a:r>
              <a:rPr lang="id-ID" dirty="0"/>
              <a:t> </a:t>
            </a:r>
            <a:r>
              <a:rPr lang="en-US" dirty="0"/>
              <a:t>domain logic, a </a:t>
            </a:r>
            <a:r>
              <a:rPr lang="en-US" i="1" dirty="0"/>
              <a:t>Domain Model </a:t>
            </a:r>
            <a:r>
              <a:rPr lang="en-US" dirty="0"/>
              <a:t>is a better choice</a:t>
            </a:r>
            <a:endParaRPr lang="id-ID" dirty="0"/>
          </a:p>
          <a:p>
            <a:endParaRPr lang="en-US" dirty="0"/>
          </a:p>
        </p:txBody>
      </p:sp>
    </p:spTree>
    <p:extLst>
      <p:ext uri="{BB962C8B-B14F-4D97-AF65-F5344CB8AC3E}">
        <p14:creationId xmlns:p14="http://schemas.microsoft.com/office/powerpoint/2010/main" val="1723825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Transaction Script</a:t>
            </a:r>
            <a:endParaRPr lang="en-US" dirty="0"/>
          </a:p>
        </p:txBody>
      </p:sp>
      <p:sp>
        <p:nvSpPr>
          <p:cNvPr id="3" name="Content Placeholder 2"/>
          <p:cNvSpPr>
            <a:spLocks noGrp="1"/>
          </p:cNvSpPr>
          <p:nvPr>
            <p:ph idx="1"/>
          </p:nvPr>
        </p:nvSpPr>
        <p:spPr/>
        <p:txBody>
          <a:bodyPr/>
          <a:lstStyle/>
          <a:p>
            <a:pPr algn="just"/>
            <a:r>
              <a:rPr lang="id-ID" dirty="0"/>
              <a:t>W</a:t>
            </a:r>
            <a:r>
              <a:rPr lang="en-US" dirty="0"/>
              <a:t>e can think of this pattern as being a script for an action, or business transaction</a:t>
            </a:r>
            <a:r>
              <a:rPr lang="id-ID" dirty="0"/>
              <a:t>.</a:t>
            </a:r>
          </a:p>
          <a:p>
            <a:pPr algn="just"/>
            <a:r>
              <a:rPr lang="en-US" dirty="0"/>
              <a:t>It doesn't have to be a</a:t>
            </a:r>
            <a:r>
              <a:rPr lang="id-ID" dirty="0"/>
              <a:t> </a:t>
            </a:r>
            <a:r>
              <a:rPr lang="en-US" dirty="0"/>
              <a:t>single inline procedure of code</a:t>
            </a:r>
            <a:r>
              <a:rPr lang="id-ID" dirty="0"/>
              <a:t>.</a:t>
            </a:r>
          </a:p>
          <a:p>
            <a:pPr algn="just"/>
            <a:r>
              <a:rPr lang="en-US" dirty="0"/>
              <a:t>Pieces get separated into subroutines, and these subroutines can be shared</a:t>
            </a:r>
            <a:r>
              <a:rPr lang="id-ID" dirty="0"/>
              <a:t> </a:t>
            </a:r>
            <a:r>
              <a:rPr lang="en-US" dirty="0"/>
              <a:t>between different </a:t>
            </a:r>
            <a:r>
              <a:rPr lang="en-US" i="1" dirty="0"/>
              <a:t>Transaction Scripts</a:t>
            </a:r>
            <a:endParaRPr lang="en-US" dirty="0"/>
          </a:p>
        </p:txBody>
      </p:sp>
    </p:spTree>
    <p:extLst>
      <p:ext uri="{BB962C8B-B14F-4D97-AF65-F5344CB8AC3E}">
        <p14:creationId xmlns:p14="http://schemas.microsoft.com/office/powerpoint/2010/main" val="631426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188961" cy="5905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74161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id-ID" dirty="0"/>
              <a:t>Service Layer</a:t>
            </a:r>
            <a:endParaRPr lang="en-US" dirty="0"/>
          </a:p>
        </p:txBody>
      </p:sp>
    </p:spTree>
    <p:extLst>
      <p:ext uri="{BB962C8B-B14F-4D97-AF65-F5344CB8AC3E}">
        <p14:creationId xmlns:p14="http://schemas.microsoft.com/office/powerpoint/2010/main" val="4186549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3429000" cy="4525963"/>
          </a:xfrm>
        </p:spPr>
        <p:txBody>
          <a:bodyPr>
            <a:normAutofit/>
          </a:bodyPr>
          <a:lstStyle/>
          <a:p>
            <a:pPr marL="0" indent="0">
              <a:buNone/>
            </a:pPr>
            <a:r>
              <a:rPr lang="en-US" sz="2000" i="1" dirty="0"/>
              <a:t>Defines an application's boundary with a layer of services that establishes a set of available operations and coordinates the application's response in each operation.</a:t>
            </a:r>
            <a:endParaRPr lang="en-US" sz="2000" dirty="0"/>
          </a:p>
        </p:txBody>
      </p:sp>
      <p:pic>
        <p:nvPicPr>
          <p:cNvPr id="4098" name="Picture 2" descr="http://martinfowler.com/eaaCatalog/ServiceLayerSket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53989"/>
            <a:ext cx="4961824" cy="57005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81058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Why Service Layer?</a:t>
            </a:r>
            <a:endParaRPr lang="en-US" dirty="0"/>
          </a:p>
        </p:txBody>
      </p:sp>
      <p:sp>
        <p:nvSpPr>
          <p:cNvPr id="3" name="Content Placeholder 2"/>
          <p:cNvSpPr>
            <a:spLocks noGrp="1"/>
          </p:cNvSpPr>
          <p:nvPr>
            <p:ph idx="1"/>
          </p:nvPr>
        </p:nvSpPr>
        <p:spPr/>
        <p:txBody>
          <a:bodyPr/>
          <a:lstStyle/>
          <a:p>
            <a:r>
              <a:rPr lang="en-US" dirty="0"/>
              <a:t>Like </a:t>
            </a:r>
            <a:r>
              <a:rPr lang="en-US" i="1" dirty="0"/>
              <a:t>Transaction Script </a:t>
            </a:r>
            <a:r>
              <a:rPr lang="en-US" dirty="0"/>
              <a:t>and </a:t>
            </a:r>
            <a:r>
              <a:rPr lang="en-US" i="1" dirty="0"/>
              <a:t>Domain Model, Service Layer </a:t>
            </a:r>
            <a:r>
              <a:rPr lang="en-US" dirty="0"/>
              <a:t>is a pattern for organizing business</a:t>
            </a:r>
            <a:r>
              <a:rPr lang="id-ID" dirty="0"/>
              <a:t> </a:t>
            </a:r>
            <a:r>
              <a:rPr lang="en-US" dirty="0"/>
              <a:t>logic.</a:t>
            </a:r>
            <a:endParaRPr lang="id-ID" dirty="0"/>
          </a:p>
          <a:p>
            <a:r>
              <a:rPr lang="id-ID" dirty="0"/>
              <a:t>There two kinds of business logic</a:t>
            </a:r>
          </a:p>
          <a:p>
            <a:pPr lvl="1"/>
            <a:r>
              <a:rPr lang="id-ID" dirty="0"/>
              <a:t>Domain logic</a:t>
            </a:r>
          </a:p>
          <a:p>
            <a:pPr lvl="1"/>
            <a:r>
              <a:rPr lang="id-ID" dirty="0"/>
              <a:t>Application logic</a:t>
            </a:r>
          </a:p>
          <a:p>
            <a:pPr lvl="1"/>
            <a:endParaRPr lang="en-US" dirty="0"/>
          </a:p>
        </p:txBody>
      </p:sp>
    </p:spTree>
    <p:extLst>
      <p:ext uri="{BB962C8B-B14F-4D97-AF65-F5344CB8AC3E}">
        <p14:creationId xmlns:p14="http://schemas.microsoft.com/office/powerpoint/2010/main" val="4085199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Why Service Layer?</a:t>
            </a:r>
            <a:endParaRPr lang="en-US" dirty="0"/>
          </a:p>
        </p:txBody>
      </p:sp>
      <p:sp>
        <p:nvSpPr>
          <p:cNvPr id="3" name="Content Placeholder 2"/>
          <p:cNvSpPr>
            <a:spLocks noGrp="1"/>
          </p:cNvSpPr>
          <p:nvPr>
            <p:ph idx="1"/>
          </p:nvPr>
        </p:nvSpPr>
        <p:spPr>
          <a:xfrm>
            <a:off x="457200" y="990600"/>
            <a:ext cx="8337550" cy="4343400"/>
          </a:xfrm>
        </p:spPr>
        <p:txBody>
          <a:bodyPr>
            <a:normAutofit/>
          </a:bodyPr>
          <a:lstStyle/>
          <a:p>
            <a:r>
              <a:rPr lang="en-US" sz="2800" dirty="0"/>
              <a:t>I</a:t>
            </a:r>
            <a:r>
              <a:rPr lang="id-ID" sz="2800" dirty="0"/>
              <a:t>f you use Domain Model, </a:t>
            </a:r>
            <a:r>
              <a:rPr lang="en-US" sz="2800" dirty="0"/>
              <a:t>domain object classes are less reusable</a:t>
            </a:r>
            <a:r>
              <a:rPr lang="id-ID" sz="2800" dirty="0"/>
              <a:t> </a:t>
            </a:r>
            <a:r>
              <a:rPr lang="en-US" sz="2800" dirty="0"/>
              <a:t>across applications if they implement application-specific logic</a:t>
            </a:r>
            <a:r>
              <a:rPr lang="id-ID" sz="2800" dirty="0"/>
              <a:t>.</a:t>
            </a:r>
          </a:p>
          <a:p>
            <a:endParaRPr lang="id-ID" sz="2800" dirty="0"/>
          </a:p>
          <a:p>
            <a:r>
              <a:rPr lang="en-US" sz="2800" i="1" dirty="0"/>
              <a:t>Service Layer </a:t>
            </a:r>
            <a:r>
              <a:rPr lang="en-US" sz="2800" dirty="0"/>
              <a:t>factors</a:t>
            </a:r>
            <a:r>
              <a:rPr lang="id-ID" sz="2800" dirty="0"/>
              <a:t> </a:t>
            </a:r>
            <a:r>
              <a:rPr lang="en-US" sz="2800" dirty="0"/>
              <a:t>each kind of business logic into a separate layer, yielding the usual benefits of layering and rendering the</a:t>
            </a:r>
            <a:r>
              <a:rPr lang="id-ID" sz="2800" dirty="0"/>
              <a:t> </a:t>
            </a:r>
            <a:r>
              <a:rPr lang="en-US" sz="2800" dirty="0"/>
              <a:t>pure domain object classes more reusable from application to application.</a:t>
            </a:r>
            <a:endParaRPr lang="id-ID" sz="2800" dirty="0"/>
          </a:p>
          <a:p>
            <a:pPr lvl="1"/>
            <a:endParaRPr lang="en-US" sz="2400" dirty="0"/>
          </a:p>
        </p:txBody>
      </p:sp>
    </p:spTree>
    <p:extLst>
      <p:ext uri="{BB962C8B-B14F-4D97-AF65-F5344CB8AC3E}">
        <p14:creationId xmlns:p14="http://schemas.microsoft.com/office/powerpoint/2010/main" val="1806731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Demonstration</a:t>
            </a:r>
            <a:endParaRPr lang="en-US" dirty="0"/>
          </a:p>
        </p:txBody>
      </p:sp>
      <p:sp>
        <p:nvSpPr>
          <p:cNvPr id="3" name="Content Placeholder 2"/>
          <p:cNvSpPr>
            <a:spLocks noGrp="1"/>
          </p:cNvSpPr>
          <p:nvPr>
            <p:ph idx="1"/>
          </p:nvPr>
        </p:nvSpPr>
        <p:spPr>
          <a:xfrm>
            <a:off x="457200" y="990600"/>
            <a:ext cx="8337550" cy="2362200"/>
          </a:xfrm>
        </p:spPr>
        <p:txBody>
          <a:bodyPr>
            <a:normAutofit/>
          </a:bodyPr>
          <a:lstStyle/>
          <a:p>
            <a:r>
              <a:rPr lang="id-ID" dirty="0"/>
              <a:t>We’ll see </a:t>
            </a:r>
            <a:r>
              <a:rPr lang="en-US" dirty="0"/>
              <a:t>how </a:t>
            </a:r>
            <a:r>
              <a:rPr lang="en-US" i="1" dirty="0"/>
              <a:t>Service Layer </a:t>
            </a:r>
            <a:r>
              <a:rPr lang="en-US" dirty="0"/>
              <a:t>is used to script application logic and delegate for domain</a:t>
            </a:r>
            <a:r>
              <a:rPr lang="id-ID" dirty="0"/>
              <a:t> </a:t>
            </a:r>
            <a:r>
              <a:rPr lang="en-US" dirty="0"/>
              <a:t>logic in a </a:t>
            </a:r>
            <a:r>
              <a:rPr lang="en-US" i="1" dirty="0"/>
              <a:t>Service Layer </a:t>
            </a:r>
            <a:r>
              <a:rPr lang="en-US" dirty="0"/>
              <a:t>operation.</a:t>
            </a:r>
            <a:endParaRPr lang="id-ID" dirty="0"/>
          </a:p>
          <a:p>
            <a:endParaRPr lang="id-ID" dirty="0"/>
          </a:p>
          <a:p>
            <a:r>
              <a:rPr lang="en-US" dirty="0"/>
              <a:t>To make the demonstration we expand the scenario to include some </a:t>
            </a:r>
            <a:r>
              <a:rPr lang="en-US" b="1" dirty="0">
                <a:solidFill>
                  <a:srgbClr val="C00000"/>
                </a:solidFill>
              </a:rPr>
              <a:t>application logic</a:t>
            </a:r>
            <a:r>
              <a:rPr lang="id-ID" dirty="0"/>
              <a:t>:</a:t>
            </a:r>
          </a:p>
        </p:txBody>
      </p:sp>
      <p:sp>
        <p:nvSpPr>
          <p:cNvPr id="5" name="Content Placeholder 2"/>
          <p:cNvSpPr txBox="1">
            <a:spLocks/>
          </p:cNvSpPr>
          <p:nvPr/>
        </p:nvSpPr>
        <p:spPr bwMode="auto">
          <a:xfrm>
            <a:off x="772583" y="3200400"/>
            <a:ext cx="833755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0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Calibri" pitchFamily="34" charset="0"/>
                <a:ea typeface="+mn-ea"/>
                <a:cs typeface="+mn-cs"/>
              </a:defRPr>
            </a:lvl1pPr>
            <a:lvl2pPr marL="742950" indent="-285750" algn="l" rtl="0" eaLnBrk="1" fontAlgn="base" hangingPunct="1">
              <a:lnSpc>
                <a:spcPct val="10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Calibri" pitchFamily="34" charset="0"/>
              </a:defRPr>
            </a:lvl2pPr>
            <a:lvl3pPr marL="1143000" indent="-228600" algn="l" rtl="0" eaLnBrk="1" fontAlgn="base" hangingPunct="1">
              <a:lnSpc>
                <a:spcPct val="100000"/>
              </a:lnSpc>
              <a:spcBef>
                <a:spcPct val="20000"/>
              </a:spcBef>
              <a:spcAft>
                <a:spcPct val="10000"/>
              </a:spcAft>
              <a:buClr>
                <a:schemeClr val="tx2"/>
              </a:buClr>
              <a:buChar char="•"/>
              <a:defRPr sz="1800">
                <a:solidFill>
                  <a:schemeClr val="tx1"/>
                </a:solidFill>
                <a:latin typeface="+mj-lt"/>
              </a:defRPr>
            </a:lvl3pPr>
            <a:lvl4pPr marL="1600200" indent="-228600" algn="l" rtl="0" eaLnBrk="1" fontAlgn="base" hangingPunct="1">
              <a:lnSpc>
                <a:spcPct val="100000"/>
              </a:lnSpc>
              <a:spcBef>
                <a:spcPct val="20000"/>
              </a:spcBef>
              <a:spcAft>
                <a:spcPct val="0"/>
              </a:spcAft>
              <a:buClr>
                <a:schemeClr val="hlink"/>
              </a:buClr>
              <a:buChar char="•"/>
              <a:defRPr sz="1800">
                <a:solidFill>
                  <a:schemeClr val="tx1"/>
                </a:solidFill>
                <a:latin typeface="+mj-lt"/>
              </a:defRPr>
            </a:lvl4pPr>
            <a:lvl5pPr marL="2057400" indent="-228600" algn="l" rtl="0" eaLnBrk="1" fontAlgn="base" hangingPunct="1">
              <a:lnSpc>
                <a:spcPct val="100000"/>
              </a:lnSpc>
              <a:spcBef>
                <a:spcPct val="20000"/>
              </a:spcBef>
              <a:spcAft>
                <a:spcPct val="0"/>
              </a:spcAft>
              <a:buClr>
                <a:schemeClr val="tx1"/>
              </a:buClr>
              <a:buSzPct val="85000"/>
              <a:buChar char="•"/>
              <a:defRPr sz="1800">
                <a:solidFill>
                  <a:schemeClr val="tx1"/>
                </a:solidFill>
                <a:latin typeface="+mj-lt"/>
              </a:defRPr>
            </a:lvl5pPr>
            <a:lvl6pPr marL="25146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9pPr>
          </a:lstStyle>
          <a:p>
            <a:pPr lvl="1"/>
            <a:r>
              <a:rPr lang="en-US" dirty="0"/>
              <a:t>when the revenue recognitions for a contract are calculated, the application</a:t>
            </a:r>
            <a:r>
              <a:rPr lang="id-ID" dirty="0"/>
              <a:t> </a:t>
            </a:r>
            <a:r>
              <a:rPr lang="en-US" dirty="0"/>
              <a:t>must respond </a:t>
            </a:r>
            <a:r>
              <a:rPr lang="en-US" b="1" dirty="0"/>
              <a:t>by sending an e-mail notification </a:t>
            </a:r>
            <a:r>
              <a:rPr lang="en-US" dirty="0"/>
              <a:t>to a contract administrator</a:t>
            </a:r>
            <a:endParaRPr lang="id-ID" dirty="0"/>
          </a:p>
          <a:p>
            <a:pPr lvl="1"/>
            <a:r>
              <a:rPr lang="id-ID" dirty="0"/>
              <a:t>And then, </a:t>
            </a:r>
            <a:r>
              <a:rPr lang="en-US" b="1" dirty="0"/>
              <a:t>publishing a message using message-oriented middleware </a:t>
            </a:r>
            <a:r>
              <a:rPr lang="en-US" dirty="0"/>
              <a:t>to notify other integrated applications</a:t>
            </a:r>
          </a:p>
        </p:txBody>
      </p:sp>
    </p:spTree>
    <p:extLst>
      <p:ext uri="{BB962C8B-B14F-4D97-AF65-F5344CB8AC3E}">
        <p14:creationId xmlns:p14="http://schemas.microsoft.com/office/powerpoint/2010/main" val="241271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buNone/>
            </a:pPr>
            <a:r>
              <a:rPr lang="en-US" sz="2400" dirty="0"/>
              <a:t>We start by changing the </a:t>
            </a:r>
            <a:r>
              <a:rPr lang="en-US" sz="2400" b="1" dirty="0" err="1"/>
              <a:t>RecognitionService</a:t>
            </a:r>
            <a:r>
              <a:rPr lang="en-US" sz="2400" dirty="0"/>
              <a:t> class from the </a:t>
            </a:r>
            <a:r>
              <a:rPr lang="en-US" sz="2400" b="1" i="1" dirty="0"/>
              <a:t>Transaction Script </a:t>
            </a:r>
            <a:r>
              <a:rPr lang="en-US" sz="2400" b="1" dirty="0"/>
              <a:t>example </a:t>
            </a:r>
            <a:r>
              <a:rPr lang="en-US" sz="2400" dirty="0"/>
              <a:t>to extend a</a:t>
            </a:r>
            <a:r>
              <a:rPr lang="id-ID" sz="2400" dirty="0"/>
              <a:t> </a:t>
            </a:r>
            <a:r>
              <a:rPr lang="en-US" sz="2400" i="1" dirty="0"/>
              <a:t>Layer </a:t>
            </a:r>
            <a:r>
              <a:rPr lang="en-US" sz="2400" i="1" dirty="0" err="1"/>
              <a:t>Supertype</a:t>
            </a:r>
            <a:r>
              <a:rPr lang="id-ID" sz="2400" i="1" dirty="0"/>
              <a:t> </a:t>
            </a:r>
            <a:r>
              <a:rPr lang="en-US" sz="2400" dirty="0"/>
              <a:t>and to use a couple of </a:t>
            </a:r>
            <a:r>
              <a:rPr lang="en-US" sz="2400" i="1" dirty="0"/>
              <a:t>Gateways</a:t>
            </a:r>
            <a:r>
              <a:rPr lang="id-ID" sz="2400" i="1" dirty="0"/>
              <a:t> </a:t>
            </a:r>
            <a:r>
              <a:rPr lang="en-US" sz="2400" dirty="0"/>
              <a:t>in carrying out application logic.</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905000"/>
            <a:ext cx="8724900" cy="3352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745504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96290"/>
            <a:ext cx="8162812" cy="4801314"/>
          </a:xfrm>
          <a:prstGeom prst="rect">
            <a:avLst/>
          </a:prstGeom>
          <a:solidFill>
            <a:schemeClr val="accent1">
              <a:lumMod val="20000"/>
              <a:lumOff val="80000"/>
            </a:schemeClr>
          </a:solidFill>
        </p:spPr>
        <p:txBody>
          <a:bodyPr wrap="none" rtlCol="0">
            <a:spAutoFit/>
          </a:bodyPr>
          <a:lstStyle/>
          <a:p>
            <a:r>
              <a:rPr lang="en-US" dirty="0">
                <a:latin typeface="Consolas" panose="020B0609020204030204" pitchFamily="49" charset="0"/>
                <a:cs typeface="Consolas" panose="020B0609020204030204" pitchFamily="49" charset="0"/>
              </a:rPr>
              <a:t>public class </a:t>
            </a:r>
            <a:r>
              <a:rPr lang="en-US" b="1" dirty="0" err="1">
                <a:latin typeface="Consolas" panose="020B0609020204030204" pitchFamily="49" charset="0"/>
                <a:cs typeface="Consolas" panose="020B0609020204030204" pitchFamily="49" charset="0"/>
              </a:rPr>
              <a:t>ApplicationService</a:t>
            </a:r>
            <a:r>
              <a:rPr lang="en-US" dirty="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protected </a:t>
            </a:r>
            <a:r>
              <a:rPr lang="en-US" dirty="0" err="1">
                <a:latin typeface="Consolas" panose="020B0609020204030204" pitchFamily="49" charset="0"/>
                <a:cs typeface="Consolas" panose="020B0609020204030204" pitchFamily="49" charset="0"/>
              </a:rPr>
              <a:t>EmailGateway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getEmailGateway</a:t>
            </a:r>
            <a:r>
              <a:rPr lang="en-US" dirty="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//return an instance of </a:t>
            </a:r>
            <a:r>
              <a:rPr lang="en-US" dirty="0" err="1">
                <a:latin typeface="Consolas" panose="020B0609020204030204" pitchFamily="49" charset="0"/>
                <a:cs typeface="Consolas" panose="020B0609020204030204" pitchFamily="49" charset="0"/>
              </a:rPr>
              <a:t>EmailGateway</a:t>
            </a:r>
            <a:endParaRPr lang="en-US"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protected </a:t>
            </a:r>
            <a:r>
              <a:rPr lang="en-US" dirty="0" err="1">
                <a:latin typeface="Consolas" panose="020B0609020204030204" pitchFamily="49" charset="0"/>
                <a:cs typeface="Consolas" panose="020B0609020204030204" pitchFamily="49" charset="0"/>
              </a:rPr>
              <a:t>IntegrationGateway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getIntegrationGateway</a:t>
            </a:r>
            <a:r>
              <a:rPr lang="en-US" dirty="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//return an instance of </a:t>
            </a:r>
            <a:r>
              <a:rPr lang="en-US" dirty="0" err="1">
                <a:latin typeface="Consolas" panose="020B0609020204030204" pitchFamily="49" charset="0"/>
                <a:cs typeface="Consolas" panose="020B0609020204030204" pitchFamily="49" charset="0"/>
              </a:rPr>
              <a:t>IntegrationGateway</a:t>
            </a:r>
            <a:endParaRPr lang="en-US"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interface </a:t>
            </a:r>
            <a:r>
              <a:rPr lang="en-US" dirty="0" err="1">
                <a:latin typeface="Consolas" panose="020B0609020204030204" pitchFamily="49" charset="0"/>
                <a:cs typeface="Consolas" panose="020B0609020204030204" pitchFamily="49" charset="0"/>
              </a:rPr>
              <a:t>EmailGateway</a:t>
            </a:r>
            <a:r>
              <a:rPr lang="en-US" dirty="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sendEmailMessage</a:t>
            </a:r>
            <a:r>
              <a:rPr lang="en-US" dirty="0">
                <a:latin typeface="Consolas" panose="020B0609020204030204" pitchFamily="49" charset="0"/>
                <a:cs typeface="Consolas" panose="020B0609020204030204" pitchFamily="49" charset="0"/>
              </a:rPr>
              <a:t>(String </a:t>
            </a:r>
            <a:r>
              <a:rPr lang="en-US" dirty="0" err="1">
                <a:latin typeface="Consolas" panose="020B0609020204030204" pitchFamily="49" charset="0"/>
                <a:cs typeface="Consolas" panose="020B0609020204030204" pitchFamily="49" charset="0"/>
              </a:rPr>
              <a:t>toAddress</a:t>
            </a:r>
            <a:r>
              <a:rPr lang="en-US" dirty="0">
                <a:latin typeface="Consolas" panose="020B0609020204030204" pitchFamily="49" charset="0"/>
                <a:cs typeface="Consolas" panose="020B0609020204030204" pitchFamily="49" charset="0"/>
              </a:rPr>
              <a:t>, </a:t>
            </a:r>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String subject, String body);</a:t>
            </a:r>
          </a:p>
          <a:p>
            <a:r>
              <a:rPr lang="en-US" dirty="0">
                <a:latin typeface="Consolas" panose="020B0609020204030204" pitchFamily="49" charset="0"/>
                <a:cs typeface="Consolas" panose="020B0609020204030204" pitchFamily="49" charset="0"/>
              </a:rPr>
              <a:t>}</a:t>
            </a:r>
          </a:p>
          <a:p>
            <a:endParaRPr lang="id-ID"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interface </a:t>
            </a:r>
            <a:r>
              <a:rPr lang="en-US" dirty="0" err="1">
                <a:latin typeface="Consolas" panose="020B0609020204030204" pitchFamily="49" charset="0"/>
                <a:cs typeface="Consolas" panose="020B0609020204030204" pitchFamily="49" charset="0"/>
              </a:rPr>
              <a:t>IntegrationGateway</a:t>
            </a:r>
            <a:r>
              <a:rPr lang="en-US" dirty="0">
                <a:latin typeface="Consolas" panose="020B0609020204030204" pitchFamily="49" charset="0"/>
                <a:cs typeface="Consolas" panose="020B0609020204030204" pitchFamily="49" charset="0"/>
              </a:rPr>
              <a:t> {</a:t>
            </a:r>
          </a:p>
          <a:p>
            <a:r>
              <a:rPr lang="id-ID"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publishRevenueRecognitionCalculation</a:t>
            </a:r>
            <a:r>
              <a:rPr lang="en-US" dirty="0">
                <a:latin typeface="Consolas" panose="020B0609020204030204" pitchFamily="49" charset="0"/>
                <a:cs typeface="Consolas" panose="020B0609020204030204" pitchFamily="49" charset="0"/>
              </a:rPr>
              <a:t>(Contract contract);</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715753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14400"/>
            <a:ext cx="9071714" cy="5647700"/>
          </a:xfrm>
          <a:prstGeom prst="rect">
            <a:avLst/>
          </a:prstGeom>
          <a:solidFill>
            <a:schemeClr val="accent1">
              <a:lumMod val="20000"/>
              <a:lumOff val="80000"/>
            </a:schemeClr>
          </a:solidFill>
        </p:spPr>
        <p:txBody>
          <a:bodyPr wrap="none" rtlCol="0">
            <a:spAutoFit/>
          </a:bodyPr>
          <a:lstStyle/>
          <a:p>
            <a:r>
              <a:rPr lang="en-US" sz="1900" dirty="0">
                <a:latin typeface="Consolas" panose="020B0609020204030204" pitchFamily="49" charset="0"/>
                <a:cs typeface="Consolas" panose="020B0609020204030204" pitchFamily="49" charset="0"/>
              </a:rPr>
              <a:t>public class </a:t>
            </a:r>
            <a:r>
              <a:rPr lang="en-US" sz="1900" b="1" dirty="0" err="1">
                <a:latin typeface="Consolas" panose="020B0609020204030204" pitchFamily="49" charset="0"/>
                <a:cs typeface="Consolas" panose="020B0609020204030204" pitchFamily="49" charset="0"/>
              </a:rPr>
              <a:t>RecognitionService</a:t>
            </a:r>
            <a:r>
              <a:rPr lang="id-ID" sz="1900" dirty="0">
                <a:latin typeface="Consolas" panose="020B0609020204030204" pitchFamily="49" charset="0"/>
                <a:cs typeface="Consolas" panose="020B0609020204030204" pitchFamily="49" charset="0"/>
              </a:rPr>
              <a:t> </a:t>
            </a:r>
            <a:r>
              <a:rPr lang="en-US" sz="1900" dirty="0">
                <a:latin typeface="Consolas" panose="020B0609020204030204" pitchFamily="49" charset="0"/>
                <a:cs typeface="Consolas" panose="020B0609020204030204" pitchFamily="49" charset="0"/>
              </a:rPr>
              <a:t>extends </a:t>
            </a:r>
            <a:r>
              <a:rPr lang="en-US" sz="1900" dirty="0" err="1">
                <a:latin typeface="Consolas" panose="020B0609020204030204" pitchFamily="49" charset="0"/>
                <a:cs typeface="Consolas" panose="020B0609020204030204" pitchFamily="49" charset="0"/>
              </a:rPr>
              <a:t>ApplicationService</a:t>
            </a:r>
            <a:r>
              <a:rPr lang="en-US" sz="1900" dirty="0">
                <a:latin typeface="Consolas" panose="020B0609020204030204" pitchFamily="49" charset="0"/>
                <a:cs typeface="Consolas" panose="020B0609020204030204" pitchFamily="49" charset="0"/>
              </a:rPr>
              <a:t> {</a:t>
            </a:r>
          </a:p>
          <a:p>
            <a:r>
              <a:rPr lang="id-ID" sz="1900" dirty="0">
                <a:latin typeface="Consolas" panose="020B0609020204030204" pitchFamily="49" charset="0"/>
                <a:cs typeface="Consolas" panose="020B0609020204030204" pitchFamily="49" charset="0"/>
              </a:rPr>
              <a:t>  </a:t>
            </a:r>
          </a:p>
          <a:p>
            <a:r>
              <a:rPr lang="id-ID" sz="1900" dirty="0">
                <a:latin typeface="Consolas" panose="020B0609020204030204" pitchFamily="49" charset="0"/>
                <a:cs typeface="Consolas" panose="020B0609020204030204" pitchFamily="49" charset="0"/>
              </a:rPr>
              <a:t>  </a:t>
            </a:r>
            <a:r>
              <a:rPr lang="en-US" sz="1900" dirty="0">
                <a:latin typeface="Consolas" panose="020B0609020204030204" pitchFamily="49" charset="0"/>
                <a:cs typeface="Consolas" panose="020B0609020204030204" pitchFamily="49" charset="0"/>
              </a:rPr>
              <a:t>public void </a:t>
            </a:r>
            <a:r>
              <a:rPr lang="en-US" sz="1900" dirty="0" err="1">
                <a:latin typeface="Consolas" panose="020B0609020204030204" pitchFamily="49" charset="0"/>
                <a:cs typeface="Consolas" panose="020B0609020204030204" pitchFamily="49" charset="0"/>
              </a:rPr>
              <a:t>calculateRevenueRecognitions</a:t>
            </a:r>
            <a:r>
              <a:rPr lang="en-US" sz="1900" dirty="0">
                <a:latin typeface="Consolas" panose="020B0609020204030204" pitchFamily="49" charset="0"/>
                <a:cs typeface="Consolas" panose="020B0609020204030204" pitchFamily="49" charset="0"/>
              </a:rPr>
              <a:t>(long </a:t>
            </a:r>
            <a:r>
              <a:rPr lang="en-US" sz="1900" dirty="0" err="1">
                <a:latin typeface="Consolas" panose="020B0609020204030204" pitchFamily="49" charset="0"/>
                <a:cs typeface="Consolas" panose="020B0609020204030204" pitchFamily="49" charset="0"/>
              </a:rPr>
              <a:t>contractNumber</a:t>
            </a:r>
            <a:r>
              <a:rPr lang="en-US" sz="1900" dirty="0">
                <a:latin typeface="Consolas" panose="020B0609020204030204" pitchFamily="49" charset="0"/>
                <a:cs typeface="Consolas" panose="020B0609020204030204" pitchFamily="49" charset="0"/>
              </a:rPr>
              <a:t>) {</a:t>
            </a:r>
          </a:p>
          <a:p>
            <a:r>
              <a:rPr lang="id-ID" sz="1900" dirty="0">
                <a:latin typeface="Consolas" panose="020B0609020204030204" pitchFamily="49" charset="0"/>
                <a:cs typeface="Consolas" panose="020B0609020204030204" pitchFamily="49" charset="0"/>
              </a:rPr>
              <a:t>    </a:t>
            </a:r>
            <a:r>
              <a:rPr lang="en-US" sz="1900" b="1" dirty="0">
                <a:solidFill>
                  <a:srgbClr val="C00000"/>
                </a:solidFill>
                <a:latin typeface="Consolas" panose="020B0609020204030204" pitchFamily="49" charset="0"/>
                <a:cs typeface="Consolas" panose="020B0609020204030204" pitchFamily="49" charset="0"/>
              </a:rPr>
              <a:t>Contract </a:t>
            </a:r>
            <a:r>
              <a:rPr lang="en-US" sz="1900" b="1" dirty="0" err="1">
                <a:solidFill>
                  <a:srgbClr val="C00000"/>
                </a:solidFill>
                <a:latin typeface="Consolas" panose="020B0609020204030204" pitchFamily="49" charset="0"/>
                <a:cs typeface="Consolas" panose="020B0609020204030204" pitchFamily="49" charset="0"/>
              </a:rPr>
              <a:t>contract</a:t>
            </a:r>
            <a:r>
              <a:rPr lang="en-US" sz="1900" b="1" dirty="0">
                <a:solidFill>
                  <a:srgbClr val="C00000"/>
                </a:solidFill>
                <a:latin typeface="Consolas" panose="020B0609020204030204" pitchFamily="49" charset="0"/>
                <a:cs typeface="Consolas" panose="020B0609020204030204" pitchFamily="49" charset="0"/>
              </a:rPr>
              <a:t> = </a:t>
            </a:r>
            <a:r>
              <a:rPr lang="en-US" sz="1900" b="1" dirty="0" err="1">
                <a:solidFill>
                  <a:srgbClr val="C00000"/>
                </a:solidFill>
                <a:latin typeface="Consolas" panose="020B0609020204030204" pitchFamily="49" charset="0"/>
                <a:cs typeface="Consolas" panose="020B0609020204030204" pitchFamily="49" charset="0"/>
              </a:rPr>
              <a:t>Contract.readForUpdate</a:t>
            </a:r>
            <a:r>
              <a:rPr lang="en-US" sz="1900" b="1" dirty="0">
                <a:solidFill>
                  <a:srgbClr val="C00000"/>
                </a:solidFill>
                <a:latin typeface="Consolas" panose="020B0609020204030204" pitchFamily="49" charset="0"/>
                <a:cs typeface="Consolas" panose="020B0609020204030204" pitchFamily="49" charset="0"/>
              </a:rPr>
              <a:t>(</a:t>
            </a:r>
            <a:r>
              <a:rPr lang="en-US" sz="1900" b="1" dirty="0" err="1">
                <a:solidFill>
                  <a:srgbClr val="C00000"/>
                </a:solidFill>
                <a:latin typeface="Consolas" panose="020B0609020204030204" pitchFamily="49" charset="0"/>
                <a:cs typeface="Consolas" panose="020B0609020204030204" pitchFamily="49" charset="0"/>
              </a:rPr>
              <a:t>contractNumber</a:t>
            </a:r>
            <a:r>
              <a:rPr lang="en-US" sz="1900" b="1" dirty="0">
                <a:solidFill>
                  <a:srgbClr val="C00000"/>
                </a:solidFill>
                <a:latin typeface="Consolas" panose="020B0609020204030204" pitchFamily="49" charset="0"/>
                <a:cs typeface="Consolas" panose="020B0609020204030204" pitchFamily="49" charset="0"/>
              </a:rPr>
              <a:t>);</a:t>
            </a:r>
          </a:p>
          <a:p>
            <a:r>
              <a:rPr lang="id-ID" sz="1900" b="1" dirty="0">
                <a:solidFill>
                  <a:srgbClr val="C00000"/>
                </a:solidFill>
                <a:latin typeface="Consolas" panose="020B0609020204030204" pitchFamily="49" charset="0"/>
                <a:cs typeface="Consolas" panose="020B0609020204030204" pitchFamily="49" charset="0"/>
              </a:rPr>
              <a:t>    </a:t>
            </a:r>
            <a:r>
              <a:rPr lang="en-US" sz="1900" b="1" dirty="0" err="1">
                <a:solidFill>
                  <a:srgbClr val="C00000"/>
                </a:solidFill>
                <a:latin typeface="Consolas" panose="020B0609020204030204" pitchFamily="49" charset="0"/>
                <a:cs typeface="Consolas" panose="020B0609020204030204" pitchFamily="49" charset="0"/>
              </a:rPr>
              <a:t>contract.calculateRecognitions</a:t>
            </a:r>
            <a:r>
              <a:rPr lang="en-US" sz="1900" b="1" dirty="0">
                <a:solidFill>
                  <a:srgbClr val="C00000"/>
                </a:solidFill>
                <a:latin typeface="Consolas" panose="020B0609020204030204" pitchFamily="49" charset="0"/>
                <a:cs typeface="Consolas" panose="020B0609020204030204" pitchFamily="49" charset="0"/>
              </a:rPr>
              <a:t>();</a:t>
            </a:r>
          </a:p>
          <a:p>
            <a:r>
              <a:rPr lang="id-ID" sz="1900" b="1" dirty="0">
                <a:solidFill>
                  <a:srgbClr val="C00000"/>
                </a:solidFill>
                <a:latin typeface="Consolas" panose="020B0609020204030204" pitchFamily="49" charset="0"/>
                <a:cs typeface="Consolas" panose="020B0609020204030204" pitchFamily="49" charset="0"/>
              </a:rPr>
              <a:t>    </a:t>
            </a:r>
          </a:p>
          <a:p>
            <a:r>
              <a:rPr lang="id-ID" sz="1900" dirty="0">
                <a:latin typeface="Consolas" panose="020B0609020204030204" pitchFamily="49" charset="0"/>
                <a:cs typeface="Consolas" panose="020B0609020204030204" pitchFamily="49" charset="0"/>
              </a:rPr>
              <a:t>    </a:t>
            </a:r>
            <a:r>
              <a:rPr lang="en-US" sz="1900" b="1" dirty="0" err="1">
                <a:latin typeface="Consolas" panose="020B0609020204030204" pitchFamily="49" charset="0"/>
                <a:cs typeface="Consolas" panose="020B0609020204030204" pitchFamily="49" charset="0"/>
              </a:rPr>
              <a:t>getEmailGateway</a:t>
            </a:r>
            <a:r>
              <a:rPr lang="en-US" sz="1900" b="1" dirty="0">
                <a:latin typeface="Consolas" panose="020B0609020204030204" pitchFamily="49" charset="0"/>
                <a:cs typeface="Consolas" panose="020B0609020204030204" pitchFamily="49" charset="0"/>
              </a:rPr>
              <a:t>().</a:t>
            </a:r>
            <a:r>
              <a:rPr lang="en-US" sz="1900" b="1" dirty="0" err="1">
                <a:latin typeface="Consolas" panose="020B0609020204030204" pitchFamily="49" charset="0"/>
                <a:cs typeface="Consolas" panose="020B0609020204030204" pitchFamily="49" charset="0"/>
              </a:rPr>
              <a:t>sendEmailMessage</a:t>
            </a:r>
            <a:r>
              <a:rPr lang="en-US" sz="1900" b="1" dirty="0">
                <a:latin typeface="Consolas" panose="020B0609020204030204" pitchFamily="49" charset="0"/>
                <a:cs typeface="Consolas" panose="020B0609020204030204" pitchFamily="49" charset="0"/>
              </a:rPr>
              <a:t>(</a:t>
            </a:r>
          </a:p>
          <a:p>
            <a:r>
              <a:rPr lang="id-ID" sz="1900" b="1" dirty="0">
                <a:latin typeface="Consolas" panose="020B0609020204030204" pitchFamily="49" charset="0"/>
                <a:cs typeface="Consolas" panose="020B0609020204030204" pitchFamily="49" charset="0"/>
              </a:rPr>
              <a:t>       </a:t>
            </a:r>
            <a:r>
              <a:rPr lang="en-US" sz="1900" b="1" dirty="0" err="1">
                <a:latin typeface="Consolas" panose="020B0609020204030204" pitchFamily="49" charset="0"/>
                <a:cs typeface="Consolas" panose="020B0609020204030204" pitchFamily="49" charset="0"/>
              </a:rPr>
              <a:t>contract.getAdministratorEmailAddress</a:t>
            </a:r>
            <a:r>
              <a:rPr lang="en-US" sz="1900" b="1" dirty="0">
                <a:latin typeface="Consolas" panose="020B0609020204030204" pitchFamily="49" charset="0"/>
                <a:cs typeface="Consolas" panose="020B0609020204030204" pitchFamily="49" charset="0"/>
              </a:rPr>
              <a:t>(),</a:t>
            </a:r>
          </a:p>
          <a:p>
            <a:r>
              <a:rPr lang="id-ID" sz="1900" b="1" dirty="0">
                <a:latin typeface="Consolas" panose="020B0609020204030204" pitchFamily="49" charset="0"/>
                <a:cs typeface="Consolas" panose="020B0609020204030204" pitchFamily="49" charset="0"/>
              </a:rPr>
              <a:t>       </a:t>
            </a:r>
            <a:r>
              <a:rPr lang="en-US" sz="1900" b="1" dirty="0">
                <a:latin typeface="Consolas" panose="020B0609020204030204" pitchFamily="49" charset="0"/>
                <a:cs typeface="Consolas" panose="020B0609020204030204" pitchFamily="49" charset="0"/>
              </a:rPr>
              <a:t>"RE: Contract #" + </a:t>
            </a:r>
            <a:r>
              <a:rPr lang="en-US" sz="1900" b="1" dirty="0" err="1">
                <a:latin typeface="Consolas" panose="020B0609020204030204" pitchFamily="49" charset="0"/>
                <a:cs typeface="Consolas" panose="020B0609020204030204" pitchFamily="49" charset="0"/>
              </a:rPr>
              <a:t>contractNumber</a:t>
            </a:r>
            <a:r>
              <a:rPr lang="en-US" sz="1900" b="1" dirty="0">
                <a:latin typeface="Consolas" panose="020B0609020204030204" pitchFamily="49" charset="0"/>
                <a:cs typeface="Consolas" panose="020B0609020204030204" pitchFamily="49" charset="0"/>
              </a:rPr>
              <a:t>,</a:t>
            </a:r>
          </a:p>
          <a:p>
            <a:r>
              <a:rPr lang="id-ID" sz="1900" b="1" dirty="0">
                <a:latin typeface="Consolas" panose="020B0609020204030204" pitchFamily="49" charset="0"/>
                <a:cs typeface="Consolas" panose="020B0609020204030204" pitchFamily="49" charset="0"/>
              </a:rPr>
              <a:t>       </a:t>
            </a:r>
            <a:r>
              <a:rPr lang="en-US" sz="1900" b="1" dirty="0">
                <a:latin typeface="Consolas" panose="020B0609020204030204" pitchFamily="49" charset="0"/>
                <a:cs typeface="Consolas" panose="020B0609020204030204" pitchFamily="49" charset="0"/>
              </a:rPr>
              <a:t>contract + " has had revenue recognitions calculated.");</a:t>
            </a:r>
          </a:p>
          <a:p>
            <a:r>
              <a:rPr lang="id-ID" sz="1900" b="1" dirty="0">
                <a:latin typeface="Consolas" panose="020B0609020204030204" pitchFamily="49" charset="0"/>
                <a:cs typeface="Consolas" panose="020B0609020204030204" pitchFamily="49" charset="0"/>
              </a:rPr>
              <a:t>    </a:t>
            </a:r>
          </a:p>
          <a:p>
            <a:r>
              <a:rPr lang="id-ID" sz="1900" b="1" dirty="0">
                <a:latin typeface="Consolas" panose="020B0609020204030204" pitchFamily="49" charset="0"/>
                <a:cs typeface="Consolas" panose="020B0609020204030204" pitchFamily="49" charset="0"/>
              </a:rPr>
              <a:t>    </a:t>
            </a:r>
            <a:r>
              <a:rPr lang="en-US" sz="1900" b="1" dirty="0" err="1">
                <a:latin typeface="Consolas" panose="020B0609020204030204" pitchFamily="49" charset="0"/>
                <a:cs typeface="Consolas" panose="020B0609020204030204" pitchFamily="49" charset="0"/>
              </a:rPr>
              <a:t>getIntegrationGateway</a:t>
            </a:r>
            <a:r>
              <a:rPr lang="en-US" sz="1900" b="1" dirty="0">
                <a:latin typeface="Consolas" panose="020B0609020204030204" pitchFamily="49" charset="0"/>
                <a:cs typeface="Consolas" panose="020B0609020204030204" pitchFamily="49" charset="0"/>
              </a:rPr>
              <a:t>().</a:t>
            </a:r>
            <a:endParaRPr lang="id-ID" sz="1900" b="1" dirty="0">
              <a:latin typeface="Consolas" panose="020B0609020204030204" pitchFamily="49" charset="0"/>
              <a:cs typeface="Consolas" panose="020B0609020204030204" pitchFamily="49" charset="0"/>
            </a:endParaRPr>
          </a:p>
          <a:p>
            <a:r>
              <a:rPr lang="id-ID" sz="1900" b="1" dirty="0">
                <a:latin typeface="Consolas" panose="020B0609020204030204" pitchFamily="49" charset="0"/>
                <a:cs typeface="Consolas" panose="020B0609020204030204" pitchFamily="49" charset="0"/>
              </a:rPr>
              <a:t>       </a:t>
            </a:r>
            <a:r>
              <a:rPr lang="en-US" sz="1900" b="1" dirty="0" err="1">
                <a:latin typeface="Consolas" panose="020B0609020204030204" pitchFamily="49" charset="0"/>
                <a:cs typeface="Consolas" panose="020B0609020204030204" pitchFamily="49" charset="0"/>
              </a:rPr>
              <a:t>publishRevenueRecognitionCalculation</a:t>
            </a:r>
            <a:r>
              <a:rPr lang="en-US" sz="1900" b="1" dirty="0">
                <a:latin typeface="Consolas" panose="020B0609020204030204" pitchFamily="49" charset="0"/>
                <a:cs typeface="Consolas" panose="020B0609020204030204" pitchFamily="49" charset="0"/>
              </a:rPr>
              <a:t>(contract);</a:t>
            </a:r>
            <a:endParaRPr lang="id-ID" sz="1900" b="1" dirty="0">
              <a:latin typeface="Consolas" panose="020B0609020204030204" pitchFamily="49" charset="0"/>
              <a:cs typeface="Consolas" panose="020B0609020204030204" pitchFamily="49" charset="0"/>
            </a:endParaRPr>
          </a:p>
          <a:p>
            <a:r>
              <a:rPr lang="id-ID" sz="1900" dirty="0">
                <a:latin typeface="Consolas" panose="020B0609020204030204" pitchFamily="49" charset="0"/>
                <a:cs typeface="Consolas" panose="020B0609020204030204" pitchFamily="49" charset="0"/>
              </a:rPr>
              <a:t>  </a:t>
            </a:r>
            <a:r>
              <a:rPr lang="en-US" sz="1900" dirty="0">
                <a:latin typeface="Consolas" panose="020B0609020204030204" pitchFamily="49" charset="0"/>
                <a:cs typeface="Consolas" panose="020B0609020204030204" pitchFamily="49" charset="0"/>
              </a:rPr>
              <a:t>}</a:t>
            </a:r>
          </a:p>
          <a:p>
            <a:endParaRPr lang="id-ID" sz="1900" dirty="0">
              <a:latin typeface="Consolas" panose="020B0609020204030204" pitchFamily="49" charset="0"/>
              <a:cs typeface="Consolas" panose="020B0609020204030204" pitchFamily="49" charset="0"/>
            </a:endParaRPr>
          </a:p>
          <a:p>
            <a:r>
              <a:rPr lang="id-ID" sz="1900" dirty="0">
                <a:latin typeface="Consolas" panose="020B0609020204030204" pitchFamily="49" charset="0"/>
                <a:cs typeface="Consolas" panose="020B0609020204030204" pitchFamily="49" charset="0"/>
              </a:rPr>
              <a:t>  </a:t>
            </a:r>
            <a:r>
              <a:rPr lang="en-US" sz="1900" dirty="0">
                <a:latin typeface="Consolas" panose="020B0609020204030204" pitchFamily="49" charset="0"/>
                <a:cs typeface="Consolas" panose="020B0609020204030204" pitchFamily="49" charset="0"/>
              </a:rPr>
              <a:t>public Money </a:t>
            </a:r>
            <a:r>
              <a:rPr lang="en-US" sz="1900" dirty="0" err="1">
                <a:latin typeface="Consolas" panose="020B0609020204030204" pitchFamily="49" charset="0"/>
                <a:cs typeface="Consolas" panose="020B0609020204030204" pitchFamily="49" charset="0"/>
              </a:rPr>
              <a:t>recognizedRevenue</a:t>
            </a:r>
            <a:r>
              <a:rPr lang="en-US" sz="1900" dirty="0">
                <a:latin typeface="Consolas" panose="020B0609020204030204" pitchFamily="49" charset="0"/>
                <a:cs typeface="Consolas" panose="020B0609020204030204" pitchFamily="49" charset="0"/>
              </a:rPr>
              <a:t>(long </a:t>
            </a:r>
            <a:r>
              <a:rPr lang="en-US" sz="1900" dirty="0" err="1">
                <a:latin typeface="Consolas" panose="020B0609020204030204" pitchFamily="49" charset="0"/>
                <a:cs typeface="Consolas" panose="020B0609020204030204" pitchFamily="49" charset="0"/>
              </a:rPr>
              <a:t>contractNumber</a:t>
            </a:r>
            <a:r>
              <a:rPr lang="en-US" sz="1900" dirty="0">
                <a:latin typeface="Consolas" panose="020B0609020204030204" pitchFamily="49" charset="0"/>
                <a:cs typeface="Consolas" panose="020B0609020204030204" pitchFamily="49" charset="0"/>
              </a:rPr>
              <a:t>, Date </a:t>
            </a:r>
            <a:r>
              <a:rPr lang="en-US" sz="1900" dirty="0" err="1">
                <a:latin typeface="Consolas" panose="020B0609020204030204" pitchFamily="49" charset="0"/>
                <a:cs typeface="Consolas" panose="020B0609020204030204" pitchFamily="49" charset="0"/>
              </a:rPr>
              <a:t>asOf</a:t>
            </a:r>
            <a:r>
              <a:rPr lang="en-US" sz="1900" dirty="0">
                <a:latin typeface="Consolas" panose="020B0609020204030204" pitchFamily="49" charset="0"/>
                <a:cs typeface="Consolas" panose="020B0609020204030204" pitchFamily="49" charset="0"/>
              </a:rPr>
              <a:t>) {</a:t>
            </a:r>
          </a:p>
          <a:p>
            <a:r>
              <a:rPr lang="id-ID" sz="1900" dirty="0">
                <a:latin typeface="Consolas" panose="020B0609020204030204" pitchFamily="49" charset="0"/>
                <a:cs typeface="Consolas" panose="020B0609020204030204" pitchFamily="49" charset="0"/>
              </a:rPr>
              <a:t>    </a:t>
            </a:r>
            <a:r>
              <a:rPr lang="en-US" sz="1900" dirty="0">
                <a:latin typeface="Consolas" panose="020B0609020204030204" pitchFamily="49" charset="0"/>
                <a:cs typeface="Consolas" panose="020B0609020204030204" pitchFamily="49" charset="0"/>
              </a:rPr>
              <a:t>return </a:t>
            </a:r>
            <a:r>
              <a:rPr lang="en-US" sz="1900" dirty="0" err="1">
                <a:latin typeface="Consolas" panose="020B0609020204030204" pitchFamily="49" charset="0"/>
                <a:cs typeface="Consolas" panose="020B0609020204030204" pitchFamily="49" charset="0"/>
              </a:rPr>
              <a:t>Contract.read</a:t>
            </a:r>
            <a:r>
              <a:rPr lang="en-US" sz="1900" dirty="0">
                <a:latin typeface="Consolas" panose="020B0609020204030204" pitchFamily="49" charset="0"/>
                <a:cs typeface="Consolas" panose="020B0609020204030204" pitchFamily="49" charset="0"/>
              </a:rPr>
              <a:t>(</a:t>
            </a:r>
            <a:r>
              <a:rPr lang="en-US" sz="1900" dirty="0" err="1">
                <a:latin typeface="Consolas" panose="020B0609020204030204" pitchFamily="49" charset="0"/>
                <a:cs typeface="Consolas" panose="020B0609020204030204" pitchFamily="49" charset="0"/>
              </a:rPr>
              <a:t>contractNumber</a:t>
            </a:r>
            <a:r>
              <a:rPr lang="en-US" sz="1900" dirty="0">
                <a:latin typeface="Consolas" panose="020B0609020204030204" pitchFamily="49" charset="0"/>
                <a:cs typeface="Consolas" panose="020B0609020204030204" pitchFamily="49" charset="0"/>
              </a:rPr>
              <a:t>).</a:t>
            </a:r>
            <a:r>
              <a:rPr lang="en-US" sz="1900" dirty="0" err="1">
                <a:latin typeface="Consolas" panose="020B0609020204030204" pitchFamily="49" charset="0"/>
                <a:cs typeface="Consolas" panose="020B0609020204030204" pitchFamily="49" charset="0"/>
              </a:rPr>
              <a:t>recognizedRevenue</a:t>
            </a:r>
            <a:r>
              <a:rPr lang="en-US" sz="1900" dirty="0">
                <a:latin typeface="Consolas" panose="020B0609020204030204" pitchFamily="49" charset="0"/>
                <a:cs typeface="Consolas" panose="020B0609020204030204" pitchFamily="49" charset="0"/>
              </a:rPr>
              <a:t>(</a:t>
            </a:r>
            <a:r>
              <a:rPr lang="en-US" sz="1900" dirty="0" err="1">
                <a:latin typeface="Consolas" panose="020B0609020204030204" pitchFamily="49" charset="0"/>
                <a:cs typeface="Consolas" panose="020B0609020204030204" pitchFamily="49" charset="0"/>
              </a:rPr>
              <a:t>asOf</a:t>
            </a:r>
            <a:r>
              <a:rPr lang="en-US" sz="1900" dirty="0">
                <a:latin typeface="Consolas" panose="020B0609020204030204" pitchFamily="49" charset="0"/>
                <a:cs typeface="Consolas" panose="020B0609020204030204" pitchFamily="49" charset="0"/>
              </a:rPr>
              <a:t>);</a:t>
            </a:r>
          </a:p>
          <a:p>
            <a:r>
              <a:rPr lang="id-ID" sz="1900" dirty="0">
                <a:latin typeface="Consolas" panose="020B0609020204030204" pitchFamily="49" charset="0"/>
                <a:cs typeface="Consolas" panose="020B0609020204030204" pitchFamily="49" charset="0"/>
              </a:rPr>
              <a:t>  </a:t>
            </a:r>
            <a:r>
              <a:rPr lang="en-US" sz="1900" dirty="0">
                <a:latin typeface="Consolas" panose="020B0609020204030204" pitchFamily="49" charset="0"/>
                <a:cs typeface="Consolas" panose="020B0609020204030204" pitchFamily="49" charset="0"/>
              </a:rPr>
              <a:t>}</a:t>
            </a:r>
          </a:p>
          <a:p>
            <a:r>
              <a:rPr lang="en-US" sz="1900" dirty="0">
                <a:latin typeface="Consolas" panose="020B0609020204030204" pitchFamily="49" charset="0"/>
                <a:cs typeface="Consolas" panose="020B0609020204030204" pitchFamily="49" charset="0"/>
              </a:rPr>
              <a:t>}</a:t>
            </a:r>
          </a:p>
        </p:txBody>
      </p:sp>
      <p:sp>
        <p:nvSpPr>
          <p:cNvPr id="2" name="TextBox 1"/>
          <p:cNvSpPr txBox="1"/>
          <p:nvPr/>
        </p:nvSpPr>
        <p:spPr>
          <a:xfrm>
            <a:off x="6781800" y="2259687"/>
            <a:ext cx="2043545" cy="400110"/>
          </a:xfrm>
          <a:prstGeom prst="rect">
            <a:avLst/>
          </a:prstGeom>
          <a:solidFill>
            <a:srgbClr val="FFFF00"/>
          </a:solidFill>
        </p:spPr>
        <p:txBody>
          <a:bodyPr wrap="square" rtlCol="0">
            <a:spAutoFit/>
          </a:bodyPr>
          <a:lstStyle/>
          <a:p>
            <a:r>
              <a:rPr lang="id-ID" b="1" dirty="0">
                <a:solidFill>
                  <a:srgbClr val="002060"/>
                </a:solidFill>
              </a:rPr>
              <a:t>Domain logic</a:t>
            </a:r>
            <a:endParaRPr lang="en-US" b="1" dirty="0">
              <a:solidFill>
                <a:srgbClr val="002060"/>
              </a:solidFill>
            </a:endParaRPr>
          </a:p>
        </p:txBody>
      </p:sp>
      <p:sp>
        <p:nvSpPr>
          <p:cNvPr id="5" name="TextBox 4"/>
          <p:cNvSpPr txBox="1"/>
          <p:nvPr/>
        </p:nvSpPr>
        <p:spPr>
          <a:xfrm>
            <a:off x="6158345" y="3886200"/>
            <a:ext cx="2667000" cy="400110"/>
          </a:xfrm>
          <a:prstGeom prst="rect">
            <a:avLst/>
          </a:prstGeom>
          <a:solidFill>
            <a:srgbClr val="FFFF00"/>
          </a:solidFill>
        </p:spPr>
        <p:txBody>
          <a:bodyPr wrap="square" rtlCol="0">
            <a:spAutoFit/>
          </a:bodyPr>
          <a:lstStyle/>
          <a:p>
            <a:r>
              <a:rPr lang="id-ID" b="1" dirty="0">
                <a:solidFill>
                  <a:srgbClr val="002060"/>
                </a:solidFill>
              </a:rPr>
              <a:t>Application logic</a:t>
            </a:r>
            <a:endParaRPr lang="en-US" b="1" dirty="0">
              <a:solidFill>
                <a:srgbClr val="002060"/>
              </a:solidFill>
            </a:endParaRPr>
          </a:p>
        </p:txBody>
      </p:sp>
      <p:sp>
        <p:nvSpPr>
          <p:cNvPr id="3" name="TextBox 2"/>
          <p:cNvSpPr txBox="1"/>
          <p:nvPr/>
        </p:nvSpPr>
        <p:spPr>
          <a:xfrm>
            <a:off x="228600" y="152400"/>
            <a:ext cx="7786106" cy="707886"/>
          </a:xfrm>
          <a:prstGeom prst="rect">
            <a:avLst/>
          </a:prstGeom>
          <a:noFill/>
        </p:spPr>
        <p:txBody>
          <a:bodyPr wrap="none" rtlCol="0">
            <a:spAutoFit/>
          </a:bodyPr>
          <a:lstStyle/>
          <a:p>
            <a:r>
              <a:rPr lang="en-US" sz="2000" b="1" dirty="0" err="1">
                <a:solidFill>
                  <a:srgbClr val="0070C0"/>
                </a:solidFill>
              </a:rPr>
              <a:t>RecognitionService</a:t>
            </a:r>
            <a:r>
              <a:rPr lang="en-US" sz="2000" b="1" dirty="0">
                <a:solidFill>
                  <a:srgbClr val="0070C0"/>
                </a:solidFill>
              </a:rPr>
              <a:t> becomes a POJO implementation</a:t>
            </a:r>
            <a:endParaRPr lang="id-ID" sz="2000" b="1" dirty="0">
              <a:solidFill>
                <a:srgbClr val="0070C0"/>
              </a:solidFill>
            </a:endParaRPr>
          </a:p>
          <a:p>
            <a:r>
              <a:rPr lang="en-US" sz="2000" b="1" dirty="0">
                <a:solidFill>
                  <a:srgbClr val="0070C0"/>
                </a:solidFill>
              </a:rPr>
              <a:t>of a </a:t>
            </a:r>
            <a:r>
              <a:rPr lang="en-US" sz="2000" b="1" i="1" dirty="0">
                <a:solidFill>
                  <a:srgbClr val="0070C0"/>
                </a:solidFill>
              </a:rPr>
              <a:t>Service Layer</a:t>
            </a:r>
            <a:endParaRPr lang="en-US" sz="2000" b="1" dirty="0">
              <a:solidFill>
                <a:srgbClr val="0070C0"/>
              </a:solidFill>
            </a:endParaRPr>
          </a:p>
        </p:txBody>
      </p:sp>
    </p:spTree>
    <p:extLst>
      <p:ext uri="{BB962C8B-B14F-4D97-AF65-F5344CB8AC3E}">
        <p14:creationId xmlns:p14="http://schemas.microsoft.com/office/powerpoint/2010/main" val="48438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Layer</a:t>
            </a:r>
          </a:p>
        </p:txBody>
      </p:sp>
      <p:sp>
        <p:nvSpPr>
          <p:cNvPr id="3" name="Content Placeholder 2"/>
          <p:cNvSpPr>
            <a:spLocks noGrp="1"/>
          </p:cNvSpPr>
          <p:nvPr>
            <p:ph idx="1"/>
          </p:nvPr>
        </p:nvSpPr>
        <p:spPr/>
        <p:txBody>
          <a:bodyPr/>
          <a:lstStyle/>
          <a:p>
            <a:r>
              <a:rPr lang="en-US" dirty="0"/>
              <a:t>When to use it:</a:t>
            </a:r>
          </a:p>
          <a:p>
            <a:pPr lvl="1"/>
            <a:r>
              <a:rPr lang="en-US" dirty="0"/>
              <a:t>When you have many kinds of “clients”</a:t>
            </a:r>
          </a:p>
        </p:txBody>
      </p:sp>
    </p:spTree>
    <p:extLst>
      <p:ext uri="{BB962C8B-B14F-4D97-AF65-F5344CB8AC3E}">
        <p14:creationId xmlns:p14="http://schemas.microsoft.com/office/powerpoint/2010/main" val="365015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Transaction Script</a:t>
            </a:r>
            <a:endParaRPr lang="en-US" dirty="0"/>
          </a:p>
        </p:txBody>
      </p:sp>
      <p:sp>
        <p:nvSpPr>
          <p:cNvPr id="3" name="Content Placeholder 2"/>
          <p:cNvSpPr>
            <a:spLocks noGrp="1"/>
          </p:cNvSpPr>
          <p:nvPr>
            <p:ph idx="1"/>
          </p:nvPr>
        </p:nvSpPr>
        <p:spPr>
          <a:xfrm>
            <a:off x="457200" y="990600"/>
            <a:ext cx="8337550" cy="3276600"/>
          </a:xfrm>
        </p:spPr>
        <p:txBody>
          <a:bodyPr/>
          <a:lstStyle/>
          <a:p>
            <a:pPr marL="0" indent="0" algn="just">
              <a:buNone/>
            </a:pPr>
            <a:r>
              <a:rPr lang="id-ID" dirty="0"/>
              <a:t>For example, in a </a:t>
            </a:r>
            <a:r>
              <a:rPr lang="id-ID" dirty="0">
                <a:solidFill>
                  <a:srgbClr val="0070C0"/>
                </a:solidFill>
              </a:rPr>
              <a:t>Retailing System</a:t>
            </a:r>
            <a:r>
              <a:rPr lang="id-ID" dirty="0"/>
              <a:t>, we might have several transaction scripts:</a:t>
            </a:r>
          </a:p>
          <a:p>
            <a:pPr algn="just"/>
            <a:r>
              <a:rPr lang="id-ID" dirty="0"/>
              <a:t>for checkout/logout</a:t>
            </a:r>
          </a:p>
          <a:p>
            <a:r>
              <a:rPr lang="id-ID" dirty="0"/>
              <a:t>for </a:t>
            </a:r>
            <a:r>
              <a:rPr lang="en-US" dirty="0"/>
              <a:t>adding something to the</a:t>
            </a:r>
            <a:r>
              <a:rPr lang="id-ID" dirty="0"/>
              <a:t> </a:t>
            </a:r>
            <a:r>
              <a:rPr lang="en-US" dirty="0"/>
              <a:t>shopping cart</a:t>
            </a:r>
            <a:endParaRPr lang="id-ID" dirty="0"/>
          </a:p>
          <a:p>
            <a:r>
              <a:rPr lang="en-US" dirty="0"/>
              <a:t>for displaying delivery status</a:t>
            </a:r>
            <a:endParaRPr lang="id-ID" dirty="0"/>
          </a:p>
          <a:p>
            <a:r>
              <a:rPr lang="id-ID" dirty="0"/>
              <a:t>And so on.</a:t>
            </a:r>
          </a:p>
          <a:p>
            <a:pPr algn="just"/>
            <a:endParaRPr lang="en-US" dirty="0"/>
          </a:p>
        </p:txBody>
      </p:sp>
    </p:spTree>
    <p:extLst>
      <p:ext uri="{BB962C8B-B14F-4D97-AF65-F5344CB8AC3E}">
        <p14:creationId xmlns:p14="http://schemas.microsoft.com/office/powerpoint/2010/main" val="1631263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Transaction Script</a:t>
            </a:r>
          </a:p>
          <a:p>
            <a:r>
              <a:rPr lang="en-US" dirty="0"/>
              <a:t>Domain Model</a:t>
            </a:r>
          </a:p>
          <a:p>
            <a:r>
              <a:rPr lang="en-US" dirty="0"/>
              <a:t>Table Module</a:t>
            </a:r>
          </a:p>
          <a:p>
            <a:r>
              <a:rPr lang="en-US" dirty="0"/>
              <a:t>Service Layer</a:t>
            </a:r>
          </a:p>
          <a:p>
            <a:endParaRPr lang="en-US" dirty="0"/>
          </a:p>
          <a:p>
            <a:endParaRPr lang="en-US" dirty="0"/>
          </a:p>
        </p:txBody>
      </p:sp>
    </p:spTree>
    <p:extLst>
      <p:ext uri="{BB962C8B-B14F-4D97-AF65-F5344CB8AC3E}">
        <p14:creationId xmlns:p14="http://schemas.microsoft.com/office/powerpoint/2010/main" val="1000510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ADF2-2CF6-452A-B8D5-642004522D4A}"/>
              </a:ext>
            </a:extLst>
          </p:cNvPr>
          <p:cNvSpPr>
            <a:spLocks noGrp="1"/>
          </p:cNvSpPr>
          <p:nvPr>
            <p:ph type="title"/>
          </p:nvPr>
        </p:nvSpPr>
        <p:spPr/>
        <p:txBody>
          <a:bodyPr/>
          <a:lstStyle/>
          <a:p>
            <a:r>
              <a:rPr lang="en-US" dirty="0"/>
              <a:t>Class Activity</a:t>
            </a:r>
          </a:p>
        </p:txBody>
      </p:sp>
      <p:sp>
        <p:nvSpPr>
          <p:cNvPr id="3" name="Content Placeholder 2">
            <a:extLst>
              <a:ext uri="{FF2B5EF4-FFF2-40B4-BE49-F238E27FC236}">
                <a16:creationId xmlns:a16="http://schemas.microsoft.com/office/drawing/2014/main" id="{67DBD81D-6A9F-401F-ABD0-5046C2D8DEE8}"/>
              </a:ext>
            </a:extLst>
          </p:cNvPr>
          <p:cNvSpPr>
            <a:spLocks noGrp="1"/>
          </p:cNvSpPr>
          <p:nvPr>
            <p:ph idx="1"/>
          </p:nvPr>
        </p:nvSpPr>
        <p:spPr/>
        <p:txBody>
          <a:bodyPr/>
          <a:lstStyle/>
          <a:p>
            <a:r>
              <a:rPr lang="en-US" dirty="0"/>
              <a:t>You are assigned to design e-commerce application with the following components:</a:t>
            </a:r>
          </a:p>
          <a:p>
            <a:pPr lvl="1"/>
            <a:r>
              <a:rPr lang="en-US" dirty="0"/>
              <a:t>Product</a:t>
            </a:r>
          </a:p>
          <a:p>
            <a:pPr lvl="1"/>
            <a:r>
              <a:rPr lang="en-US" dirty="0"/>
              <a:t>Cart</a:t>
            </a:r>
          </a:p>
          <a:p>
            <a:pPr lvl="1"/>
            <a:r>
              <a:rPr lang="en-US" dirty="0"/>
              <a:t>Customer</a:t>
            </a:r>
          </a:p>
          <a:p>
            <a:r>
              <a:rPr lang="en-US" dirty="0"/>
              <a:t>Business Process</a:t>
            </a:r>
          </a:p>
          <a:p>
            <a:pPr lvl="1"/>
            <a:r>
              <a:rPr lang="en-US" dirty="0"/>
              <a:t>Selecting product (add to cart)</a:t>
            </a:r>
          </a:p>
          <a:p>
            <a:pPr lvl="1"/>
            <a:r>
              <a:rPr lang="en-US" dirty="0"/>
              <a:t>Payment</a:t>
            </a:r>
          </a:p>
          <a:p>
            <a:r>
              <a:rPr lang="en-US" dirty="0"/>
              <a:t>Design the application using the pattern in </a:t>
            </a:r>
            <a:r>
              <a:rPr lang="en-US"/>
              <a:t>domain logic</a:t>
            </a:r>
            <a:endParaRPr lang="en-US" dirty="0"/>
          </a:p>
        </p:txBody>
      </p:sp>
    </p:spTree>
    <p:extLst>
      <p:ext uri="{BB962C8B-B14F-4D97-AF65-F5344CB8AC3E}">
        <p14:creationId xmlns:p14="http://schemas.microsoft.com/office/powerpoint/2010/main" val="2511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Transaction Script</a:t>
            </a:r>
            <a:endParaRPr lang="en-US" dirty="0"/>
          </a:p>
        </p:txBody>
      </p:sp>
      <p:sp>
        <p:nvSpPr>
          <p:cNvPr id="3" name="Content Placeholder 2"/>
          <p:cNvSpPr>
            <a:spLocks noGrp="1"/>
          </p:cNvSpPr>
          <p:nvPr>
            <p:ph idx="1"/>
          </p:nvPr>
        </p:nvSpPr>
        <p:spPr/>
        <p:txBody>
          <a:bodyPr/>
          <a:lstStyle/>
          <a:p>
            <a:pPr marL="0" indent="0">
              <a:buNone/>
            </a:pPr>
            <a:r>
              <a:rPr lang="en-US" dirty="0"/>
              <a:t>With </a:t>
            </a:r>
            <a:r>
              <a:rPr lang="en-US" i="1" dirty="0"/>
              <a:t>Transaction Script </a:t>
            </a:r>
            <a:r>
              <a:rPr lang="en-US" dirty="0"/>
              <a:t>the domain logic is primarily organized by </a:t>
            </a:r>
            <a:r>
              <a:rPr lang="en-US" u="sng" dirty="0"/>
              <a:t>the transactions </a:t>
            </a:r>
            <a:r>
              <a:rPr lang="en-US" dirty="0"/>
              <a:t>that you carry out with the</a:t>
            </a:r>
            <a:r>
              <a:rPr lang="id-ID" dirty="0"/>
              <a:t> </a:t>
            </a:r>
            <a:r>
              <a:rPr lang="en-US" dirty="0"/>
              <a:t>system</a:t>
            </a:r>
            <a:endParaRPr lang="id-ID" dirty="0"/>
          </a:p>
          <a:p>
            <a:pPr marL="0" indent="0" algn="just">
              <a:buNone/>
            </a:pPr>
            <a:endParaRPr lang="id-ID" dirty="0"/>
          </a:p>
          <a:p>
            <a:pPr marL="0" indent="0" algn="just">
              <a:buNone/>
            </a:pPr>
            <a:r>
              <a:rPr lang="id-ID" b="1" dirty="0">
                <a:solidFill>
                  <a:srgbClr val="C00000"/>
                </a:solidFill>
              </a:rPr>
              <a:t>Exercise</a:t>
            </a:r>
            <a:r>
              <a:rPr lang="id-ID" dirty="0"/>
              <a:t>: </a:t>
            </a:r>
            <a:r>
              <a:rPr lang="en-US" dirty="0"/>
              <a:t>If your need is to </a:t>
            </a:r>
            <a:r>
              <a:rPr lang="en-US" b="1" dirty="0"/>
              <a:t>book a hotel room</a:t>
            </a:r>
            <a:r>
              <a:rPr lang="id-ID" dirty="0"/>
              <a:t>, what are kind of tra</a:t>
            </a:r>
            <a:r>
              <a:rPr lang="en-US" dirty="0"/>
              <a:t>n</a:t>
            </a:r>
            <a:r>
              <a:rPr lang="id-ID" dirty="0"/>
              <a:t>saction scripts needed?</a:t>
            </a:r>
          </a:p>
          <a:p>
            <a:pPr algn="just"/>
            <a:endParaRPr lang="en-US" dirty="0"/>
          </a:p>
        </p:txBody>
      </p:sp>
    </p:spTree>
    <p:extLst>
      <p:ext uri="{BB962C8B-B14F-4D97-AF65-F5344CB8AC3E}">
        <p14:creationId xmlns:p14="http://schemas.microsoft.com/office/powerpoint/2010/main" val="87966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Transaction Script</a:t>
            </a:r>
            <a:endParaRPr lang="en-US" dirty="0"/>
          </a:p>
        </p:txBody>
      </p:sp>
      <p:sp>
        <p:nvSpPr>
          <p:cNvPr id="3" name="Content Placeholder 2"/>
          <p:cNvSpPr>
            <a:spLocks noGrp="1"/>
          </p:cNvSpPr>
          <p:nvPr>
            <p:ph idx="1"/>
          </p:nvPr>
        </p:nvSpPr>
        <p:spPr>
          <a:xfrm>
            <a:off x="457200" y="990600"/>
            <a:ext cx="8337550" cy="2667000"/>
          </a:xfrm>
        </p:spPr>
        <p:txBody>
          <a:bodyPr/>
          <a:lstStyle/>
          <a:p>
            <a:pPr marL="0" indent="0">
              <a:buNone/>
            </a:pPr>
            <a:r>
              <a:rPr lang="id-ID" b="1" dirty="0"/>
              <a:t>Advantages:</a:t>
            </a:r>
          </a:p>
        </p:txBody>
      </p:sp>
      <p:sp>
        <p:nvSpPr>
          <p:cNvPr id="6" name="Content Placeholder 2"/>
          <p:cNvSpPr txBox="1">
            <a:spLocks/>
          </p:cNvSpPr>
          <p:nvPr/>
        </p:nvSpPr>
        <p:spPr bwMode="auto">
          <a:xfrm>
            <a:off x="533400" y="1676400"/>
            <a:ext cx="833755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0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Calibri" pitchFamily="34" charset="0"/>
                <a:ea typeface="+mn-ea"/>
                <a:cs typeface="+mn-cs"/>
              </a:defRPr>
            </a:lvl1pPr>
            <a:lvl2pPr marL="742950" indent="-285750" algn="l" rtl="0" eaLnBrk="1" fontAlgn="base" hangingPunct="1">
              <a:lnSpc>
                <a:spcPct val="10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Calibri" pitchFamily="34" charset="0"/>
              </a:defRPr>
            </a:lvl2pPr>
            <a:lvl3pPr marL="1143000" indent="-228600" algn="l" rtl="0" eaLnBrk="1" fontAlgn="base" hangingPunct="1">
              <a:lnSpc>
                <a:spcPct val="100000"/>
              </a:lnSpc>
              <a:spcBef>
                <a:spcPct val="20000"/>
              </a:spcBef>
              <a:spcAft>
                <a:spcPct val="10000"/>
              </a:spcAft>
              <a:buClr>
                <a:schemeClr val="tx2"/>
              </a:buClr>
              <a:buChar char="•"/>
              <a:defRPr sz="1800">
                <a:solidFill>
                  <a:schemeClr val="tx1"/>
                </a:solidFill>
                <a:latin typeface="+mj-lt"/>
              </a:defRPr>
            </a:lvl3pPr>
            <a:lvl4pPr marL="1600200" indent="-228600" algn="l" rtl="0" eaLnBrk="1" fontAlgn="base" hangingPunct="1">
              <a:lnSpc>
                <a:spcPct val="100000"/>
              </a:lnSpc>
              <a:spcBef>
                <a:spcPct val="20000"/>
              </a:spcBef>
              <a:spcAft>
                <a:spcPct val="0"/>
              </a:spcAft>
              <a:buClr>
                <a:schemeClr val="hlink"/>
              </a:buClr>
              <a:buChar char="•"/>
              <a:defRPr sz="1800">
                <a:solidFill>
                  <a:schemeClr val="tx1"/>
                </a:solidFill>
                <a:latin typeface="+mj-lt"/>
              </a:defRPr>
            </a:lvl4pPr>
            <a:lvl5pPr marL="2057400" indent="-228600" algn="l" rtl="0" eaLnBrk="1" fontAlgn="base" hangingPunct="1">
              <a:lnSpc>
                <a:spcPct val="100000"/>
              </a:lnSpc>
              <a:spcBef>
                <a:spcPct val="20000"/>
              </a:spcBef>
              <a:spcAft>
                <a:spcPct val="0"/>
              </a:spcAft>
              <a:buClr>
                <a:schemeClr val="tx1"/>
              </a:buClr>
              <a:buSzPct val="85000"/>
              <a:buChar char="•"/>
              <a:defRPr sz="1800">
                <a:solidFill>
                  <a:schemeClr val="tx1"/>
                </a:solidFill>
                <a:latin typeface="+mj-lt"/>
              </a:defRPr>
            </a:lvl5pPr>
            <a:lvl6pPr marL="25146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9pPr>
          </a:lstStyle>
          <a:p>
            <a:r>
              <a:rPr lang="en-US" dirty="0"/>
              <a:t>It's a simple procedural model that most developers understand</a:t>
            </a:r>
            <a:r>
              <a:rPr lang="id-ID" dirty="0"/>
              <a:t>.</a:t>
            </a:r>
          </a:p>
          <a:p>
            <a:r>
              <a:rPr lang="en-US" dirty="0"/>
              <a:t>It works well with a simple data source layer</a:t>
            </a:r>
            <a:endParaRPr lang="id-ID" dirty="0"/>
          </a:p>
          <a:p>
            <a:r>
              <a:rPr lang="en-US" dirty="0"/>
              <a:t>It's obvious how to set the transaction boundaries: Start with opening a transaction and end with</a:t>
            </a:r>
            <a:r>
              <a:rPr lang="id-ID" dirty="0"/>
              <a:t> </a:t>
            </a:r>
            <a:r>
              <a:rPr lang="en-US" dirty="0"/>
              <a:t>closing it</a:t>
            </a:r>
          </a:p>
        </p:txBody>
      </p:sp>
    </p:spTree>
    <p:extLst>
      <p:ext uri="{BB962C8B-B14F-4D97-AF65-F5344CB8AC3E}">
        <p14:creationId xmlns:p14="http://schemas.microsoft.com/office/powerpoint/2010/main" val="21551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Transaction Script</a:t>
            </a:r>
            <a:endParaRPr lang="en-US" dirty="0"/>
          </a:p>
        </p:txBody>
      </p:sp>
      <p:sp>
        <p:nvSpPr>
          <p:cNvPr id="3" name="Content Placeholder 2"/>
          <p:cNvSpPr>
            <a:spLocks noGrp="1"/>
          </p:cNvSpPr>
          <p:nvPr>
            <p:ph idx="1"/>
          </p:nvPr>
        </p:nvSpPr>
        <p:spPr/>
        <p:txBody>
          <a:bodyPr/>
          <a:lstStyle/>
          <a:p>
            <a:pPr marL="0" indent="0">
              <a:buNone/>
            </a:pPr>
            <a:r>
              <a:rPr lang="id-ID" b="1" dirty="0"/>
              <a:t>Disadvantages:</a:t>
            </a:r>
          </a:p>
          <a:p>
            <a:r>
              <a:rPr lang="en-US" dirty="0"/>
              <a:t>P</a:t>
            </a:r>
            <a:r>
              <a:rPr lang="id-ID" dirty="0"/>
              <a:t>roblems </a:t>
            </a:r>
            <a:r>
              <a:rPr lang="en-US" dirty="0"/>
              <a:t>appear as the complexity of the domain </a:t>
            </a:r>
            <a:r>
              <a:rPr lang="en-US" dirty="0" err="1"/>
              <a:t>logi</a:t>
            </a:r>
            <a:r>
              <a:rPr lang="id-ID" dirty="0"/>
              <a:t>c </a:t>
            </a:r>
            <a:r>
              <a:rPr lang="en-US" dirty="0"/>
              <a:t>increases</a:t>
            </a:r>
            <a:r>
              <a:rPr lang="id-ID" dirty="0"/>
              <a:t>.</a:t>
            </a:r>
          </a:p>
          <a:p>
            <a:r>
              <a:rPr lang="en-US" dirty="0"/>
              <a:t>Often </a:t>
            </a:r>
            <a:r>
              <a:rPr lang="en-US" b="1" u="sng" dirty="0">
                <a:solidFill>
                  <a:srgbClr val="C00000"/>
                </a:solidFill>
              </a:rPr>
              <a:t>there will be duplicated code as several transactions need to do similar things</a:t>
            </a:r>
            <a:r>
              <a:rPr lang="id-ID" dirty="0"/>
              <a:t>.</a:t>
            </a:r>
            <a:endParaRPr lang="en-US" dirty="0"/>
          </a:p>
        </p:txBody>
      </p:sp>
    </p:spTree>
    <p:extLst>
      <p:ext uri="{BB962C8B-B14F-4D97-AF65-F5344CB8AC3E}">
        <p14:creationId xmlns:p14="http://schemas.microsoft.com/office/powerpoint/2010/main" val="1652173755"/>
      </p:ext>
    </p:extLst>
  </p:cSld>
  <p:clrMapOvr>
    <a:masterClrMapping/>
  </p:clrMapOvr>
</p:sld>
</file>

<file path=ppt/theme/theme1.xml><?xml version="1.0" encoding="utf-8"?>
<a:theme xmlns:a="http://schemas.openxmlformats.org/drawingml/2006/main" name="KP1-template">
  <a:themeElements>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KP1-templat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KP1-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KP1-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KP1-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template-v1-1-dn</Template>
  <TotalTime>1575</TotalTime>
  <Words>3484</Words>
  <Application>Microsoft Office PowerPoint</Application>
  <PresentationFormat>On-screen Show (4:3)</PresentationFormat>
  <Paragraphs>493</Paragraphs>
  <Slides>61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Consolas</vt:lpstr>
      <vt:lpstr>Verdana</vt:lpstr>
      <vt:lpstr>Wingdings</vt:lpstr>
      <vt:lpstr>KP1-template</vt:lpstr>
      <vt:lpstr>Organizing Domain Logic</vt:lpstr>
      <vt:lpstr>Three Primary Patterns</vt:lpstr>
      <vt:lpstr>Transaction Script</vt:lpstr>
      <vt:lpstr>Transaction Script</vt:lpstr>
      <vt:lpstr>Transaction Script</vt:lpstr>
      <vt:lpstr>Transaction Script</vt:lpstr>
      <vt:lpstr>Transaction Script</vt:lpstr>
      <vt:lpstr>Transaction Script</vt:lpstr>
      <vt:lpstr>Transaction Script</vt:lpstr>
      <vt:lpstr>Domain Model</vt:lpstr>
      <vt:lpstr>Domain Model</vt:lpstr>
      <vt:lpstr>Domain Model</vt:lpstr>
      <vt:lpstr>Domain Model</vt:lpstr>
      <vt:lpstr>Transaction Script vs Domain Model</vt:lpstr>
      <vt:lpstr>The Revenue Recognition Problem</vt:lpstr>
      <vt:lpstr>Transaction Script vs Domain Model</vt:lpstr>
      <vt:lpstr>Transaction Script vs Domain Model</vt:lpstr>
      <vt:lpstr>Transaction Script vs Domain Model</vt:lpstr>
      <vt:lpstr>Back to the revenue recognition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vt:lpstr>
      <vt:lpstr>Example 2</vt:lpstr>
      <vt:lpstr>Example 2</vt:lpstr>
      <vt:lpstr>Example 2</vt:lpstr>
      <vt:lpstr>Example 2</vt:lpstr>
      <vt:lpstr>Example 2</vt:lpstr>
      <vt:lpstr>Example 2</vt:lpstr>
      <vt:lpstr>Table Module</vt:lpstr>
      <vt:lpstr>Table Module</vt:lpstr>
      <vt:lpstr>Table Module</vt:lpstr>
      <vt:lpstr>Table Module</vt:lpstr>
      <vt:lpstr>Table Module</vt:lpstr>
      <vt:lpstr>Table Module</vt:lpstr>
      <vt:lpstr>PowerPoint Presentation</vt:lpstr>
      <vt:lpstr>Service Layer</vt:lpstr>
      <vt:lpstr>PowerPoint Presentation</vt:lpstr>
      <vt:lpstr>Why Service Layer?</vt:lpstr>
      <vt:lpstr>Why Service Layer?</vt:lpstr>
      <vt:lpstr>Demonstration</vt:lpstr>
      <vt:lpstr>PowerPoint Presentation</vt:lpstr>
      <vt:lpstr>PowerPoint Presentation</vt:lpstr>
      <vt:lpstr>PowerPoint Presentation</vt:lpstr>
      <vt:lpstr>Service Layer</vt:lpstr>
      <vt:lpstr>Summary</vt:lpstr>
      <vt:lpstr>Class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Organizing Domain Logic</dc:title>
  <dc:creator>Farizki</dc:creator>
  <cp:lastModifiedBy>Qorib Munajat</cp:lastModifiedBy>
  <cp:revision>135</cp:revision>
  <dcterms:created xsi:type="dcterms:W3CDTF">2006-08-16T00:00:00Z</dcterms:created>
  <dcterms:modified xsi:type="dcterms:W3CDTF">2018-02-23T08:43:10Z</dcterms:modified>
</cp:coreProperties>
</file>