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60"/>
  </p:notesMasterIdLst>
  <p:handoutMasterIdLst>
    <p:handoutMasterId r:id="rId61"/>
  </p:handoutMasterIdLst>
  <p:sldIdLst>
    <p:sldId id="394" r:id="rId2"/>
    <p:sldId id="425" r:id="rId3"/>
    <p:sldId id="503" r:id="rId4"/>
    <p:sldId id="395" r:id="rId5"/>
    <p:sldId id="426" r:id="rId6"/>
    <p:sldId id="427" r:id="rId7"/>
    <p:sldId id="396" r:id="rId8"/>
    <p:sldId id="428" r:id="rId9"/>
    <p:sldId id="429" r:id="rId10"/>
    <p:sldId id="479" r:id="rId11"/>
    <p:sldId id="480" r:id="rId12"/>
    <p:sldId id="481" r:id="rId13"/>
    <p:sldId id="482" r:id="rId14"/>
    <p:sldId id="483" r:id="rId15"/>
    <p:sldId id="484" r:id="rId16"/>
    <p:sldId id="485" r:id="rId17"/>
    <p:sldId id="486" r:id="rId18"/>
    <p:sldId id="487" r:id="rId19"/>
    <p:sldId id="488" r:id="rId20"/>
    <p:sldId id="489" r:id="rId21"/>
    <p:sldId id="490" r:id="rId22"/>
    <p:sldId id="491" r:id="rId23"/>
    <p:sldId id="492" r:id="rId24"/>
    <p:sldId id="470" r:id="rId25"/>
    <p:sldId id="471" r:id="rId26"/>
    <p:sldId id="472" r:id="rId27"/>
    <p:sldId id="473" r:id="rId28"/>
    <p:sldId id="474" r:id="rId29"/>
    <p:sldId id="475" r:id="rId30"/>
    <p:sldId id="476" r:id="rId31"/>
    <p:sldId id="477" r:id="rId32"/>
    <p:sldId id="493" r:id="rId33"/>
    <p:sldId id="494" r:id="rId34"/>
    <p:sldId id="495" r:id="rId35"/>
    <p:sldId id="496" r:id="rId36"/>
    <p:sldId id="497" r:id="rId37"/>
    <p:sldId id="498" r:id="rId38"/>
    <p:sldId id="499" r:id="rId39"/>
    <p:sldId id="500" r:id="rId40"/>
    <p:sldId id="501" r:id="rId41"/>
    <p:sldId id="502" r:id="rId42"/>
    <p:sldId id="423" r:id="rId43"/>
    <p:sldId id="430" r:id="rId44"/>
    <p:sldId id="431" r:id="rId45"/>
    <p:sldId id="436" r:id="rId46"/>
    <p:sldId id="424" r:id="rId47"/>
    <p:sldId id="432" r:id="rId48"/>
    <p:sldId id="460" r:id="rId49"/>
    <p:sldId id="461" r:id="rId50"/>
    <p:sldId id="462" r:id="rId51"/>
    <p:sldId id="463" r:id="rId52"/>
    <p:sldId id="464" r:id="rId53"/>
    <p:sldId id="465" r:id="rId54"/>
    <p:sldId id="466" r:id="rId55"/>
    <p:sldId id="467" r:id="rId56"/>
    <p:sldId id="468" r:id="rId57"/>
    <p:sldId id="469" r:id="rId58"/>
    <p:sldId id="504" r:id="rId59"/>
  </p:sldIdLst>
  <p:sldSz cx="9144000" cy="6858000" type="screen4x3"/>
  <p:notesSz cx="7099300" cy="10234613"/>
  <p:defaultTextStyle>
    <a:defPPr>
      <a:defRPr lang="en-GB"/>
    </a:defPPr>
    <a:lvl1pPr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5pPr>
    <a:lvl6pPr marL="2286000" algn="l" defTabSz="914400" rtl="0" eaLnBrk="1" latinLnBrk="0" hangingPunct="1">
      <a:defRPr sz="2000" kern="1200">
        <a:solidFill>
          <a:schemeClr val="tx1"/>
        </a:solidFill>
        <a:latin typeface="Verdana" panose="020B0604030504040204" pitchFamily="34" charset="0"/>
        <a:ea typeface="+mn-ea"/>
        <a:cs typeface="+mn-cs"/>
      </a:defRPr>
    </a:lvl6pPr>
    <a:lvl7pPr marL="2743200" algn="l" defTabSz="914400" rtl="0" eaLnBrk="1" latinLnBrk="0" hangingPunct="1">
      <a:defRPr sz="2000" kern="1200">
        <a:solidFill>
          <a:schemeClr val="tx1"/>
        </a:solidFill>
        <a:latin typeface="Verdana" panose="020B0604030504040204" pitchFamily="34" charset="0"/>
        <a:ea typeface="+mn-ea"/>
        <a:cs typeface="+mn-cs"/>
      </a:defRPr>
    </a:lvl7pPr>
    <a:lvl8pPr marL="3200400" algn="l" defTabSz="914400" rtl="0" eaLnBrk="1" latinLnBrk="0" hangingPunct="1">
      <a:defRPr sz="2000" kern="1200">
        <a:solidFill>
          <a:schemeClr val="tx1"/>
        </a:solidFill>
        <a:latin typeface="Verdana" panose="020B0604030504040204" pitchFamily="34" charset="0"/>
        <a:ea typeface="+mn-ea"/>
        <a:cs typeface="+mn-cs"/>
      </a:defRPr>
    </a:lvl8pPr>
    <a:lvl9pPr marL="3657600" algn="l" defTabSz="914400" rtl="0" eaLnBrk="1" latinLnBrk="0" hangingPunct="1">
      <a:defRPr sz="20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FFCC66"/>
    <a:srgbClr val="E62E20"/>
    <a:srgbClr val="66CCFF"/>
    <a:srgbClr val="00FF00"/>
    <a:srgbClr val="C0C0C0"/>
    <a:srgbClr val="5F5F5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38" autoAdjust="0"/>
    <p:restoredTop sz="79501" autoAdjust="0"/>
  </p:normalViewPr>
  <p:slideViewPr>
    <p:cSldViewPr>
      <p:cViewPr varScale="1">
        <p:scale>
          <a:sx n="78" d="100"/>
          <a:sy n="78" d="100"/>
        </p:scale>
        <p:origin x="-1368" y="-104"/>
      </p:cViewPr>
      <p:guideLst>
        <p:guide orient="horz" pos="2160"/>
        <p:guide pos="2880"/>
      </p:guideLst>
    </p:cSldViewPr>
  </p:slideViewPr>
  <p:outlineViewPr>
    <p:cViewPr>
      <p:scale>
        <a:sx n="33" d="100"/>
        <a:sy n="33" d="100"/>
      </p:scale>
      <p:origin x="0" y="13116"/>
    </p:cViewPr>
  </p:outlineViewPr>
  <p:notesTextViewPr>
    <p:cViewPr>
      <p:scale>
        <a:sx n="100" d="100"/>
        <a:sy n="100" d="100"/>
      </p:scale>
      <p:origin x="0" y="0"/>
    </p:cViewPr>
  </p:notesTextViewPr>
  <p:sorterViewPr>
    <p:cViewPr>
      <p:scale>
        <a:sx n="66" d="100"/>
        <a:sy n="66" d="100"/>
      </p:scale>
      <p:origin x="0" y="2256"/>
    </p:cViewPr>
  </p:sorterViewPr>
  <p:notesViewPr>
    <p:cSldViewPr>
      <p:cViewPr varScale="1">
        <p:scale>
          <a:sx n="89" d="100"/>
          <a:sy n="89" d="100"/>
        </p:scale>
        <p:origin x="-3846"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none" lIns="99048" tIns="49524" rIns="99048" bIns="49524" numCol="1" anchor="t" anchorCtr="0" compatLnSpc="1">
            <a:prstTxWarp prst="textNoShape">
              <a:avLst/>
            </a:prstTxWarp>
          </a:bodyPr>
          <a:lstStyle>
            <a:lvl1pPr eaLnBrk="1" hangingPunct="1">
              <a:defRPr sz="1300"/>
            </a:lvl1pPr>
          </a:lstStyle>
          <a:p>
            <a:pPr>
              <a:defRPr/>
            </a:pPr>
            <a:endParaRPr lang="en-US"/>
          </a:p>
        </p:txBody>
      </p:sp>
      <p:sp>
        <p:nvSpPr>
          <p:cNvPr id="16793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none" lIns="99048" tIns="49524" rIns="99048" bIns="49524" numCol="1" anchor="t" anchorCtr="0" compatLnSpc="1">
            <a:prstTxWarp prst="textNoShape">
              <a:avLst/>
            </a:prstTxWarp>
          </a:bodyPr>
          <a:lstStyle>
            <a:lvl1pPr algn="r" eaLnBrk="1" hangingPunct="1">
              <a:defRPr sz="1300"/>
            </a:lvl1pPr>
          </a:lstStyle>
          <a:p>
            <a:pPr>
              <a:defRPr/>
            </a:pPr>
            <a:endParaRPr lang="en-US"/>
          </a:p>
        </p:txBody>
      </p:sp>
      <p:sp>
        <p:nvSpPr>
          <p:cNvPr id="16794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none" lIns="99048" tIns="49524" rIns="99048" bIns="49524" numCol="1" anchor="b" anchorCtr="0" compatLnSpc="1">
            <a:prstTxWarp prst="textNoShape">
              <a:avLst/>
            </a:prstTxWarp>
          </a:bodyPr>
          <a:lstStyle>
            <a:lvl1pPr eaLnBrk="1" hangingPunct="1">
              <a:defRPr sz="1300"/>
            </a:lvl1pPr>
          </a:lstStyle>
          <a:p>
            <a:pPr>
              <a:defRPr/>
            </a:pPr>
            <a:endParaRPr lang="en-US"/>
          </a:p>
        </p:txBody>
      </p:sp>
      <p:sp>
        <p:nvSpPr>
          <p:cNvPr id="16794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none" lIns="99048" tIns="49524" rIns="99048" bIns="49524" numCol="1" anchor="b" anchorCtr="0" compatLnSpc="1">
            <a:prstTxWarp prst="textNoShape">
              <a:avLst/>
            </a:prstTxWarp>
          </a:bodyPr>
          <a:lstStyle>
            <a:lvl1pPr algn="r" eaLnBrk="1" hangingPunct="1">
              <a:defRPr sz="1300"/>
            </a:lvl1pPr>
          </a:lstStyle>
          <a:p>
            <a:pPr>
              <a:defRPr/>
            </a:pPr>
            <a:fld id="{BB88E04F-B422-41FF-AB2F-6D7E99BA5902}" type="slidenum">
              <a:rPr lang="en-US" altLang="en-US"/>
              <a:pPr>
                <a:defRPr/>
              </a:pPr>
              <a:t>‹#›</a:t>
            </a:fld>
            <a:endParaRPr lang="en-US" altLang="en-US"/>
          </a:p>
        </p:txBody>
      </p:sp>
    </p:spTree>
    <p:extLst>
      <p:ext uri="{BB962C8B-B14F-4D97-AF65-F5344CB8AC3E}">
        <p14:creationId xmlns:p14="http://schemas.microsoft.com/office/powerpoint/2010/main" val="2712311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vl1pPr>
          </a:lstStyle>
          <a:p>
            <a:pPr>
              <a:defRPr/>
            </a:pPr>
            <a:endParaRPr lang="en-GB"/>
          </a:p>
        </p:txBody>
      </p:sp>
      <p:sp>
        <p:nvSpPr>
          <p:cNvPr id="89091"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vl1pPr>
          </a:lstStyle>
          <a:p>
            <a:pPr>
              <a:defRPr/>
            </a:pPr>
            <a:endParaRPr lang="en-GB"/>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3"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noProof="0"/>
              <a:t>Click to edit Master text styles</a:t>
            </a:r>
          </a:p>
          <a:p>
            <a:pPr lvl="0"/>
            <a:r>
              <a:rPr lang="en-GB" noProof="0"/>
              <a:t>Second level</a:t>
            </a:r>
          </a:p>
          <a:p>
            <a:pPr lvl="0"/>
            <a:r>
              <a:rPr lang="en-GB" noProof="0"/>
              <a:t>Third level</a:t>
            </a:r>
          </a:p>
          <a:p>
            <a:pPr lvl="0"/>
            <a:r>
              <a:rPr lang="en-GB" noProof="0"/>
              <a:t>Fourth level</a:t>
            </a:r>
          </a:p>
          <a:p>
            <a:pPr lvl="0"/>
            <a:r>
              <a:rPr lang="en-GB" noProof="0"/>
              <a:t>Fifth level</a:t>
            </a:r>
          </a:p>
        </p:txBody>
      </p:sp>
      <p:sp>
        <p:nvSpPr>
          <p:cNvPr id="8909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vl1pPr>
          </a:lstStyle>
          <a:p>
            <a:pPr>
              <a:defRPr/>
            </a:pPr>
            <a:endParaRPr lang="en-GB"/>
          </a:p>
        </p:txBody>
      </p:sp>
      <p:sp>
        <p:nvSpPr>
          <p:cNvPr id="8909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A88E122F-E897-4F75-A60E-D6A0A731487E}" type="slidenum">
              <a:rPr lang="en-GB" altLang="en-US"/>
              <a:pPr>
                <a:defRPr/>
              </a:pPr>
              <a:t>‹#›</a:t>
            </a:fld>
            <a:endParaRPr lang="en-GB" altLang="en-US"/>
          </a:p>
        </p:txBody>
      </p:sp>
    </p:spTree>
    <p:extLst>
      <p:ext uri="{BB962C8B-B14F-4D97-AF65-F5344CB8AC3E}">
        <p14:creationId xmlns:p14="http://schemas.microsoft.com/office/powerpoint/2010/main" val="1909388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Arial" pitchFamily="34" charset="0"/>
                <a:ea typeface="+mn-ea"/>
                <a:cs typeface="+mn-cs"/>
              </a:rPr>
              <a:t>Other applications may need to access data </a:t>
            </a:r>
            <a:r>
              <a:rPr kumimoji="1" lang="en-US" sz="1200" b="0" i="0" u="none" strike="noStrike" kern="1200" baseline="0" dirty="0" smtClean="0">
                <a:solidFill>
                  <a:schemeClr val="tx1"/>
                </a:solidFill>
                <a:latin typeface="Arial" pitchFamily="34" charset="0"/>
                <a:ea typeface="+mn-ea"/>
                <a:cs typeface="+mn-cs"/>
              </a:rPr>
              <a:t>that resides </a:t>
            </a:r>
            <a:r>
              <a:rPr kumimoji="1" lang="en-US" sz="1200" b="0" i="0" u="none" strike="noStrike" kern="1200" baseline="0" dirty="0" smtClean="0">
                <a:solidFill>
                  <a:schemeClr val="tx1"/>
                </a:solidFill>
                <a:latin typeface="Arial" pitchFamily="34" charset="0"/>
                <a:ea typeface="+mn-ea"/>
                <a:cs typeface="+mn-cs"/>
              </a:rPr>
              <a:t>on separate systems. For example, the data may reside in mainframe</a:t>
            </a:r>
          </a:p>
          <a:p>
            <a:r>
              <a:rPr kumimoji="1" lang="en-US" sz="1200" b="0" i="0" u="none" strike="noStrike" kern="1200" baseline="0" dirty="0" smtClean="0">
                <a:solidFill>
                  <a:schemeClr val="tx1"/>
                </a:solidFill>
                <a:latin typeface="Arial" pitchFamily="34" charset="0"/>
                <a:ea typeface="+mn-ea"/>
                <a:cs typeface="+mn-cs"/>
              </a:rPr>
              <a:t>systems, Lightweight Directory Access Protocol (LDAP) repositories, and so </a:t>
            </a:r>
            <a:r>
              <a:rPr kumimoji="1" lang="en-US" sz="1200" b="0" i="0" u="none" strike="noStrike" kern="1200" baseline="0" dirty="0" smtClean="0">
                <a:solidFill>
                  <a:schemeClr val="tx1"/>
                </a:solidFill>
                <a:latin typeface="Arial" pitchFamily="34" charset="0"/>
                <a:ea typeface="+mn-ea"/>
                <a:cs typeface="+mn-cs"/>
              </a:rPr>
              <a:t>forth. Another </a:t>
            </a:r>
            <a:r>
              <a:rPr kumimoji="1" lang="en-US" sz="1200" b="0" i="0" u="none" strike="noStrike" kern="1200" baseline="0" dirty="0" smtClean="0">
                <a:solidFill>
                  <a:schemeClr val="tx1"/>
                </a:solidFill>
                <a:latin typeface="Arial" pitchFamily="34" charset="0"/>
                <a:ea typeface="+mn-ea"/>
                <a:cs typeface="+mn-cs"/>
              </a:rPr>
              <a:t>example is where data is provided by services through external systems</a:t>
            </a:r>
          </a:p>
          <a:p>
            <a:r>
              <a:rPr kumimoji="1" lang="en-US" sz="1200" b="0" i="0" u="none" strike="noStrike" kern="1200" baseline="0" dirty="0" smtClean="0">
                <a:solidFill>
                  <a:schemeClr val="tx1"/>
                </a:solidFill>
                <a:latin typeface="Arial" pitchFamily="34" charset="0"/>
                <a:ea typeface="+mn-ea"/>
                <a:cs typeface="+mn-cs"/>
              </a:rPr>
              <a:t>such as business-to-business (B2B) integration systems, credit card bureau service</a:t>
            </a:r>
            <a:r>
              <a:rPr kumimoji="1" lang="en-US" sz="1200" b="0" i="0" u="none" strike="noStrike" kern="1200" baseline="0" dirty="0" smtClean="0">
                <a:solidFill>
                  <a:schemeClr val="tx1"/>
                </a:solidFill>
                <a:latin typeface="Arial" pitchFamily="34" charset="0"/>
                <a:ea typeface="+mn-ea"/>
                <a:cs typeface="+mn-cs"/>
              </a:rPr>
              <a:t>, and </a:t>
            </a:r>
            <a:r>
              <a:rPr kumimoji="1" lang="en-US" sz="1200" b="0" i="0" u="none" strike="noStrike" kern="1200" baseline="0" dirty="0" smtClean="0">
                <a:solidFill>
                  <a:schemeClr val="tx1"/>
                </a:solidFill>
                <a:latin typeface="Arial" pitchFamily="34" charset="0"/>
                <a:ea typeface="+mn-ea"/>
                <a:cs typeface="+mn-cs"/>
              </a:rPr>
              <a:t>so forth.</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4</a:t>
            </a:fld>
            <a:endParaRPr lang="en-GB" altLang="en-US"/>
          </a:p>
        </p:txBody>
      </p:sp>
    </p:spTree>
    <p:extLst>
      <p:ext uri="{BB962C8B-B14F-4D97-AF65-F5344CB8AC3E}">
        <p14:creationId xmlns:p14="http://schemas.microsoft.com/office/powerpoint/2010/main" val="26940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54</a:t>
            </a:fld>
            <a:endParaRPr lang="en-GB" altLang="en-US"/>
          </a:p>
        </p:txBody>
      </p:sp>
    </p:spTree>
    <p:extLst>
      <p:ext uri="{BB962C8B-B14F-4D97-AF65-F5344CB8AC3E}">
        <p14:creationId xmlns:p14="http://schemas.microsoft.com/office/powerpoint/2010/main" val="331549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sz="1600" dirty="0" smtClean="0">
                <a:solidFill>
                  <a:srgbClr val="444444"/>
                </a:solidFill>
                <a:latin typeface="Arial" charset="0"/>
              </a:rPr>
              <a:t>Such code dependencies in components make it difficult to migrate the application from one type of data source to </a:t>
            </a:r>
            <a:r>
              <a:rPr lang="en-US" altLang="en-US" sz="1600" dirty="0" smtClean="0">
                <a:solidFill>
                  <a:srgbClr val="444444"/>
                </a:solidFill>
                <a:latin typeface="Arial" charset="0"/>
              </a:rPr>
              <a:t>another</a:t>
            </a:r>
            <a:r>
              <a:rPr lang="en-US" altLang="en-US" sz="1600" baseline="0" dirty="0" smtClean="0">
                <a:solidFill>
                  <a:srgbClr val="444444"/>
                </a:solidFill>
                <a:latin typeface="Arial" charset="0"/>
              </a:rPr>
              <a:t> </a:t>
            </a:r>
            <a:r>
              <a:rPr lang="en-US" altLang="en-US" sz="1200" dirty="0" smtClean="0">
                <a:solidFill>
                  <a:srgbClr val="444444"/>
                </a:solidFill>
                <a:latin typeface="Arial" charset="0"/>
              </a:rPr>
              <a:t>Components </a:t>
            </a:r>
            <a:r>
              <a:rPr lang="en-US" altLang="en-US" sz="1200" dirty="0" smtClean="0">
                <a:solidFill>
                  <a:srgbClr val="444444"/>
                </a:solidFill>
                <a:latin typeface="Arial" charset="0"/>
              </a:rPr>
              <a:t>need to be transparent to the actual persistent store or data source implementation to provide easy migration to different vendor products, different storage types, and different data source types.</a:t>
            </a:r>
          </a:p>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6</a:t>
            </a:fld>
            <a:endParaRPr lang="en-GB" altLang="en-US"/>
          </a:p>
        </p:txBody>
      </p:sp>
    </p:spTree>
    <p:extLst>
      <p:ext uri="{BB962C8B-B14F-4D97-AF65-F5344CB8AC3E}">
        <p14:creationId xmlns:p14="http://schemas.microsoft.com/office/powerpoint/2010/main" val="218316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Arial" pitchFamily="34" charset="0"/>
                <a:ea typeface="+mn-ea"/>
                <a:cs typeface="+mn-cs"/>
              </a:rPr>
              <a:t>During the</a:t>
            </a:r>
            <a:r>
              <a:rPr kumimoji="1" lang="id-ID" sz="1200" b="0" i="0" u="none" strike="noStrike" kern="1200" baseline="0" dirty="0" smtClean="0">
                <a:solidFill>
                  <a:schemeClr val="tx1"/>
                </a:solidFill>
                <a:latin typeface="Arial" pitchFamily="34" charset="0"/>
                <a:ea typeface="+mn-ea"/>
                <a:cs typeface="+mn-cs"/>
              </a:rPr>
              <a:t> </a:t>
            </a:r>
            <a:r>
              <a:rPr kumimoji="1" lang="en-US" sz="1200" b="0" i="0" u="none" strike="noStrike" kern="1200" baseline="0" dirty="0" smtClean="0">
                <a:solidFill>
                  <a:schemeClr val="tx1"/>
                </a:solidFill>
                <a:latin typeface="Arial" pitchFamily="34" charset="0"/>
                <a:ea typeface="+mn-ea"/>
                <a:cs typeface="+mn-cs"/>
              </a:rPr>
              <a:t>early days of objects many people realized that there was a fundamental "impedance mismatch" between</a:t>
            </a:r>
          </a:p>
          <a:p>
            <a:r>
              <a:rPr kumimoji="1" lang="en-US" sz="1200" b="0" i="0" u="none" strike="noStrike" kern="1200" baseline="0" dirty="0" smtClean="0">
                <a:solidFill>
                  <a:schemeClr val="tx1"/>
                </a:solidFill>
                <a:latin typeface="Arial" pitchFamily="34" charset="0"/>
                <a:ea typeface="+mn-ea"/>
                <a:cs typeface="+mn-cs"/>
              </a:rPr>
              <a:t>objects and relations. Thus, there followed a spate of effort on object-oriented databases, which essentially</a:t>
            </a:r>
          </a:p>
          <a:p>
            <a:r>
              <a:rPr kumimoji="1" lang="en-US" sz="1200" b="0" i="0" u="none" strike="noStrike" kern="1200" baseline="0" dirty="0" smtClean="0">
                <a:solidFill>
                  <a:schemeClr val="tx1"/>
                </a:solidFill>
                <a:latin typeface="Arial" pitchFamily="34" charset="0"/>
                <a:ea typeface="+mn-ea"/>
                <a:cs typeface="+mn-cs"/>
              </a:rPr>
              <a:t>brought the OO paradigm to disk storage</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7</a:t>
            </a:fld>
            <a:endParaRPr lang="en-GB" altLang="en-US"/>
          </a:p>
        </p:txBody>
      </p:sp>
    </p:spTree>
    <p:extLst>
      <p:ext uri="{BB962C8B-B14F-4D97-AF65-F5344CB8AC3E}">
        <p14:creationId xmlns:p14="http://schemas.microsoft.com/office/powerpoint/2010/main" val="203120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Arial" pitchFamily="34" charset="0"/>
                <a:ea typeface="+mn-ea"/>
                <a:cs typeface="+mn-cs"/>
              </a:rPr>
              <a:t>One the biggest reasons for the success of relational databases is the presence of SQL, a mostly standard</a:t>
            </a:r>
          </a:p>
          <a:p>
            <a:r>
              <a:rPr kumimoji="1" lang="en-US" sz="1200" b="0" i="0" u="none" strike="noStrike" kern="1200" baseline="0" dirty="0" smtClean="0">
                <a:solidFill>
                  <a:schemeClr val="tx1"/>
                </a:solidFill>
                <a:latin typeface="Arial" pitchFamily="34" charset="0"/>
                <a:ea typeface="+mn-ea"/>
                <a:cs typeface="+mn-cs"/>
              </a:rPr>
              <a:t>language for database communication. Although SQL is full of annoying and complicated vendor-specific</a:t>
            </a:r>
          </a:p>
          <a:p>
            <a:r>
              <a:rPr kumimoji="1" lang="en-US" sz="1200" b="0" i="0" u="none" strike="noStrike" kern="1200" baseline="0" dirty="0" smtClean="0">
                <a:solidFill>
                  <a:schemeClr val="tx1"/>
                </a:solidFill>
                <a:latin typeface="Arial" pitchFamily="34" charset="0"/>
                <a:ea typeface="+mn-ea"/>
                <a:cs typeface="+mn-cs"/>
              </a:rPr>
              <a:t>enhancements, its core syntax is common and well understood.</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8</a:t>
            </a:fld>
            <a:endParaRPr lang="en-GB" altLang="en-US"/>
          </a:p>
        </p:txBody>
      </p:sp>
    </p:spTree>
    <p:extLst>
      <p:ext uri="{BB962C8B-B14F-4D97-AF65-F5344CB8AC3E}">
        <p14:creationId xmlns:p14="http://schemas.microsoft.com/office/powerpoint/2010/main" val="142126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Arial" pitchFamily="34" charset="0"/>
                <a:ea typeface="+mn-ea"/>
                <a:cs typeface="+mn-cs"/>
              </a:rPr>
              <a:t>All details of data source access are hidden</a:t>
            </a:r>
            <a:r>
              <a:rPr kumimoji="1" lang="id-ID" sz="1200" b="0" i="0" u="none" strike="noStrike" kern="1200" baseline="0" dirty="0" smtClean="0">
                <a:solidFill>
                  <a:schemeClr val="tx1"/>
                </a:solidFill>
                <a:latin typeface="Arial" pitchFamily="34" charset="0"/>
                <a:ea typeface="+mn-ea"/>
                <a:cs typeface="+mn-cs"/>
              </a:rPr>
              <a:t> </a:t>
            </a:r>
            <a:r>
              <a:rPr kumimoji="1" lang="en-US" sz="1200" b="0" i="0" u="none" strike="noStrike" kern="1200" baseline="0" dirty="0" smtClean="0">
                <a:solidFill>
                  <a:schemeClr val="tx1"/>
                </a:solidFill>
                <a:latin typeface="Arial" pitchFamily="34" charset="0"/>
                <a:ea typeface="+mn-ea"/>
                <a:cs typeface="+mn-cs"/>
              </a:rPr>
              <a:t>behind this interface.</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12</a:t>
            </a:fld>
            <a:endParaRPr lang="en-GB" altLang="en-US"/>
          </a:p>
        </p:txBody>
      </p:sp>
    </p:spTree>
    <p:extLst>
      <p:ext uri="{BB962C8B-B14F-4D97-AF65-F5344CB8AC3E}">
        <p14:creationId xmlns:p14="http://schemas.microsoft.com/office/powerpoint/2010/main" val="289267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Arial" pitchFamily="34" charset="0"/>
                <a:ea typeface="+mn-ea"/>
                <a:cs typeface="+mn-cs"/>
              </a:rPr>
              <a:t>Objects and relational databases have different mechanisms for structuring data. Many parts of an object, such as</a:t>
            </a:r>
          </a:p>
          <a:p>
            <a:r>
              <a:rPr kumimoji="1" lang="en-US" sz="1200" b="0" i="0" u="none" strike="noStrike" kern="1200" baseline="0" dirty="0" smtClean="0">
                <a:solidFill>
                  <a:schemeClr val="tx1"/>
                </a:solidFill>
                <a:latin typeface="Arial" pitchFamily="34" charset="0"/>
                <a:ea typeface="+mn-ea"/>
                <a:cs typeface="+mn-cs"/>
              </a:rPr>
              <a:t>collections and inheritance, aren't present in relational databases. When you build an object model with a lot of</a:t>
            </a:r>
          </a:p>
          <a:p>
            <a:r>
              <a:rPr kumimoji="1" lang="en-US" sz="1200" b="0" i="0" u="none" strike="noStrike" kern="1200" baseline="0" dirty="0" smtClean="0">
                <a:solidFill>
                  <a:schemeClr val="tx1"/>
                </a:solidFill>
                <a:latin typeface="Arial" pitchFamily="34" charset="0"/>
                <a:ea typeface="+mn-ea"/>
                <a:cs typeface="+mn-cs"/>
              </a:rPr>
              <a:t>business logic it's valuable to use these mechanisms to better organize the data and the behavior that goes with it.</a:t>
            </a:r>
          </a:p>
          <a:p>
            <a:r>
              <a:rPr kumimoji="1" lang="en-US" sz="1200" b="0" i="0" u="none" strike="noStrike" kern="1200" baseline="0" dirty="0" smtClean="0">
                <a:solidFill>
                  <a:schemeClr val="tx1"/>
                </a:solidFill>
                <a:latin typeface="Arial" pitchFamily="34" charset="0"/>
                <a:ea typeface="+mn-ea"/>
                <a:cs typeface="+mn-cs"/>
              </a:rPr>
              <a:t>Doing so leads to variant schemas; that is, the object schema and the relational schema don't match up.</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33</a:t>
            </a:fld>
            <a:endParaRPr lang="en-GB" altLang="en-US"/>
          </a:p>
        </p:txBody>
      </p:sp>
    </p:spTree>
    <p:extLst>
      <p:ext uri="{BB962C8B-B14F-4D97-AF65-F5344CB8AC3E}">
        <p14:creationId xmlns:p14="http://schemas.microsoft.com/office/powerpoint/2010/main" val="1601910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Arial" pitchFamily="34" charset="0"/>
                <a:ea typeface="+mn-ea"/>
                <a:cs typeface="+mn-cs"/>
              </a:rPr>
              <a:t>Its responsibility is</a:t>
            </a:r>
            <a:r>
              <a:rPr kumimoji="1" lang="id-ID" sz="1200" b="0" i="0" u="none" strike="noStrike" kern="1200" baseline="0" dirty="0" smtClean="0">
                <a:solidFill>
                  <a:schemeClr val="tx1"/>
                </a:solidFill>
                <a:latin typeface="Arial" pitchFamily="34" charset="0"/>
                <a:ea typeface="+mn-ea"/>
                <a:cs typeface="+mn-cs"/>
              </a:rPr>
              <a:t> </a:t>
            </a:r>
            <a:r>
              <a:rPr kumimoji="1" lang="en-US" sz="1200" b="0" i="0" u="none" strike="noStrike" kern="1200" baseline="0" dirty="0" smtClean="0">
                <a:solidFill>
                  <a:schemeClr val="tx1"/>
                </a:solidFill>
                <a:latin typeface="Arial" pitchFamily="34" charset="0"/>
                <a:ea typeface="+mn-ea"/>
                <a:cs typeface="+mn-cs"/>
              </a:rPr>
              <a:t>to transfer data between the two and also to isolate them from each other. With </a:t>
            </a:r>
            <a:r>
              <a:rPr kumimoji="1" lang="en-US" sz="1200" b="0" i="1" u="none" strike="noStrike" kern="1200" baseline="0" dirty="0" smtClean="0">
                <a:solidFill>
                  <a:schemeClr val="tx1"/>
                </a:solidFill>
                <a:latin typeface="Arial" pitchFamily="34" charset="0"/>
                <a:ea typeface="+mn-ea"/>
                <a:cs typeface="+mn-cs"/>
              </a:rPr>
              <a:t>Data Mapper </a:t>
            </a:r>
            <a:r>
              <a:rPr kumimoji="1" lang="en-US" sz="1200" b="0" i="0" u="none" strike="noStrike" kern="1200" baseline="0" dirty="0" smtClean="0">
                <a:solidFill>
                  <a:schemeClr val="tx1"/>
                </a:solidFill>
                <a:latin typeface="Arial" pitchFamily="34" charset="0"/>
                <a:ea typeface="+mn-ea"/>
                <a:cs typeface="+mn-cs"/>
              </a:rPr>
              <a:t>the in-memory</a:t>
            </a:r>
          </a:p>
          <a:p>
            <a:r>
              <a:rPr kumimoji="1" lang="en-US" sz="1200" b="0" i="0" u="none" strike="noStrike" kern="1200" baseline="0" dirty="0" smtClean="0">
                <a:solidFill>
                  <a:schemeClr val="tx1"/>
                </a:solidFill>
                <a:latin typeface="Arial" pitchFamily="34" charset="0"/>
                <a:ea typeface="+mn-ea"/>
                <a:cs typeface="+mn-cs"/>
              </a:rPr>
              <a:t>objects needn't know even that there's a database present; they need no SQL interface code, and certainly no</a:t>
            </a:r>
          </a:p>
          <a:p>
            <a:r>
              <a:rPr kumimoji="1" lang="en-US" sz="1200" b="0" i="0" u="none" strike="noStrike" kern="1200" baseline="0" dirty="0" smtClean="0">
                <a:solidFill>
                  <a:schemeClr val="tx1"/>
                </a:solidFill>
                <a:latin typeface="Arial" pitchFamily="34" charset="0"/>
                <a:ea typeface="+mn-ea"/>
                <a:cs typeface="+mn-cs"/>
              </a:rPr>
              <a:t>knowledge of the database schema.</a:t>
            </a:r>
            <a:endParaRPr kumimoji="1" lang="id-ID" sz="1200" b="0" i="0" u="none" strike="noStrike" kern="1200" baseline="0" dirty="0" smtClean="0">
              <a:solidFill>
                <a:schemeClr val="tx1"/>
              </a:solidFill>
              <a:latin typeface="Arial" pitchFamily="34" charset="0"/>
              <a:ea typeface="+mn-ea"/>
              <a:cs typeface="+mn-cs"/>
            </a:endParaRPr>
          </a:p>
          <a:p>
            <a:endParaRPr kumimoji="1" lang="id-ID" sz="1200" b="0" i="0" u="none" strike="noStrike" kern="1200" baseline="0" dirty="0" smtClean="0">
              <a:solidFill>
                <a:schemeClr val="tx1"/>
              </a:solidFill>
              <a:latin typeface="Arial" pitchFamily="34" charset="0"/>
              <a:ea typeface="+mn-ea"/>
              <a:cs typeface="+mn-cs"/>
            </a:endParaRPr>
          </a:p>
          <a:p>
            <a:r>
              <a:rPr kumimoji="1" lang="en-US" sz="1200" b="0" i="0" u="none" strike="noStrike" kern="1200" baseline="0" dirty="0" smtClean="0">
                <a:solidFill>
                  <a:schemeClr val="tx1"/>
                </a:solidFill>
                <a:latin typeface="Arial" pitchFamily="34" charset="0"/>
                <a:ea typeface="+mn-ea"/>
                <a:cs typeface="+mn-cs"/>
              </a:rPr>
              <a:t>(The database schema is always ignorant of the objects that use it.) Since it's a</a:t>
            </a:r>
          </a:p>
          <a:p>
            <a:r>
              <a:rPr kumimoji="1" lang="en-US" sz="1200" b="0" i="0" u="none" strike="noStrike" kern="1200" baseline="0" dirty="0" smtClean="0">
                <a:solidFill>
                  <a:schemeClr val="tx1"/>
                </a:solidFill>
                <a:latin typeface="Arial" pitchFamily="34" charset="0"/>
                <a:ea typeface="+mn-ea"/>
                <a:cs typeface="+mn-cs"/>
              </a:rPr>
              <a:t>form of </a:t>
            </a:r>
            <a:r>
              <a:rPr kumimoji="1" lang="en-US" sz="1200" b="0" i="1" u="none" strike="noStrike" kern="1200" baseline="0" dirty="0" smtClean="0">
                <a:solidFill>
                  <a:schemeClr val="tx1"/>
                </a:solidFill>
                <a:latin typeface="Arial" pitchFamily="34" charset="0"/>
                <a:ea typeface="+mn-ea"/>
                <a:cs typeface="+mn-cs"/>
              </a:rPr>
              <a:t>Mapper (473), Data Mapper </a:t>
            </a:r>
            <a:r>
              <a:rPr kumimoji="1" lang="en-US" sz="1200" b="0" i="0" u="none" strike="noStrike" kern="1200" baseline="0" dirty="0" smtClean="0">
                <a:solidFill>
                  <a:schemeClr val="tx1"/>
                </a:solidFill>
                <a:latin typeface="Arial" pitchFamily="34" charset="0"/>
                <a:ea typeface="+mn-ea"/>
                <a:cs typeface="+mn-cs"/>
              </a:rPr>
              <a:t>itself is even unknown to the domain layer.</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34</a:t>
            </a:fld>
            <a:endParaRPr lang="en-GB" altLang="en-US"/>
          </a:p>
        </p:txBody>
      </p:sp>
    </p:spTree>
    <p:extLst>
      <p:ext uri="{BB962C8B-B14F-4D97-AF65-F5344CB8AC3E}">
        <p14:creationId xmlns:p14="http://schemas.microsoft.com/office/powerpoint/2010/main" val="3044976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Arial" pitchFamily="34" charset="0"/>
                <a:ea typeface="+mn-ea"/>
                <a:cs typeface="+mn-cs"/>
              </a:rPr>
              <a:t>Encapsulating data access calls in a</a:t>
            </a:r>
          </a:p>
          <a:p>
            <a:r>
              <a:rPr kumimoji="1" lang="en-US" sz="1200" b="0" i="0" u="none" strike="noStrike" kern="1200" baseline="0" dirty="0" smtClean="0">
                <a:solidFill>
                  <a:schemeClr val="tx1"/>
                </a:solidFill>
                <a:latin typeface="Arial" pitchFamily="34" charset="0"/>
                <a:ea typeface="+mn-ea"/>
                <a:cs typeface="+mn-cs"/>
              </a:rPr>
              <a:t>data access object makes it easier to adapt the enterprise bean’s data access to different</a:t>
            </a:r>
          </a:p>
          <a:p>
            <a:r>
              <a:rPr kumimoji="1" lang="en-US" sz="1200" b="0" i="0" u="none" strike="noStrike" kern="1200" baseline="0" dirty="0" smtClean="0">
                <a:solidFill>
                  <a:schemeClr val="tx1"/>
                </a:solidFill>
                <a:latin typeface="Arial" pitchFamily="34" charset="0"/>
                <a:ea typeface="+mn-ea"/>
                <a:cs typeface="+mn-cs"/>
              </a:rPr>
              <a:t>schemas or different database types. The sample application uses separate</a:t>
            </a:r>
          </a:p>
          <a:p>
            <a:r>
              <a:rPr kumimoji="1" lang="en-US" sz="1200" b="0" i="0" u="none" strike="noStrike" kern="1200" baseline="0" dirty="0" smtClean="0">
                <a:solidFill>
                  <a:schemeClr val="tx1"/>
                </a:solidFill>
                <a:latin typeface="Arial" pitchFamily="34" charset="0"/>
                <a:ea typeface="+mn-ea"/>
                <a:cs typeface="+mn-cs"/>
              </a:rPr>
              <a:t>data access objects for implementing persistence.</a:t>
            </a:r>
            <a:endParaRPr kumimoji="1" lang="id-ID" sz="1200" b="0" i="0" u="none" strike="noStrike" kern="1200" baseline="0" dirty="0" smtClean="0">
              <a:solidFill>
                <a:schemeClr val="tx1"/>
              </a:solidFill>
              <a:latin typeface="Arial" pitchFamily="34" charset="0"/>
              <a:ea typeface="+mn-ea"/>
              <a:cs typeface="+mn-cs"/>
            </a:endParaRPr>
          </a:p>
          <a:p>
            <a:endParaRPr kumimoji="1" lang="id-ID" sz="1200" b="0" i="0" u="none" strike="noStrike" kern="1200" baseline="0" dirty="0" smtClean="0">
              <a:solidFill>
                <a:schemeClr val="tx1"/>
              </a:solidFill>
              <a:latin typeface="Arial" pitchFamily="34" charset="0"/>
              <a:ea typeface="+mn-ea"/>
              <a:cs typeface="+mn-cs"/>
            </a:endParaRPr>
          </a:p>
          <a:p>
            <a:r>
              <a:rPr kumimoji="1" lang="id-ID" sz="1200" b="0" i="0" u="none" strike="noStrike" kern="1200" baseline="0" dirty="0" smtClean="0">
                <a:solidFill>
                  <a:schemeClr val="tx1"/>
                </a:solidFill>
                <a:latin typeface="Arial" pitchFamily="34" charset="0"/>
                <a:ea typeface="+mn-ea"/>
                <a:cs typeface="+mn-cs"/>
              </a:rPr>
              <a:t>Contoh:</a:t>
            </a:r>
          </a:p>
          <a:p>
            <a:r>
              <a:rPr kumimoji="1" lang="en-US" sz="1200" b="0" i="0" u="none" strike="noStrike" kern="1200" baseline="0" dirty="0" smtClean="0">
                <a:solidFill>
                  <a:schemeClr val="tx1"/>
                </a:solidFill>
                <a:latin typeface="Arial" pitchFamily="34" charset="0"/>
                <a:ea typeface="+mn-ea"/>
                <a:cs typeface="+mn-cs"/>
              </a:rPr>
              <a:t>The </a:t>
            </a:r>
            <a:r>
              <a:rPr kumimoji="1" lang="en-US" sz="1200" b="0" i="0" u="none" strike="noStrike" kern="1200" baseline="0" dirty="0" err="1" smtClean="0">
                <a:solidFill>
                  <a:schemeClr val="tx1"/>
                </a:solidFill>
                <a:latin typeface="Arial" pitchFamily="34" charset="0"/>
                <a:ea typeface="+mn-ea"/>
                <a:cs typeface="+mn-cs"/>
              </a:rPr>
              <a:t>UserDAO</a:t>
            </a:r>
            <a:r>
              <a:rPr kumimoji="1" lang="en-US" sz="1200" b="0" i="0" u="none" strike="noStrike" kern="1200" baseline="0" dirty="0" smtClean="0">
                <a:solidFill>
                  <a:schemeClr val="tx1"/>
                </a:solidFill>
                <a:latin typeface="Arial" pitchFamily="34" charset="0"/>
                <a:ea typeface="+mn-ea"/>
                <a:cs typeface="+mn-cs"/>
              </a:rPr>
              <a:t> encapsulates all Java Database Connectivity (JDBC)</a:t>
            </a:r>
          </a:p>
          <a:p>
            <a:r>
              <a:rPr kumimoji="1" lang="en-US" sz="1200" b="0" i="0" u="none" strike="noStrike" kern="1200" baseline="0" dirty="0" smtClean="0">
                <a:solidFill>
                  <a:schemeClr val="tx1"/>
                </a:solidFill>
                <a:latin typeface="Arial" pitchFamily="34" charset="0"/>
                <a:ea typeface="+mn-ea"/>
                <a:cs typeface="+mn-cs"/>
              </a:rPr>
              <a:t>code and decouples the servlet from the implementation details. The servlet code is</a:t>
            </a:r>
          </a:p>
          <a:p>
            <a:r>
              <a:rPr kumimoji="1" lang="en-US" sz="1200" b="0" i="0" u="none" strike="noStrike" kern="1200" baseline="0" dirty="0" smtClean="0">
                <a:solidFill>
                  <a:schemeClr val="tx1"/>
                </a:solidFill>
                <a:latin typeface="Arial" pitchFamily="34" charset="0"/>
                <a:ea typeface="+mn-ea"/>
                <a:cs typeface="+mn-cs"/>
              </a:rPr>
              <a:t>much simpler as a result.</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48</a:t>
            </a:fld>
            <a:endParaRPr lang="en-GB" altLang="en-US"/>
          </a:p>
        </p:txBody>
      </p:sp>
    </p:spTree>
    <p:extLst>
      <p:ext uri="{BB962C8B-B14F-4D97-AF65-F5344CB8AC3E}">
        <p14:creationId xmlns:p14="http://schemas.microsoft.com/office/powerpoint/2010/main" val="1472866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DAO usually implements a basic "Create-Read-Update-Delete" (CRUD) pattern to handle single instances of entity objects. Most of the time additional use-case specific methods are required that batch-retrieve objects to improve data access performance, populate objects differently, e.g. with or without dependent objects loaded and deal with polymorphism. The DAO returns domain objects (DO) that represent instances of data entities (e.g. articles, users, etc.).</a:t>
            </a:r>
            <a:endParaRPr lang="id-ID" dirty="0" smtClean="0"/>
          </a:p>
          <a:p>
            <a:r>
              <a:rPr lang="en-US" dirty="0" smtClean="0"/>
              <a:t>DOs contain either only values or in more recent design paradigms (</a:t>
            </a:r>
            <a:endParaRPr lang="id-ID" dirty="0" smtClean="0"/>
          </a:p>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50</a:t>
            </a:fld>
            <a:endParaRPr lang="en-GB" altLang="en-US"/>
          </a:p>
        </p:txBody>
      </p:sp>
    </p:spTree>
    <p:extLst>
      <p:ext uri="{BB962C8B-B14F-4D97-AF65-F5344CB8AC3E}">
        <p14:creationId xmlns:p14="http://schemas.microsoft.com/office/powerpoint/2010/main" val="966265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2438400" y="2590800"/>
            <a:ext cx="59594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ctr" eaLnBrk="1" hangingPunct="1">
              <a:defRPr/>
            </a:pPr>
            <a:endParaRPr kumimoji="1" lang="en-US" altLang="en-US" sz="2400"/>
          </a:p>
        </p:txBody>
      </p:sp>
      <p:sp>
        <p:nvSpPr>
          <p:cNvPr id="5" name="Text Box 8"/>
          <p:cNvSpPr txBox="1">
            <a:spLocks noChangeArrowheads="1"/>
          </p:cNvSpPr>
          <p:nvPr/>
        </p:nvSpPr>
        <p:spPr bwMode="auto">
          <a:xfrm>
            <a:off x="179512" y="1400175"/>
            <a:ext cx="831202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r>
              <a:rPr lang="en-US" altLang="en-US" sz="3200" dirty="0">
                <a:solidFill>
                  <a:schemeClr val="tx2"/>
                </a:solidFill>
              </a:rPr>
              <a:t/>
            </a:r>
            <a:br>
              <a:rPr lang="en-US" altLang="en-US" sz="3200" dirty="0">
                <a:solidFill>
                  <a:schemeClr val="tx2"/>
                </a:solidFill>
              </a:rPr>
            </a:br>
            <a:r>
              <a:rPr lang="en-US" altLang="en-US" sz="2400" i="1" dirty="0">
                <a:solidFill>
                  <a:schemeClr val="tx2"/>
                </a:solidFill>
              </a:rPr>
              <a:t>Enterprise </a:t>
            </a:r>
            <a:r>
              <a:rPr lang="en-US" altLang="en-US" sz="2400" i="1" dirty="0" err="1" smtClean="0">
                <a:solidFill>
                  <a:schemeClr val="tx2"/>
                </a:solidFill>
              </a:rPr>
              <a:t>Ap</a:t>
            </a:r>
            <a:r>
              <a:rPr lang="id-ID" altLang="en-US" sz="2400" i="1" dirty="0" smtClean="0">
                <a:solidFill>
                  <a:schemeClr val="tx2"/>
                </a:solidFill>
              </a:rPr>
              <a:t>p</a:t>
            </a:r>
            <a:r>
              <a:rPr lang="en-US" altLang="en-US" sz="2400" i="1" dirty="0" err="1" smtClean="0">
                <a:solidFill>
                  <a:schemeClr val="tx2"/>
                </a:solidFill>
              </a:rPr>
              <a:t>lication</a:t>
            </a:r>
            <a:r>
              <a:rPr lang="en-US" altLang="en-US" sz="2400" i="1" dirty="0" smtClean="0">
                <a:solidFill>
                  <a:schemeClr val="tx2"/>
                </a:solidFill>
              </a:rPr>
              <a:t> Architecture</a:t>
            </a:r>
            <a:r>
              <a:rPr lang="id-ID" altLang="en-US" sz="2400" i="1" dirty="0" smtClean="0">
                <a:solidFill>
                  <a:schemeClr val="tx2"/>
                </a:solidFill>
              </a:rPr>
              <a:t> &amp; Programming</a:t>
            </a:r>
            <a:endParaRPr lang="en-US" altLang="en-US" sz="3200" dirty="0">
              <a:solidFill>
                <a:schemeClr val="tx2"/>
              </a:solidFill>
            </a:endParaRPr>
          </a:p>
        </p:txBody>
      </p:sp>
      <p:sp>
        <p:nvSpPr>
          <p:cNvPr id="6" name="Text Box 9"/>
          <p:cNvSpPr txBox="1">
            <a:spLocks noChangeArrowheads="1"/>
          </p:cNvSpPr>
          <p:nvPr/>
        </p:nvSpPr>
        <p:spPr bwMode="auto">
          <a:xfrm>
            <a:off x="3514725" y="5516563"/>
            <a:ext cx="488315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spcBef>
                <a:spcPct val="50000"/>
              </a:spcBef>
              <a:defRPr/>
            </a:pPr>
            <a:r>
              <a:rPr lang="en-US" altLang="en-US" sz="1400" dirty="0" err="1"/>
              <a:t>Fakultas</a:t>
            </a:r>
            <a:r>
              <a:rPr lang="en-US" altLang="en-US" sz="1400" dirty="0"/>
              <a:t> </a:t>
            </a:r>
            <a:r>
              <a:rPr lang="en-US" altLang="en-US" sz="1400" dirty="0" err="1"/>
              <a:t>Ilmu</a:t>
            </a:r>
            <a:r>
              <a:rPr lang="en-US" altLang="en-US" sz="1400" dirty="0"/>
              <a:t> </a:t>
            </a:r>
            <a:r>
              <a:rPr lang="en-US" altLang="en-US" sz="1400" dirty="0" err="1"/>
              <a:t>Komputer</a:t>
            </a:r>
            <a:r>
              <a:rPr lang="en-US" altLang="en-US" sz="1400" dirty="0"/>
              <a:t> </a:t>
            </a:r>
            <a:br>
              <a:rPr lang="en-US" altLang="en-US" sz="1400" dirty="0"/>
            </a:br>
            <a:r>
              <a:rPr lang="en-US" altLang="en-US" sz="1400" dirty="0" err="1"/>
              <a:t>Universitas</a:t>
            </a:r>
            <a:r>
              <a:rPr lang="en-US" altLang="en-US" sz="1400" dirty="0"/>
              <a:t> Indonesia</a:t>
            </a:r>
          </a:p>
          <a:p>
            <a:pPr algn="r" eaLnBrk="1" hangingPunct="1">
              <a:spcBef>
                <a:spcPct val="50000"/>
              </a:spcBef>
              <a:defRPr/>
            </a:pPr>
            <a:r>
              <a:rPr lang="en-US" altLang="en-US" sz="1400" dirty="0"/>
              <a:t/>
            </a:r>
            <a:br>
              <a:rPr lang="en-US" altLang="en-US" sz="1400" dirty="0"/>
            </a:br>
            <a:r>
              <a:rPr lang="en-US" altLang="en-US" sz="800" b="1" dirty="0"/>
              <a:t>Version 1.0  - Internal Use Only</a:t>
            </a:r>
          </a:p>
        </p:txBody>
      </p:sp>
      <p:pic>
        <p:nvPicPr>
          <p:cNvPr id="7"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161925"/>
            <a:ext cx="3455988"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7571" name="Rectangle 3"/>
          <p:cNvSpPr>
            <a:spLocks noGrp="1" noChangeArrowheads="1"/>
          </p:cNvSpPr>
          <p:nvPr>
            <p:ph type="ctrTitle" sz="quarter"/>
          </p:nvPr>
        </p:nvSpPr>
        <p:spPr>
          <a:xfrm>
            <a:off x="2895600" y="2819400"/>
            <a:ext cx="5468938" cy="461665"/>
          </a:xfrm>
        </p:spPr>
        <p:txBody>
          <a:bodyPr anchor="t"/>
          <a:lstStyle>
            <a:lvl1pPr algn="r">
              <a:spcBef>
                <a:spcPct val="10000"/>
              </a:spcBef>
              <a:spcAft>
                <a:spcPct val="20000"/>
              </a:spcAft>
              <a:buClr>
                <a:schemeClr val="folHlink"/>
              </a:buClr>
              <a:buSzPct val="75000"/>
              <a:buFont typeface="Wingdings" pitchFamily="2" charset="2"/>
              <a:buNone/>
              <a:defRPr sz="2400" b="1">
                <a:solidFill>
                  <a:schemeClr val="tx1"/>
                </a:solidFill>
                <a:latin typeface="Calibri" pitchFamily="34" charset="0"/>
              </a:defRPr>
            </a:lvl1pPr>
          </a:lstStyle>
          <a:p>
            <a:r>
              <a:rPr lang="en-US" dirty="0"/>
              <a:t>Click to edit Master title style</a:t>
            </a:r>
          </a:p>
        </p:txBody>
      </p:sp>
      <p:sp>
        <p:nvSpPr>
          <p:cNvPr id="877578" name="Rectangle 10"/>
          <p:cNvSpPr>
            <a:spLocks noGrp="1" noChangeArrowheads="1"/>
          </p:cNvSpPr>
          <p:nvPr>
            <p:ph type="subTitle" idx="1"/>
          </p:nvPr>
        </p:nvSpPr>
        <p:spPr>
          <a:xfrm>
            <a:off x="2279650" y="3717032"/>
            <a:ext cx="6102350" cy="1130300"/>
          </a:xfrm>
        </p:spPr>
        <p:txBody>
          <a:bodyPr/>
          <a:lstStyle>
            <a:lvl1pPr marL="0" indent="0" algn="r">
              <a:buFont typeface="Wingdings" pitchFamily="2" charset="2"/>
              <a:buNone/>
              <a:defRPr>
                <a:latin typeface="Calibri" pitchFamily="34" charset="0"/>
              </a:defRPr>
            </a:lvl1pPr>
          </a:lstStyle>
          <a:p>
            <a:r>
              <a:rPr lang="en-US" dirty="0"/>
              <a:t>Click to edit Master subtitle style</a:t>
            </a:r>
          </a:p>
        </p:txBody>
      </p:sp>
    </p:spTree>
    <p:extLst>
      <p:ext uri="{BB962C8B-B14F-4D97-AF65-F5344CB8AC3E}">
        <p14:creationId xmlns:p14="http://schemas.microsoft.com/office/powerpoint/2010/main" val="1820359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376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196850"/>
            <a:ext cx="2103437" cy="612775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0" y="196850"/>
            <a:ext cx="6157913" cy="6127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846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lvl1pPr>
              <a:lnSpc>
                <a:spcPct val="100000"/>
              </a:lnSpc>
              <a:defRPr>
                <a:latin typeface="Calibri" pitchFamily="34" charset="0"/>
              </a:defRPr>
            </a:lvl1pPr>
            <a:lvl2pPr>
              <a:lnSpc>
                <a:spcPct val="100000"/>
              </a:lnSpc>
              <a:defRPr>
                <a:latin typeface="Calibri" pitchFamily="34" charset="0"/>
              </a:defRPr>
            </a:lvl2pPr>
            <a:lvl3pPr>
              <a:lnSpc>
                <a:spcPct val="100000"/>
              </a:lnSpc>
              <a:defRPr sz="1800"/>
            </a:lvl3pPr>
            <a:lvl4pPr>
              <a:lnSpc>
                <a:spcPct val="100000"/>
              </a:lnSpc>
              <a:defRPr sz="1800"/>
            </a:lvl4pPr>
            <a:lvl5pPr>
              <a:lnSpc>
                <a:spcPct val="10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701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5536" y="1628800"/>
            <a:ext cx="7772400" cy="1362075"/>
          </a:xfrm>
        </p:spPr>
        <p:txBody>
          <a:bodyPr/>
          <a:lstStyle>
            <a:lvl1pPr algn="l">
              <a:defRPr sz="4000" b="1" cap="small" baseline="0"/>
            </a:lvl1pPr>
          </a:lstStyle>
          <a:p>
            <a:r>
              <a:rPr lang="en-US" dirty="0"/>
              <a:t>Click to edit Master title style</a:t>
            </a:r>
            <a:endParaRPr lang="en-AU" dirty="0"/>
          </a:p>
        </p:txBody>
      </p:sp>
      <p:sp>
        <p:nvSpPr>
          <p:cNvPr id="3" name="Text Placeholder 2"/>
          <p:cNvSpPr>
            <a:spLocks noGrp="1"/>
          </p:cNvSpPr>
          <p:nvPr>
            <p:ph type="body" idx="1"/>
          </p:nvPr>
        </p:nvSpPr>
        <p:spPr>
          <a:xfrm>
            <a:off x="899592" y="3100400"/>
            <a:ext cx="7772400" cy="1500187"/>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5184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990600"/>
            <a:ext cx="4092575" cy="533400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702175" y="990600"/>
            <a:ext cx="4092575" cy="533400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3336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3144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659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3513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7131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953198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56588" y="5964238"/>
            <a:ext cx="6508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81000" y="196850"/>
            <a:ext cx="8162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57200" y="990600"/>
            <a:ext cx="833755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76548" name="Rectangle 4"/>
          <p:cNvSpPr>
            <a:spLocks noGrp="1" noChangeArrowheads="1"/>
          </p:cNvSpPr>
          <p:nvPr>
            <p:ph type="dt" sz="half" idx="2"/>
          </p:nvPr>
        </p:nvSpPr>
        <p:spPr bwMode="auto">
          <a:xfrm>
            <a:off x="428625" y="6418263"/>
            <a:ext cx="1905000" cy="266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vl1pPr>
          </a:lstStyle>
          <a:p>
            <a:pPr>
              <a:defRPr/>
            </a:pPr>
            <a:endParaRPr lang="en-US"/>
          </a:p>
        </p:txBody>
      </p:sp>
      <p:sp>
        <p:nvSpPr>
          <p:cNvPr id="876549" name="Rectangle 5"/>
          <p:cNvSpPr>
            <a:spLocks noGrp="1" noChangeArrowheads="1"/>
          </p:cNvSpPr>
          <p:nvPr>
            <p:ph type="ftr" sz="quarter" idx="3"/>
          </p:nvPr>
        </p:nvSpPr>
        <p:spPr bwMode="auto">
          <a:xfrm>
            <a:off x="3419475" y="6380163"/>
            <a:ext cx="28956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a:lvl1pPr>
          </a:lstStyle>
          <a:p>
            <a:pPr>
              <a:defRPr/>
            </a:pPr>
            <a:endParaRPr lang="en-US"/>
          </a:p>
        </p:txBody>
      </p:sp>
      <p:sp>
        <p:nvSpPr>
          <p:cNvPr id="1030" name="Text Box 6"/>
          <p:cNvSpPr txBox="1">
            <a:spLocks noChangeArrowheads="1"/>
          </p:cNvSpPr>
          <p:nvPr/>
        </p:nvSpPr>
        <p:spPr bwMode="auto">
          <a:xfrm>
            <a:off x="6804025" y="6400800"/>
            <a:ext cx="1368425" cy="244475"/>
          </a:xfrm>
          <a:prstGeom prst="rect">
            <a:avLst/>
          </a:prstGeom>
          <a:noFill/>
          <a:ln w="9525">
            <a:noFill/>
            <a:miter lim="800000"/>
            <a:headEnd/>
            <a:tailEnd/>
          </a:ln>
        </p:spPr>
        <p:txBody>
          <a:bodyPr>
            <a:spAutoFit/>
          </a:bodyPr>
          <a:lstStyle>
            <a:lvl1pPr eaLnBrk="0" hangingPunct="0">
              <a:defRPr sz="2000">
                <a:solidFill>
                  <a:schemeClr val="tx1"/>
                </a:solidFill>
                <a:latin typeface="Verdana" panose="020B0604030504040204" pitchFamily="34" charset="0"/>
              </a:defRPr>
            </a:lvl1pPr>
            <a:lvl2pPr marL="742950" indent="-285750" eaLnBrk="0" hangingPunct="0">
              <a:defRPr sz="2000">
                <a:solidFill>
                  <a:schemeClr val="tx1"/>
                </a:solidFill>
                <a:latin typeface="Verdana" panose="020B0604030504040204" pitchFamily="34" charset="0"/>
              </a:defRPr>
            </a:lvl2pPr>
            <a:lvl3pPr marL="1143000" indent="-228600" eaLnBrk="0" hangingPunct="0">
              <a:defRPr sz="2000">
                <a:solidFill>
                  <a:schemeClr val="tx1"/>
                </a:solidFill>
                <a:latin typeface="Verdana" panose="020B0604030504040204" pitchFamily="34" charset="0"/>
              </a:defRPr>
            </a:lvl3pPr>
            <a:lvl4pPr marL="1600200" indent="-228600" eaLnBrk="0" hangingPunct="0">
              <a:defRPr sz="2000">
                <a:solidFill>
                  <a:schemeClr val="tx1"/>
                </a:solidFill>
                <a:latin typeface="Verdana" panose="020B0604030504040204" pitchFamily="34" charset="0"/>
              </a:defRPr>
            </a:lvl4pPr>
            <a:lvl5pPr marL="2057400" indent="-228600" eaLnBrk="0" hangingPunct="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r>
              <a:rPr lang="en-US" altLang="en-US" sz="1000" dirty="0"/>
              <a:t>PSP/V1.0/</a:t>
            </a:r>
            <a:fld id="{C99A6D4F-441F-4B0A-8A10-F149B53D136F}" type="slidenum">
              <a:rPr lang="en-US" altLang="en-US" sz="1000" smtClean="0"/>
              <a:pPr algn="r" eaLnBrk="1" hangingPunct="1">
                <a:defRPr/>
              </a:pPr>
              <a:t>‹#›</a:t>
            </a:fld>
            <a:endParaRPr lang="en-US" altLang="en-US" sz="1000" dirty="0"/>
          </a:p>
        </p:txBody>
      </p:sp>
    </p:spTree>
  </p:cSld>
  <p:clrMap bg1="lt1" tx1="dk1" bg2="lt2" tx2="dk2" accent1="accent1" accent2="accent2" accent3="accent3" accent4="accent4" accent5="accent5" accent6="accent6" hlink="hlink" folHlink="folHlink"/>
  <p:sldLayoutIdLst>
    <p:sldLayoutId id="2147483846"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Verdana" pitchFamily="34" charset="0"/>
        </a:defRPr>
      </a:lvl2pPr>
      <a:lvl3pPr algn="l" rtl="0" eaLnBrk="0" fontAlgn="base" hangingPunct="0">
        <a:spcBef>
          <a:spcPct val="0"/>
        </a:spcBef>
        <a:spcAft>
          <a:spcPct val="0"/>
        </a:spcAft>
        <a:defRPr sz="3600">
          <a:solidFill>
            <a:schemeClr val="tx2"/>
          </a:solidFill>
          <a:latin typeface="Verdana" pitchFamily="34" charset="0"/>
        </a:defRPr>
      </a:lvl3pPr>
      <a:lvl4pPr algn="l" rtl="0" eaLnBrk="0" fontAlgn="base" hangingPunct="0">
        <a:spcBef>
          <a:spcPct val="0"/>
        </a:spcBef>
        <a:spcAft>
          <a:spcPct val="0"/>
        </a:spcAft>
        <a:defRPr sz="3600">
          <a:solidFill>
            <a:schemeClr val="tx2"/>
          </a:solidFill>
          <a:latin typeface="Verdana" pitchFamily="34" charset="0"/>
        </a:defRPr>
      </a:lvl4pPr>
      <a:lvl5pPr algn="l" rtl="0" eaLnBrk="0" fontAlgn="base" hangingPunct="0">
        <a:spcBef>
          <a:spcPct val="0"/>
        </a:spcBef>
        <a:spcAft>
          <a:spcPct val="0"/>
        </a:spcAft>
        <a:defRPr sz="3600">
          <a:solidFill>
            <a:schemeClr val="tx2"/>
          </a:solidFill>
          <a:latin typeface="Verdana" pitchFamily="34" charset="0"/>
        </a:defRPr>
      </a:lvl5pPr>
      <a:lvl6pPr marL="457200" algn="l" rtl="0" fontAlgn="base">
        <a:spcBef>
          <a:spcPct val="0"/>
        </a:spcBef>
        <a:spcAft>
          <a:spcPct val="0"/>
        </a:spcAft>
        <a:defRPr sz="3600">
          <a:solidFill>
            <a:schemeClr val="tx2"/>
          </a:solidFill>
          <a:latin typeface="Verdana" pitchFamily="34" charset="0"/>
        </a:defRPr>
      </a:lvl6pPr>
      <a:lvl7pPr marL="914400" algn="l" rtl="0" fontAlgn="base">
        <a:spcBef>
          <a:spcPct val="0"/>
        </a:spcBef>
        <a:spcAft>
          <a:spcPct val="0"/>
        </a:spcAft>
        <a:defRPr sz="3600">
          <a:solidFill>
            <a:schemeClr val="tx2"/>
          </a:solidFill>
          <a:latin typeface="Verdana" pitchFamily="34" charset="0"/>
        </a:defRPr>
      </a:lvl7pPr>
      <a:lvl8pPr marL="1371600" algn="l" rtl="0" fontAlgn="base">
        <a:spcBef>
          <a:spcPct val="0"/>
        </a:spcBef>
        <a:spcAft>
          <a:spcPct val="0"/>
        </a:spcAft>
        <a:defRPr sz="3600">
          <a:solidFill>
            <a:schemeClr val="tx2"/>
          </a:solidFill>
          <a:latin typeface="Verdana" pitchFamily="34" charset="0"/>
        </a:defRPr>
      </a:lvl8pPr>
      <a:lvl9pPr marL="1828800" algn="l" rtl="0" fontAlgn="base">
        <a:spcBef>
          <a:spcPct val="0"/>
        </a:spcBef>
        <a:spcAft>
          <a:spcPct val="0"/>
        </a:spcAft>
        <a:defRPr sz="3600">
          <a:solidFill>
            <a:schemeClr val="tx2"/>
          </a:solidFill>
          <a:latin typeface="Verdana" pitchFamily="34" charset="0"/>
        </a:defRPr>
      </a:lvl9pPr>
    </p:titleStyle>
    <p:bodyStyle>
      <a:lvl1pPr marL="342900" indent="-342900" algn="l" rtl="0" eaLnBrk="0" fontAlgn="base" hangingPunct="0">
        <a:lnSpc>
          <a:spcPct val="90000"/>
        </a:lnSpc>
        <a:spcBef>
          <a:spcPct val="10000"/>
        </a:spcBef>
        <a:spcAft>
          <a:spcPct val="20000"/>
        </a:spcAft>
        <a:buClr>
          <a:schemeClr val="folHlink"/>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80000"/>
        </a:lnSpc>
        <a:spcBef>
          <a:spcPct val="10000"/>
        </a:spcBef>
        <a:spcAft>
          <a:spcPct val="20000"/>
        </a:spcAft>
        <a:buClr>
          <a:schemeClr val="folHlink"/>
        </a:buClr>
        <a:buSzPct val="70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90000"/>
        </a:lnSpc>
        <a:spcBef>
          <a:spcPct val="20000"/>
        </a:spcBef>
        <a:spcAft>
          <a:spcPct val="10000"/>
        </a:spcAft>
        <a:buClr>
          <a:schemeClr val="tx2"/>
        </a:buClr>
        <a:buChar char="•"/>
        <a:defRPr sz="2000">
          <a:solidFill>
            <a:schemeClr val="tx1"/>
          </a:solidFill>
          <a:latin typeface="+mj-lt"/>
        </a:defRPr>
      </a:lvl3pPr>
      <a:lvl4pPr marL="1600200" indent="-228600" algn="l" rtl="0" eaLnBrk="0" fontAlgn="base" hangingPunct="0">
        <a:lnSpc>
          <a:spcPct val="90000"/>
        </a:lnSpc>
        <a:spcBef>
          <a:spcPct val="20000"/>
        </a:spcBef>
        <a:spcAft>
          <a:spcPct val="0"/>
        </a:spcAft>
        <a:buClr>
          <a:schemeClr val="hlink"/>
        </a:buClr>
        <a:buChar char="•"/>
        <a:defRPr sz="2000">
          <a:solidFill>
            <a:schemeClr val="tx1"/>
          </a:solidFill>
          <a:latin typeface="+mj-lt"/>
        </a:defRPr>
      </a:lvl4pPr>
      <a:lvl5pPr marL="2057400" indent="-228600" algn="l" rtl="0" eaLnBrk="0" fontAlgn="base" hangingPunct="0">
        <a:lnSpc>
          <a:spcPct val="90000"/>
        </a:lnSpc>
        <a:spcBef>
          <a:spcPct val="20000"/>
        </a:spcBef>
        <a:spcAft>
          <a:spcPct val="0"/>
        </a:spcAft>
        <a:buClr>
          <a:schemeClr val="tx1"/>
        </a:buClr>
        <a:buSzPct val="85000"/>
        <a:buChar char="•"/>
        <a:defRPr sz="2000">
          <a:solidFill>
            <a:schemeClr val="tx1"/>
          </a:solidFill>
          <a:latin typeface="+mj-lt"/>
        </a:defRPr>
      </a:lvl5pPr>
      <a:lvl6pPr marL="25146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6pPr>
      <a:lvl7pPr marL="29718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7pPr>
      <a:lvl8pPr marL="34290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8pPr>
      <a:lvl9pPr marL="38862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kp.sfu.ca/wiki/index.php?title=Data_Access_Objects_(DA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101"/>
          <p:cNvSpPr>
            <a:spLocks noGrp="1" noChangeArrowheads="1"/>
          </p:cNvSpPr>
          <p:nvPr>
            <p:ph type="ctrTitle"/>
          </p:nvPr>
        </p:nvSpPr>
        <p:spPr>
          <a:xfrm>
            <a:off x="2895600" y="2819400"/>
            <a:ext cx="5468938" cy="461963"/>
          </a:xfrm>
        </p:spPr>
        <p:txBody>
          <a:bodyPr/>
          <a:lstStyle/>
          <a:p>
            <a:pPr eaLnBrk="1" hangingPunct="1"/>
            <a:r>
              <a:rPr lang="id-ID" altLang="en-US" dirty="0" smtClean="0"/>
              <a:t>Mapping to Relational Database</a:t>
            </a:r>
            <a:endParaRPr lang="en-US" altLang="en-US" dirty="0"/>
          </a:p>
        </p:txBody>
      </p:sp>
      <p:sp>
        <p:nvSpPr>
          <p:cNvPr id="5123" name="Rectangle 4102"/>
          <p:cNvSpPr>
            <a:spLocks noGrp="1" noChangeArrowheads="1"/>
          </p:cNvSpPr>
          <p:nvPr>
            <p:ph type="subTitle" idx="1"/>
          </p:nvPr>
        </p:nvSpPr>
        <p:spPr>
          <a:xfrm>
            <a:off x="2279650" y="3716338"/>
            <a:ext cx="6102350" cy="1130300"/>
          </a:xfrm>
        </p:spPr>
        <p:txBody>
          <a:bodyPr/>
          <a:lstStyle/>
          <a:p>
            <a:pPr eaLnBrk="1" hangingPunct="1"/>
            <a:r>
              <a:rPr lang="id-ID" altLang="en-US" dirty="0" smtClean="0"/>
              <a:t>Denny, Bayu, Alfan, Samuel</a:t>
            </a:r>
            <a:endParaRPr lang="en-US" alt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282825"/>
            <a:ext cx="7772400" cy="708025"/>
          </a:xfrm>
        </p:spPr>
        <p:txBody>
          <a:bodyPr/>
          <a:lstStyle/>
          <a:p>
            <a:pPr>
              <a:defRPr/>
            </a:pPr>
            <a:r>
              <a:rPr lang="id-ID" dirty="0" smtClean="0"/>
              <a:t>Row Data Gateway</a:t>
            </a:r>
            <a:endParaRPr lang="en-US" dirty="0"/>
          </a:p>
        </p:txBody>
      </p:sp>
      <p:sp>
        <p:nvSpPr>
          <p:cNvPr id="8195" name="Text Placeholder 3"/>
          <p:cNvSpPr>
            <a:spLocks noGrp="1"/>
          </p:cNvSpPr>
          <p:nvPr>
            <p:ph type="body" idx="1"/>
          </p:nvPr>
        </p:nvSpPr>
        <p:spPr>
          <a:xfrm>
            <a:off x="900113" y="3100388"/>
            <a:ext cx="7772400" cy="1500187"/>
          </a:xfrm>
        </p:spPr>
        <p:txBody>
          <a:bodyPr/>
          <a:lstStyle/>
          <a:p>
            <a:endParaRPr lang="en-US" altLang="en-US"/>
          </a:p>
        </p:txBody>
      </p:sp>
    </p:spTree>
    <p:extLst>
      <p:ext uri="{BB962C8B-B14F-4D97-AF65-F5344CB8AC3E}">
        <p14:creationId xmlns:p14="http://schemas.microsoft.com/office/powerpoint/2010/main" val="25713524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Row Data Gateway</a:t>
            </a:r>
            <a:endParaRPr lang="en-US" dirty="0"/>
          </a:p>
        </p:txBody>
      </p:sp>
      <p:sp>
        <p:nvSpPr>
          <p:cNvPr id="3" name="Content Placeholder 2"/>
          <p:cNvSpPr>
            <a:spLocks noGrp="1"/>
          </p:cNvSpPr>
          <p:nvPr>
            <p:ph idx="1"/>
          </p:nvPr>
        </p:nvSpPr>
        <p:spPr/>
        <p:txBody>
          <a:bodyPr/>
          <a:lstStyle/>
          <a:p>
            <a:r>
              <a:rPr lang="en-US" b="0" i="1" dirty="0"/>
              <a:t>An object that acts as a </a:t>
            </a:r>
            <a:r>
              <a:rPr lang="en-US" b="0" i="1" dirty="0" smtClean="0"/>
              <a:t>Gateway </a:t>
            </a:r>
            <a:r>
              <a:rPr lang="en-US" b="0" i="1" dirty="0"/>
              <a:t>to a single record in a data source. </a:t>
            </a:r>
            <a:endParaRPr lang="id-ID" b="0" i="1" dirty="0" smtClean="0"/>
          </a:p>
          <a:p>
            <a:r>
              <a:rPr lang="en-US" b="0" i="1" dirty="0" smtClean="0"/>
              <a:t>There </a:t>
            </a:r>
            <a:r>
              <a:rPr lang="en-US" b="0" i="1" dirty="0"/>
              <a:t>is one instance per row.</a:t>
            </a:r>
            <a:endParaRPr lang="id-ID" b="0" i="1" dirty="0" smtClean="0"/>
          </a:p>
          <a:p>
            <a:endParaRPr lang="id-ID" b="0" i="1" dirty="0"/>
          </a:p>
          <a:p>
            <a:pPr marL="0" indent="0">
              <a:buNone/>
            </a:pPr>
            <a:r>
              <a:rPr lang="id-ID" dirty="0" smtClean="0"/>
              <a:t>Motivations:</a:t>
            </a:r>
          </a:p>
          <a:p>
            <a:r>
              <a:rPr lang="en-US" b="0" dirty="0"/>
              <a:t>Embedding database access code in in-memory objects can leave you with a few </a:t>
            </a:r>
            <a:r>
              <a:rPr lang="en-US" b="0" dirty="0" smtClean="0"/>
              <a:t>disadvantages</a:t>
            </a:r>
            <a:r>
              <a:rPr lang="id-ID" b="0" dirty="0" smtClean="0"/>
              <a:t> (Table Data Gateway).</a:t>
            </a:r>
          </a:p>
          <a:p>
            <a:pPr lvl="1"/>
            <a:r>
              <a:rPr lang="en-US" sz="2000" b="0" dirty="0"/>
              <a:t>if </a:t>
            </a:r>
            <a:r>
              <a:rPr lang="en-US" sz="2000" b="0" dirty="0" smtClean="0"/>
              <a:t>you</a:t>
            </a:r>
            <a:r>
              <a:rPr lang="id-ID" sz="2000" b="0" dirty="0" smtClean="0"/>
              <a:t> use </a:t>
            </a:r>
            <a:r>
              <a:rPr lang="en-US" sz="2000" b="0" dirty="0" smtClean="0"/>
              <a:t>in-memory </a:t>
            </a:r>
            <a:r>
              <a:rPr lang="en-US" sz="2000" b="0" dirty="0"/>
              <a:t>objects have business logic of their own, adding the database manipulation code increases </a:t>
            </a:r>
            <a:r>
              <a:rPr lang="en-US" sz="2000" b="0" dirty="0" smtClean="0"/>
              <a:t>complexity</a:t>
            </a:r>
            <a:r>
              <a:rPr lang="id-ID" sz="2000" b="0" dirty="0" smtClean="0"/>
              <a:t>.</a:t>
            </a:r>
          </a:p>
          <a:p>
            <a:pPr lvl="1"/>
            <a:r>
              <a:rPr lang="en-US" sz="2000" b="0" dirty="0"/>
              <a:t>Testing is awkward too since, if your in-memory objects are tied to a database, tests are slower to run because </a:t>
            </a:r>
            <a:r>
              <a:rPr lang="en-US" sz="2000" b="0" dirty="0" smtClean="0"/>
              <a:t>of</a:t>
            </a:r>
            <a:r>
              <a:rPr lang="id-ID" sz="2000" b="0" dirty="0"/>
              <a:t> </a:t>
            </a:r>
            <a:r>
              <a:rPr lang="en-US" sz="2000" b="0" dirty="0" smtClean="0"/>
              <a:t>a</a:t>
            </a:r>
            <a:r>
              <a:rPr lang="id-ID" sz="2000" b="0" dirty="0" smtClean="0"/>
              <a:t>ll </a:t>
            </a:r>
            <a:r>
              <a:rPr lang="en-US" sz="2000" b="0" dirty="0" smtClean="0"/>
              <a:t>the </a:t>
            </a:r>
            <a:r>
              <a:rPr lang="en-US" sz="2000" b="0" dirty="0"/>
              <a:t>database </a:t>
            </a:r>
            <a:r>
              <a:rPr lang="en-US" sz="2000" b="0" dirty="0" smtClean="0"/>
              <a:t>access</a:t>
            </a:r>
            <a:r>
              <a:rPr lang="id-ID" sz="2000" b="0" dirty="0" smtClean="0"/>
              <a:t>.</a:t>
            </a:r>
          </a:p>
          <a:p>
            <a:endParaRPr lang="en-US" dirty="0"/>
          </a:p>
        </p:txBody>
      </p:sp>
    </p:spTree>
    <p:extLst>
      <p:ext uri="{BB962C8B-B14F-4D97-AF65-F5344CB8AC3E}">
        <p14:creationId xmlns:p14="http://schemas.microsoft.com/office/powerpoint/2010/main" val="227629381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Row Data Gateway</a:t>
            </a:r>
            <a:endParaRPr lang="en-US" dirty="0"/>
          </a:p>
        </p:txBody>
      </p:sp>
      <p:sp>
        <p:nvSpPr>
          <p:cNvPr id="3" name="Content Placeholder 2"/>
          <p:cNvSpPr>
            <a:spLocks noGrp="1"/>
          </p:cNvSpPr>
          <p:nvPr>
            <p:ph idx="1"/>
          </p:nvPr>
        </p:nvSpPr>
        <p:spPr/>
        <p:txBody>
          <a:bodyPr/>
          <a:lstStyle/>
          <a:p>
            <a:r>
              <a:rPr lang="en-US" sz="2000" b="0" dirty="0"/>
              <a:t>A </a:t>
            </a:r>
            <a:r>
              <a:rPr lang="en-US" sz="2000" b="0" i="1" dirty="0"/>
              <a:t>Row Data Gateway </a:t>
            </a:r>
            <a:r>
              <a:rPr lang="en-US" sz="2000" b="0" dirty="0"/>
              <a:t>gives you objects that </a:t>
            </a:r>
            <a:r>
              <a:rPr lang="en-US" sz="2000" dirty="0"/>
              <a:t>look exactly like the record</a:t>
            </a:r>
            <a:r>
              <a:rPr lang="en-US" sz="2000" b="0" dirty="0"/>
              <a:t> in your record structure but can </a:t>
            </a:r>
            <a:r>
              <a:rPr lang="en-US" sz="2000" b="0" dirty="0" smtClean="0"/>
              <a:t>be</a:t>
            </a:r>
            <a:r>
              <a:rPr lang="id-ID" sz="2000" b="0" dirty="0" smtClean="0"/>
              <a:t> </a:t>
            </a:r>
            <a:r>
              <a:rPr lang="en-US" sz="2000" b="0" dirty="0" smtClean="0"/>
              <a:t>accessed </a:t>
            </a:r>
            <a:r>
              <a:rPr lang="en-US" sz="2000" b="0" dirty="0"/>
              <a:t>with the regular mechanisms of your programming language.</a:t>
            </a: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686" y="2060848"/>
            <a:ext cx="2838450"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02600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Row Data Gateway</a:t>
            </a:r>
            <a:endParaRPr lang="en-US" dirty="0"/>
          </a:p>
        </p:txBody>
      </p:sp>
      <p:sp>
        <p:nvSpPr>
          <p:cNvPr id="3" name="Content Placeholder 2"/>
          <p:cNvSpPr>
            <a:spLocks noGrp="1"/>
          </p:cNvSpPr>
          <p:nvPr>
            <p:ph idx="1"/>
          </p:nvPr>
        </p:nvSpPr>
        <p:spPr/>
        <p:txBody>
          <a:bodyPr/>
          <a:lstStyle/>
          <a:p>
            <a:r>
              <a:rPr lang="en-US" altLang="en-US" sz="2000" dirty="0">
                <a:solidFill>
                  <a:schemeClr val="tx2"/>
                </a:solidFill>
                <a:latin typeface="Arial" charset="0"/>
              </a:rPr>
              <a:t>A Row Data Gateway has one instance per row returned by a </a:t>
            </a:r>
            <a:r>
              <a:rPr lang="en-US" altLang="en-US" sz="2000" dirty="0" smtClean="0">
                <a:solidFill>
                  <a:schemeClr val="tx2"/>
                </a:solidFill>
                <a:latin typeface="Arial" charset="0"/>
              </a:rPr>
              <a:t>query</a:t>
            </a:r>
            <a:r>
              <a:rPr lang="id-ID" altLang="en-US" sz="2000" dirty="0" smtClean="0">
                <a:solidFill>
                  <a:schemeClr val="tx2"/>
                </a:solidFill>
                <a:latin typeface="Arial" charset="0"/>
              </a:rPr>
              <a:t>.</a:t>
            </a:r>
            <a:endParaRPr lang="en-US" sz="2000" dirty="0"/>
          </a:p>
        </p:txBody>
      </p:sp>
      <p:pic>
        <p:nvPicPr>
          <p:cNvPr id="4" name="Picture 5" descr="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844824"/>
            <a:ext cx="6491808" cy="438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217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How It Works</a:t>
            </a:r>
            <a:endParaRPr lang="en-US" dirty="0"/>
          </a:p>
        </p:txBody>
      </p:sp>
      <p:sp>
        <p:nvSpPr>
          <p:cNvPr id="3" name="Content Placeholder 2"/>
          <p:cNvSpPr>
            <a:spLocks noGrp="1"/>
          </p:cNvSpPr>
          <p:nvPr>
            <p:ph idx="1"/>
          </p:nvPr>
        </p:nvSpPr>
        <p:spPr/>
        <p:txBody>
          <a:bodyPr/>
          <a:lstStyle/>
          <a:p>
            <a:r>
              <a:rPr lang="en-US" b="0" dirty="0"/>
              <a:t>A </a:t>
            </a:r>
            <a:r>
              <a:rPr lang="en-US" b="0" i="1" dirty="0"/>
              <a:t>Row Data Gateway </a:t>
            </a:r>
            <a:r>
              <a:rPr lang="en-US" b="0" dirty="0"/>
              <a:t>acts as an object that exactly mimics a single record, such as one database row</a:t>
            </a:r>
            <a:r>
              <a:rPr lang="en-US" b="0" dirty="0" smtClean="0"/>
              <a:t>.</a:t>
            </a:r>
            <a:endParaRPr lang="id-ID" b="0" dirty="0" smtClean="0"/>
          </a:p>
          <a:p>
            <a:r>
              <a:rPr lang="en-US" b="0" dirty="0"/>
              <a:t>In it </a:t>
            </a:r>
            <a:r>
              <a:rPr lang="en-US" b="0" dirty="0" smtClean="0"/>
              <a:t>each</a:t>
            </a:r>
            <a:r>
              <a:rPr lang="id-ID" b="0" dirty="0" smtClean="0"/>
              <a:t> </a:t>
            </a:r>
            <a:r>
              <a:rPr lang="en-US" b="0" dirty="0" smtClean="0"/>
              <a:t>column </a:t>
            </a:r>
            <a:r>
              <a:rPr lang="en-US" b="0" dirty="0"/>
              <a:t>in the database becomes one field</a:t>
            </a:r>
            <a:r>
              <a:rPr lang="en-US" b="0" dirty="0" smtClean="0"/>
              <a:t>.</a:t>
            </a:r>
            <a:endParaRPr lang="id-ID" b="0" dirty="0" smtClean="0"/>
          </a:p>
          <a:p>
            <a:endParaRPr lang="id-ID" b="0" dirty="0"/>
          </a:p>
          <a:p>
            <a:r>
              <a:rPr lang="id-ID" b="0" dirty="0" smtClean="0"/>
              <a:t>But, </a:t>
            </a:r>
            <a:r>
              <a:rPr lang="en-US" b="0" dirty="0"/>
              <a:t>you're faced with the questions of </a:t>
            </a:r>
            <a:r>
              <a:rPr lang="en-US" dirty="0"/>
              <a:t>where to put the find operations that generate </a:t>
            </a:r>
            <a:r>
              <a:rPr lang="en-US" dirty="0" smtClean="0"/>
              <a:t>this</a:t>
            </a:r>
            <a:r>
              <a:rPr lang="id-ID" dirty="0" smtClean="0"/>
              <a:t> </a:t>
            </a:r>
            <a:r>
              <a:rPr lang="en-US" dirty="0" smtClean="0"/>
              <a:t>pattern</a:t>
            </a:r>
            <a:r>
              <a:rPr lang="en-US" b="0" dirty="0" smtClean="0"/>
              <a:t>.</a:t>
            </a:r>
            <a:endParaRPr lang="id-ID" b="0" dirty="0" smtClean="0"/>
          </a:p>
          <a:p>
            <a:pPr lvl="1"/>
            <a:r>
              <a:rPr lang="id-ID" b="0" dirty="0" smtClean="0"/>
              <a:t>I</a:t>
            </a:r>
            <a:r>
              <a:rPr lang="en-US" b="0" dirty="0" smtClean="0"/>
              <a:t>t </a:t>
            </a:r>
            <a:r>
              <a:rPr lang="en-US" b="0" dirty="0"/>
              <a:t>often makes sense to have separate finder objects so </a:t>
            </a:r>
            <a:r>
              <a:rPr lang="en-US" b="0" dirty="0" smtClean="0"/>
              <a:t>that</a:t>
            </a:r>
            <a:r>
              <a:rPr lang="id-ID" b="0" dirty="0" smtClean="0"/>
              <a:t> </a:t>
            </a:r>
            <a:r>
              <a:rPr lang="en-US" b="0" dirty="0" smtClean="0"/>
              <a:t>each </a:t>
            </a:r>
            <a:r>
              <a:rPr lang="en-US" b="0" dirty="0"/>
              <a:t>table in a relational database will have one finder class and one gateway class for the results</a:t>
            </a:r>
            <a:endParaRPr lang="en-US" dirty="0"/>
          </a:p>
        </p:txBody>
      </p:sp>
    </p:spTree>
    <p:extLst>
      <p:ext uri="{BB962C8B-B14F-4D97-AF65-F5344CB8AC3E}">
        <p14:creationId xmlns:p14="http://schemas.microsoft.com/office/powerpoint/2010/main" val="11785777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When To Use It</a:t>
            </a:r>
            <a:endParaRPr lang="en-US" dirty="0"/>
          </a:p>
        </p:txBody>
      </p:sp>
      <p:sp>
        <p:nvSpPr>
          <p:cNvPr id="3" name="Content Placeholder 2"/>
          <p:cNvSpPr>
            <a:spLocks noGrp="1"/>
          </p:cNvSpPr>
          <p:nvPr>
            <p:ph idx="1"/>
          </p:nvPr>
        </p:nvSpPr>
        <p:spPr/>
        <p:txBody>
          <a:bodyPr/>
          <a:lstStyle/>
          <a:p>
            <a:r>
              <a:rPr lang="id-ID" dirty="0" smtClean="0"/>
              <a:t>Martin Folwer: “</a:t>
            </a:r>
            <a:r>
              <a:rPr lang="en-US" b="0" dirty="0"/>
              <a:t>I use </a:t>
            </a:r>
            <a:r>
              <a:rPr lang="en-US" b="0" i="1" dirty="0"/>
              <a:t>Row Data Gateway </a:t>
            </a:r>
            <a:r>
              <a:rPr lang="en-US" b="0" dirty="0"/>
              <a:t>most often when I'm using a </a:t>
            </a:r>
            <a:r>
              <a:rPr lang="en-US" b="0" i="1" dirty="0"/>
              <a:t>Transaction </a:t>
            </a:r>
            <a:r>
              <a:rPr lang="en-US" b="0" i="1" dirty="0" smtClean="0"/>
              <a:t>Script.</a:t>
            </a:r>
            <a:r>
              <a:rPr lang="id-ID" b="0" i="1" dirty="0" smtClean="0"/>
              <a:t> </a:t>
            </a:r>
            <a:r>
              <a:rPr lang="en-US" b="0" dirty="0"/>
              <a:t>I don't use a </a:t>
            </a:r>
            <a:r>
              <a:rPr lang="en-US" b="0" i="1" dirty="0"/>
              <a:t>Row Data Gateway </a:t>
            </a:r>
            <a:r>
              <a:rPr lang="en-US" b="0" dirty="0"/>
              <a:t>when I'm using a </a:t>
            </a:r>
            <a:r>
              <a:rPr lang="en-US" b="0" i="1" dirty="0"/>
              <a:t>Domain </a:t>
            </a:r>
            <a:r>
              <a:rPr lang="en-US" b="0" i="1" dirty="0" smtClean="0"/>
              <a:t>Model</a:t>
            </a:r>
            <a:r>
              <a:rPr lang="id-ID" b="0" i="1" dirty="0" smtClean="0"/>
              <a:t>.</a:t>
            </a:r>
            <a:r>
              <a:rPr lang="id-ID" dirty="0" smtClean="0"/>
              <a:t>”</a:t>
            </a:r>
          </a:p>
          <a:p>
            <a:endParaRPr lang="id-ID" dirty="0"/>
          </a:p>
          <a:p>
            <a:r>
              <a:rPr lang="en-US" b="0" dirty="0"/>
              <a:t>In this </a:t>
            </a:r>
            <a:r>
              <a:rPr lang="en-US" b="0" dirty="0" smtClean="0"/>
              <a:t>case</a:t>
            </a:r>
            <a:r>
              <a:rPr lang="id-ID" b="0" dirty="0" smtClean="0"/>
              <a:t>,</a:t>
            </a:r>
            <a:r>
              <a:rPr lang="en-US" b="0" dirty="0" smtClean="0"/>
              <a:t> </a:t>
            </a:r>
            <a:r>
              <a:rPr lang="en-US" b="0" dirty="0"/>
              <a:t>it nicely factors out </a:t>
            </a:r>
            <a:r>
              <a:rPr lang="en-US" b="0" dirty="0" smtClean="0"/>
              <a:t>the</a:t>
            </a:r>
            <a:r>
              <a:rPr lang="id-ID" b="0" dirty="0" smtClean="0"/>
              <a:t> </a:t>
            </a:r>
            <a:r>
              <a:rPr lang="en-US" b="0" dirty="0" smtClean="0"/>
              <a:t>database </a:t>
            </a:r>
            <a:r>
              <a:rPr lang="en-US" b="0" dirty="0"/>
              <a:t>access code and allows it to be reused easily by different </a:t>
            </a:r>
            <a:r>
              <a:rPr lang="en-US" b="0" i="1" dirty="0"/>
              <a:t>Transaction </a:t>
            </a:r>
            <a:r>
              <a:rPr lang="en-US" b="0" i="1" dirty="0" smtClean="0"/>
              <a:t>Scripts</a:t>
            </a:r>
            <a:r>
              <a:rPr lang="id-ID" b="0" i="1" dirty="0" smtClean="0"/>
              <a:t>.</a:t>
            </a:r>
          </a:p>
          <a:p>
            <a:endParaRPr lang="id-ID" b="0" i="1" dirty="0"/>
          </a:p>
          <a:p>
            <a:r>
              <a:rPr lang="en-US" b="0" dirty="0"/>
              <a:t>If the mapping is complex, </a:t>
            </a:r>
            <a:r>
              <a:rPr lang="en-US" i="1" dirty="0"/>
              <a:t>Data </a:t>
            </a:r>
            <a:r>
              <a:rPr lang="en-US" i="1" dirty="0" smtClean="0"/>
              <a:t>Mapper</a:t>
            </a:r>
            <a:r>
              <a:rPr lang="en-US" b="0" i="1" dirty="0" smtClean="0"/>
              <a:t> </a:t>
            </a:r>
            <a:r>
              <a:rPr lang="en-US" b="0" dirty="0" smtClean="0"/>
              <a:t>works</a:t>
            </a:r>
            <a:r>
              <a:rPr lang="id-ID" b="0" dirty="0" smtClean="0"/>
              <a:t> </a:t>
            </a:r>
            <a:r>
              <a:rPr lang="en-US" b="0" dirty="0" smtClean="0"/>
              <a:t>better</a:t>
            </a:r>
            <a:r>
              <a:rPr lang="en-US" b="0" dirty="0"/>
              <a:t>, as it's better at decoupling the data structure from the domain objects because the domain objects </a:t>
            </a:r>
            <a:r>
              <a:rPr lang="en-US" b="0" dirty="0" smtClean="0"/>
              <a:t>don't</a:t>
            </a:r>
            <a:r>
              <a:rPr lang="id-ID" b="0" dirty="0" smtClean="0"/>
              <a:t> </a:t>
            </a:r>
            <a:r>
              <a:rPr lang="en-US" b="0" dirty="0" smtClean="0"/>
              <a:t>need </a:t>
            </a:r>
            <a:r>
              <a:rPr lang="en-US" b="0" dirty="0"/>
              <a:t>to know the layout of the database</a:t>
            </a:r>
            <a:endParaRPr lang="en-US" dirty="0"/>
          </a:p>
        </p:txBody>
      </p:sp>
    </p:spTree>
    <p:extLst>
      <p:ext uri="{BB962C8B-B14F-4D97-AF65-F5344CB8AC3E}">
        <p14:creationId xmlns:p14="http://schemas.microsoft.com/office/powerpoint/2010/main" val="22345757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 A Person Record</a:t>
            </a:r>
            <a:endParaRPr lang="en-US" dirty="0"/>
          </a:p>
        </p:txBody>
      </p:sp>
      <p:sp>
        <p:nvSpPr>
          <p:cNvPr id="3" name="Content Placeholder 2"/>
          <p:cNvSpPr>
            <a:spLocks noGrp="1"/>
          </p:cNvSpPr>
          <p:nvPr>
            <p:ph idx="1"/>
          </p:nvPr>
        </p:nvSpPr>
        <p:spPr/>
        <p:txBody>
          <a:bodyPr/>
          <a:lstStyle/>
          <a:p>
            <a:r>
              <a:rPr lang="en-US" b="0" dirty="0" smtClean="0"/>
              <a:t>L</a:t>
            </a:r>
            <a:r>
              <a:rPr lang="id-ID" b="0" dirty="0" smtClean="0"/>
              <a:t>et’s see the Table structure first...</a:t>
            </a:r>
          </a:p>
          <a:p>
            <a:endParaRPr lang="id-ID" b="0" dirty="0"/>
          </a:p>
          <a:p>
            <a:endParaRPr lang="en-US" dirty="0"/>
          </a:p>
        </p:txBody>
      </p:sp>
      <p:sp>
        <p:nvSpPr>
          <p:cNvPr id="4" name="TextBox 3"/>
          <p:cNvSpPr txBox="1"/>
          <p:nvPr/>
        </p:nvSpPr>
        <p:spPr>
          <a:xfrm>
            <a:off x="387516" y="2780928"/>
            <a:ext cx="8000908" cy="1569660"/>
          </a:xfrm>
          <a:prstGeom prst="rect">
            <a:avLst/>
          </a:prstGeom>
          <a:noFill/>
        </p:spPr>
        <p:txBody>
          <a:bodyPr wrap="none" rtlCol="0">
            <a:spAutoFit/>
          </a:bodyPr>
          <a:lstStyle/>
          <a:p>
            <a:r>
              <a:rPr lang="en-US" sz="2400" b="1" dirty="0">
                <a:latin typeface="Consolas" panose="020B0609020204030204" pitchFamily="49" charset="0"/>
                <a:cs typeface="Consolas" panose="020B0609020204030204" pitchFamily="49" charset="0"/>
              </a:rPr>
              <a:t>create</a:t>
            </a: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table</a:t>
            </a:r>
            <a:r>
              <a:rPr lang="en-US" sz="2400" dirty="0">
                <a:latin typeface="Consolas" panose="020B0609020204030204" pitchFamily="49" charset="0"/>
                <a:cs typeface="Consolas" panose="020B0609020204030204" pitchFamily="49" charset="0"/>
              </a:rPr>
              <a:t> people (</a:t>
            </a:r>
            <a:r>
              <a:rPr lang="en-US" sz="2400" b="1" dirty="0" smtClean="0">
                <a:latin typeface="Consolas" panose="020B0609020204030204" pitchFamily="49" charset="0"/>
                <a:cs typeface="Consolas" panose="020B0609020204030204" pitchFamily="49" charset="0"/>
              </a:rPr>
              <a:t>ID</a:t>
            </a:r>
            <a:r>
              <a:rPr lang="id-ID"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int</a:t>
            </a:r>
            <a:r>
              <a:rPr lang="en-US" sz="2400" dirty="0" smtClean="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primary key, </a:t>
            </a:r>
            <a:endParaRPr lang="id-ID" sz="2400" dirty="0" smtClean="0">
              <a:latin typeface="Consolas" panose="020B0609020204030204" pitchFamily="49" charset="0"/>
              <a:cs typeface="Consolas" panose="020B0609020204030204" pitchFamily="49" charset="0"/>
            </a:endParaRPr>
          </a:p>
          <a:p>
            <a:r>
              <a:rPr lang="id-ID" sz="2400" dirty="0">
                <a:latin typeface="Consolas" panose="020B0609020204030204" pitchFamily="49" charset="0"/>
                <a:cs typeface="Consolas" panose="020B0609020204030204" pitchFamily="49" charset="0"/>
              </a:rPr>
              <a:t> </a:t>
            </a:r>
            <a:r>
              <a:rPr lang="id-ID" sz="2400" dirty="0" smtClean="0">
                <a:latin typeface="Consolas" panose="020B0609020204030204" pitchFamily="49" charset="0"/>
                <a:cs typeface="Consolas" panose="020B0609020204030204" pitchFamily="49" charset="0"/>
              </a:rPr>
              <a:t>                    </a:t>
            </a:r>
            <a:r>
              <a:rPr lang="en-US" sz="2400" b="1" dirty="0" err="1" smtClean="0">
                <a:latin typeface="Consolas" panose="020B0609020204030204" pitchFamily="49" charset="0"/>
                <a:cs typeface="Consolas" panose="020B0609020204030204" pitchFamily="49" charset="0"/>
              </a:rPr>
              <a:t>lastname</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varchar</a:t>
            </a:r>
            <a:r>
              <a:rPr lang="en-US" sz="2400" dirty="0">
                <a:latin typeface="Consolas" panose="020B0609020204030204" pitchFamily="49" charset="0"/>
                <a:cs typeface="Consolas" panose="020B0609020204030204" pitchFamily="49" charset="0"/>
              </a:rPr>
              <a:t>,</a:t>
            </a:r>
          </a:p>
          <a:p>
            <a:r>
              <a:rPr lang="id-ID" sz="2400" dirty="0" smtClean="0">
                <a:latin typeface="Consolas" panose="020B0609020204030204" pitchFamily="49" charset="0"/>
                <a:cs typeface="Consolas" panose="020B0609020204030204" pitchFamily="49" charset="0"/>
              </a:rPr>
              <a:t>                     </a:t>
            </a:r>
            <a:r>
              <a:rPr lang="en-US" sz="2400" b="1" dirty="0" err="1" smtClean="0">
                <a:latin typeface="Consolas" panose="020B0609020204030204" pitchFamily="49" charset="0"/>
                <a:cs typeface="Consolas" panose="020B0609020204030204" pitchFamily="49" charset="0"/>
              </a:rPr>
              <a:t>firstname</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varchar</a:t>
            </a:r>
            <a:r>
              <a:rPr lang="en-US" sz="2400" dirty="0">
                <a:latin typeface="Consolas" panose="020B0609020204030204" pitchFamily="49" charset="0"/>
                <a:cs typeface="Consolas" panose="020B0609020204030204" pitchFamily="49" charset="0"/>
              </a:rPr>
              <a:t>, </a:t>
            </a:r>
            <a:endParaRPr lang="id-ID" sz="2400" dirty="0" smtClean="0">
              <a:latin typeface="Consolas" panose="020B0609020204030204" pitchFamily="49" charset="0"/>
              <a:cs typeface="Consolas" panose="020B0609020204030204" pitchFamily="49" charset="0"/>
            </a:endParaRPr>
          </a:p>
          <a:p>
            <a:r>
              <a:rPr lang="id-ID" sz="2400" dirty="0">
                <a:latin typeface="Consolas" panose="020B0609020204030204" pitchFamily="49" charset="0"/>
                <a:cs typeface="Consolas" panose="020B0609020204030204" pitchFamily="49" charset="0"/>
              </a:rPr>
              <a:t> </a:t>
            </a:r>
            <a:r>
              <a:rPr lang="id-ID" sz="2400" dirty="0" smtClean="0">
                <a:latin typeface="Consolas" panose="020B0609020204030204" pitchFamily="49" charset="0"/>
                <a:cs typeface="Consolas" panose="020B0609020204030204" pitchFamily="49" charset="0"/>
              </a:rPr>
              <a:t>                    </a:t>
            </a:r>
            <a:r>
              <a:rPr lang="en-US" sz="2400" b="1" dirty="0" err="1" smtClean="0">
                <a:latin typeface="Consolas" panose="020B0609020204030204" pitchFamily="49" charset="0"/>
                <a:cs typeface="Consolas" panose="020B0609020204030204" pitchFamily="49" charset="0"/>
              </a:rPr>
              <a:t>number_of_dependents</a:t>
            </a:r>
            <a:r>
              <a:rPr lang="en-US" sz="2400" dirty="0" smtClean="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714330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 A Person Record</a:t>
            </a:r>
            <a:endParaRPr lang="en-US" dirty="0"/>
          </a:p>
        </p:txBody>
      </p:sp>
      <p:sp>
        <p:nvSpPr>
          <p:cNvPr id="3" name="Content Placeholder 2"/>
          <p:cNvSpPr>
            <a:spLocks noGrp="1"/>
          </p:cNvSpPr>
          <p:nvPr>
            <p:ph idx="1"/>
          </p:nvPr>
        </p:nvSpPr>
        <p:spPr/>
        <p:txBody>
          <a:bodyPr/>
          <a:lstStyle/>
          <a:p>
            <a:r>
              <a:rPr lang="en-US" b="0" dirty="0"/>
              <a:t>It starts with data fields and </a:t>
            </a:r>
            <a:r>
              <a:rPr lang="en-US" b="0" dirty="0" err="1" smtClean="0"/>
              <a:t>accessors</a:t>
            </a:r>
            <a:r>
              <a:rPr lang="id-ID" b="0" dirty="0" smtClean="0"/>
              <a:t>...</a:t>
            </a:r>
            <a:endParaRPr lang="id-ID" b="0" dirty="0"/>
          </a:p>
          <a:p>
            <a:endParaRPr lang="en-US" dirty="0"/>
          </a:p>
        </p:txBody>
      </p:sp>
      <p:sp>
        <p:nvSpPr>
          <p:cNvPr id="4" name="TextBox 3"/>
          <p:cNvSpPr txBox="1"/>
          <p:nvPr/>
        </p:nvSpPr>
        <p:spPr>
          <a:xfrm>
            <a:off x="488858" y="1700808"/>
            <a:ext cx="5883342" cy="4524315"/>
          </a:xfrm>
          <a:prstGeom prst="rect">
            <a:avLst/>
          </a:prstGeom>
          <a:noFill/>
        </p:spPr>
        <p:txBody>
          <a:bodyPr wrap="none" rtlCol="0">
            <a:spAutoFit/>
          </a:bodyPr>
          <a:lstStyle/>
          <a:p>
            <a:r>
              <a:rPr lang="id-ID" sz="1800" dirty="0" smtClean="0">
                <a:latin typeface="Consolas" panose="020B0609020204030204" pitchFamily="49" charset="0"/>
                <a:cs typeface="Consolas" panose="020B0609020204030204" pitchFamily="49" charset="0"/>
              </a:rPr>
              <a:t>public class </a:t>
            </a:r>
            <a:r>
              <a:rPr lang="id-ID" sz="1800" b="1" dirty="0" smtClean="0">
                <a:latin typeface="Consolas" panose="020B0609020204030204" pitchFamily="49" charset="0"/>
                <a:cs typeface="Consolas" panose="020B0609020204030204" pitchFamily="49" charset="0"/>
              </a:rPr>
              <a:t>PersonGateway</a:t>
            </a:r>
            <a:r>
              <a:rPr lang="id-ID" sz="1800" dirty="0" smtClean="0">
                <a:latin typeface="Consolas" panose="020B0609020204030204" pitchFamily="49" charset="0"/>
                <a:cs typeface="Consolas" panose="020B0609020204030204" pitchFamily="49" charset="0"/>
              </a:rPr>
              <a:t> {</a:t>
            </a:r>
          </a:p>
          <a:p>
            <a:r>
              <a:rPr lang="id-ID" sz="1800" dirty="0" smtClean="0">
                <a:latin typeface="Consolas" panose="020B0609020204030204" pitchFamily="49" charset="0"/>
                <a:cs typeface="Consolas" panose="020B0609020204030204" pitchFamily="49" charset="0"/>
              </a:rPr>
              <a:t>   private </a:t>
            </a:r>
            <a:r>
              <a:rPr lang="id-ID" sz="1800" dirty="0">
                <a:latin typeface="Consolas" panose="020B0609020204030204" pitchFamily="49" charset="0"/>
                <a:cs typeface="Consolas" panose="020B0609020204030204" pitchFamily="49" charset="0"/>
              </a:rPr>
              <a:t>String lastName;</a:t>
            </a:r>
          </a:p>
          <a:p>
            <a:r>
              <a:rPr lang="id-ID" sz="1800" dirty="0" smtClean="0">
                <a:latin typeface="Consolas" panose="020B0609020204030204" pitchFamily="49" charset="0"/>
                <a:cs typeface="Consolas" panose="020B0609020204030204" pitchFamily="49" charset="0"/>
              </a:rPr>
              <a:t>   private </a:t>
            </a:r>
            <a:r>
              <a:rPr lang="id-ID" sz="1800" dirty="0">
                <a:latin typeface="Consolas" panose="020B0609020204030204" pitchFamily="49" charset="0"/>
                <a:cs typeface="Consolas" panose="020B0609020204030204" pitchFamily="49" charset="0"/>
              </a:rPr>
              <a:t>String firstName;</a:t>
            </a:r>
          </a:p>
          <a:p>
            <a:r>
              <a:rPr lang="id-ID" sz="1800" dirty="0" smtClean="0">
                <a:latin typeface="Consolas" panose="020B0609020204030204" pitchFamily="49" charset="0"/>
                <a:cs typeface="Consolas" panose="020B0609020204030204" pitchFamily="49" charset="0"/>
              </a:rPr>
              <a:t>   private </a:t>
            </a:r>
            <a:r>
              <a:rPr lang="id-ID" sz="1800" dirty="0">
                <a:latin typeface="Consolas" panose="020B0609020204030204" pitchFamily="49" charset="0"/>
                <a:cs typeface="Consolas" panose="020B0609020204030204" pitchFamily="49" charset="0"/>
              </a:rPr>
              <a:t>int numberOfDependents</a:t>
            </a:r>
            <a:r>
              <a:rPr lang="id-ID" sz="1800" dirty="0" smtClean="0">
                <a:latin typeface="Consolas" panose="020B0609020204030204" pitchFamily="49" charset="0"/>
                <a:cs typeface="Consolas" panose="020B0609020204030204" pitchFamily="49" charset="0"/>
              </a:rPr>
              <a:t>;</a:t>
            </a:r>
          </a:p>
          <a:p>
            <a:r>
              <a:rPr lang="id-ID" sz="1800" dirty="0" smtClean="0">
                <a:latin typeface="Consolas" panose="020B0609020204030204" pitchFamily="49" charset="0"/>
                <a:cs typeface="Consolas" panose="020B0609020204030204" pitchFamily="49" charset="0"/>
              </a:rPr>
              <a:t> </a:t>
            </a:r>
            <a:endParaRPr lang="id-ID" sz="1800" dirty="0">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   public </a:t>
            </a:r>
            <a:r>
              <a:rPr lang="id-ID" sz="1800" dirty="0">
                <a:latin typeface="Consolas" panose="020B0609020204030204" pitchFamily="49" charset="0"/>
                <a:cs typeface="Consolas" panose="020B0609020204030204" pitchFamily="49" charset="0"/>
              </a:rPr>
              <a:t>String getLastName() {</a:t>
            </a:r>
          </a:p>
          <a:p>
            <a:r>
              <a:rPr lang="id-ID" sz="1800" dirty="0" smtClean="0">
                <a:latin typeface="Consolas" panose="020B0609020204030204" pitchFamily="49" charset="0"/>
                <a:cs typeface="Consolas" panose="020B0609020204030204" pitchFamily="49" charset="0"/>
              </a:rPr>
              <a:t>      return </a:t>
            </a:r>
            <a:r>
              <a:rPr lang="id-ID" sz="1800" dirty="0">
                <a:latin typeface="Consolas" panose="020B0609020204030204" pitchFamily="49" charset="0"/>
                <a:cs typeface="Consolas" panose="020B0609020204030204" pitchFamily="49" charset="0"/>
              </a:rPr>
              <a:t>lastName;</a:t>
            </a:r>
          </a:p>
          <a:p>
            <a:r>
              <a:rPr lang="id-ID" sz="1800" dirty="0" smtClean="0">
                <a:latin typeface="Consolas" panose="020B0609020204030204" pitchFamily="49" charset="0"/>
                <a:cs typeface="Consolas" panose="020B0609020204030204" pitchFamily="49" charset="0"/>
              </a:rPr>
              <a:t>   }</a:t>
            </a:r>
          </a:p>
          <a:p>
            <a:endParaRPr lang="id-ID" sz="1800" dirty="0">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   public </a:t>
            </a:r>
            <a:r>
              <a:rPr lang="id-ID" sz="1800" dirty="0">
                <a:latin typeface="Consolas" panose="020B0609020204030204" pitchFamily="49" charset="0"/>
                <a:cs typeface="Consolas" panose="020B0609020204030204" pitchFamily="49" charset="0"/>
              </a:rPr>
              <a:t>void setLastName(String lastName) {</a:t>
            </a:r>
          </a:p>
          <a:p>
            <a:r>
              <a:rPr lang="id-ID" sz="1800" dirty="0" smtClean="0">
                <a:latin typeface="Consolas" panose="020B0609020204030204" pitchFamily="49" charset="0"/>
                <a:cs typeface="Consolas" panose="020B0609020204030204" pitchFamily="49" charset="0"/>
              </a:rPr>
              <a:t>      this.lastName </a:t>
            </a:r>
            <a:r>
              <a:rPr lang="id-ID" sz="1800" dirty="0">
                <a:latin typeface="Consolas" panose="020B0609020204030204" pitchFamily="49" charset="0"/>
                <a:cs typeface="Consolas" panose="020B0609020204030204" pitchFamily="49" charset="0"/>
              </a:rPr>
              <a:t>= lastName;</a:t>
            </a:r>
          </a:p>
          <a:p>
            <a:r>
              <a:rPr lang="id-ID" sz="1800" dirty="0" smtClean="0">
                <a:latin typeface="Consolas" panose="020B0609020204030204" pitchFamily="49" charset="0"/>
                <a:cs typeface="Consolas" panose="020B0609020204030204" pitchFamily="49" charset="0"/>
              </a:rPr>
              <a:t>   }</a:t>
            </a:r>
          </a:p>
          <a:p>
            <a:endParaRPr lang="id-ID" sz="1800" dirty="0">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   </a:t>
            </a:r>
            <a:r>
              <a:rPr lang="id-ID" sz="1800" b="1" dirty="0" smtClean="0">
                <a:latin typeface="Consolas" panose="020B0609020204030204" pitchFamily="49" charset="0"/>
                <a:cs typeface="Consolas" panose="020B0609020204030204" pitchFamily="49" charset="0"/>
              </a:rPr>
              <a:t>//and other setters getters</a:t>
            </a:r>
          </a:p>
          <a:p>
            <a:endParaRPr lang="id-ID" sz="1800" dirty="0" smtClean="0">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a:t>
            </a:r>
            <a:r>
              <a:rPr lang="id-ID" sz="1800" b="1" dirty="0" smtClean="0">
                <a:latin typeface="Consolas" panose="020B0609020204030204" pitchFamily="49" charset="0"/>
                <a:cs typeface="Consolas" panose="020B0609020204030204" pitchFamily="49" charset="0"/>
              </a:rPr>
              <a:t>//continued on the next slide</a:t>
            </a:r>
            <a:r>
              <a:rPr lang="id-ID"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428184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 A Person Record</a:t>
            </a:r>
            <a:endParaRPr lang="en-US" dirty="0"/>
          </a:p>
        </p:txBody>
      </p:sp>
      <p:sp>
        <p:nvSpPr>
          <p:cNvPr id="3" name="Content Placeholder 2"/>
          <p:cNvSpPr>
            <a:spLocks noGrp="1"/>
          </p:cNvSpPr>
          <p:nvPr>
            <p:ph idx="1"/>
          </p:nvPr>
        </p:nvSpPr>
        <p:spPr/>
        <p:txBody>
          <a:bodyPr/>
          <a:lstStyle/>
          <a:p>
            <a:r>
              <a:rPr lang="en-US" b="0" dirty="0"/>
              <a:t>The gateway class itself can </a:t>
            </a:r>
            <a:r>
              <a:rPr lang="en-US" dirty="0"/>
              <a:t>handle updates and inserts</a:t>
            </a:r>
            <a:r>
              <a:rPr lang="en-US" b="0" dirty="0"/>
              <a:t>.</a:t>
            </a:r>
            <a:endParaRPr lang="en-US" dirty="0"/>
          </a:p>
        </p:txBody>
      </p:sp>
      <p:sp>
        <p:nvSpPr>
          <p:cNvPr id="4" name="TextBox 3"/>
          <p:cNvSpPr txBox="1"/>
          <p:nvPr/>
        </p:nvSpPr>
        <p:spPr>
          <a:xfrm>
            <a:off x="488858" y="1700808"/>
            <a:ext cx="8795998" cy="5078313"/>
          </a:xfrm>
          <a:prstGeom prst="rect">
            <a:avLst/>
          </a:prstGeom>
          <a:noFill/>
        </p:spPr>
        <p:txBody>
          <a:bodyPr wrap="none" rtlCol="0">
            <a:spAutoFit/>
          </a:bodyPr>
          <a:lstStyle/>
          <a:p>
            <a:r>
              <a:rPr lang="id-ID" sz="1800" dirty="0" smtClean="0">
                <a:latin typeface="Consolas" panose="020B0609020204030204" pitchFamily="49" charset="0"/>
                <a:cs typeface="Consolas" panose="020B0609020204030204" pitchFamily="49" charset="0"/>
              </a:rPr>
              <a:t>   ...</a:t>
            </a:r>
          </a:p>
          <a:p>
            <a:endParaRPr lang="id-ID" sz="1800" dirty="0" smtClean="0">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private </a:t>
            </a:r>
            <a:r>
              <a:rPr lang="en-US" sz="1800" dirty="0">
                <a:latin typeface="Consolas" panose="020B0609020204030204" pitchFamily="49" charset="0"/>
                <a:cs typeface="Consolas" panose="020B0609020204030204" pitchFamily="49" charset="0"/>
              </a:rPr>
              <a:t>static final String </a:t>
            </a:r>
            <a:r>
              <a:rPr lang="en-US" sz="1800" dirty="0" err="1">
                <a:latin typeface="Consolas" panose="020B0609020204030204" pitchFamily="49" charset="0"/>
                <a:cs typeface="Consolas" panose="020B0609020204030204" pitchFamily="49" charset="0"/>
              </a:rPr>
              <a:t>updateStatementString</a:t>
            </a:r>
            <a:r>
              <a:rPr lang="en-US" sz="1800" dirty="0">
                <a:latin typeface="Consolas" panose="020B0609020204030204" pitchFamily="49" charset="0"/>
                <a:cs typeface="Consolas" panose="020B0609020204030204" pitchFamily="49" charset="0"/>
              </a:rPr>
              <a:t> =</a:t>
            </a:r>
          </a:p>
          <a:p>
            <a:r>
              <a:rPr lang="id-ID" sz="1800" dirty="0" smtClean="0">
                <a:latin typeface="Consolas" panose="020B0609020204030204" pitchFamily="49" charset="0"/>
                <a:cs typeface="Consolas" panose="020B0609020204030204" pitchFamily="49" charset="0"/>
              </a:rPr>
              <a:t>     </a:t>
            </a:r>
            <a:r>
              <a:rPr lang="en-US" sz="1800" b="1" dirty="0" smtClean="0">
                <a:solidFill>
                  <a:srgbClr val="0070C0"/>
                </a:solidFill>
                <a:latin typeface="Consolas" panose="020B0609020204030204" pitchFamily="49" charset="0"/>
                <a:cs typeface="Consolas" panose="020B0609020204030204" pitchFamily="49" charset="0"/>
              </a:rPr>
              <a:t>"</a:t>
            </a:r>
            <a:r>
              <a:rPr lang="id-ID" sz="1800" b="1" dirty="0" smtClean="0">
                <a:solidFill>
                  <a:srgbClr val="0070C0"/>
                </a:solidFill>
                <a:latin typeface="Consolas" panose="020B0609020204030204" pitchFamily="49" charset="0"/>
                <a:cs typeface="Consolas" panose="020B0609020204030204" pitchFamily="49" charset="0"/>
              </a:rPr>
              <a:t> </a:t>
            </a:r>
            <a:r>
              <a:rPr lang="en-US" sz="1800" b="1" dirty="0" smtClean="0">
                <a:solidFill>
                  <a:srgbClr val="0070C0"/>
                </a:solidFill>
                <a:latin typeface="Consolas" panose="020B0609020204030204" pitchFamily="49" charset="0"/>
                <a:cs typeface="Consolas" panose="020B0609020204030204" pitchFamily="49" charset="0"/>
              </a:rPr>
              <a:t>UPDATE </a:t>
            </a:r>
            <a:r>
              <a:rPr lang="en-US" sz="1800" b="1" dirty="0">
                <a:solidFill>
                  <a:srgbClr val="0070C0"/>
                </a:solidFill>
                <a:latin typeface="Consolas" panose="020B0609020204030204" pitchFamily="49" charset="0"/>
                <a:cs typeface="Consolas" panose="020B0609020204030204" pitchFamily="49" charset="0"/>
              </a:rPr>
              <a:t>people " +</a:t>
            </a:r>
          </a:p>
          <a:p>
            <a:r>
              <a:rPr lang="id-ID" sz="1800" b="1" dirty="0" smtClean="0">
                <a:solidFill>
                  <a:srgbClr val="0070C0"/>
                </a:solidFill>
                <a:latin typeface="Consolas" panose="020B0609020204030204" pitchFamily="49" charset="0"/>
                <a:cs typeface="Consolas" panose="020B0609020204030204" pitchFamily="49" charset="0"/>
              </a:rPr>
              <a:t>     </a:t>
            </a:r>
            <a:r>
              <a:rPr lang="en-US" sz="1800" b="1" dirty="0" smtClean="0">
                <a:solidFill>
                  <a:srgbClr val="0070C0"/>
                </a:solidFill>
                <a:latin typeface="Consolas" panose="020B0609020204030204" pitchFamily="49" charset="0"/>
                <a:cs typeface="Consolas" panose="020B0609020204030204" pitchFamily="49" charset="0"/>
              </a:rPr>
              <a:t>" </a:t>
            </a:r>
            <a:r>
              <a:rPr lang="en-US" sz="1800" b="1" dirty="0">
                <a:solidFill>
                  <a:srgbClr val="0070C0"/>
                </a:solidFill>
                <a:latin typeface="Consolas" panose="020B0609020204030204" pitchFamily="49" charset="0"/>
                <a:cs typeface="Consolas" panose="020B0609020204030204" pitchFamily="49" charset="0"/>
              </a:rPr>
              <a:t>set </a:t>
            </a:r>
            <a:r>
              <a:rPr lang="en-US" sz="1800" b="1" dirty="0" err="1">
                <a:solidFill>
                  <a:srgbClr val="0070C0"/>
                </a:solidFill>
                <a:latin typeface="Consolas" panose="020B0609020204030204" pitchFamily="49" charset="0"/>
                <a:cs typeface="Consolas" panose="020B0609020204030204" pitchFamily="49" charset="0"/>
              </a:rPr>
              <a:t>lastname</a:t>
            </a:r>
            <a:r>
              <a:rPr lang="en-US" sz="1800" b="1" dirty="0">
                <a:solidFill>
                  <a:srgbClr val="0070C0"/>
                </a:solidFill>
                <a:latin typeface="Consolas" panose="020B0609020204030204" pitchFamily="49" charset="0"/>
                <a:cs typeface="Consolas" panose="020B0609020204030204" pitchFamily="49" charset="0"/>
              </a:rPr>
              <a:t> = ?, </a:t>
            </a:r>
            <a:r>
              <a:rPr lang="en-US" sz="1800" b="1" dirty="0" err="1">
                <a:solidFill>
                  <a:srgbClr val="0070C0"/>
                </a:solidFill>
                <a:latin typeface="Consolas" panose="020B0609020204030204" pitchFamily="49" charset="0"/>
                <a:cs typeface="Consolas" panose="020B0609020204030204" pitchFamily="49" charset="0"/>
              </a:rPr>
              <a:t>firstname</a:t>
            </a:r>
            <a:r>
              <a:rPr lang="en-US" sz="1800" b="1" dirty="0">
                <a:solidFill>
                  <a:srgbClr val="0070C0"/>
                </a:solidFill>
                <a:latin typeface="Consolas" panose="020B0609020204030204" pitchFamily="49" charset="0"/>
                <a:cs typeface="Consolas" panose="020B0609020204030204" pitchFamily="49" charset="0"/>
              </a:rPr>
              <a:t> = ?, </a:t>
            </a:r>
            <a:r>
              <a:rPr lang="en-US" sz="1800" b="1" dirty="0" err="1">
                <a:solidFill>
                  <a:srgbClr val="0070C0"/>
                </a:solidFill>
                <a:latin typeface="Consolas" panose="020B0609020204030204" pitchFamily="49" charset="0"/>
                <a:cs typeface="Consolas" panose="020B0609020204030204" pitchFamily="49" charset="0"/>
              </a:rPr>
              <a:t>number_of_dependents</a:t>
            </a:r>
            <a:r>
              <a:rPr lang="en-US" sz="1800" b="1" dirty="0">
                <a:solidFill>
                  <a:srgbClr val="0070C0"/>
                </a:solidFill>
                <a:latin typeface="Consolas" panose="020B0609020204030204" pitchFamily="49" charset="0"/>
                <a:cs typeface="Consolas" panose="020B0609020204030204" pitchFamily="49" charset="0"/>
              </a:rPr>
              <a:t> = ? " +</a:t>
            </a:r>
          </a:p>
          <a:p>
            <a:r>
              <a:rPr lang="id-ID" sz="1800" b="1" dirty="0" smtClean="0">
                <a:solidFill>
                  <a:srgbClr val="0070C0"/>
                </a:solidFill>
                <a:latin typeface="Consolas" panose="020B0609020204030204" pitchFamily="49" charset="0"/>
                <a:cs typeface="Consolas" panose="020B0609020204030204" pitchFamily="49" charset="0"/>
              </a:rPr>
              <a:t>     </a:t>
            </a:r>
            <a:r>
              <a:rPr lang="en-US" sz="1800" b="1" dirty="0" smtClean="0">
                <a:solidFill>
                  <a:srgbClr val="0070C0"/>
                </a:solidFill>
                <a:latin typeface="Consolas" panose="020B0609020204030204" pitchFamily="49" charset="0"/>
                <a:cs typeface="Consolas" panose="020B0609020204030204" pitchFamily="49" charset="0"/>
              </a:rPr>
              <a:t>" </a:t>
            </a:r>
            <a:r>
              <a:rPr lang="en-US" sz="1800" b="1" dirty="0">
                <a:solidFill>
                  <a:srgbClr val="0070C0"/>
                </a:solidFill>
                <a:latin typeface="Consolas" panose="020B0609020204030204" pitchFamily="49" charset="0"/>
                <a:cs typeface="Consolas" panose="020B0609020204030204" pitchFamily="49" charset="0"/>
              </a:rPr>
              <a:t>where id = </a:t>
            </a:r>
            <a:r>
              <a:rPr lang="en-US" sz="1800" b="1" dirty="0" smtClean="0">
                <a:solidFill>
                  <a:srgbClr val="0070C0"/>
                </a:solidFill>
                <a:latin typeface="Consolas" panose="020B0609020204030204" pitchFamily="49" charset="0"/>
                <a:cs typeface="Consolas" panose="020B0609020204030204" pitchFamily="49" charset="0"/>
              </a:rPr>
              <a:t>?";</a:t>
            </a:r>
            <a:endParaRPr lang="id-ID" sz="1800" b="1" dirty="0" smtClean="0">
              <a:solidFill>
                <a:srgbClr val="0070C0"/>
              </a:solidFill>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public </a:t>
            </a:r>
            <a:r>
              <a:rPr lang="id-ID" sz="1800" b="1" dirty="0">
                <a:solidFill>
                  <a:srgbClr val="C00000"/>
                </a:solidFill>
                <a:latin typeface="Consolas" panose="020B0609020204030204" pitchFamily="49" charset="0"/>
                <a:cs typeface="Consolas" panose="020B0609020204030204" pitchFamily="49" charset="0"/>
              </a:rPr>
              <a:t>void update()</a:t>
            </a:r>
            <a:r>
              <a:rPr lang="id-ID" sz="1800" dirty="0">
                <a:latin typeface="Consolas" panose="020B0609020204030204" pitchFamily="49" charset="0"/>
                <a:cs typeface="Consolas" panose="020B0609020204030204" pitchFamily="49" charset="0"/>
              </a:rPr>
              <a:t> {</a:t>
            </a:r>
          </a:p>
          <a:p>
            <a:r>
              <a:rPr lang="id-ID" sz="1800" dirty="0" smtClean="0">
                <a:latin typeface="Consolas" panose="020B0609020204030204" pitchFamily="49" charset="0"/>
                <a:cs typeface="Consolas" panose="020B0609020204030204" pitchFamily="49" charset="0"/>
              </a:rPr>
              <a:t>      PreparedStatement </a:t>
            </a:r>
            <a:r>
              <a:rPr lang="id-ID" sz="1800" dirty="0">
                <a:latin typeface="Consolas" panose="020B0609020204030204" pitchFamily="49" charset="0"/>
                <a:cs typeface="Consolas" panose="020B0609020204030204" pitchFamily="49" charset="0"/>
              </a:rPr>
              <a:t>updateStatement = null;</a:t>
            </a:r>
          </a:p>
          <a:p>
            <a:r>
              <a:rPr lang="id-ID" sz="1800" dirty="0" smtClean="0">
                <a:latin typeface="Consolas" panose="020B0609020204030204" pitchFamily="49" charset="0"/>
                <a:cs typeface="Consolas" panose="020B0609020204030204" pitchFamily="49" charset="0"/>
              </a:rPr>
              <a:t>      try </a:t>
            </a:r>
            <a:r>
              <a:rPr lang="id-ID" sz="1800" dirty="0">
                <a:latin typeface="Consolas" panose="020B0609020204030204" pitchFamily="49" charset="0"/>
                <a:cs typeface="Consolas" panose="020B0609020204030204" pitchFamily="49" charset="0"/>
              </a:rPr>
              <a:t>{</a:t>
            </a:r>
          </a:p>
          <a:p>
            <a:r>
              <a:rPr lang="id-ID" sz="1800" dirty="0" smtClean="0">
                <a:latin typeface="Consolas" panose="020B0609020204030204" pitchFamily="49" charset="0"/>
                <a:cs typeface="Consolas" panose="020B0609020204030204" pitchFamily="49" charset="0"/>
              </a:rPr>
              <a:t>         </a:t>
            </a:r>
            <a:r>
              <a:rPr lang="id-ID" sz="1800" b="1" dirty="0" smtClean="0">
                <a:solidFill>
                  <a:srgbClr val="0070C0"/>
                </a:solidFill>
                <a:latin typeface="Consolas" panose="020B0609020204030204" pitchFamily="49" charset="0"/>
                <a:cs typeface="Consolas" panose="020B0609020204030204" pitchFamily="49" charset="0"/>
              </a:rPr>
              <a:t>updateStatement </a:t>
            </a:r>
            <a:r>
              <a:rPr lang="id-ID" sz="1800" b="1" dirty="0">
                <a:solidFill>
                  <a:srgbClr val="0070C0"/>
                </a:solidFill>
                <a:latin typeface="Consolas" panose="020B0609020204030204" pitchFamily="49" charset="0"/>
                <a:cs typeface="Consolas" panose="020B0609020204030204" pitchFamily="49" charset="0"/>
              </a:rPr>
              <a:t>= DB.prepare(updateStatementString</a:t>
            </a:r>
            <a:r>
              <a:rPr lang="id-ID" sz="1800" b="1" dirty="0" smtClean="0">
                <a:solidFill>
                  <a:srgbClr val="0070C0"/>
                </a:solidFill>
                <a:latin typeface="Consolas" panose="020B0609020204030204" pitchFamily="49" charset="0"/>
                <a:cs typeface="Consolas" panose="020B0609020204030204" pitchFamily="49" charset="0"/>
              </a:rPr>
              <a:t>);</a:t>
            </a:r>
          </a:p>
          <a:p>
            <a:r>
              <a:rPr lang="id-ID" sz="1800" dirty="0" smtClean="0">
                <a:latin typeface="Consolas" panose="020B0609020204030204" pitchFamily="49" charset="0"/>
                <a:cs typeface="Consolas" panose="020B0609020204030204" pitchFamily="49" charset="0"/>
              </a:rPr>
              <a:t>         updateStatement.setString(1</a:t>
            </a:r>
            <a:r>
              <a:rPr lang="id-ID" sz="1800" dirty="0">
                <a:latin typeface="Consolas" panose="020B0609020204030204" pitchFamily="49" charset="0"/>
                <a:cs typeface="Consolas" panose="020B0609020204030204" pitchFamily="49" charset="0"/>
              </a:rPr>
              <a:t>, lastName);</a:t>
            </a:r>
          </a:p>
          <a:p>
            <a:r>
              <a:rPr lang="id-ID" sz="1800" dirty="0" smtClean="0">
                <a:latin typeface="Consolas" panose="020B0609020204030204" pitchFamily="49" charset="0"/>
                <a:cs typeface="Consolas" panose="020B0609020204030204" pitchFamily="49" charset="0"/>
              </a:rPr>
              <a:t>         updateStatement.setString(2</a:t>
            </a:r>
            <a:r>
              <a:rPr lang="id-ID" sz="1800" dirty="0">
                <a:latin typeface="Consolas" panose="020B0609020204030204" pitchFamily="49" charset="0"/>
                <a:cs typeface="Consolas" panose="020B0609020204030204" pitchFamily="49" charset="0"/>
              </a:rPr>
              <a:t>, firstName</a:t>
            </a:r>
            <a:r>
              <a:rPr lang="id-ID" sz="1800" dirty="0" smtClean="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id-ID" sz="1800" b="1" dirty="0">
                <a:solidFill>
                  <a:srgbClr val="0070C0"/>
                </a:solidFill>
                <a:latin typeface="Consolas" panose="020B0609020204030204" pitchFamily="49" charset="0"/>
                <a:cs typeface="Consolas" panose="020B0609020204030204" pitchFamily="49" charset="0"/>
              </a:rPr>
              <a:t>updateStatement.execute</a:t>
            </a:r>
            <a:r>
              <a:rPr lang="id-ID" sz="1800" b="1" dirty="0" smtClean="0">
                <a:solidFill>
                  <a:srgbClr val="0070C0"/>
                </a:solidFill>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1089450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 A Person Record</a:t>
            </a:r>
            <a:endParaRPr lang="en-US" dirty="0"/>
          </a:p>
        </p:txBody>
      </p:sp>
      <p:sp>
        <p:nvSpPr>
          <p:cNvPr id="3" name="Content Placeholder 2"/>
          <p:cNvSpPr>
            <a:spLocks noGrp="1"/>
          </p:cNvSpPr>
          <p:nvPr>
            <p:ph idx="1"/>
          </p:nvPr>
        </p:nvSpPr>
        <p:spPr/>
        <p:txBody>
          <a:bodyPr/>
          <a:lstStyle/>
          <a:p>
            <a:r>
              <a:rPr lang="en-US" b="0" dirty="0"/>
              <a:t>The gateway class itself can </a:t>
            </a:r>
            <a:r>
              <a:rPr lang="en-US" dirty="0"/>
              <a:t>handle updates and inserts</a:t>
            </a:r>
            <a:r>
              <a:rPr lang="en-US" b="0" dirty="0"/>
              <a:t>.</a:t>
            </a:r>
            <a:endParaRPr lang="en-US" dirty="0"/>
          </a:p>
        </p:txBody>
      </p:sp>
      <p:sp>
        <p:nvSpPr>
          <p:cNvPr id="4" name="TextBox 3"/>
          <p:cNvSpPr txBox="1"/>
          <p:nvPr/>
        </p:nvSpPr>
        <p:spPr>
          <a:xfrm>
            <a:off x="488858" y="1700808"/>
            <a:ext cx="7909538" cy="4801314"/>
          </a:xfrm>
          <a:prstGeom prst="rect">
            <a:avLst/>
          </a:prstGeom>
          <a:noFill/>
        </p:spPr>
        <p:txBody>
          <a:bodyPr wrap="none" rtlCol="0">
            <a:spAutoFit/>
          </a:bodyPr>
          <a:lstStyle/>
          <a:p>
            <a:r>
              <a:rPr lang="id-ID" sz="1800" dirty="0" smtClean="0">
                <a:latin typeface="Consolas" panose="020B0609020204030204" pitchFamily="49" charset="0"/>
                <a:cs typeface="Consolas" panose="020B0609020204030204" pitchFamily="49" charset="0"/>
              </a:rPr>
              <a:t>   ...</a:t>
            </a:r>
          </a:p>
          <a:p>
            <a:endParaRPr lang="id-ID" sz="1800" dirty="0" smtClean="0">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private static final String </a:t>
            </a:r>
            <a:r>
              <a:rPr lang="en-US" sz="1800" dirty="0" err="1">
                <a:latin typeface="Consolas" panose="020B0609020204030204" pitchFamily="49" charset="0"/>
                <a:cs typeface="Consolas" panose="020B0609020204030204" pitchFamily="49" charset="0"/>
              </a:rPr>
              <a:t>insertStatementString</a:t>
            </a:r>
            <a:r>
              <a:rPr lang="en-US" sz="1800" dirty="0">
                <a:latin typeface="Consolas" panose="020B0609020204030204" pitchFamily="49" charset="0"/>
                <a:cs typeface="Consolas" panose="020B0609020204030204" pitchFamily="49" charset="0"/>
              </a:rPr>
              <a:t> =</a:t>
            </a:r>
          </a:p>
          <a:p>
            <a:r>
              <a:rPr lang="id-ID" sz="1800" dirty="0" smtClean="0">
                <a:latin typeface="Consolas" panose="020B0609020204030204" pitchFamily="49" charset="0"/>
                <a:cs typeface="Consolas" panose="020B0609020204030204" pitchFamily="49" charset="0"/>
              </a:rPr>
              <a:t>      </a:t>
            </a:r>
            <a:r>
              <a:rPr lang="en-US" sz="1800" b="1" dirty="0" smtClean="0">
                <a:solidFill>
                  <a:srgbClr val="0070C0"/>
                </a:solidFill>
                <a:latin typeface="Consolas" panose="020B0609020204030204" pitchFamily="49" charset="0"/>
                <a:cs typeface="Consolas" panose="020B0609020204030204" pitchFamily="49" charset="0"/>
              </a:rPr>
              <a:t>"</a:t>
            </a:r>
            <a:r>
              <a:rPr lang="en-US" sz="1800" b="1" dirty="0">
                <a:solidFill>
                  <a:srgbClr val="0070C0"/>
                </a:solidFill>
                <a:latin typeface="Consolas" panose="020B0609020204030204" pitchFamily="49" charset="0"/>
                <a:cs typeface="Consolas" panose="020B0609020204030204" pitchFamily="49" charset="0"/>
              </a:rPr>
              <a:t>INSERT INTO people VALUES (?, ?, ?, </a:t>
            </a:r>
            <a:r>
              <a:rPr lang="en-US" sz="1800" b="1" dirty="0" smtClean="0">
                <a:solidFill>
                  <a:srgbClr val="0070C0"/>
                </a:solidFill>
                <a:latin typeface="Consolas" panose="020B0609020204030204" pitchFamily="49" charset="0"/>
                <a:cs typeface="Consolas" panose="020B0609020204030204" pitchFamily="49" charset="0"/>
              </a:rPr>
              <a:t>?)";</a:t>
            </a:r>
            <a:endParaRPr lang="id-ID" sz="1800" b="1" dirty="0" smtClean="0">
              <a:solidFill>
                <a:srgbClr val="0070C0"/>
              </a:solidFill>
              <a:latin typeface="Consolas" panose="020B0609020204030204" pitchFamily="49" charset="0"/>
              <a:cs typeface="Consolas" panose="020B0609020204030204" pitchFamily="49" charset="0"/>
            </a:endParaRPr>
          </a:p>
          <a:p>
            <a:endParaRPr lang="id-ID" sz="1800" dirty="0" smtClean="0">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   </a:t>
            </a:r>
            <a:r>
              <a:rPr lang="id-ID" sz="1800" dirty="0">
                <a:latin typeface="Consolas" panose="020B0609020204030204" pitchFamily="49" charset="0"/>
                <a:cs typeface="Consolas" panose="020B0609020204030204" pitchFamily="49" charset="0"/>
              </a:rPr>
              <a:t>public </a:t>
            </a:r>
            <a:r>
              <a:rPr lang="id-ID" sz="1800" b="1" dirty="0">
                <a:solidFill>
                  <a:srgbClr val="C00000"/>
                </a:solidFill>
                <a:latin typeface="Consolas" panose="020B0609020204030204" pitchFamily="49" charset="0"/>
                <a:cs typeface="Consolas" panose="020B0609020204030204" pitchFamily="49" charset="0"/>
              </a:rPr>
              <a:t>void </a:t>
            </a:r>
            <a:r>
              <a:rPr lang="id-ID" sz="1800" b="1" dirty="0" smtClean="0">
                <a:solidFill>
                  <a:srgbClr val="C00000"/>
                </a:solidFill>
                <a:latin typeface="Consolas" panose="020B0609020204030204" pitchFamily="49" charset="0"/>
                <a:cs typeface="Consolas" panose="020B0609020204030204" pitchFamily="49" charset="0"/>
              </a:rPr>
              <a:t>insert()</a:t>
            </a:r>
            <a:r>
              <a:rPr lang="id-ID" sz="1800" dirty="0" smtClean="0">
                <a:latin typeface="Consolas" panose="020B0609020204030204" pitchFamily="49" charset="0"/>
                <a:cs typeface="Consolas" panose="020B0609020204030204" pitchFamily="49" charset="0"/>
              </a:rPr>
              <a:t> </a:t>
            </a:r>
            <a:r>
              <a:rPr lang="id-ID" sz="1800" dirty="0">
                <a:latin typeface="Consolas" panose="020B0609020204030204" pitchFamily="49" charset="0"/>
                <a:cs typeface="Consolas" panose="020B0609020204030204" pitchFamily="49" charset="0"/>
              </a:rPr>
              <a:t>{</a:t>
            </a:r>
          </a:p>
          <a:p>
            <a:r>
              <a:rPr lang="id-ID" sz="1800" dirty="0" smtClean="0">
                <a:latin typeface="Consolas" panose="020B0609020204030204" pitchFamily="49" charset="0"/>
                <a:cs typeface="Consolas" panose="020B0609020204030204" pitchFamily="49" charset="0"/>
              </a:rPr>
              <a:t>      PreparedStatement insertStatement </a:t>
            </a:r>
            <a:r>
              <a:rPr lang="id-ID" sz="1800" dirty="0">
                <a:latin typeface="Consolas" panose="020B0609020204030204" pitchFamily="49" charset="0"/>
                <a:cs typeface="Consolas" panose="020B0609020204030204" pitchFamily="49" charset="0"/>
              </a:rPr>
              <a:t>= null;</a:t>
            </a:r>
          </a:p>
          <a:p>
            <a:r>
              <a:rPr lang="id-ID" sz="1800" dirty="0" smtClean="0">
                <a:latin typeface="Consolas" panose="020B0609020204030204" pitchFamily="49" charset="0"/>
                <a:cs typeface="Consolas" panose="020B0609020204030204" pitchFamily="49" charset="0"/>
              </a:rPr>
              <a:t>      try </a:t>
            </a:r>
            <a:r>
              <a:rPr lang="id-ID" sz="1800" dirty="0">
                <a:latin typeface="Consolas" panose="020B0609020204030204" pitchFamily="49" charset="0"/>
                <a:cs typeface="Consolas" panose="020B0609020204030204" pitchFamily="49" charset="0"/>
              </a:rPr>
              <a:t>{</a:t>
            </a:r>
          </a:p>
          <a:p>
            <a:r>
              <a:rPr lang="id-ID" sz="1800" dirty="0" smtClean="0">
                <a:latin typeface="Consolas" panose="020B0609020204030204" pitchFamily="49" charset="0"/>
                <a:cs typeface="Consolas" panose="020B0609020204030204" pitchFamily="49" charset="0"/>
              </a:rPr>
              <a:t>         </a:t>
            </a:r>
            <a:r>
              <a:rPr lang="id-ID" sz="1800" b="1" dirty="0" smtClean="0">
                <a:solidFill>
                  <a:srgbClr val="0070C0"/>
                </a:solidFill>
                <a:latin typeface="Consolas" panose="020B0609020204030204" pitchFamily="49" charset="0"/>
                <a:cs typeface="Consolas" panose="020B0609020204030204" pitchFamily="49" charset="0"/>
              </a:rPr>
              <a:t>insertStatement </a:t>
            </a:r>
            <a:r>
              <a:rPr lang="id-ID" sz="1800" b="1" dirty="0">
                <a:solidFill>
                  <a:srgbClr val="0070C0"/>
                </a:solidFill>
                <a:latin typeface="Consolas" panose="020B0609020204030204" pitchFamily="49" charset="0"/>
                <a:cs typeface="Consolas" panose="020B0609020204030204" pitchFamily="49" charset="0"/>
              </a:rPr>
              <a:t>= </a:t>
            </a:r>
            <a:r>
              <a:rPr lang="id-ID" sz="1800" b="1" dirty="0" smtClean="0">
                <a:solidFill>
                  <a:srgbClr val="0070C0"/>
                </a:solidFill>
                <a:latin typeface="Consolas" panose="020B0609020204030204" pitchFamily="49" charset="0"/>
                <a:cs typeface="Consolas" panose="020B0609020204030204" pitchFamily="49" charset="0"/>
              </a:rPr>
              <a:t>DB.prepare(insertStatementString);</a:t>
            </a:r>
          </a:p>
          <a:p>
            <a:r>
              <a:rPr lang="id-ID" sz="1800" b="1" dirty="0" smtClean="0">
                <a:solidFill>
                  <a:srgbClr val="0070C0"/>
                </a:solidFill>
                <a:latin typeface="Consolas" panose="020B0609020204030204" pitchFamily="49" charset="0"/>
                <a:cs typeface="Consolas" panose="020B0609020204030204" pitchFamily="49" charset="0"/>
              </a:rPr>
              <a:t>         </a:t>
            </a:r>
            <a:r>
              <a:rPr lang="id-ID" sz="1800" dirty="0" smtClean="0">
                <a:solidFill>
                  <a:schemeClr val="bg1">
                    <a:lumMod val="10000"/>
                  </a:schemeClr>
                </a:solidFill>
                <a:latin typeface="Consolas" panose="020B0609020204030204" pitchFamily="49" charset="0"/>
                <a:cs typeface="Consolas" panose="020B0609020204030204" pitchFamily="49" charset="0"/>
              </a:rPr>
              <a:t>insertStatement.setInt(1</a:t>
            </a:r>
            <a:r>
              <a:rPr lang="id-ID" sz="1800" dirty="0">
                <a:solidFill>
                  <a:schemeClr val="bg1">
                    <a:lumMod val="10000"/>
                  </a:schemeClr>
                </a:solidFill>
                <a:latin typeface="Consolas" panose="020B0609020204030204" pitchFamily="49" charset="0"/>
                <a:cs typeface="Consolas" panose="020B0609020204030204" pitchFamily="49" charset="0"/>
              </a:rPr>
              <a:t>, getID().intValue());</a:t>
            </a:r>
            <a:endParaRPr lang="id-ID" sz="1800" dirty="0" smtClean="0">
              <a:solidFill>
                <a:schemeClr val="bg1">
                  <a:lumMod val="10000"/>
                </a:schemeClr>
              </a:solidFill>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         insertStatement.setString(1</a:t>
            </a:r>
            <a:r>
              <a:rPr lang="id-ID" sz="1800" dirty="0">
                <a:latin typeface="Consolas" panose="020B0609020204030204" pitchFamily="49" charset="0"/>
                <a:cs typeface="Consolas" panose="020B0609020204030204" pitchFamily="49" charset="0"/>
              </a:rPr>
              <a:t>, lastName);</a:t>
            </a:r>
          </a:p>
          <a:p>
            <a:r>
              <a:rPr lang="id-ID" sz="1800" dirty="0" smtClean="0">
                <a:latin typeface="Consolas" panose="020B0609020204030204" pitchFamily="49" charset="0"/>
                <a:cs typeface="Consolas" panose="020B0609020204030204" pitchFamily="49" charset="0"/>
              </a:rPr>
              <a:t>         insertStatement.setString(2</a:t>
            </a:r>
            <a:r>
              <a:rPr lang="id-ID" sz="1800" dirty="0">
                <a:latin typeface="Consolas" panose="020B0609020204030204" pitchFamily="49" charset="0"/>
                <a:cs typeface="Consolas" panose="020B0609020204030204" pitchFamily="49" charset="0"/>
              </a:rPr>
              <a:t>, firstName</a:t>
            </a:r>
            <a:r>
              <a:rPr lang="id-ID" sz="1800" dirty="0" smtClean="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id-ID" sz="1800" b="1" dirty="0" smtClean="0">
                <a:solidFill>
                  <a:srgbClr val="0070C0"/>
                </a:solidFill>
                <a:latin typeface="Consolas" panose="020B0609020204030204" pitchFamily="49" charset="0"/>
                <a:cs typeface="Consolas" panose="020B0609020204030204" pitchFamily="49" charset="0"/>
              </a:rPr>
              <a:t>insertStatement.execute();</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8989691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References</a:t>
            </a:r>
            <a:endParaRPr lang="en-US" dirty="0"/>
          </a:p>
        </p:txBody>
      </p:sp>
      <p:sp>
        <p:nvSpPr>
          <p:cNvPr id="3" name="Content Placeholder 2"/>
          <p:cNvSpPr>
            <a:spLocks noGrp="1"/>
          </p:cNvSpPr>
          <p:nvPr>
            <p:ph idx="1"/>
          </p:nvPr>
        </p:nvSpPr>
        <p:spPr/>
        <p:txBody>
          <a:bodyPr/>
          <a:lstStyle/>
          <a:p>
            <a:r>
              <a:rPr lang="id-ID" dirty="0" smtClean="0"/>
              <a:t>Martin Fowler’s </a:t>
            </a:r>
            <a:r>
              <a:rPr lang="id-ID" i="1" dirty="0" smtClean="0">
                <a:solidFill>
                  <a:srgbClr val="0070C0"/>
                </a:solidFill>
              </a:rPr>
              <a:t>Patterns of Enterprise Application Architecture</a:t>
            </a:r>
            <a:r>
              <a:rPr lang="id-ID" dirty="0" smtClean="0"/>
              <a:t>.</a:t>
            </a:r>
          </a:p>
          <a:p>
            <a:r>
              <a:rPr lang="id-ID" dirty="0" smtClean="0"/>
              <a:t>Alur et al’s </a:t>
            </a:r>
            <a:r>
              <a:rPr lang="id-ID" i="1" dirty="0" smtClean="0">
                <a:solidFill>
                  <a:srgbClr val="0070C0"/>
                </a:solidFill>
              </a:rPr>
              <a:t>Core J2EE Patterns</a:t>
            </a:r>
            <a:r>
              <a:rPr lang="id-ID" dirty="0" smtClean="0"/>
              <a:t>.</a:t>
            </a:r>
            <a:endParaRPr lang="en-US" dirty="0"/>
          </a:p>
        </p:txBody>
      </p:sp>
    </p:spTree>
    <p:extLst>
      <p:ext uri="{BB962C8B-B14F-4D97-AF65-F5344CB8AC3E}">
        <p14:creationId xmlns:p14="http://schemas.microsoft.com/office/powerpoint/2010/main" val="334064340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 A Person Record</a:t>
            </a:r>
            <a:endParaRPr lang="en-US" dirty="0"/>
          </a:p>
        </p:txBody>
      </p:sp>
      <p:sp>
        <p:nvSpPr>
          <p:cNvPr id="3" name="Content Placeholder 2"/>
          <p:cNvSpPr>
            <a:spLocks noGrp="1"/>
          </p:cNvSpPr>
          <p:nvPr>
            <p:ph idx="1"/>
          </p:nvPr>
        </p:nvSpPr>
        <p:spPr/>
        <p:txBody>
          <a:bodyPr/>
          <a:lstStyle/>
          <a:p>
            <a:r>
              <a:rPr lang="en-US" sz="2000" b="0" dirty="0"/>
              <a:t>To pull people out of the database, we have a separate </a:t>
            </a:r>
            <a:r>
              <a:rPr lang="en-US" sz="2000" dirty="0" err="1" smtClean="0"/>
              <a:t>PersonFinder</a:t>
            </a:r>
            <a:r>
              <a:rPr lang="id-ID" sz="2000" b="0" dirty="0" smtClean="0"/>
              <a:t>.</a:t>
            </a:r>
            <a:endParaRPr lang="en-US" sz="2000" dirty="0"/>
          </a:p>
        </p:txBody>
      </p:sp>
      <p:sp>
        <p:nvSpPr>
          <p:cNvPr id="4" name="TextBox 3"/>
          <p:cNvSpPr txBox="1"/>
          <p:nvPr/>
        </p:nvSpPr>
        <p:spPr>
          <a:xfrm>
            <a:off x="488858" y="1412776"/>
            <a:ext cx="7253909" cy="5016758"/>
          </a:xfrm>
          <a:prstGeom prst="rect">
            <a:avLst/>
          </a:prstGeom>
          <a:noFill/>
        </p:spPr>
        <p:txBody>
          <a:bodyPr wrap="none" rtlCol="0">
            <a:spAutoFit/>
          </a:bodyPr>
          <a:lstStyle/>
          <a:p>
            <a:r>
              <a:rPr lang="id-ID" sz="1600" dirty="0" smtClean="0">
                <a:latin typeface="Consolas" panose="020B0609020204030204" pitchFamily="49" charset="0"/>
                <a:cs typeface="Consolas" panose="020B0609020204030204" pitchFamily="49" charset="0"/>
              </a:rPr>
              <a:t>public class </a:t>
            </a:r>
            <a:r>
              <a:rPr lang="id-ID" sz="1600" b="1" dirty="0" smtClean="0">
                <a:latin typeface="Consolas" panose="020B0609020204030204" pitchFamily="49" charset="0"/>
                <a:cs typeface="Consolas" panose="020B0609020204030204" pitchFamily="49" charset="0"/>
              </a:rPr>
              <a:t>PersonFinder</a:t>
            </a:r>
            <a:r>
              <a:rPr lang="id-ID" sz="1600" dirty="0" smtClean="0">
                <a:latin typeface="Consolas" panose="020B0609020204030204" pitchFamily="49" charset="0"/>
                <a:cs typeface="Consolas" panose="020B0609020204030204" pitchFamily="49" charset="0"/>
              </a:rPr>
              <a:t> {</a:t>
            </a:r>
          </a:p>
          <a:p>
            <a:endParaRPr lang="id-ID" sz="1600" dirty="0" smtClean="0">
              <a:latin typeface="Consolas" panose="020B0609020204030204" pitchFamily="49" charset="0"/>
              <a:cs typeface="Consolas" panose="020B0609020204030204" pitchFamily="49" charset="0"/>
            </a:endParaRPr>
          </a:p>
          <a:p>
            <a:r>
              <a:rPr lang="id-ID"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private final static String </a:t>
            </a:r>
            <a:r>
              <a:rPr lang="en-US" sz="1600" dirty="0" err="1">
                <a:latin typeface="Consolas" panose="020B0609020204030204" pitchFamily="49" charset="0"/>
                <a:cs typeface="Consolas" panose="020B0609020204030204" pitchFamily="49" charset="0"/>
              </a:rPr>
              <a:t>findStatementString</a:t>
            </a:r>
            <a:r>
              <a:rPr lang="en-US" sz="1600" dirty="0">
                <a:latin typeface="Consolas" panose="020B0609020204030204" pitchFamily="49" charset="0"/>
                <a:cs typeface="Consolas" panose="020B0609020204030204" pitchFamily="49" charset="0"/>
              </a:rPr>
              <a:t> =</a:t>
            </a:r>
          </a:p>
          <a:p>
            <a:r>
              <a:rPr lang="id-ID" sz="1600" b="1" dirty="0" smtClean="0">
                <a:solidFill>
                  <a:srgbClr val="0070C0"/>
                </a:solidFill>
                <a:latin typeface="Consolas" panose="020B0609020204030204" pitchFamily="49" charset="0"/>
                <a:cs typeface="Consolas" panose="020B0609020204030204" pitchFamily="49" charset="0"/>
              </a:rPr>
              <a:t>      </a:t>
            </a:r>
            <a:r>
              <a:rPr lang="en-US" sz="1600" b="1" dirty="0" smtClean="0">
                <a:solidFill>
                  <a:srgbClr val="0070C0"/>
                </a:solidFill>
                <a:latin typeface="Consolas" panose="020B0609020204030204" pitchFamily="49" charset="0"/>
                <a:cs typeface="Consolas" panose="020B0609020204030204" pitchFamily="49" charset="0"/>
              </a:rPr>
              <a:t>"</a:t>
            </a:r>
            <a:r>
              <a:rPr lang="en-US" sz="1600" b="1" dirty="0">
                <a:solidFill>
                  <a:srgbClr val="0070C0"/>
                </a:solidFill>
                <a:latin typeface="Consolas" panose="020B0609020204030204" pitchFamily="49" charset="0"/>
                <a:cs typeface="Consolas" panose="020B0609020204030204" pitchFamily="49" charset="0"/>
              </a:rPr>
              <a:t>SELECT id, </a:t>
            </a:r>
            <a:r>
              <a:rPr lang="en-US" sz="1600" b="1" dirty="0" err="1">
                <a:solidFill>
                  <a:srgbClr val="0070C0"/>
                </a:solidFill>
                <a:latin typeface="Consolas" panose="020B0609020204030204" pitchFamily="49" charset="0"/>
                <a:cs typeface="Consolas" panose="020B0609020204030204" pitchFamily="49" charset="0"/>
              </a:rPr>
              <a:t>lastname</a:t>
            </a:r>
            <a:r>
              <a:rPr lang="en-US" sz="1600" b="1" dirty="0">
                <a:solidFill>
                  <a:srgbClr val="0070C0"/>
                </a:solidFill>
                <a:latin typeface="Consolas" panose="020B0609020204030204" pitchFamily="49" charset="0"/>
                <a:cs typeface="Consolas" panose="020B0609020204030204" pitchFamily="49" charset="0"/>
              </a:rPr>
              <a:t>, </a:t>
            </a:r>
            <a:r>
              <a:rPr lang="en-US" sz="1600" b="1" dirty="0" err="1">
                <a:solidFill>
                  <a:srgbClr val="0070C0"/>
                </a:solidFill>
                <a:latin typeface="Consolas" panose="020B0609020204030204" pitchFamily="49" charset="0"/>
                <a:cs typeface="Consolas" panose="020B0609020204030204" pitchFamily="49" charset="0"/>
              </a:rPr>
              <a:t>firstname</a:t>
            </a:r>
            <a:r>
              <a:rPr lang="en-US" sz="1600" b="1" dirty="0">
                <a:solidFill>
                  <a:srgbClr val="0070C0"/>
                </a:solidFill>
                <a:latin typeface="Consolas" panose="020B0609020204030204" pitchFamily="49" charset="0"/>
                <a:cs typeface="Consolas" panose="020B0609020204030204" pitchFamily="49" charset="0"/>
              </a:rPr>
              <a:t>, </a:t>
            </a:r>
            <a:r>
              <a:rPr lang="en-US" sz="1600" b="1" dirty="0" err="1">
                <a:solidFill>
                  <a:srgbClr val="0070C0"/>
                </a:solidFill>
                <a:latin typeface="Consolas" panose="020B0609020204030204" pitchFamily="49" charset="0"/>
                <a:cs typeface="Consolas" panose="020B0609020204030204" pitchFamily="49" charset="0"/>
              </a:rPr>
              <a:t>number_of_dependents</a:t>
            </a:r>
            <a:r>
              <a:rPr lang="en-US" sz="1600" b="1" dirty="0">
                <a:solidFill>
                  <a:srgbClr val="0070C0"/>
                </a:solidFill>
                <a:latin typeface="Consolas" panose="020B0609020204030204" pitchFamily="49" charset="0"/>
                <a:cs typeface="Consolas" panose="020B0609020204030204" pitchFamily="49" charset="0"/>
              </a:rPr>
              <a:t> " +</a:t>
            </a:r>
          </a:p>
          <a:p>
            <a:r>
              <a:rPr lang="id-ID" sz="1600" b="1" dirty="0" smtClean="0">
                <a:solidFill>
                  <a:srgbClr val="0070C0"/>
                </a:solidFill>
                <a:latin typeface="Consolas" panose="020B0609020204030204" pitchFamily="49" charset="0"/>
                <a:cs typeface="Consolas" panose="020B0609020204030204" pitchFamily="49" charset="0"/>
              </a:rPr>
              <a:t>      </a:t>
            </a:r>
            <a:r>
              <a:rPr lang="en-US" sz="1600" b="1" dirty="0" smtClean="0">
                <a:solidFill>
                  <a:srgbClr val="0070C0"/>
                </a:solidFill>
                <a:latin typeface="Consolas" panose="020B0609020204030204" pitchFamily="49" charset="0"/>
                <a:cs typeface="Consolas" panose="020B0609020204030204" pitchFamily="49" charset="0"/>
              </a:rPr>
              <a:t>" </a:t>
            </a:r>
            <a:r>
              <a:rPr lang="en-US" sz="1600" b="1" dirty="0">
                <a:solidFill>
                  <a:srgbClr val="0070C0"/>
                </a:solidFill>
                <a:latin typeface="Consolas" panose="020B0609020204030204" pitchFamily="49" charset="0"/>
                <a:cs typeface="Consolas" panose="020B0609020204030204" pitchFamily="49" charset="0"/>
              </a:rPr>
              <a:t>from people " +</a:t>
            </a:r>
          </a:p>
          <a:p>
            <a:r>
              <a:rPr lang="id-ID" sz="1600" b="1" dirty="0" smtClean="0">
                <a:solidFill>
                  <a:srgbClr val="0070C0"/>
                </a:solidFill>
                <a:latin typeface="Consolas" panose="020B0609020204030204" pitchFamily="49" charset="0"/>
                <a:cs typeface="Consolas" panose="020B0609020204030204" pitchFamily="49" charset="0"/>
              </a:rPr>
              <a:t>      </a:t>
            </a:r>
            <a:r>
              <a:rPr lang="en-US" sz="1600" b="1" dirty="0" smtClean="0">
                <a:solidFill>
                  <a:srgbClr val="0070C0"/>
                </a:solidFill>
                <a:latin typeface="Consolas" panose="020B0609020204030204" pitchFamily="49" charset="0"/>
                <a:cs typeface="Consolas" panose="020B0609020204030204" pitchFamily="49" charset="0"/>
              </a:rPr>
              <a:t>" </a:t>
            </a:r>
            <a:r>
              <a:rPr lang="en-US" sz="1600" b="1" dirty="0">
                <a:solidFill>
                  <a:srgbClr val="0070C0"/>
                </a:solidFill>
                <a:latin typeface="Consolas" panose="020B0609020204030204" pitchFamily="49" charset="0"/>
                <a:cs typeface="Consolas" panose="020B0609020204030204" pitchFamily="49" charset="0"/>
              </a:rPr>
              <a:t>WHERE id = </a:t>
            </a:r>
            <a:r>
              <a:rPr lang="en-US" sz="1600" b="1" dirty="0" smtClean="0">
                <a:solidFill>
                  <a:srgbClr val="0070C0"/>
                </a:solidFill>
                <a:latin typeface="Consolas" panose="020B0609020204030204" pitchFamily="49" charset="0"/>
                <a:cs typeface="Consolas" panose="020B0609020204030204" pitchFamily="49" charset="0"/>
              </a:rPr>
              <a:t>?";</a:t>
            </a:r>
            <a:endParaRPr lang="id-ID" sz="1600" b="1" dirty="0" smtClean="0">
              <a:solidFill>
                <a:srgbClr val="0070C0"/>
              </a:solidFill>
              <a:latin typeface="Consolas" panose="020B0609020204030204" pitchFamily="49" charset="0"/>
              <a:cs typeface="Consolas" panose="020B0609020204030204" pitchFamily="49" charset="0"/>
            </a:endParaRPr>
          </a:p>
          <a:p>
            <a:endParaRPr lang="id-ID" sz="1600" dirty="0" smtClean="0">
              <a:latin typeface="Consolas" panose="020B0609020204030204" pitchFamily="49" charset="0"/>
              <a:cs typeface="Consolas" panose="020B0609020204030204" pitchFamily="49" charset="0"/>
            </a:endParaRPr>
          </a:p>
          <a:p>
            <a:r>
              <a:rPr lang="id-ID" sz="1600" dirty="0">
                <a:latin typeface="Consolas" panose="020B0609020204030204" pitchFamily="49" charset="0"/>
                <a:cs typeface="Consolas" panose="020B0609020204030204" pitchFamily="49" charset="0"/>
              </a:rPr>
              <a:t>   public </a:t>
            </a:r>
            <a:r>
              <a:rPr lang="id-ID" sz="1600" b="1" dirty="0">
                <a:solidFill>
                  <a:srgbClr val="C00000"/>
                </a:solidFill>
                <a:latin typeface="Consolas" panose="020B0609020204030204" pitchFamily="49" charset="0"/>
                <a:cs typeface="Consolas" panose="020B0609020204030204" pitchFamily="49" charset="0"/>
              </a:rPr>
              <a:t>PersonGateway find(Long id)</a:t>
            </a:r>
            <a:r>
              <a:rPr lang="id-ID" sz="1600" b="1" dirty="0">
                <a:latin typeface="Consolas" panose="020B0609020204030204" pitchFamily="49" charset="0"/>
                <a:cs typeface="Consolas" panose="020B0609020204030204" pitchFamily="49" charset="0"/>
              </a:rPr>
              <a:t> </a:t>
            </a:r>
            <a:r>
              <a:rPr lang="id-ID" sz="1600" dirty="0">
                <a:latin typeface="Consolas" panose="020B0609020204030204" pitchFamily="49" charset="0"/>
                <a:cs typeface="Consolas" panose="020B0609020204030204" pitchFamily="49" charset="0"/>
              </a:rPr>
              <a:t>{</a:t>
            </a:r>
          </a:p>
          <a:p>
            <a:r>
              <a:rPr lang="id-ID" sz="1600" dirty="0" smtClean="0">
                <a:latin typeface="Consolas" panose="020B0609020204030204" pitchFamily="49" charset="0"/>
                <a:cs typeface="Consolas" panose="020B0609020204030204" pitchFamily="49" charset="0"/>
              </a:rPr>
              <a:t>      PreparedStatement insertStatement </a:t>
            </a:r>
            <a:r>
              <a:rPr lang="id-ID" sz="1600" dirty="0">
                <a:latin typeface="Consolas" panose="020B0609020204030204" pitchFamily="49" charset="0"/>
                <a:cs typeface="Consolas" panose="020B0609020204030204" pitchFamily="49" charset="0"/>
              </a:rPr>
              <a:t>= null;</a:t>
            </a:r>
          </a:p>
          <a:p>
            <a:r>
              <a:rPr lang="id-ID" sz="1600" dirty="0">
                <a:latin typeface="Consolas" panose="020B0609020204030204" pitchFamily="49" charset="0"/>
                <a:cs typeface="Consolas" panose="020B0609020204030204" pitchFamily="49" charset="0"/>
              </a:rPr>
              <a:t>      ResultSet rs = null;</a:t>
            </a:r>
          </a:p>
          <a:p>
            <a:r>
              <a:rPr lang="id-ID" sz="1600" dirty="0" smtClean="0">
                <a:latin typeface="Consolas" panose="020B0609020204030204" pitchFamily="49" charset="0"/>
                <a:cs typeface="Consolas" panose="020B0609020204030204" pitchFamily="49" charset="0"/>
              </a:rPr>
              <a:t>      try </a:t>
            </a:r>
            <a:r>
              <a:rPr lang="id-ID" sz="1600" dirty="0">
                <a:latin typeface="Consolas" panose="020B0609020204030204" pitchFamily="49" charset="0"/>
                <a:cs typeface="Consolas" panose="020B0609020204030204" pitchFamily="49" charset="0"/>
              </a:rPr>
              <a:t>{</a:t>
            </a:r>
          </a:p>
          <a:p>
            <a:r>
              <a:rPr lang="id-ID" sz="1600" dirty="0" smtClean="0">
                <a:latin typeface="Consolas" panose="020B0609020204030204" pitchFamily="49" charset="0"/>
                <a:cs typeface="Consolas" panose="020B0609020204030204" pitchFamily="49" charset="0"/>
              </a:rPr>
              <a:t>        findStatement </a:t>
            </a:r>
            <a:r>
              <a:rPr lang="id-ID" sz="1600" dirty="0">
                <a:latin typeface="Consolas" panose="020B0609020204030204" pitchFamily="49" charset="0"/>
                <a:cs typeface="Consolas" panose="020B0609020204030204" pitchFamily="49" charset="0"/>
              </a:rPr>
              <a:t>= DB.prepare(findStatementString);</a:t>
            </a:r>
          </a:p>
          <a:p>
            <a:r>
              <a:rPr lang="id-ID" sz="1600" dirty="0" smtClean="0">
                <a:latin typeface="Consolas" panose="020B0609020204030204" pitchFamily="49" charset="0"/>
                <a:cs typeface="Consolas" panose="020B0609020204030204" pitchFamily="49" charset="0"/>
              </a:rPr>
              <a:t>        findStatement.setLong(1</a:t>
            </a:r>
            <a:r>
              <a:rPr lang="id-ID" sz="1600" dirty="0">
                <a:latin typeface="Consolas" panose="020B0609020204030204" pitchFamily="49" charset="0"/>
                <a:cs typeface="Consolas" panose="020B0609020204030204" pitchFamily="49" charset="0"/>
              </a:rPr>
              <a:t>, id.longValue());</a:t>
            </a:r>
          </a:p>
          <a:p>
            <a:r>
              <a:rPr lang="id-ID" sz="1600" dirty="0" smtClean="0">
                <a:latin typeface="Consolas" panose="020B0609020204030204" pitchFamily="49" charset="0"/>
                <a:cs typeface="Consolas" panose="020B0609020204030204" pitchFamily="49" charset="0"/>
              </a:rPr>
              <a:t>        rs </a:t>
            </a:r>
            <a:r>
              <a:rPr lang="id-ID" sz="1600" dirty="0">
                <a:latin typeface="Consolas" panose="020B0609020204030204" pitchFamily="49" charset="0"/>
                <a:cs typeface="Consolas" panose="020B0609020204030204" pitchFamily="49" charset="0"/>
              </a:rPr>
              <a:t>= findStatement.executeQuery</a:t>
            </a:r>
            <a:r>
              <a:rPr lang="id-ID" sz="1600" dirty="0" smtClean="0">
                <a:latin typeface="Consolas" panose="020B0609020204030204" pitchFamily="49" charset="0"/>
                <a:cs typeface="Consolas" panose="020B0609020204030204" pitchFamily="49" charset="0"/>
              </a:rPr>
              <a:t>();</a:t>
            </a:r>
          </a:p>
          <a:p>
            <a:r>
              <a:rPr lang="id-ID"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rs.next</a:t>
            </a:r>
            <a:r>
              <a:rPr lang="en-US" sz="1600" dirty="0">
                <a:latin typeface="Consolas" panose="020B0609020204030204" pitchFamily="49" charset="0"/>
                <a:cs typeface="Consolas" panose="020B0609020204030204" pitchFamily="49" charset="0"/>
              </a:rPr>
              <a:t>();</a:t>
            </a:r>
          </a:p>
          <a:p>
            <a:r>
              <a:rPr lang="id-ID" sz="1600" dirty="0" smtClean="0">
                <a:latin typeface="Consolas" panose="020B0609020204030204" pitchFamily="49" charset="0"/>
                <a:cs typeface="Consolas" panose="020B0609020204030204" pitchFamily="49" charset="0"/>
              </a:rPr>
              <a:t>        </a:t>
            </a:r>
            <a:r>
              <a:rPr lang="id-ID" sz="1600" b="1" dirty="0" smtClean="0">
                <a:latin typeface="Consolas" panose="020B0609020204030204" pitchFamily="49" charset="0"/>
                <a:cs typeface="Consolas" panose="020B0609020204030204" pitchFamily="49" charset="0"/>
              </a:rPr>
              <a:t>PersonGateway</a:t>
            </a:r>
            <a:r>
              <a:rPr lang="id-ID" sz="160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result </a:t>
            </a:r>
            <a:r>
              <a:rPr lang="en-US" sz="1600"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PersonGateway.load</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rs</a:t>
            </a:r>
            <a:r>
              <a:rPr lang="en-US" sz="1600" b="1" dirty="0">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p>
          <a:p>
            <a:r>
              <a:rPr lang="id-ID" sz="1600" b="1" dirty="0" smtClean="0">
                <a:latin typeface="Consolas" panose="020B0609020204030204" pitchFamily="49" charset="0"/>
                <a:cs typeface="Consolas" panose="020B0609020204030204" pitchFamily="49" charset="0"/>
              </a:rPr>
              <a:t>        </a:t>
            </a:r>
            <a:r>
              <a:rPr lang="en-US" sz="1600" b="1" dirty="0" smtClean="0">
                <a:latin typeface="Consolas" panose="020B0609020204030204" pitchFamily="49" charset="0"/>
                <a:cs typeface="Consolas" panose="020B0609020204030204" pitchFamily="49" charset="0"/>
              </a:rPr>
              <a:t>return </a:t>
            </a:r>
            <a:r>
              <a:rPr lang="en-US" sz="1600" b="1" dirty="0">
                <a:latin typeface="Consolas" panose="020B0609020204030204" pitchFamily="49" charset="0"/>
                <a:cs typeface="Consolas" panose="020B0609020204030204" pitchFamily="49" charset="0"/>
              </a:rPr>
              <a:t>result</a:t>
            </a:r>
            <a:r>
              <a:rPr lang="en-US" sz="1600" b="1" dirty="0" smtClean="0">
                <a:latin typeface="Consolas" panose="020B0609020204030204" pitchFamily="49" charset="0"/>
                <a:cs typeface="Consolas" panose="020B0609020204030204" pitchFamily="49" charset="0"/>
              </a:rPr>
              <a:t>;</a:t>
            </a:r>
            <a:endParaRPr lang="id-ID" sz="1600" b="1" dirty="0" smtClean="0">
              <a:latin typeface="Consolas" panose="020B0609020204030204" pitchFamily="49" charset="0"/>
              <a:cs typeface="Consolas" panose="020B0609020204030204" pitchFamily="49" charset="0"/>
            </a:endParaRPr>
          </a:p>
          <a:p>
            <a:r>
              <a:rPr lang="id-ID" sz="1600" dirty="0">
                <a:latin typeface="Consolas" panose="020B0609020204030204" pitchFamily="49" charset="0"/>
                <a:cs typeface="Consolas" panose="020B0609020204030204" pitchFamily="49" charset="0"/>
              </a:rPr>
              <a:t> </a:t>
            </a:r>
            <a:r>
              <a:rPr lang="id-ID" sz="1600" dirty="0" smtClean="0">
                <a:latin typeface="Consolas" panose="020B0609020204030204" pitchFamily="49" charset="0"/>
                <a:cs typeface="Consolas" panose="020B0609020204030204" pitchFamily="49" charset="0"/>
              </a:rPr>
              <a:t>     } catch (...) {...}</a:t>
            </a:r>
          </a:p>
          <a:p>
            <a:r>
              <a:rPr lang="id-ID" sz="1600" dirty="0" smtClean="0">
                <a:latin typeface="Consolas" panose="020B0609020204030204" pitchFamily="49" charset="0"/>
                <a:cs typeface="Consolas" panose="020B0609020204030204" pitchFamily="49" charset="0"/>
              </a:rPr>
              <a:t>   }</a:t>
            </a:r>
            <a:endParaRPr lang="id-ID" sz="1600" dirty="0">
              <a:latin typeface="Consolas" panose="020B0609020204030204" pitchFamily="49" charset="0"/>
              <a:cs typeface="Consolas" panose="020B0609020204030204" pitchFamily="49" charset="0"/>
            </a:endParaRPr>
          </a:p>
          <a:p>
            <a:r>
              <a:rPr lang="id-ID" sz="1600" dirty="0" smtClean="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0997429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 A Person Record</a:t>
            </a:r>
            <a:endParaRPr lang="en-US" dirty="0"/>
          </a:p>
        </p:txBody>
      </p:sp>
      <p:sp>
        <p:nvSpPr>
          <p:cNvPr id="3" name="Content Placeholder 2"/>
          <p:cNvSpPr>
            <a:spLocks noGrp="1"/>
          </p:cNvSpPr>
          <p:nvPr>
            <p:ph idx="1"/>
          </p:nvPr>
        </p:nvSpPr>
        <p:spPr/>
        <p:txBody>
          <a:bodyPr/>
          <a:lstStyle/>
          <a:p>
            <a:r>
              <a:rPr lang="en-US" sz="2000" b="0" dirty="0" smtClean="0"/>
              <a:t>C</a:t>
            </a:r>
            <a:r>
              <a:rPr lang="id-ID" sz="2000" b="0" dirty="0" smtClean="0"/>
              <a:t>ontoh penggunaan pada sebuah </a:t>
            </a:r>
            <a:r>
              <a:rPr lang="id-ID" sz="2000" dirty="0" smtClean="0"/>
              <a:t>Transaction Script</a:t>
            </a:r>
            <a:r>
              <a:rPr lang="id-ID" sz="2000" b="0" dirty="0" smtClean="0"/>
              <a:t>.</a:t>
            </a:r>
            <a:endParaRPr lang="en-US" sz="2000" dirty="0"/>
          </a:p>
        </p:txBody>
      </p:sp>
      <p:sp>
        <p:nvSpPr>
          <p:cNvPr id="4" name="TextBox 3"/>
          <p:cNvSpPr txBox="1"/>
          <p:nvPr/>
        </p:nvSpPr>
        <p:spPr>
          <a:xfrm>
            <a:off x="488858" y="1916832"/>
            <a:ext cx="7253909" cy="3785652"/>
          </a:xfrm>
          <a:prstGeom prst="rect">
            <a:avLst/>
          </a:prstGeom>
          <a:noFill/>
        </p:spPr>
        <p:txBody>
          <a:bodyPr wrap="none" rtlCol="0">
            <a:spAutoFit/>
          </a:bodyPr>
          <a:lstStyle/>
          <a:p>
            <a:r>
              <a:rPr lang="id-ID" sz="1600" dirty="0">
                <a:latin typeface="Consolas" panose="020B0609020204030204" pitchFamily="49" charset="0"/>
                <a:cs typeface="Consolas" panose="020B0609020204030204" pitchFamily="49" charset="0"/>
              </a:rPr>
              <a:t>PersonFinder finder = new PersonFinder();</a:t>
            </a:r>
          </a:p>
          <a:p>
            <a:r>
              <a:rPr lang="id-ID" sz="1600" dirty="0">
                <a:latin typeface="Consolas" panose="020B0609020204030204" pitchFamily="49" charset="0"/>
                <a:cs typeface="Consolas" panose="020B0609020204030204" pitchFamily="49" charset="0"/>
              </a:rPr>
              <a:t>Iterator people = finder.findResponsibles().iterator();</a:t>
            </a:r>
          </a:p>
          <a:p>
            <a:r>
              <a:rPr lang="id-ID" sz="1600" dirty="0">
                <a:latin typeface="Consolas" panose="020B0609020204030204" pitchFamily="49" charset="0"/>
                <a:cs typeface="Consolas" panose="020B0609020204030204" pitchFamily="49" charset="0"/>
              </a:rPr>
              <a:t>StringBuffer result = new StringBuffer</a:t>
            </a:r>
            <a:r>
              <a:rPr lang="id-ID" sz="1600" dirty="0" smtClean="0">
                <a:latin typeface="Consolas" panose="020B0609020204030204" pitchFamily="49" charset="0"/>
                <a:cs typeface="Consolas" panose="020B0609020204030204" pitchFamily="49" charset="0"/>
              </a:rPr>
              <a:t>();</a:t>
            </a:r>
          </a:p>
          <a:p>
            <a:endParaRPr lang="id-ID" sz="1600" dirty="0">
              <a:latin typeface="Consolas" panose="020B0609020204030204" pitchFamily="49" charset="0"/>
              <a:cs typeface="Consolas" panose="020B0609020204030204" pitchFamily="49" charset="0"/>
            </a:endParaRPr>
          </a:p>
          <a:p>
            <a:r>
              <a:rPr lang="id-ID" sz="1600" dirty="0">
                <a:latin typeface="Consolas" panose="020B0609020204030204" pitchFamily="49" charset="0"/>
                <a:cs typeface="Consolas" panose="020B0609020204030204" pitchFamily="49" charset="0"/>
              </a:rPr>
              <a:t>while (people.hasNext()) {</a:t>
            </a:r>
          </a:p>
          <a:p>
            <a:r>
              <a:rPr lang="id-ID" sz="1600" dirty="0" smtClean="0">
                <a:latin typeface="Consolas" panose="020B0609020204030204" pitchFamily="49" charset="0"/>
                <a:cs typeface="Consolas" panose="020B0609020204030204" pitchFamily="49" charset="0"/>
              </a:rPr>
              <a:t>   PersonGateway </a:t>
            </a:r>
            <a:r>
              <a:rPr lang="id-ID" sz="1600" dirty="0">
                <a:latin typeface="Consolas" panose="020B0609020204030204" pitchFamily="49" charset="0"/>
                <a:cs typeface="Consolas" panose="020B0609020204030204" pitchFamily="49" charset="0"/>
              </a:rPr>
              <a:t>each = (PersonGateway) people.next();</a:t>
            </a:r>
          </a:p>
          <a:p>
            <a:r>
              <a:rPr lang="id-ID" sz="1600" dirty="0" smtClean="0">
                <a:latin typeface="Consolas" panose="020B0609020204030204" pitchFamily="49" charset="0"/>
                <a:cs typeface="Consolas" panose="020B0609020204030204" pitchFamily="49" charset="0"/>
              </a:rPr>
              <a:t>   result.append(each.getLastName</a:t>
            </a:r>
            <a:r>
              <a:rPr lang="id-ID" sz="1600" dirty="0">
                <a:latin typeface="Consolas" panose="020B0609020204030204" pitchFamily="49" charset="0"/>
                <a:cs typeface="Consolas" panose="020B0609020204030204" pitchFamily="49" charset="0"/>
              </a:rPr>
              <a:t>());</a:t>
            </a:r>
          </a:p>
          <a:p>
            <a:r>
              <a:rPr lang="id-ID" sz="1600" dirty="0" smtClean="0">
                <a:latin typeface="Consolas" panose="020B0609020204030204" pitchFamily="49" charset="0"/>
                <a:cs typeface="Consolas" panose="020B0609020204030204" pitchFamily="49" charset="0"/>
              </a:rPr>
              <a:t>   result.append</a:t>
            </a:r>
            <a:r>
              <a:rPr lang="id-ID" sz="1600" dirty="0">
                <a:latin typeface="Consolas" panose="020B0609020204030204" pitchFamily="49" charset="0"/>
                <a:cs typeface="Consolas" panose="020B0609020204030204" pitchFamily="49" charset="0"/>
              </a:rPr>
              <a:t>(" ");</a:t>
            </a:r>
          </a:p>
          <a:p>
            <a:r>
              <a:rPr lang="id-ID" sz="1600" dirty="0" smtClean="0">
                <a:latin typeface="Consolas" panose="020B0609020204030204" pitchFamily="49" charset="0"/>
                <a:cs typeface="Consolas" panose="020B0609020204030204" pitchFamily="49" charset="0"/>
              </a:rPr>
              <a:t>   result.append(each.getFirstName</a:t>
            </a:r>
            <a:r>
              <a:rPr lang="id-ID" sz="1600" dirty="0">
                <a:latin typeface="Consolas" panose="020B0609020204030204" pitchFamily="49" charset="0"/>
                <a:cs typeface="Consolas" panose="020B0609020204030204" pitchFamily="49" charset="0"/>
              </a:rPr>
              <a:t>());</a:t>
            </a:r>
          </a:p>
          <a:p>
            <a:r>
              <a:rPr lang="id-ID" sz="1600" dirty="0" smtClean="0">
                <a:latin typeface="Consolas" panose="020B0609020204030204" pitchFamily="49" charset="0"/>
                <a:cs typeface="Consolas" panose="020B0609020204030204" pitchFamily="49" charset="0"/>
              </a:rPr>
              <a:t>   result.append</a:t>
            </a:r>
            <a:r>
              <a:rPr lang="id-ID" sz="1600" dirty="0">
                <a:latin typeface="Consolas" panose="020B0609020204030204" pitchFamily="49" charset="0"/>
                <a:cs typeface="Consolas" panose="020B0609020204030204" pitchFamily="49" charset="0"/>
              </a:rPr>
              <a:t>(" ");</a:t>
            </a:r>
          </a:p>
          <a:p>
            <a:r>
              <a:rPr lang="id-ID" sz="1600" dirty="0" smtClean="0">
                <a:latin typeface="Consolas" panose="020B0609020204030204" pitchFamily="49" charset="0"/>
                <a:cs typeface="Consolas" panose="020B0609020204030204" pitchFamily="49" charset="0"/>
              </a:rPr>
              <a:t>   result.append(String.valueOf(each.getNumberOfDependents</a:t>
            </a:r>
            <a:r>
              <a:rPr lang="id-ID" sz="1600" dirty="0">
                <a:latin typeface="Consolas" panose="020B0609020204030204" pitchFamily="49" charset="0"/>
                <a:cs typeface="Consolas" panose="020B0609020204030204" pitchFamily="49" charset="0"/>
              </a:rPr>
              <a:t>()));</a:t>
            </a:r>
          </a:p>
          <a:p>
            <a:r>
              <a:rPr lang="id-ID" sz="1600" dirty="0" smtClean="0">
                <a:latin typeface="Consolas" panose="020B0609020204030204" pitchFamily="49" charset="0"/>
                <a:cs typeface="Consolas" panose="020B0609020204030204" pitchFamily="49" charset="0"/>
              </a:rPr>
              <a:t>   result.append</a:t>
            </a:r>
            <a:r>
              <a:rPr lang="id-ID" sz="1600" dirty="0">
                <a:latin typeface="Consolas" panose="020B0609020204030204" pitchFamily="49" charset="0"/>
                <a:cs typeface="Consolas" panose="020B0609020204030204" pitchFamily="49" charset="0"/>
              </a:rPr>
              <a:t>("</a:t>
            </a:r>
          </a:p>
          <a:p>
            <a:r>
              <a:rPr lang="id-ID" sz="1600" dirty="0" smtClean="0">
                <a:latin typeface="Consolas" panose="020B0609020204030204" pitchFamily="49" charset="0"/>
                <a:cs typeface="Consolas" panose="020B0609020204030204" pitchFamily="49" charset="0"/>
              </a:rPr>
              <a:t>}</a:t>
            </a:r>
          </a:p>
          <a:p>
            <a:endParaRPr lang="id-ID" sz="1600" dirty="0">
              <a:latin typeface="Consolas" panose="020B0609020204030204" pitchFamily="49" charset="0"/>
              <a:cs typeface="Consolas" panose="020B0609020204030204" pitchFamily="49" charset="0"/>
            </a:endParaRPr>
          </a:p>
          <a:p>
            <a:r>
              <a:rPr lang="id-ID" sz="1600" dirty="0">
                <a:latin typeface="Consolas" panose="020B0609020204030204" pitchFamily="49" charset="0"/>
                <a:cs typeface="Consolas" panose="020B0609020204030204" pitchFamily="49" charset="0"/>
              </a:rPr>
              <a:t>return result.toString();</a:t>
            </a:r>
            <a:endParaRPr lang="id-ID" sz="16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413072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 A Person Record</a:t>
            </a:r>
            <a:endParaRPr lang="en-US" dirty="0"/>
          </a:p>
        </p:txBody>
      </p:sp>
      <p:sp>
        <p:nvSpPr>
          <p:cNvPr id="3" name="Content Placeholder 2"/>
          <p:cNvSpPr>
            <a:spLocks noGrp="1"/>
          </p:cNvSpPr>
          <p:nvPr>
            <p:ph idx="1"/>
          </p:nvPr>
        </p:nvSpPr>
        <p:spPr/>
        <p:txBody>
          <a:bodyPr/>
          <a:lstStyle/>
          <a:p>
            <a:r>
              <a:rPr lang="en-US" sz="2000" b="0" dirty="0"/>
              <a:t>I use </a:t>
            </a:r>
            <a:r>
              <a:rPr lang="en-US" sz="2000" i="1" dirty="0"/>
              <a:t>Row Data Gateway</a:t>
            </a:r>
            <a:r>
              <a:rPr lang="en-US" sz="2000" b="0" i="1" dirty="0"/>
              <a:t> </a:t>
            </a:r>
            <a:r>
              <a:rPr lang="en-US" sz="2000" b="0" dirty="0"/>
              <a:t>mostly with </a:t>
            </a:r>
            <a:r>
              <a:rPr lang="en-US" sz="2000" i="1" dirty="0"/>
              <a:t>Transaction </a:t>
            </a:r>
            <a:r>
              <a:rPr lang="en-US" sz="2000" i="1" dirty="0" smtClean="0"/>
              <a:t>Script</a:t>
            </a:r>
            <a:endParaRPr lang="id-ID" sz="2000" i="1" dirty="0" smtClean="0"/>
          </a:p>
          <a:p>
            <a:r>
              <a:rPr lang="en-US" sz="2000" b="0" dirty="0"/>
              <a:t>If we want to use the </a:t>
            </a:r>
            <a:r>
              <a:rPr lang="en-US" sz="2000" i="1" dirty="0"/>
              <a:t>Row Data Gateway</a:t>
            </a:r>
            <a:r>
              <a:rPr lang="en-US" sz="2000" b="0" i="1" dirty="0"/>
              <a:t> </a:t>
            </a:r>
            <a:r>
              <a:rPr lang="en-US" sz="2000" b="0" dirty="0"/>
              <a:t>from </a:t>
            </a:r>
            <a:r>
              <a:rPr lang="en-US" sz="2000" b="0" dirty="0" smtClean="0"/>
              <a:t>a</a:t>
            </a:r>
            <a:r>
              <a:rPr lang="id-ID" sz="2000" b="0" dirty="0" smtClean="0"/>
              <a:t> </a:t>
            </a:r>
            <a:r>
              <a:rPr lang="en-US" sz="2000" i="1" dirty="0" smtClean="0"/>
              <a:t>Domain Model</a:t>
            </a:r>
            <a:r>
              <a:rPr lang="en-US" sz="2000" b="0" i="1" dirty="0" smtClean="0"/>
              <a:t>, </a:t>
            </a:r>
            <a:r>
              <a:rPr lang="en-US" sz="2000" b="0" dirty="0"/>
              <a:t>the </a:t>
            </a:r>
            <a:r>
              <a:rPr lang="en-US" sz="2000" dirty="0"/>
              <a:t>domain objects</a:t>
            </a:r>
            <a:r>
              <a:rPr lang="en-US" sz="2000" b="0" dirty="0"/>
              <a:t> need to get at the data from the gateway.</a:t>
            </a:r>
            <a:endParaRPr lang="en-US" sz="2000" dirty="0"/>
          </a:p>
        </p:txBody>
      </p:sp>
      <p:sp>
        <p:nvSpPr>
          <p:cNvPr id="4" name="TextBox 3"/>
          <p:cNvSpPr txBox="1"/>
          <p:nvPr/>
        </p:nvSpPr>
        <p:spPr>
          <a:xfrm>
            <a:off x="517458" y="2636912"/>
            <a:ext cx="4448654" cy="2308324"/>
          </a:xfrm>
          <a:prstGeom prst="rect">
            <a:avLst/>
          </a:prstGeom>
          <a:noFill/>
        </p:spPr>
        <p:txBody>
          <a:bodyPr wrap="none" rtlCol="0">
            <a:spAutoFit/>
          </a:bodyPr>
          <a:lstStyle/>
          <a:p>
            <a:r>
              <a:rPr lang="id-ID" sz="1600" dirty="0" smtClean="0">
                <a:latin typeface="Consolas" panose="020B0609020204030204" pitchFamily="49" charset="0"/>
                <a:cs typeface="Consolas" panose="020B0609020204030204" pitchFamily="49" charset="0"/>
              </a:rPr>
              <a:t>public class </a:t>
            </a:r>
            <a:r>
              <a:rPr lang="id-ID" sz="1600" b="1" dirty="0" smtClean="0">
                <a:latin typeface="Consolas" panose="020B0609020204030204" pitchFamily="49" charset="0"/>
                <a:cs typeface="Consolas" panose="020B0609020204030204" pitchFamily="49" charset="0"/>
              </a:rPr>
              <a:t>Person</a:t>
            </a:r>
            <a:r>
              <a:rPr lang="id-ID" sz="1600" dirty="0" smtClean="0">
                <a:latin typeface="Consolas" panose="020B0609020204030204" pitchFamily="49" charset="0"/>
                <a:cs typeface="Consolas" panose="020B0609020204030204" pitchFamily="49" charset="0"/>
              </a:rPr>
              <a:t> {</a:t>
            </a:r>
          </a:p>
          <a:p>
            <a:endParaRPr lang="id-ID" sz="1600" dirty="0" smtClean="0">
              <a:latin typeface="Consolas" panose="020B0609020204030204" pitchFamily="49" charset="0"/>
              <a:cs typeface="Consolas" panose="020B0609020204030204" pitchFamily="49" charset="0"/>
            </a:endParaRPr>
          </a:p>
          <a:p>
            <a:r>
              <a:rPr lang="id-ID" sz="1600" b="1" dirty="0" smtClean="0">
                <a:latin typeface="Consolas" panose="020B0609020204030204" pitchFamily="49" charset="0"/>
                <a:cs typeface="Consolas" panose="020B0609020204030204" pitchFamily="49" charset="0"/>
              </a:rPr>
              <a:t>   private </a:t>
            </a:r>
            <a:r>
              <a:rPr lang="id-ID" sz="1600" b="1" dirty="0">
                <a:latin typeface="Consolas" panose="020B0609020204030204" pitchFamily="49" charset="0"/>
                <a:cs typeface="Consolas" panose="020B0609020204030204" pitchFamily="49" charset="0"/>
              </a:rPr>
              <a:t>PersonGateway data</a:t>
            </a:r>
            <a:r>
              <a:rPr lang="id-ID" sz="1600" b="1" dirty="0" smtClean="0">
                <a:latin typeface="Consolas" panose="020B0609020204030204" pitchFamily="49" charset="0"/>
                <a:cs typeface="Consolas" panose="020B0609020204030204" pitchFamily="49" charset="0"/>
              </a:rPr>
              <a:t>;</a:t>
            </a:r>
          </a:p>
          <a:p>
            <a:endParaRPr lang="id-ID" sz="1600" dirty="0">
              <a:latin typeface="Consolas" panose="020B0609020204030204" pitchFamily="49" charset="0"/>
              <a:cs typeface="Consolas" panose="020B0609020204030204" pitchFamily="49" charset="0"/>
            </a:endParaRPr>
          </a:p>
          <a:p>
            <a:r>
              <a:rPr lang="id-ID" sz="1600" dirty="0" smtClean="0">
                <a:latin typeface="Consolas" panose="020B0609020204030204" pitchFamily="49" charset="0"/>
                <a:cs typeface="Consolas" panose="020B0609020204030204" pitchFamily="49" charset="0"/>
              </a:rPr>
              <a:t>   public </a:t>
            </a:r>
            <a:r>
              <a:rPr lang="id-ID" sz="1600" dirty="0">
                <a:latin typeface="Consolas" panose="020B0609020204030204" pitchFamily="49" charset="0"/>
                <a:cs typeface="Consolas" panose="020B0609020204030204" pitchFamily="49" charset="0"/>
              </a:rPr>
              <a:t>Person(PersonGateway data) {</a:t>
            </a:r>
          </a:p>
          <a:p>
            <a:r>
              <a:rPr lang="id-ID" sz="1600" dirty="0" smtClean="0">
                <a:latin typeface="Consolas" panose="020B0609020204030204" pitchFamily="49" charset="0"/>
                <a:cs typeface="Consolas" panose="020B0609020204030204" pitchFamily="49" charset="0"/>
              </a:rPr>
              <a:t>      this.data </a:t>
            </a:r>
            <a:r>
              <a:rPr lang="id-ID" sz="1600" dirty="0">
                <a:latin typeface="Consolas" panose="020B0609020204030204" pitchFamily="49" charset="0"/>
                <a:cs typeface="Consolas" panose="020B0609020204030204" pitchFamily="49" charset="0"/>
              </a:rPr>
              <a:t>= data</a:t>
            </a:r>
            <a:r>
              <a:rPr lang="id-ID" sz="1600" dirty="0" smtClean="0">
                <a:latin typeface="Consolas" panose="020B0609020204030204" pitchFamily="49" charset="0"/>
                <a:cs typeface="Consolas" panose="020B0609020204030204" pitchFamily="49" charset="0"/>
              </a:rPr>
              <a:t>;</a:t>
            </a:r>
            <a:endParaRPr lang="id-ID" sz="1600" dirty="0">
              <a:latin typeface="Consolas" panose="020B0609020204030204" pitchFamily="49" charset="0"/>
              <a:cs typeface="Consolas" panose="020B0609020204030204" pitchFamily="49" charset="0"/>
            </a:endParaRPr>
          </a:p>
          <a:p>
            <a:r>
              <a:rPr lang="id-ID" sz="1600" dirty="0" smtClean="0">
                <a:latin typeface="Consolas" panose="020B0609020204030204" pitchFamily="49" charset="0"/>
                <a:cs typeface="Consolas" panose="020B0609020204030204" pitchFamily="49" charset="0"/>
              </a:rPr>
              <a:t>   }</a:t>
            </a:r>
          </a:p>
          <a:p>
            <a:r>
              <a:rPr lang="id-ID" sz="1600" dirty="0">
                <a:latin typeface="Consolas" panose="020B0609020204030204" pitchFamily="49" charset="0"/>
                <a:cs typeface="Consolas" panose="020B0609020204030204" pitchFamily="49" charset="0"/>
              </a:rPr>
              <a:t/>
            </a:r>
            <a:br>
              <a:rPr lang="id-ID" sz="1600" dirty="0">
                <a:latin typeface="Consolas" panose="020B0609020204030204" pitchFamily="49" charset="0"/>
                <a:cs typeface="Consolas" panose="020B0609020204030204" pitchFamily="49" charset="0"/>
              </a:rPr>
            </a:br>
            <a:r>
              <a:rPr lang="id-ID" sz="1600" dirty="0" smtClean="0">
                <a:latin typeface="Consolas" panose="020B0609020204030204" pitchFamily="49" charset="0"/>
                <a:cs typeface="Consolas" panose="020B0609020204030204" pitchFamily="49" charset="0"/>
              </a:rPr>
              <a:t>...//continued on the next slide</a:t>
            </a:r>
          </a:p>
        </p:txBody>
      </p:sp>
    </p:spTree>
    <p:extLst>
      <p:ext uri="{BB962C8B-B14F-4D97-AF65-F5344CB8AC3E}">
        <p14:creationId xmlns:p14="http://schemas.microsoft.com/office/powerpoint/2010/main" val="16640939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 A Person Record</a:t>
            </a:r>
            <a:endParaRPr lang="en-US" dirty="0"/>
          </a:p>
        </p:txBody>
      </p:sp>
      <p:sp>
        <p:nvSpPr>
          <p:cNvPr id="3" name="Content Placeholder 2"/>
          <p:cNvSpPr>
            <a:spLocks noGrp="1"/>
          </p:cNvSpPr>
          <p:nvPr>
            <p:ph idx="1"/>
          </p:nvPr>
        </p:nvSpPr>
        <p:spPr/>
        <p:txBody>
          <a:bodyPr/>
          <a:lstStyle/>
          <a:p>
            <a:r>
              <a:rPr lang="en-US" sz="2000" dirty="0" err="1"/>
              <a:t>Accessors</a:t>
            </a:r>
            <a:r>
              <a:rPr lang="en-US" sz="2000" b="0" dirty="0"/>
              <a:t> on the domain logic can then delegate to the gateway for the </a:t>
            </a:r>
            <a:r>
              <a:rPr lang="en-US" sz="2000" b="0" dirty="0" smtClean="0"/>
              <a:t>data</a:t>
            </a:r>
            <a:r>
              <a:rPr lang="id-ID" sz="2000" b="0" dirty="0" smtClean="0"/>
              <a:t>.</a:t>
            </a:r>
          </a:p>
          <a:p>
            <a:r>
              <a:rPr lang="id-ID" sz="2000" b="0" dirty="0" smtClean="0"/>
              <a:t>And, </a:t>
            </a:r>
            <a:r>
              <a:rPr lang="en-US" sz="2000" b="0" dirty="0" smtClean="0"/>
              <a:t>The </a:t>
            </a:r>
            <a:r>
              <a:rPr lang="en-US" sz="2000" b="0" dirty="0"/>
              <a:t>domain logic </a:t>
            </a:r>
            <a:r>
              <a:rPr lang="en-US" sz="2000" dirty="0"/>
              <a:t>uses the getters</a:t>
            </a:r>
            <a:r>
              <a:rPr lang="en-US" sz="2000" b="0" dirty="0"/>
              <a:t> to pull the data from the </a:t>
            </a:r>
            <a:r>
              <a:rPr lang="en-US" sz="2000" b="0" dirty="0" smtClean="0"/>
              <a:t>gateway</a:t>
            </a:r>
            <a:r>
              <a:rPr lang="id-ID" sz="2000" b="0" dirty="0" smtClean="0"/>
              <a:t>.</a:t>
            </a:r>
            <a:endParaRPr lang="en-US" sz="2000" b="0" dirty="0"/>
          </a:p>
        </p:txBody>
      </p:sp>
      <p:sp>
        <p:nvSpPr>
          <p:cNvPr id="4" name="TextBox 3"/>
          <p:cNvSpPr txBox="1"/>
          <p:nvPr/>
        </p:nvSpPr>
        <p:spPr>
          <a:xfrm>
            <a:off x="517458" y="2451660"/>
            <a:ext cx="8488221" cy="3785652"/>
          </a:xfrm>
          <a:prstGeom prst="rect">
            <a:avLst/>
          </a:prstGeom>
          <a:noFill/>
        </p:spPr>
        <p:txBody>
          <a:bodyPr wrap="none" rtlCol="0">
            <a:spAutoFit/>
          </a:bodyPr>
          <a:lstStyle/>
          <a:p>
            <a:r>
              <a:rPr lang="id-ID" sz="1600" dirty="0" smtClean="0">
                <a:latin typeface="Consolas" panose="020B0609020204030204" pitchFamily="49" charset="0"/>
                <a:cs typeface="Consolas" panose="020B0609020204030204" pitchFamily="49" charset="0"/>
              </a:rPr>
              <a:t>...</a:t>
            </a:r>
          </a:p>
          <a:p>
            <a:endParaRPr lang="id-ID" sz="1600" dirty="0" smtClean="0">
              <a:latin typeface="Consolas" panose="020B0609020204030204" pitchFamily="49" charset="0"/>
              <a:cs typeface="Consolas" panose="020B0609020204030204" pitchFamily="49" charset="0"/>
            </a:endParaRPr>
          </a:p>
          <a:p>
            <a:r>
              <a:rPr lang="id-ID" sz="160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public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getNumberOfDependents</a:t>
            </a:r>
            <a:r>
              <a:rPr lang="en-US" sz="1600" b="1"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a:t>
            </a:r>
          </a:p>
          <a:p>
            <a:r>
              <a:rPr lang="id-ID" sz="160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return </a:t>
            </a:r>
            <a:r>
              <a:rPr lang="en-US" sz="1600" dirty="0" err="1">
                <a:latin typeface="Consolas" panose="020B0609020204030204" pitchFamily="49" charset="0"/>
                <a:cs typeface="Consolas" panose="020B0609020204030204" pitchFamily="49" charset="0"/>
              </a:rPr>
              <a:t>data.getNumberOfDependents</a:t>
            </a:r>
            <a:r>
              <a:rPr lang="en-US" sz="1600" dirty="0">
                <a:latin typeface="Consolas" panose="020B0609020204030204" pitchFamily="49" charset="0"/>
                <a:cs typeface="Consolas" panose="020B0609020204030204" pitchFamily="49" charset="0"/>
              </a:rPr>
              <a:t>();</a:t>
            </a:r>
          </a:p>
          <a:p>
            <a:r>
              <a:rPr lang="id-ID" sz="160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endParaRPr lang="id-ID" sz="1600" dirty="0" smtClean="0">
              <a:latin typeface="Consolas" panose="020B0609020204030204" pitchFamily="49" charset="0"/>
              <a:cs typeface="Consolas" panose="020B0609020204030204" pitchFamily="49" charset="0"/>
            </a:endParaRPr>
          </a:p>
          <a:p>
            <a:endParaRPr lang="id-ID" sz="1600" dirty="0">
              <a:latin typeface="Consolas" panose="020B0609020204030204" pitchFamily="49" charset="0"/>
              <a:cs typeface="Consolas" panose="020B0609020204030204" pitchFamily="49" charset="0"/>
            </a:endParaRPr>
          </a:p>
          <a:p>
            <a:endParaRPr lang="id-ID" sz="1600" dirty="0" smtClean="0">
              <a:latin typeface="Consolas" panose="020B0609020204030204" pitchFamily="49" charset="0"/>
              <a:cs typeface="Consolas" panose="020B0609020204030204" pitchFamily="49" charset="0"/>
            </a:endParaRPr>
          </a:p>
          <a:p>
            <a:r>
              <a:rPr lang="id-ID" sz="1600" dirty="0" smtClean="0">
                <a:latin typeface="Consolas" panose="020B0609020204030204" pitchFamily="49" charset="0"/>
                <a:cs typeface="Consolas" panose="020B0609020204030204" pitchFamily="49" charset="0"/>
              </a:rPr>
              <a:t>   public </a:t>
            </a:r>
            <a:r>
              <a:rPr lang="id-ID" sz="1600" dirty="0">
                <a:latin typeface="Consolas" panose="020B0609020204030204" pitchFamily="49" charset="0"/>
                <a:cs typeface="Consolas" panose="020B0609020204030204" pitchFamily="49" charset="0"/>
              </a:rPr>
              <a:t>Money getExemption() {</a:t>
            </a:r>
          </a:p>
          <a:p>
            <a:r>
              <a:rPr lang="id-ID" sz="1600" dirty="0" smtClean="0">
                <a:latin typeface="Consolas" panose="020B0609020204030204" pitchFamily="49" charset="0"/>
                <a:cs typeface="Consolas" panose="020B0609020204030204" pitchFamily="49" charset="0"/>
              </a:rPr>
              <a:t>      Money </a:t>
            </a:r>
            <a:r>
              <a:rPr lang="id-ID" sz="1600" dirty="0">
                <a:latin typeface="Consolas" panose="020B0609020204030204" pitchFamily="49" charset="0"/>
                <a:cs typeface="Consolas" panose="020B0609020204030204" pitchFamily="49" charset="0"/>
              </a:rPr>
              <a:t>baseExemption = Money.dollars(1500);</a:t>
            </a:r>
          </a:p>
          <a:p>
            <a:r>
              <a:rPr lang="id-ID" sz="1600" dirty="0" smtClean="0">
                <a:latin typeface="Consolas" panose="020B0609020204030204" pitchFamily="49" charset="0"/>
                <a:cs typeface="Consolas" panose="020B0609020204030204" pitchFamily="49" charset="0"/>
              </a:rPr>
              <a:t>      Money </a:t>
            </a:r>
            <a:r>
              <a:rPr lang="id-ID" sz="1600" dirty="0">
                <a:latin typeface="Consolas" panose="020B0609020204030204" pitchFamily="49" charset="0"/>
                <a:cs typeface="Consolas" panose="020B0609020204030204" pitchFamily="49" charset="0"/>
              </a:rPr>
              <a:t>dependentExemption = Money.dollars(750);</a:t>
            </a:r>
          </a:p>
          <a:p>
            <a:r>
              <a:rPr lang="id-ID" sz="1600" dirty="0" smtClean="0">
                <a:latin typeface="Consolas" panose="020B0609020204030204" pitchFamily="49" charset="0"/>
                <a:cs typeface="Consolas" panose="020B0609020204030204" pitchFamily="49" charset="0"/>
              </a:rPr>
              <a:t>      return </a:t>
            </a:r>
            <a:r>
              <a:rPr lang="id-ID" sz="1600" dirty="0">
                <a:latin typeface="Consolas" panose="020B0609020204030204" pitchFamily="49" charset="0"/>
                <a:cs typeface="Consolas" panose="020B0609020204030204" pitchFamily="49" charset="0"/>
              </a:rPr>
              <a:t>baseExemption.add(dependentExemption</a:t>
            </a:r>
            <a:r>
              <a:rPr lang="id-ID" sz="1600" dirty="0" smtClean="0">
                <a:latin typeface="Consolas" panose="020B0609020204030204" pitchFamily="49" charset="0"/>
                <a:cs typeface="Consolas" panose="020B0609020204030204" pitchFamily="49" charset="0"/>
              </a:rPr>
              <a:t>.</a:t>
            </a:r>
          </a:p>
          <a:p>
            <a:r>
              <a:rPr lang="id-ID" sz="1600" dirty="0">
                <a:latin typeface="Consolas" panose="020B0609020204030204" pitchFamily="49" charset="0"/>
                <a:cs typeface="Consolas" panose="020B0609020204030204" pitchFamily="49" charset="0"/>
              </a:rPr>
              <a:t> </a:t>
            </a:r>
            <a:r>
              <a:rPr lang="id-ID" sz="1600" dirty="0" smtClean="0">
                <a:latin typeface="Consolas" panose="020B0609020204030204" pitchFamily="49" charset="0"/>
                <a:cs typeface="Consolas" panose="020B0609020204030204" pitchFamily="49" charset="0"/>
              </a:rPr>
              <a:t>                                 multiply(this.</a:t>
            </a:r>
            <a:r>
              <a:rPr lang="id-ID" sz="1600" b="1" dirty="0" smtClean="0">
                <a:latin typeface="Consolas" panose="020B0609020204030204" pitchFamily="49" charset="0"/>
                <a:cs typeface="Consolas" panose="020B0609020204030204" pitchFamily="49" charset="0"/>
              </a:rPr>
              <a:t>getNumberOfDependents</a:t>
            </a:r>
            <a:r>
              <a:rPr lang="id-ID" sz="1600" b="1" dirty="0">
                <a:latin typeface="Consolas" panose="020B0609020204030204" pitchFamily="49" charset="0"/>
                <a:cs typeface="Consolas" panose="020B0609020204030204" pitchFamily="49" charset="0"/>
              </a:rPr>
              <a:t>()</a:t>
            </a:r>
            <a:r>
              <a:rPr lang="id-ID" sz="1600" dirty="0">
                <a:latin typeface="Consolas" panose="020B0609020204030204" pitchFamily="49" charset="0"/>
                <a:cs typeface="Consolas" panose="020B0609020204030204" pitchFamily="49" charset="0"/>
              </a:rPr>
              <a:t>));</a:t>
            </a:r>
          </a:p>
          <a:p>
            <a:r>
              <a:rPr lang="id-ID" sz="1600" dirty="0" smtClean="0">
                <a:latin typeface="Consolas" panose="020B0609020204030204" pitchFamily="49" charset="0"/>
                <a:cs typeface="Consolas" panose="020B0609020204030204" pitchFamily="49" charset="0"/>
              </a:rPr>
              <a:t>   }</a:t>
            </a:r>
            <a:r>
              <a:rPr lang="id-ID" sz="1600" dirty="0">
                <a:latin typeface="Consolas" panose="020B0609020204030204" pitchFamily="49" charset="0"/>
                <a:cs typeface="Consolas" panose="020B0609020204030204" pitchFamily="49" charset="0"/>
              </a:rPr>
              <a:t/>
            </a:r>
            <a:br>
              <a:rPr lang="id-ID" sz="1600" dirty="0">
                <a:latin typeface="Consolas" panose="020B0609020204030204" pitchFamily="49" charset="0"/>
                <a:cs typeface="Consolas" panose="020B0609020204030204" pitchFamily="49" charset="0"/>
              </a:rPr>
            </a:br>
            <a:endParaRPr lang="id-ID" sz="1600" dirty="0" smtClean="0">
              <a:latin typeface="Consolas" panose="020B0609020204030204" pitchFamily="49" charset="0"/>
              <a:cs typeface="Consolas" panose="020B0609020204030204" pitchFamily="49" charset="0"/>
            </a:endParaRPr>
          </a:p>
          <a:p>
            <a:r>
              <a:rPr lang="id-ID" sz="1600" dirty="0" smtClean="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833439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282825"/>
            <a:ext cx="7772400" cy="708025"/>
          </a:xfrm>
        </p:spPr>
        <p:txBody>
          <a:bodyPr/>
          <a:lstStyle/>
          <a:p>
            <a:pPr>
              <a:defRPr/>
            </a:pPr>
            <a:r>
              <a:rPr lang="id-ID" dirty="0" smtClean="0"/>
              <a:t>Active Record</a:t>
            </a:r>
            <a:endParaRPr lang="en-US" dirty="0"/>
          </a:p>
        </p:txBody>
      </p:sp>
      <p:sp>
        <p:nvSpPr>
          <p:cNvPr id="8195" name="Text Placeholder 3"/>
          <p:cNvSpPr>
            <a:spLocks noGrp="1"/>
          </p:cNvSpPr>
          <p:nvPr>
            <p:ph type="body" idx="1"/>
          </p:nvPr>
        </p:nvSpPr>
        <p:spPr>
          <a:xfrm>
            <a:off x="900113" y="3100388"/>
            <a:ext cx="7772400" cy="1500187"/>
          </a:xfrm>
        </p:spPr>
        <p:txBody>
          <a:bodyPr/>
          <a:lstStyle/>
          <a:p>
            <a:endParaRPr lang="en-US" altLang="en-US"/>
          </a:p>
        </p:txBody>
      </p:sp>
    </p:spTree>
    <p:extLst>
      <p:ext uri="{BB962C8B-B14F-4D97-AF65-F5344CB8AC3E}">
        <p14:creationId xmlns:p14="http://schemas.microsoft.com/office/powerpoint/2010/main" val="41148998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Active Record</a:t>
            </a:r>
            <a:endParaRPr lang="en-US" dirty="0"/>
          </a:p>
        </p:txBody>
      </p:sp>
      <p:sp>
        <p:nvSpPr>
          <p:cNvPr id="3" name="Content Placeholder 2"/>
          <p:cNvSpPr>
            <a:spLocks noGrp="1"/>
          </p:cNvSpPr>
          <p:nvPr>
            <p:ph idx="1"/>
          </p:nvPr>
        </p:nvSpPr>
        <p:spPr/>
        <p:txBody>
          <a:bodyPr/>
          <a:lstStyle/>
          <a:p>
            <a:r>
              <a:rPr lang="id-ID" b="0" i="1" dirty="0" smtClean="0"/>
              <a:t>An object that wraps a row in a database table or view, encapsulates the database access and adds domain logic on that data</a:t>
            </a:r>
            <a:endParaRPr lang="id-ID" b="0" i="1" dirty="0"/>
          </a:p>
        </p:txBody>
      </p:sp>
      <p:pic>
        <p:nvPicPr>
          <p:cNvPr id="4" name="Picture 3" descr="Screen Shot 2017-03-08 at 5.41.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420888"/>
            <a:ext cx="4403452" cy="3263519"/>
          </a:xfrm>
          <a:prstGeom prst="rect">
            <a:avLst/>
          </a:prstGeom>
        </p:spPr>
      </p:pic>
    </p:spTree>
    <p:extLst>
      <p:ext uri="{BB962C8B-B14F-4D97-AF65-F5344CB8AC3E}">
        <p14:creationId xmlns:p14="http://schemas.microsoft.com/office/powerpoint/2010/main" val="302476897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Record – How it works</a:t>
            </a:r>
            <a:endParaRPr lang="en-US" dirty="0"/>
          </a:p>
        </p:txBody>
      </p:sp>
      <p:sp>
        <p:nvSpPr>
          <p:cNvPr id="3" name="Content Placeholder 2"/>
          <p:cNvSpPr>
            <a:spLocks noGrp="1"/>
          </p:cNvSpPr>
          <p:nvPr>
            <p:ph idx="1"/>
          </p:nvPr>
        </p:nvSpPr>
        <p:spPr/>
        <p:txBody>
          <a:bodyPr/>
          <a:lstStyle/>
          <a:p>
            <a:r>
              <a:rPr lang="en-US" b="0" dirty="0" smtClean="0"/>
              <a:t>The data structure should exactly match that of the database : one field per class for each column in the table</a:t>
            </a:r>
          </a:p>
          <a:p>
            <a:r>
              <a:rPr lang="en-US" b="0" dirty="0" smtClean="0"/>
              <a:t>Typically has the methods that do the following:</a:t>
            </a:r>
          </a:p>
          <a:p>
            <a:pPr lvl="1"/>
            <a:r>
              <a:rPr lang="en-US" dirty="0" smtClean="0"/>
              <a:t>Construct an instance of the </a:t>
            </a:r>
            <a:r>
              <a:rPr lang="en-US" i="1" dirty="0" smtClean="0"/>
              <a:t>Active Record </a:t>
            </a:r>
            <a:r>
              <a:rPr lang="en-US" dirty="0" smtClean="0"/>
              <a:t>from a SQL result set row</a:t>
            </a:r>
          </a:p>
          <a:p>
            <a:pPr lvl="1"/>
            <a:r>
              <a:rPr lang="en-US" b="0" dirty="0" smtClean="0"/>
              <a:t>Construct a new instance for later insertion into the table</a:t>
            </a:r>
          </a:p>
          <a:p>
            <a:pPr lvl="1"/>
            <a:r>
              <a:rPr lang="en-US" dirty="0" smtClean="0"/>
              <a:t>Static finder methods to wrap commonly used SQL queries and return </a:t>
            </a:r>
            <a:r>
              <a:rPr lang="en-US" i="1" dirty="0" smtClean="0"/>
              <a:t>Active Record </a:t>
            </a:r>
            <a:r>
              <a:rPr lang="en-US" dirty="0" smtClean="0"/>
              <a:t>objects</a:t>
            </a:r>
          </a:p>
          <a:p>
            <a:pPr lvl="1"/>
            <a:r>
              <a:rPr lang="en-US" b="0" dirty="0" smtClean="0"/>
              <a:t>Get &amp; Set fields</a:t>
            </a:r>
          </a:p>
          <a:p>
            <a:pPr lvl="1"/>
            <a:r>
              <a:rPr lang="en-US" dirty="0" smtClean="0"/>
              <a:t>Implement some pieces of business logic</a:t>
            </a:r>
            <a:endParaRPr lang="en-US" b="0" dirty="0"/>
          </a:p>
        </p:txBody>
      </p:sp>
    </p:spTree>
    <p:extLst>
      <p:ext uri="{BB962C8B-B14F-4D97-AF65-F5344CB8AC3E}">
        <p14:creationId xmlns:p14="http://schemas.microsoft.com/office/powerpoint/2010/main" val="3014992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Record – When to use it</a:t>
            </a:r>
            <a:endParaRPr lang="en-US" dirty="0"/>
          </a:p>
        </p:txBody>
      </p:sp>
      <p:sp>
        <p:nvSpPr>
          <p:cNvPr id="3" name="Content Placeholder 2"/>
          <p:cNvSpPr>
            <a:spLocks noGrp="1"/>
          </p:cNvSpPr>
          <p:nvPr>
            <p:ph idx="1"/>
          </p:nvPr>
        </p:nvSpPr>
        <p:spPr/>
        <p:txBody>
          <a:bodyPr/>
          <a:lstStyle/>
          <a:p>
            <a:r>
              <a:rPr lang="en-US" sz="2800" b="0" dirty="0" smtClean="0"/>
              <a:t>For domain logic that is not too complex such as CRUD</a:t>
            </a:r>
          </a:p>
          <a:p>
            <a:r>
              <a:rPr lang="en-US" sz="2800" b="0" dirty="0" smtClean="0"/>
              <a:t>If you are using </a:t>
            </a:r>
            <a:r>
              <a:rPr lang="en-US" sz="2800" b="0" i="1" dirty="0" smtClean="0"/>
              <a:t>Transaction Script</a:t>
            </a:r>
          </a:p>
          <a:p>
            <a:endParaRPr lang="en-US" b="0" dirty="0"/>
          </a:p>
        </p:txBody>
      </p:sp>
    </p:spTree>
    <p:extLst>
      <p:ext uri="{BB962C8B-B14F-4D97-AF65-F5344CB8AC3E}">
        <p14:creationId xmlns:p14="http://schemas.microsoft.com/office/powerpoint/2010/main" val="1014558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Record - Example</a:t>
            </a:r>
            <a:endParaRPr lang="en-US" dirty="0"/>
          </a:p>
        </p:txBody>
      </p:sp>
      <p:pic>
        <p:nvPicPr>
          <p:cNvPr id="6" name="Picture 5" descr="Screen Shot 2017-03-08 at 5.42.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564904"/>
            <a:ext cx="4051300" cy="1485900"/>
          </a:xfrm>
          <a:prstGeom prst="rect">
            <a:avLst/>
          </a:prstGeom>
        </p:spPr>
      </p:pic>
      <p:pic>
        <p:nvPicPr>
          <p:cNvPr id="7" name="Picture 6" descr="Screen Shot 2017-03-08 at 5.43.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340768"/>
            <a:ext cx="7416800" cy="749300"/>
          </a:xfrm>
          <a:prstGeom prst="rect">
            <a:avLst/>
          </a:prstGeom>
        </p:spPr>
      </p:pic>
    </p:spTree>
    <p:extLst>
      <p:ext uri="{BB962C8B-B14F-4D97-AF65-F5344CB8AC3E}">
        <p14:creationId xmlns:p14="http://schemas.microsoft.com/office/powerpoint/2010/main" val="3384794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Record - Example</a:t>
            </a:r>
            <a:endParaRPr lang="en-US" dirty="0"/>
          </a:p>
        </p:txBody>
      </p:sp>
      <p:pic>
        <p:nvPicPr>
          <p:cNvPr id="4" name="Picture 3" descr="Screen Shot 2017-03-08 at 5.44.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052736"/>
            <a:ext cx="6120680" cy="5589364"/>
          </a:xfrm>
          <a:prstGeom prst="rect">
            <a:avLst/>
          </a:prstGeom>
        </p:spPr>
      </p:pic>
    </p:spTree>
    <p:extLst>
      <p:ext uri="{BB962C8B-B14F-4D97-AF65-F5344CB8AC3E}">
        <p14:creationId xmlns:p14="http://schemas.microsoft.com/office/powerpoint/2010/main" val="402265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a:t>
            </a:r>
            <a:endParaRPr lang="en-US" dirty="0"/>
          </a:p>
        </p:txBody>
      </p:sp>
      <p:sp>
        <p:nvSpPr>
          <p:cNvPr id="3" name="Content Placeholder 2"/>
          <p:cNvSpPr>
            <a:spLocks noGrp="1"/>
          </p:cNvSpPr>
          <p:nvPr>
            <p:ph idx="1"/>
          </p:nvPr>
        </p:nvSpPr>
        <p:spPr/>
        <p:txBody>
          <a:bodyPr/>
          <a:lstStyle/>
          <a:p>
            <a:r>
              <a:rPr lang="en-US" dirty="0" smtClean="0"/>
              <a:t>Separating Presentation and Business Logic (Model – View - Controller)</a:t>
            </a:r>
          </a:p>
          <a:p>
            <a:r>
              <a:rPr lang="en-US" dirty="0" smtClean="0"/>
              <a:t>Domain Logic </a:t>
            </a:r>
          </a:p>
          <a:p>
            <a:pPr lvl="1"/>
            <a:r>
              <a:rPr lang="en-US" dirty="0" smtClean="0"/>
              <a:t>Transaction Script</a:t>
            </a:r>
          </a:p>
          <a:p>
            <a:pPr lvl="1"/>
            <a:r>
              <a:rPr lang="en-US" dirty="0" smtClean="0"/>
              <a:t>Table Module</a:t>
            </a:r>
          </a:p>
          <a:p>
            <a:pPr lvl="1"/>
            <a:r>
              <a:rPr lang="en-US" dirty="0" smtClean="0"/>
              <a:t>Domain Model</a:t>
            </a:r>
          </a:p>
          <a:p>
            <a:r>
              <a:rPr lang="en-US" dirty="0" smtClean="0">
                <a:solidFill>
                  <a:srgbClr val="FF0000"/>
                </a:solidFill>
              </a:rPr>
              <a:t>Data Source/Access Pattern</a:t>
            </a:r>
            <a:endParaRPr lang="en-US" dirty="0">
              <a:solidFill>
                <a:srgbClr val="FF0000"/>
              </a:solidFill>
            </a:endParaRPr>
          </a:p>
        </p:txBody>
      </p:sp>
    </p:spTree>
    <p:extLst>
      <p:ext uri="{BB962C8B-B14F-4D97-AF65-F5344CB8AC3E}">
        <p14:creationId xmlns:p14="http://schemas.microsoft.com/office/powerpoint/2010/main" val="2375703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Record - Example</a:t>
            </a:r>
            <a:endParaRPr lang="en-US" dirty="0"/>
          </a:p>
        </p:txBody>
      </p:sp>
      <p:pic>
        <p:nvPicPr>
          <p:cNvPr id="4" name="Picture 3" descr="Screen Shot 2017-03-08 at 5.44.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7272808" cy="4006208"/>
          </a:xfrm>
          <a:prstGeom prst="rect">
            <a:avLst/>
          </a:prstGeom>
        </p:spPr>
      </p:pic>
    </p:spTree>
    <p:extLst>
      <p:ext uri="{BB962C8B-B14F-4D97-AF65-F5344CB8AC3E}">
        <p14:creationId xmlns:p14="http://schemas.microsoft.com/office/powerpoint/2010/main" val="3890848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Record - Example</a:t>
            </a:r>
            <a:endParaRPr lang="en-US" dirty="0"/>
          </a:p>
        </p:txBody>
      </p:sp>
      <p:pic>
        <p:nvPicPr>
          <p:cNvPr id="4" name="Picture 3" descr="Screen Shot 2017-03-08 at 5.45.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556792"/>
            <a:ext cx="8700052" cy="1872208"/>
          </a:xfrm>
          <a:prstGeom prst="rect">
            <a:avLst/>
          </a:prstGeom>
        </p:spPr>
      </p:pic>
    </p:spTree>
    <p:extLst>
      <p:ext uri="{BB962C8B-B14F-4D97-AF65-F5344CB8AC3E}">
        <p14:creationId xmlns:p14="http://schemas.microsoft.com/office/powerpoint/2010/main" val="1366762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282825"/>
            <a:ext cx="7772400" cy="708025"/>
          </a:xfrm>
        </p:spPr>
        <p:txBody>
          <a:bodyPr/>
          <a:lstStyle/>
          <a:p>
            <a:pPr>
              <a:defRPr/>
            </a:pPr>
            <a:r>
              <a:rPr lang="id-ID" dirty="0" smtClean="0"/>
              <a:t>Data Mapper</a:t>
            </a:r>
            <a:endParaRPr lang="en-US" dirty="0"/>
          </a:p>
        </p:txBody>
      </p:sp>
      <p:sp>
        <p:nvSpPr>
          <p:cNvPr id="8195" name="Text Placeholder 3"/>
          <p:cNvSpPr>
            <a:spLocks noGrp="1"/>
          </p:cNvSpPr>
          <p:nvPr>
            <p:ph type="body" idx="1"/>
          </p:nvPr>
        </p:nvSpPr>
        <p:spPr>
          <a:xfrm>
            <a:off x="900113" y="3100388"/>
            <a:ext cx="7772400" cy="1500187"/>
          </a:xfrm>
        </p:spPr>
        <p:txBody>
          <a:bodyPr/>
          <a:lstStyle/>
          <a:p>
            <a:endParaRPr lang="en-US" altLang="en-US"/>
          </a:p>
        </p:txBody>
      </p:sp>
    </p:spTree>
    <p:extLst>
      <p:ext uri="{BB962C8B-B14F-4D97-AF65-F5344CB8AC3E}">
        <p14:creationId xmlns:p14="http://schemas.microsoft.com/office/powerpoint/2010/main" val="315307280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Mapper</a:t>
            </a:r>
            <a:endParaRPr lang="en-US" dirty="0"/>
          </a:p>
        </p:txBody>
      </p:sp>
      <p:sp>
        <p:nvSpPr>
          <p:cNvPr id="3" name="Content Placeholder 2"/>
          <p:cNvSpPr>
            <a:spLocks noGrp="1"/>
          </p:cNvSpPr>
          <p:nvPr>
            <p:ph idx="1"/>
          </p:nvPr>
        </p:nvSpPr>
        <p:spPr/>
        <p:txBody>
          <a:bodyPr/>
          <a:lstStyle/>
          <a:p>
            <a:r>
              <a:rPr lang="en-US" b="0" i="1" dirty="0"/>
              <a:t>A layer of Mappers </a:t>
            </a:r>
            <a:r>
              <a:rPr lang="en-US" b="0" i="1" dirty="0" smtClean="0"/>
              <a:t>that </a:t>
            </a:r>
            <a:r>
              <a:rPr lang="en-US" b="0" i="1" dirty="0"/>
              <a:t>moves data between objects and a database </a:t>
            </a:r>
            <a:r>
              <a:rPr lang="en-US" i="1" dirty="0"/>
              <a:t>while keeping them independent </a:t>
            </a:r>
            <a:r>
              <a:rPr lang="en-US" i="1" dirty="0" smtClean="0"/>
              <a:t>of</a:t>
            </a:r>
            <a:r>
              <a:rPr lang="id-ID" i="1" dirty="0" smtClean="0"/>
              <a:t> </a:t>
            </a:r>
            <a:r>
              <a:rPr lang="en-US" i="1" dirty="0" smtClean="0"/>
              <a:t>each </a:t>
            </a:r>
            <a:r>
              <a:rPr lang="en-US" i="1" dirty="0"/>
              <a:t>other</a:t>
            </a:r>
            <a:r>
              <a:rPr lang="en-US" b="0" i="1" dirty="0"/>
              <a:t> and the mapper itself</a:t>
            </a:r>
            <a:r>
              <a:rPr lang="en-US" b="0" i="1" dirty="0" smtClean="0"/>
              <a:t>.</a:t>
            </a:r>
            <a:endParaRPr lang="id-ID" b="0" i="1" dirty="0" smtClean="0"/>
          </a:p>
          <a:p>
            <a:endParaRPr lang="id-ID" b="0" i="1" dirty="0"/>
          </a:p>
          <a:p>
            <a:pPr marL="0" indent="0">
              <a:buNone/>
            </a:pPr>
            <a:r>
              <a:rPr lang="id-ID" b="0" dirty="0" smtClean="0"/>
              <a:t>Motivations:</a:t>
            </a:r>
          </a:p>
          <a:p>
            <a:r>
              <a:rPr lang="en-US" b="0" dirty="0"/>
              <a:t>Objects and relational databases have different mechanisms for structuring data</a:t>
            </a:r>
            <a:r>
              <a:rPr lang="en-US" b="0" dirty="0" smtClean="0"/>
              <a:t>.</a:t>
            </a:r>
            <a:endParaRPr lang="id-ID" b="0" dirty="0" smtClean="0"/>
          </a:p>
          <a:p>
            <a:r>
              <a:rPr lang="en-US" b="0" dirty="0"/>
              <a:t>When you build an object model with a lot </a:t>
            </a:r>
            <a:r>
              <a:rPr lang="en-US" b="0" dirty="0" smtClean="0"/>
              <a:t>of</a:t>
            </a:r>
            <a:r>
              <a:rPr lang="id-ID" b="0" dirty="0" smtClean="0"/>
              <a:t> </a:t>
            </a:r>
            <a:r>
              <a:rPr lang="en-US" b="0" dirty="0" smtClean="0"/>
              <a:t>business </a:t>
            </a:r>
            <a:r>
              <a:rPr lang="en-US" b="0" dirty="0"/>
              <a:t>logic it's valuable to use these mechanisms to better organize the </a:t>
            </a:r>
            <a:r>
              <a:rPr lang="en-US" b="0" dirty="0" smtClean="0"/>
              <a:t>data</a:t>
            </a:r>
            <a:r>
              <a:rPr lang="id-ID" b="0" dirty="0" smtClean="0"/>
              <a:t> and the behavior.</a:t>
            </a:r>
          </a:p>
          <a:p>
            <a:r>
              <a:rPr lang="en-US" b="0" dirty="0"/>
              <a:t>Doing so leads to variant schemas; that is, the object schema and the relational schema don't match up.</a:t>
            </a:r>
            <a:endParaRPr lang="id-ID" b="0" dirty="0" smtClean="0"/>
          </a:p>
          <a:p>
            <a:endParaRPr lang="en-US" dirty="0"/>
          </a:p>
        </p:txBody>
      </p:sp>
    </p:spTree>
    <p:extLst>
      <p:ext uri="{BB962C8B-B14F-4D97-AF65-F5344CB8AC3E}">
        <p14:creationId xmlns:p14="http://schemas.microsoft.com/office/powerpoint/2010/main" val="236397200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Mapper</a:t>
            </a:r>
            <a:endParaRPr lang="en-US" dirty="0"/>
          </a:p>
        </p:txBody>
      </p:sp>
      <p:sp>
        <p:nvSpPr>
          <p:cNvPr id="3" name="Content Placeholder 2"/>
          <p:cNvSpPr>
            <a:spLocks noGrp="1"/>
          </p:cNvSpPr>
          <p:nvPr>
            <p:ph idx="1"/>
          </p:nvPr>
        </p:nvSpPr>
        <p:spPr/>
        <p:txBody>
          <a:bodyPr/>
          <a:lstStyle/>
          <a:p>
            <a:r>
              <a:rPr lang="en-US" sz="2000" b="0" dirty="0"/>
              <a:t>The </a:t>
            </a:r>
            <a:r>
              <a:rPr lang="en-US" sz="2000" b="0" i="1" dirty="0"/>
              <a:t>Data Mapper </a:t>
            </a:r>
            <a:r>
              <a:rPr lang="en-US" sz="2000" b="0" dirty="0"/>
              <a:t>is a layer of software that separates the in-memory objects from the database</a:t>
            </a:r>
            <a:r>
              <a:rPr lang="en-US" sz="2000" b="0" dirty="0" smtClean="0"/>
              <a:t>.</a:t>
            </a:r>
            <a:endParaRPr lang="id-ID" sz="2000" b="0" dirty="0" smtClean="0"/>
          </a:p>
          <a:p>
            <a:r>
              <a:rPr lang="en-US" sz="2000" b="0" dirty="0"/>
              <a:t>Its responsibility is to transfer data between the two and also to isolate them from each other.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780928"/>
            <a:ext cx="7778106"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2336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How It Works</a:t>
            </a:r>
            <a:endParaRPr lang="en-US" dirty="0"/>
          </a:p>
        </p:txBody>
      </p:sp>
      <p:sp>
        <p:nvSpPr>
          <p:cNvPr id="3" name="Content Placeholder 2"/>
          <p:cNvSpPr>
            <a:spLocks noGrp="1"/>
          </p:cNvSpPr>
          <p:nvPr>
            <p:ph idx="1"/>
          </p:nvPr>
        </p:nvSpPr>
        <p:spPr/>
        <p:txBody>
          <a:bodyPr/>
          <a:lstStyle/>
          <a:p>
            <a:r>
              <a:rPr lang="en-US" b="0" dirty="0"/>
              <a:t>The separation between domain and data source is the main function of a </a:t>
            </a:r>
            <a:r>
              <a:rPr lang="en-US" b="0" i="1" dirty="0"/>
              <a:t>Data </a:t>
            </a:r>
            <a:r>
              <a:rPr lang="en-US" b="0" i="1" dirty="0" smtClean="0"/>
              <a:t>Mapper</a:t>
            </a:r>
            <a:endParaRPr lang="id-ID" b="0" i="1" dirty="0" smtClean="0"/>
          </a:p>
          <a:p>
            <a:endParaRPr lang="id-ID" b="0" i="1" dirty="0"/>
          </a:p>
          <a:p>
            <a:r>
              <a:rPr lang="en-US" sz="2000" b="0" dirty="0"/>
              <a:t>A simple case would have a </a:t>
            </a:r>
            <a:r>
              <a:rPr lang="id-ID" sz="2000" dirty="0" smtClean="0"/>
              <a:t>Person</a:t>
            </a:r>
            <a:r>
              <a:rPr lang="en-US" sz="2000" b="0" dirty="0" smtClean="0"/>
              <a:t> </a:t>
            </a:r>
            <a:r>
              <a:rPr lang="en-US" sz="2000" b="0" dirty="0"/>
              <a:t>and </a:t>
            </a:r>
            <a:r>
              <a:rPr lang="id-ID" sz="2000" dirty="0" smtClean="0"/>
              <a:t>Person</a:t>
            </a:r>
            <a:r>
              <a:rPr lang="en-US" sz="2000" dirty="0" smtClean="0"/>
              <a:t>Mapper</a:t>
            </a:r>
            <a:r>
              <a:rPr lang="en-US" sz="2000" b="0" dirty="0" smtClean="0"/>
              <a:t> </a:t>
            </a:r>
            <a:r>
              <a:rPr lang="en-US" sz="2000" b="0" dirty="0"/>
              <a:t>class</a:t>
            </a:r>
            <a:r>
              <a:rPr lang="en-US" sz="2000" b="0" dirty="0" smtClean="0"/>
              <a:t>.</a:t>
            </a:r>
            <a:endParaRPr lang="id-ID" sz="2000" b="0" dirty="0"/>
          </a:p>
          <a:p>
            <a:r>
              <a:rPr lang="en-US" sz="2000" b="0" dirty="0" smtClean="0"/>
              <a:t>To </a:t>
            </a:r>
            <a:r>
              <a:rPr lang="en-US" sz="2000" b="0" dirty="0"/>
              <a:t>load a person from the database, a client would </a:t>
            </a:r>
            <a:r>
              <a:rPr lang="en-US" sz="2000" b="0" dirty="0" smtClean="0"/>
              <a:t>call</a:t>
            </a:r>
            <a:r>
              <a:rPr lang="id-ID" sz="2000" b="0" dirty="0" smtClean="0"/>
              <a:t> </a:t>
            </a:r>
            <a:r>
              <a:rPr lang="en-US" sz="2000" b="0" dirty="0" smtClean="0"/>
              <a:t>a </a:t>
            </a:r>
            <a:r>
              <a:rPr lang="en-US" sz="2000" b="0" dirty="0"/>
              <a:t>find method on the </a:t>
            </a:r>
            <a:r>
              <a:rPr lang="en-US" sz="2000" b="0" dirty="0" smtClean="0"/>
              <a:t>mapper</a:t>
            </a:r>
            <a:endParaRPr lang="id-ID" sz="2000" b="0" dirty="0" smtClean="0"/>
          </a:p>
          <a:p>
            <a:r>
              <a:rPr lang="id-ID" sz="2000" dirty="0" smtClean="0"/>
              <a:t>Updates:</a:t>
            </a:r>
            <a:r>
              <a:rPr lang="id-ID" sz="2000" b="0" dirty="0" smtClean="0"/>
              <a:t> </a:t>
            </a:r>
            <a:r>
              <a:rPr lang="en-US" sz="2000" b="0" dirty="0" smtClean="0"/>
              <a:t>A </a:t>
            </a:r>
            <a:r>
              <a:rPr lang="en-US" sz="2000" b="0" dirty="0"/>
              <a:t>client asks the mapper to save a domain object. The mapper pulls the </a:t>
            </a:r>
            <a:r>
              <a:rPr lang="en-US" sz="2000" b="0" dirty="0" smtClean="0"/>
              <a:t>data</a:t>
            </a:r>
            <a:r>
              <a:rPr lang="id-ID" sz="2000" b="0" dirty="0" smtClean="0"/>
              <a:t> </a:t>
            </a:r>
            <a:r>
              <a:rPr lang="en-US" sz="2000" b="0" dirty="0" smtClean="0"/>
              <a:t>out </a:t>
            </a:r>
            <a:r>
              <a:rPr lang="en-US" sz="2000" b="0" dirty="0"/>
              <a:t>of the domain object and shuttles it to the database</a:t>
            </a:r>
            <a:r>
              <a:rPr lang="en-US" sz="2000" b="0" dirty="0" smtClean="0"/>
              <a:t>.</a:t>
            </a:r>
            <a:endParaRPr lang="id-ID" sz="2000" b="0" dirty="0" smtClean="0"/>
          </a:p>
          <a:p>
            <a:r>
              <a:rPr lang="id-ID" sz="2000" dirty="0" smtClean="0"/>
              <a:t>Inserts and Updates</a:t>
            </a:r>
            <a:r>
              <a:rPr lang="id-ID" sz="2000" b="0" dirty="0" smtClean="0"/>
              <a:t>: </a:t>
            </a:r>
            <a:r>
              <a:rPr lang="en-US" sz="2000" b="0" dirty="0"/>
              <a:t>the database mapping layer needs to </a:t>
            </a:r>
            <a:r>
              <a:rPr lang="en-US" sz="2000" b="0" dirty="0" smtClean="0"/>
              <a:t>understand</a:t>
            </a:r>
            <a:r>
              <a:rPr lang="id-ID" sz="2000" b="0" dirty="0" smtClean="0"/>
              <a:t>:</a:t>
            </a:r>
          </a:p>
          <a:p>
            <a:pPr lvl="1"/>
            <a:r>
              <a:rPr lang="en-US" sz="2000" b="0" dirty="0"/>
              <a:t>what objects </a:t>
            </a:r>
            <a:r>
              <a:rPr lang="en-US" sz="2000" b="0" dirty="0" smtClean="0"/>
              <a:t>have</a:t>
            </a:r>
            <a:r>
              <a:rPr lang="id-ID" sz="2000" b="0" dirty="0" smtClean="0"/>
              <a:t> </a:t>
            </a:r>
            <a:r>
              <a:rPr lang="en-US" sz="2000" b="0" dirty="0" smtClean="0"/>
              <a:t>changed</a:t>
            </a:r>
            <a:r>
              <a:rPr lang="en-US" sz="2000" b="0" dirty="0"/>
              <a:t>, </a:t>
            </a:r>
            <a:endParaRPr lang="id-ID" sz="2000" b="0" dirty="0" smtClean="0"/>
          </a:p>
          <a:p>
            <a:pPr lvl="1"/>
            <a:r>
              <a:rPr lang="en-US" sz="2000" b="0" dirty="0" smtClean="0"/>
              <a:t>which </a:t>
            </a:r>
            <a:r>
              <a:rPr lang="en-US" sz="2000" b="0" dirty="0"/>
              <a:t>new ones have been created, </a:t>
            </a:r>
            <a:endParaRPr lang="id-ID" sz="2000" b="0" dirty="0" smtClean="0"/>
          </a:p>
          <a:p>
            <a:pPr lvl="1"/>
            <a:r>
              <a:rPr lang="en-US" sz="2000" b="0" dirty="0" smtClean="0"/>
              <a:t>and </a:t>
            </a:r>
            <a:r>
              <a:rPr lang="en-US" sz="2000" b="0" dirty="0"/>
              <a:t>which ones have been destroyed</a:t>
            </a:r>
          </a:p>
        </p:txBody>
      </p:sp>
    </p:spTree>
    <p:extLst>
      <p:ext uri="{BB962C8B-B14F-4D97-AF65-F5344CB8AC3E}">
        <p14:creationId xmlns:p14="http://schemas.microsoft.com/office/powerpoint/2010/main" val="258332463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How It Works</a:t>
            </a:r>
            <a:endParaRPr lang="en-US" dirty="0"/>
          </a:p>
        </p:txBody>
      </p:sp>
      <p:sp>
        <p:nvSpPr>
          <p:cNvPr id="3" name="Content Placeholder 2"/>
          <p:cNvSpPr>
            <a:spLocks noGrp="1"/>
          </p:cNvSpPr>
          <p:nvPr>
            <p:ph idx="1"/>
          </p:nvPr>
        </p:nvSpPr>
        <p:spPr/>
        <p:txBody>
          <a:bodyPr/>
          <a:lstStyle/>
          <a:p>
            <a:r>
              <a:rPr lang="en-US" b="0" dirty="0"/>
              <a:t>An application can have one </a:t>
            </a:r>
            <a:r>
              <a:rPr lang="en-US" b="0" i="1" dirty="0"/>
              <a:t>Data Mapper </a:t>
            </a:r>
            <a:r>
              <a:rPr lang="en-US" b="0" dirty="0"/>
              <a:t>or several. </a:t>
            </a:r>
            <a:endParaRPr lang="id-ID" b="0" dirty="0" smtClean="0"/>
          </a:p>
          <a:p>
            <a:r>
              <a:rPr lang="en-US" b="0" dirty="0" smtClean="0"/>
              <a:t>If </a:t>
            </a:r>
            <a:r>
              <a:rPr lang="en-US" b="0" dirty="0"/>
              <a:t>you're hardcoding your mappers, it's best to use one </a:t>
            </a:r>
            <a:r>
              <a:rPr lang="en-US" b="0" dirty="0" smtClean="0"/>
              <a:t>for</a:t>
            </a:r>
            <a:r>
              <a:rPr lang="id-ID" b="0" dirty="0" smtClean="0"/>
              <a:t> </a:t>
            </a:r>
            <a:r>
              <a:rPr lang="en-US" b="0" dirty="0" smtClean="0"/>
              <a:t>each </a:t>
            </a:r>
            <a:r>
              <a:rPr lang="en-US" b="0" dirty="0"/>
              <a:t>domain class or root of a domain hierarchy</a:t>
            </a:r>
            <a:endParaRPr lang="en-US" dirty="0"/>
          </a:p>
        </p:txBody>
      </p:sp>
    </p:spTree>
    <p:extLst>
      <p:ext uri="{BB962C8B-B14F-4D97-AF65-F5344CB8AC3E}">
        <p14:creationId xmlns:p14="http://schemas.microsoft.com/office/powerpoint/2010/main" val="412639702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When To Use It</a:t>
            </a:r>
            <a:endParaRPr lang="en-US" dirty="0"/>
          </a:p>
        </p:txBody>
      </p:sp>
      <p:sp>
        <p:nvSpPr>
          <p:cNvPr id="3" name="Content Placeholder 2"/>
          <p:cNvSpPr>
            <a:spLocks noGrp="1"/>
          </p:cNvSpPr>
          <p:nvPr>
            <p:ph idx="1"/>
          </p:nvPr>
        </p:nvSpPr>
        <p:spPr/>
        <p:txBody>
          <a:bodyPr/>
          <a:lstStyle/>
          <a:p>
            <a:r>
              <a:rPr lang="en-US" b="0" dirty="0"/>
              <a:t>The primary occasion for using </a:t>
            </a:r>
            <a:r>
              <a:rPr lang="en-US" b="0" i="1" dirty="0"/>
              <a:t>Data Mapper </a:t>
            </a:r>
            <a:r>
              <a:rPr lang="en-US" b="0" dirty="0"/>
              <a:t>is when you want the database schema and the object model to </a:t>
            </a:r>
            <a:r>
              <a:rPr lang="en-US" b="0" dirty="0" smtClean="0"/>
              <a:t>evolve</a:t>
            </a:r>
            <a:r>
              <a:rPr lang="id-ID" b="0" dirty="0" smtClean="0"/>
              <a:t> </a:t>
            </a:r>
            <a:r>
              <a:rPr lang="en-US" b="0" dirty="0" smtClean="0"/>
              <a:t>independently.</a:t>
            </a:r>
            <a:endParaRPr lang="id-ID" b="0" dirty="0" smtClean="0"/>
          </a:p>
          <a:p>
            <a:endParaRPr lang="id-ID" b="0" dirty="0"/>
          </a:p>
          <a:p>
            <a:r>
              <a:rPr lang="en-US" b="0" dirty="0"/>
              <a:t>The most common case for this is with a </a:t>
            </a:r>
            <a:r>
              <a:rPr lang="en-US" i="1" dirty="0"/>
              <a:t>Domain </a:t>
            </a:r>
            <a:r>
              <a:rPr lang="en-US" i="1" dirty="0" smtClean="0"/>
              <a:t>Model</a:t>
            </a:r>
            <a:r>
              <a:rPr lang="id-ID" b="0" i="1" dirty="0" smtClean="0"/>
              <a:t>.</a:t>
            </a:r>
          </a:p>
          <a:p>
            <a:endParaRPr lang="id-ID" b="0" i="1" dirty="0"/>
          </a:p>
          <a:p>
            <a:r>
              <a:rPr lang="en-US" b="0" i="1" dirty="0"/>
              <a:t>Data Mapper's </a:t>
            </a:r>
            <a:r>
              <a:rPr lang="en-US" b="0" dirty="0"/>
              <a:t>primary benefit is </a:t>
            </a:r>
            <a:r>
              <a:rPr lang="en-US" b="0" dirty="0" smtClean="0"/>
              <a:t>that</a:t>
            </a:r>
            <a:r>
              <a:rPr lang="id-ID" b="0" dirty="0" smtClean="0"/>
              <a:t> </a:t>
            </a:r>
            <a:r>
              <a:rPr lang="en-US" b="0" dirty="0" smtClean="0"/>
              <a:t>when </a:t>
            </a:r>
            <a:r>
              <a:rPr lang="en-US" b="0" dirty="0"/>
              <a:t>working on the domain model you can ignore the database, both in design and in the build and </a:t>
            </a:r>
            <a:r>
              <a:rPr lang="en-US" b="0" dirty="0" smtClean="0"/>
              <a:t>testing</a:t>
            </a:r>
            <a:r>
              <a:rPr lang="id-ID" b="0" dirty="0" smtClean="0"/>
              <a:t> </a:t>
            </a:r>
            <a:r>
              <a:rPr lang="en-US" b="0" dirty="0" smtClean="0"/>
              <a:t>process.</a:t>
            </a:r>
            <a:endParaRPr lang="id-ID" b="0" dirty="0" smtClean="0"/>
          </a:p>
          <a:p>
            <a:pPr lvl="1"/>
            <a:r>
              <a:rPr lang="en-US" sz="2000" dirty="0"/>
              <a:t>The domain objects have no idea what the database structure is</a:t>
            </a:r>
          </a:p>
        </p:txBody>
      </p:sp>
    </p:spTree>
    <p:extLst>
      <p:ext uri="{BB962C8B-B14F-4D97-AF65-F5344CB8AC3E}">
        <p14:creationId xmlns:p14="http://schemas.microsoft.com/office/powerpoint/2010/main" val="421964132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en-US" dirty="0"/>
          </a:p>
        </p:txBody>
      </p:sp>
      <p:sp>
        <p:nvSpPr>
          <p:cNvPr id="3" name="Content Placeholder 2"/>
          <p:cNvSpPr>
            <a:spLocks noGrp="1"/>
          </p:cNvSpPr>
          <p:nvPr>
            <p:ph idx="1"/>
          </p:nvPr>
        </p:nvSpPr>
        <p:spPr/>
        <p:txBody>
          <a:bodyPr/>
          <a:lstStyle/>
          <a:p>
            <a:r>
              <a:rPr lang="id-ID" sz="2000" dirty="0" smtClean="0"/>
              <a:t>Domain Model Objects and Data Mapper Objects</a:t>
            </a:r>
            <a:endParaRPr lang="en-US" sz="2000" dirty="0"/>
          </a:p>
        </p:txBody>
      </p:sp>
      <p:sp>
        <p:nvSpPr>
          <p:cNvPr id="4" name="TextBox 3"/>
          <p:cNvSpPr txBox="1"/>
          <p:nvPr/>
        </p:nvSpPr>
        <p:spPr>
          <a:xfrm>
            <a:off x="0" y="6608385"/>
            <a:ext cx="7161063" cy="276999"/>
          </a:xfrm>
          <a:prstGeom prst="rect">
            <a:avLst/>
          </a:prstGeom>
          <a:noFill/>
        </p:spPr>
        <p:txBody>
          <a:bodyPr wrap="none" rtlCol="0">
            <a:spAutoFit/>
          </a:bodyPr>
          <a:lstStyle/>
          <a:p>
            <a:r>
              <a:rPr lang="en-US" sz="1200" dirty="0"/>
              <a:t>http://richard.jp.leguen.ca/tutoring/soen343-f2010/tutorials/implementing-data-mapper/</a:t>
            </a:r>
          </a:p>
        </p:txBody>
      </p:sp>
      <p:graphicFrame>
        <p:nvGraphicFramePr>
          <p:cNvPr id="6" name="Table 5"/>
          <p:cNvGraphicFramePr>
            <a:graphicFrameLocks noGrp="1"/>
          </p:cNvGraphicFramePr>
          <p:nvPr>
            <p:extLst>
              <p:ext uri="{D42A27DB-BD31-4B8C-83A1-F6EECF244321}">
                <p14:modId xmlns:p14="http://schemas.microsoft.com/office/powerpoint/2010/main" val="4265763934"/>
              </p:ext>
            </p:extLst>
          </p:nvPr>
        </p:nvGraphicFramePr>
        <p:xfrm>
          <a:off x="755576" y="1844824"/>
          <a:ext cx="3024336" cy="3017519"/>
        </p:xfrm>
        <a:graphic>
          <a:graphicData uri="http://schemas.openxmlformats.org/drawingml/2006/table">
            <a:tbl>
              <a:tblPr firstRow="1" bandRow="1">
                <a:tableStyleId>{5940675A-B579-460E-94D1-54222C63F5DA}</a:tableStyleId>
              </a:tblPr>
              <a:tblGrid>
                <a:gridCol w="3024336"/>
              </a:tblGrid>
              <a:tr h="370840">
                <a:tc>
                  <a:txBody>
                    <a:bodyPr/>
                    <a:lstStyle/>
                    <a:p>
                      <a:pPr algn="ctr"/>
                      <a:r>
                        <a:rPr lang="id-ID" b="1" dirty="0" smtClean="0"/>
                        <a:t>&lt;&lt;domain</a:t>
                      </a:r>
                      <a:r>
                        <a:rPr lang="id-ID" b="1" baseline="0" dirty="0" smtClean="0"/>
                        <a:t> model</a:t>
                      </a:r>
                      <a:r>
                        <a:rPr lang="id-ID" b="1" dirty="0" smtClean="0"/>
                        <a:t>&gt;&gt;</a:t>
                      </a:r>
                    </a:p>
                    <a:p>
                      <a:pPr algn="ctr"/>
                      <a:r>
                        <a:rPr lang="id-ID" b="1" dirty="0" smtClean="0"/>
                        <a:t>Person</a:t>
                      </a:r>
                      <a:endParaRPr lang="en-US" b="1" dirty="0"/>
                    </a:p>
                  </a:txBody>
                  <a:tcPr/>
                </a:tc>
              </a:tr>
              <a:tr h="370840">
                <a:tc>
                  <a:txBody>
                    <a:bodyPr/>
                    <a:lstStyle/>
                    <a:p>
                      <a:pPr algn="ctr"/>
                      <a:r>
                        <a:rPr lang="id-ID" b="1" dirty="0" smtClean="0"/>
                        <a:t>lastName</a:t>
                      </a:r>
                    </a:p>
                    <a:p>
                      <a:pPr algn="ctr"/>
                      <a:r>
                        <a:rPr lang="id-ID" b="1" dirty="0" smtClean="0"/>
                        <a:t>firstName</a:t>
                      </a:r>
                    </a:p>
                    <a:p>
                      <a:pPr algn="ctr"/>
                      <a:r>
                        <a:rPr lang="id-ID" b="1" dirty="0" smtClean="0"/>
                        <a:t>numberOfDependents</a:t>
                      </a:r>
                      <a:endParaRPr lang="en-US" b="1" dirty="0"/>
                    </a:p>
                  </a:txBody>
                  <a:tcPr/>
                </a:tc>
              </a:tr>
              <a:tr h="370840">
                <a:tc>
                  <a:txBody>
                    <a:bodyPr/>
                    <a:lstStyle/>
                    <a:p>
                      <a:pPr algn="ctr"/>
                      <a:r>
                        <a:rPr lang="id-ID" b="1" dirty="0" smtClean="0"/>
                        <a:t>setLastName(...)</a:t>
                      </a:r>
                    </a:p>
                    <a:p>
                      <a:pPr algn="ctr"/>
                      <a:r>
                        <a:rPr lang="id-ID" b="1" dirty="0" smtClean="0"/>
                        <a:t>getLastName()</a:t>
                      </a:r>
                    </a:p>
                    <a:p>
                      <a:pPr algn="ctr"/>
                      <a:r>
                        <a:rPr lang="id-ID" b="1" dirty="0" smtClean="0"/>
                        <a:t>...</a:t>
                      </a:r>
                    </a:p>
                    <a:p>
                      <a:pPr algn="ctr"/>
                      <a:r>
                        <a:rPr lang="id-ID" b="1" dirty="0" smtClean="0"/>
                        <a:t>getExemption()</a:t>
                      </a:r>
                    </a:p>
                    <a:p>
                      <a:pPr algn="ctr"/>
                      <a:r>
                        <a:rPr lang="id-ID" b="1" dirty="0" smtClean="0"/>
                        <a:t>...</a:t>
                      </a:r>
                      <a:endParaRPr lang="en-US" b="1"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2638967"/>
              </p:ext>
            </p:extLst>
          </p:nvPr>
        </p:nvGraphicFramePr>
        <p:xfrm>
          <a:off x="4644008" y="3140968"/>
          <a:ext cx="3024336" cy="2473959"/>
        </p:xfrm>
        <a:graphic>
          <a:graphicData uri="http://schemas.openxmlformats.org/drawingml/2006/table">
            <a:tbl>
              <a:tblPr firstRow="1" bandRow="1">
                <a:tableStyleId>{5940675A-B579-460E-94D1-54222C63F5DA}</a:tableStyleId>
              </a:tblPr>
              <a:tblGrid>
                <a:gridCol w="3024336"/>
              </a:tblGrid>
              <a:tr h="370840">
                <a:tc>
                  <a:txBody>
                    <a:bodyPr/>
                    <a:lstStyle/>
                    <a:p>
                      <a:pPr algn="ctr"/>
                      <a:r>
                        <a:rPr lang="id-ID" b="1" dirty="0" smtClean="0"/>
                        <a:t>&lt;&lt;data mapper&gt;&gt;</a:t>
                      </a:r>
                    </a:p>
                    <a:p>
                      <a:pPr algn="ctr"/>
                      <a:r>
                        <a:rPr lang="id-ID" b="1" dirty="0" smtClean="0"/>
                        <a:t>PersonMapper</a:t>
                      </a:r>
                      <a:endParaRPr lang="en-US" b="1" dirty="0"/>
                    </a:p>
                  </a:txBody>
                  <a:tcPr/>
                </a:tc>
              </a:tr>
              <a:tr h="370840">
                <a:tc>
                  <a:txBody>
                    <a:bodyPr/>
                    <a:lstStyle/>
                    <a:p>
                      <a:pPr algn="ctr"/>
                      <a:endParaRPr lang="en-US" b="1" dirty="0"/>
                    </a:p>
                  </a:txBody>
                  <a:tcPr/>
                </a:tc>
              </a:tr>
              <a:tr h="370840">
                <a:tc>
                  <a:txBody>
                    <a:bodyPr/>
                    <a:lstStyle/>
                    <a:p>
                      <a:pPr algn="ctr"/>
                      <a:r>
                        <a:rPr lang="id-ID" b="1" dirty="0" smtClean="0"/>
                        <a:t>findPersonById(int id)</a:t>
                      </a:r>
                    </a:p>
                    <a:p>
                      <a:pPr algn="ctr"/>
                      <a:r>
                        <a:rPr lang="id-ID" b="1" dirty="0" smtClean="0"/>
                        <a:t>getAllPersons()</a:t>
                      </a:r>
                    </a:p>
                    <a:p>
                      <a:pPr algn="ctr"/>
                      <a:r>
                        <a:rPr lang="id-ID" b="1" dirty="0" smtClean="0"/>
                        <a:t>insert(Person</a:t>
                      </a:r>
                      <a:r>
                        <a:rPr lang="id-ID" b="1" baseline="0" dirty="0" smtClean="0"/>
                        <a:t> person</a:t>
                      </a:r>
                      <a:r>
                        <a:rPr lang="id-ID" b="1" dirty="0" smtClean="0"/>
                        <a:t>)</a:t>
                      </a:r>
                    </a:p>
                    <a:p>
                      <a:pPr algn="ctr"/>
                      <a:r>
                        <a:rPr lang="id-ID" b="1" dirty="0" smtClean="0"/>
                        <a:t>update(Person person)</a:t>
                      </a:r>
                    </a:p>
                    <a:p>
                      <a:pPr algn="ctr"/>
                      <a:r>
                        <a:rPr lang="id-ID" b="1" dirty="0" smtClean="0"/>
                        <a:t>...</a:t>
                      </a:r>
                      <a:endParaRPr lang="en-US" b="1" dirty="0"/>
                    </a:p>
                  </a:txBody>
                  <a:tcPr/>
                </a:tc>
              </a:tr>
            </a:tbl>
          </a:graphicData>
        </a:graphic>
      </p:graphicFrame>
    </p:spTree>
    <p:extLst>
      <p:ext uri="{BB962C8B-B14F-4D97-AF65-F5344CB8AC3E}">
        <p14:creationId xmlns:p14="http://schemas.microsoft.com/office/powerpoint/2010/main" val="77610540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en-US" dirty="0"/>
          </a:p>
        </p:txBody>
      </p:sp>
      <p:sp>
        <p:nvSpPr>
          <p:cNvPr id="3" name="Content Placeholder 2"/>
          <p:cNvSpPr>
            <a:spLocks noGrp="1"/>
          </p:cNvSpPr>
          <p:nvPr>
            <p:ph idx="1"/>
          </p:nvPr>
        </p:nvSpPr>
        <p:spPr/>
        <p:txBody>
          <a:bodyPr/>
          <a:lstStyle/>
          <a:p>
            <a:r>
              <a:rPr lang="id-ID" dirty="0" smtClean="0"/>
              <a:t>Domain Model Objects</a:t>
            </a:r>
            <a:endParaRPr lang="en-US" dirty="0"/>
          </a:p>
        </p:txBody>
      </p:sp>
      <p:sp>
        <p:nvSpPr>
          <p:cNvPr id="4" name="TextBox 3"/>
          <p:cNvSpPr txBox="1"/>
          <p:nvPr/>
        </p:nvSpPr>
        <p:spPr>
          <a:xfrm>
            <a:off x="467544" y="1628800"/>
            <a:ext cx="6426759" cy="5078313"/>
          </a:xfrm>
          <a:prstGeom prst="rect">
            <a:avLst/>
          </a:prstGeom>
          <a:noFill/>
        </p:spPr>
        <p:txBody>
          <a:bodyPr wrap="none" rtlCol="0">
            <a:spAutoFit/>
          </a:bodyPr>
          <a:lstStyle/>
          <a:p>
            <a:r>
              <a:rPr lang="id-ID" sz="1800" dirty="0" smtClean="0">
                <a:latin typeface="Consolas" panose="020B0609020204030204" pitchFamily="49" charset="0"/>
                <a:cs typeface="Consolas" panose="020B0609020204030204" pitchFamily="49" charset="0"/>
              </a:rPr>
              <a:t>public class </a:t>
            </a:r>
            <a:r>
              <a:rPr lang="id-ID" sz="1800" b="1" dirty="0" smtClean="0">
                <a:latin typeface="Consolas" panose="020B0609020204030204" pitchFamily="49" charset="0"/>
                <a:cs typeface="Consolas" panose="020B0609020204030204" pitchFamily="49" charset="0"/>
              </a:rPr>
              <a:t>Person</a:t>
            </a:r>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private int id;</a:t>
            </a:r>
          </a:p>
          <a:p>
            <a:r>
              <a:rPr lang="id-ID" sz="1800" dirty="0" smtClean="0">
                <a:latin typeface="Consolas" panose="020B0609020204030204" pitchFamily="49" charset="0"/>
                <a:cs typeface="Consolas" panose="020B0609020204030204" pitchFamily="49" charset="0"/>
              </a:rPr>
              <a:t>	private String lastName</a:t>
            </a:r>
            <a:endParaRPr lang="nb-NO" sz="1800" dirty="0">
              <a:latin typeface="Consolas" panose="020B0609020204030204" pitchFamily="49" charset="0"/>
              <a:cs typeface="Consolas" panose="020B0609020204030204" pitchFamily="49" charset="0"/>
            </a:endParaRPr>
          </a:p>
          <a:p>
            <a:r>
              <a:rPr lang="nb-NO" sz="1800" dirty="0">
                <a:latin typeface="Consolas" panose="020B0609020204030204" pitchFamily="49" charset="0"/>
                <a:cs typeface="Consolas" panose="020B0609020204030204" pitchFamily="49" charset="0"/>
              </a:rPr>
              <a:t>	private String </a:t>
            </a:r>
            <a:r>
              <a:rPr lang="id-ID" sz="1800" dirty="0" smtClean="0">
                <a:latin typeface="Consolas" panose="020B0609020204030204" pitchFamily="49" charset="0"/>
                <a:cs typeface="Consolas" panose="020B0609020204030204" pitchFamily="49" charset="0"/>
              </a:rPr>
              <a:t>firstName</a:t>
            </a:r>
            <a:r>
              <a:rPr lang="nb-NO" sz="1800" dirty="0" smtClean="0">
                <a:latin typeface="Consolas" panose="020B0609020204030204" pitchFamily="49" charset="0"/>
                <a:cs typeface="Consolas" panose="020B0609020204030204" pitchFamily="49" charset="0"/>
              </a:rPr>
              <a:t>;</a:t>
            </a:r>
            <a:endParaRPr lang="nb-NO" sz="1800" dirty="0">
              <a:latin typeface="Consolas" panose="020B0609020204030204" pitchFamily="49" charset="0"/>
              <a:cs typeface="Consolas" panose="020B0609020204030204" pitchFamily="49" charset="0"/>
            </a:endParaRPr>
          </a:p>
          <a:p>
            <a:r>
              <a:rPr lang="nb-NO" sz="1800" dirty="0">
                <a:latin typeface="Consolas" panose="020B0609020204030204" pitchFamily="49" charset="0"/>
                <a:cs typeface="Consolas" panose="020B0609020204030204" pitchFamily="49" charset="0"/>
              </a:rPr>
              <a:t>	private </a:t>
            </a:r>
            <a:r>
              <a:rPr lang="id-ID" sz="1800" dirty="0" smtClean="0">
                <a:latin typeface="Consolas" panose="020B0609020204030204" pitchFamily="49" charset="0"/>
                <a:cs typeface="Consolas" panose="020B0609020204030204" pitchFamily="49" charset="0"/>
              </a:rPr>
              <a:t>int numberOfDependents</a:t>
            </a:r>
            <a:r>
              <a:rPr lang="nb-NO" sz="1800" dirty="0" smtClean="0">
                <a:latin typeface="Consolas" panose="020B0609020204030204" pitchFamily="49" charset="0"/>
                <a:cs typeface="Consolas" panose="020B0609020204030204" pitchFamily="49" charset="0"/>
              </a:rPr>
              <a:t>;</a:t>
            </a:r>
            <a:endParaRPr lang="id-ID" sz="1800" dirty="0" smtClean="0">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public int </a:t>
            </a:r>
            <a:r>
              <a:rPr lang="id-ID" sz="1800" dirty="0" smtClean="0">
                <a:latin typeface="Consolas" panose="020B0609020204030204" pitchFamily="49" charset="0"/>
                <a:cs typeface="Consolas" panose="020B0609020204030204" pitchFamily="49" charset="0"/>
              </a:rPr>
              <a:t>getLastName() </a:t>
            </a:r>
            <a:r>
              <a:rPr lang="id-ID" sz="1800" dirty="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return </a:t>
            </a:r>
            <a:r>
              <a:rPr lang="id-ID" sz="1800" dirty="0" smtClean="0">
                <a:latin typeface="Consolas" panose="020B0609020204030204" pitchFamily="49" charset="0"/>
                <a:cs typeface="Consolas" panose="020B0609020204030204" pitchFamily="49" charset="0"/>
              </a:rPr>
              <a:t>lastName;</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public void </a:t>
            </a:r>
            <a:r>
              <a:rPr lang="id-ID" sz="1800" dirty="0" smtClean="0">
                <a:latin typeface="Consolas" panose="020B0609020204030204" pitchFamily="49" charset="0"/>
                <a:cs typeface="Consolas" panose="020B0609020204030204" pitchFamily="49" charset="0"/>
              </a:rPr>
              <a:t>setLastName(String lastName) </a:t>
            </a:r>
            <a:r>
              <a:rPr lang="id-ID" sz="1800" dirty="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this.lastName </a:t>
            </a:r>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lastName;</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a:t>
            </a:r>
          </a:p>
          <a:p>
            <a:endParaRPr lang="id-ID" sz="1800" dirty="0">
              <a:latin typeface="Consolas" panose="020B0609020204030204" pitchFamily="49" charset="0"/>
              <a:cs typeface="Consolas" panose="020B0609020204030204" pitchFamily="49" charset="0"/>
            </a:endParaRPr>
          </a:p>
          <a:p>
            <a:r>
              <a:rPr lang="id-ID" sz="1800" b="1" dirty="0" smtClean="0">
                <a:solidFill>
                  <a:srgbClr val="0070C0"/>
                </a:solidFill>
                <a:latin typeface="Consolas" panose="020B0609020204030204" pitchFamily="49" charset="0"/>
                <a:cs typeface="Consolas" panose="020B0609020204030204" pitchFamily="49" charset="0"/>
              </a:rPr>
              <a:t>	//and other setters &amp; getters..</a:t>
            </a:r>
          </a:p>
          <a:p>
            <a:endParaRPr lang="id-ID" sz="1800" dirty="0">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608242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id-ID" altLang="en-US" dirty="0" smtClean="0"/>
              <a:t>What is this chapter about?</a:t>
            </a:r>
            <a:endParaRPr lang="en-AU" altLang="en-US" dirty="0"/>
          </a:p>
        </p:txBody>
      </p:sp>
      <p:sp>
        <p:nvSpPr>
          <p:cNvPr id="6147" name="Content Placeholder 2"/>
          <p:cNvSpPr>
            <a:spLocks noGrp="1"/>
          </p:cNvSpPr>
          <p:nvPr>
            <p:ph idx="1"/>
          </p:nvPr>
        </p:nvSpPr>
        <p:spPr/>
        <p:txBody>
          <a:bodyPr/>
          <a:lstStyle/>
          <a:p>
            <a:pPr marL="0" indent="0" eaLnBrk="1" hangingPunct="1">
              <a:buNone/>
            </a:pPr>
            <a:r>
              <a:rPr lang="id-ID" altLang="en-US" dirty="0" smtClean="0"/>
              <a:t>We are going to learn several </a:t>
            </a:r>
            <a:r>
              <a:rPr lang="id-ID" altLang="en-US" dirty="0" smtClean="0">
                <a:solidFill>
                  <a:srgbClr val="0070C0"/>
                </a:solidFill>
              </a:rPr>
              <a:t>Data Access Patterns</a:t>
            </a:r>
          </a:p>
          <a:p>
            <a:pPr eaLnBrk="1" hangingPunct="1"/>
            <a:endParaRPr lang="id-ID" altLang="en-US" dirty="0">
              <a:solidFill>
                <a:srgbClr val="0070C0"/>
              </a:solidFill>
            </a:endParaRPr>
          </a:p>
          <a:p>
            <a:pPr marL="0" indent="0" eaLnBrk="1" hangingPunct="1">
              <a:buNone/>
            </a:pPr>
            <a:r>
              <a:rPr lang="id-ID" altLang="en-US" dirty="0" smtClean="0"/>
              <a:t>Why?</a:t>
            </a:r>
          </a:p>
          <a:p>
            <a:pPr eaLnBrk="1" hangingPunct="1"/>
            <a:r>
              <a:rPr lang="en-US" b="0" dirty="0"/>
              <a:t>Many real-world </a:t>
            </a:r>
            <a:r>
              <a:rPr lang="id-ID" b="0" dirty="0" smtClean="0"/>
              <a:t>Enterprise</a:t>
            </a:r>
            <a:r>
              <a:rPr lang="en-US" b="0" dirty="0" smtClean="0"/>
              <a:t> </a:t>
            </a:r>
            <a:r>
              <a:rPr lang="id-ID" b="0" dirty="0" smtClean="0"/>
              <a:t>A</a:t>
            </a:r>
            <a:r>
              <a:rPr lang="en-US" b="0" dirty="0" err="1" smtClean="0"/>
              <a:t>pplications</a:t>
            </a:r>
            <a:r>
              <a:rPr lang="en-US" b="0" dirty="0" smtClean="0"/>
              <a:t> </a:t>
            </a:r>
            <a:r>
              <a:rPr lang="en-US" b="0" dirty="0"/>
              <a:t>need to use </a:t>
            </a:r>
            <a:r>
              <a:rPr lang="en-US" dirty="0"/>
              <a:t>persistent data</a:t>
            </a:r>
            <a:r>
              <a:rPr lang="en-US" b="0" dirty="0"/>
              <a:t> at some </a:t>
            </a:r>
            <a:r>
              <a:rPr lang="en-US" b="0" dirty="0" smtClean="0"/>
              <a:t>point</a:t>
            </a:r>
            <a:r>
              <a:rPr lang="id-ID" b="0" dirty="0" smtClean="0"/>
              <a:t>.</a:t>
            </a:r>
          </a:p>
          <a:p>
            <a:r>
              <a:rPr lang="en-US" b="0" dirty="0" smtClean="0"/>
              <a:t>For</a:t>
            </a:r>
            <a:r>
              <a:rPr lang="id-ID" b="0" dirty="0" smtClean="0"/>
              <a:t> </a:t>
            </a:r>
            <a:r>
              <a:rPr lang="en-US" b="0" dirty="0" smtClean="0"/>
              <a:t>many </a:t>
            </a:r>
            <a:r>
              <a:rPr lang="en-US" b="0" dirty="0"/>
              <a:t>applications, persistent storage is implemented with </a:t>
            </a:r>
            <a:r>
              <a:rPr lang="en-US" dirty="0">
                <a:solidFill>
                  <a:srgbClr val="0070C0"/>
                </a:solidFill>
              </a:rPr>
              <a:t>different </a:t>
            </a:r>
            <a:r>
              <a:rPr lang="en-US" dirty="0" smtClean="0">
                <a:solidFill>
                  <a:srgbClr val="0070C0"/>
                </a:solidFill>
              </a:rPr>
              <a:t>mechanisms</a:t>
            </a:r>
            <a:r>
              <a:rPr lang="id-ID" b="0" dirty="0" smtClean="0"/>
              <a:t>.</a:t>
            </a:r>
          </a:p>
          <a:p>
            <a:pPr lvl="1"/>
            <a:r>
              <a:rPr lang="id-ID" b="0" dirty="0" smtClean="0"/>
              <a:t>T</a:t>
            </a:r>
            <a:r>
              <a:rPr lang="en-US" b="0" dirty="0" smtClean="0"/>
              <a:t>here </a:t>
            </a:r>
            <a:r>
              <a:rPr lang="en-US" b="0" dirty="0"/>
              <a:t>are marked differences in the APIs used to access these </a:t>
            </a:r>
            <a:r>
              <a:rPr lang="en-US" b="0" dirty="0" smtClean="0"/>
              <a:t>different</a:t>
            </a:r>
            <a:r>
              <a:rPr lang="id-ID" b="0" dirty="0" smtClean="0"/>
              <a:t> </a:t>
            </a:r>
            <a:r>
              <a:rPr lang="en-US" b="0" dirty="0" smtClean="0"/>
              <a:t>persistent </a:t>
            </a:r>
            <a:r>
              <a:rPr lang="en-US" b="0" dirty="0"/>
              <a:t>storage mechanisms</a:t>
            </a:r>
            <a:endParaRPr lang="en-AU" altLang="en-US" dirty="0"/>
          </a:p>
          <a:p>
            <a:pPr eaLnBrk="1" hangingPunct="1"/>
            <a:endParaRPr lang="en-AU" alt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en-US" dirty="0"/>
          </a:p>
        </p:txBody>
      </p:sp>
      <p:sp>
        <p:nvSpPr>
          <p:cNvPr id="3" name="Content Placeholder 2"/>
          <p:cNvSpPr>
            <a:spLocks noGrp="1"/>
          </p:cNvSpPr>
          <p:nvPr>
            <p:ph idx="1"/>
          </p:nvPr>
        </p:nvSpPr>
        <p:spPr/>
        <p:txBody>
          <a:bodyPr/>
          <a:lstStyle/>
          <a:p>
            <a:r>
              <a:rPr lang="id-ID" dirty="0" smtClean="0"/>
              <a:t>Person Data Mapper Object</a:t>
            </a:r>
            <a:endParaRPr lang="en-US" dirty="0"/>
          </a:p>
        </p:txBody>
      </p:sp>
      <p:sp>
        <p:nvSpPr>
          <p:cNvPr id="4" name="TextBox 3"/>
          <p:cNvSpPr txBox="1"/>
          <p:nvPr/>
        </p:nvSpPr>
        <p:spPr>
          <a:xfrm>
            <a:off x="467544" y="1628800"/>
            <a:ext cx="8416086" cy="4801314"/>
          </a:xfrm>
          <a:prstGeom prst="rect">
            <a:avLst/>
          </a:prstGeom>
          <a:noFill/>
        </p:spPr>
        <p:txBody>
          <a:bodyPr wrap="none" rtlCol="0">
            <a:spAutoFit/>
          </a:bodyPr>
          <a:lstStyle/>
          <a:p>
            <a:r>
              <a:rPr lang="id-ID" sz="1800" dirty="0" smtClean="0">
                <a:latin typeface="Consolas" panose="020B0609020204030204" pitchFamily="49" charset="0"/>
                <a:cs typeface="Consolas" panose="020B0609020204030204" pitchFamily="49" charset="0"/>
              </a:rPr>
              <a:t>public class </a:t>
            </a:r>
            <a:r>
              <a:rPr lang="id-ID" sz="1800" b="1" dirty="0" smtClean="0">
                <a:latin typeface="Consolas" panose="020B0609020204030204" pitchFamily="49" charset="0"/>
                <a:cs typeface="Consolas" panose="020B0609020204030204" pitchFamily="49" charset="0"/>
              </a:rPr>
              <a:t>PersonMapper</a:t>
            </a:r>
            <a:r>
              <a:rPr lang="id-ID" sz="1800" dirty="0" smtClean="0">
                <a:latin typeface="Consolas" panose="020B0609020204030204" pitchFamily="49" charset="0"/>
                <a:cs typeface="Consolas" panose="020B0609020204030204" pitchFamily="49" charset="0"/>
              </a:rPr>
              <a:t> {</a:t>
            </a:r>
          </a:p>
          <a:p>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public </a:t>
            </a:r>
            <a:r>
              <a:rPr lang="id-ID" sz="1800" b="1" dirty="0" smtClean="0">
                <a:solidFill>
                  <a:srgbClr val="0070C0"/>
                </a:solidFill>
                <a:latin typeface="Consolas" panose="020B0609020204030204" pitchFamily="49" charset="0"/>
                <a:cs typeface="Consolas" panose="020B0609020204030204" pitchFamily="49" charset="0"/>
              </a:rPr>
              <a:t>Person findPersonByID(int id)</a:t>
            </a:r>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try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Connection db =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String statement = </a:t>
            </a:r>
            <a:r>
              <a:rPr lang="id-ID" sz="1800" b="1" dirty="0" smtClean="0">
                <a:solidFill>
                  <a:srgbClr val="0070C0"/>
                </a:solidFill>
                <a:latin typeface="Consolas" panose="020B0609020204030204" pitchFamily="49" charset="0"/>
                <a:cs typeface="Consolas" panose="020B0609020204030204" pitchFamily="49" charset="0"/>
              </a:rPr>
              <a:t>"SELECT * from person where...";</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Person person = new Person(id);</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person.setLastName(rs.getString("lastName"));</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person.setFirstName(rs.getString("firstName"));</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a:t>
            </a:r>
          </a:p>
          <a:p>
            <a:r>
              <a:rPr lang="id-ID" sz="1800" b="1" dirty="0">
                <a:latin typeface="Consolas" panose="020B0609020204030204" pitchFamily="49" charset="0"/>
                <a:cs typeface="Consolas" panose="020B0609020204030204" pitchFamily="49" charset="0"/>
              </a:rPr>
              <a:t> </a:t>
            </a:r>
            <a:r>
              <a:rPr lang="id-ID" sz="1800" b="1" dirty="0" smtClean="0">
                <a:latin typeface="Consolas" panose="020B0609020204030204" pitchFamily="49" charset="0"/>
                <a:cs typeface="Consolas" panose="020B0609020204030204" pitchFamily="49" charset="0"/>
              </a:rPr>
              <a:t>             return person;</a:t>
            </a:r>
          </a:p>
          <a:p>
            <a:r>
              <a:rPr lang="id-ID" sz="1800" dirty="0" smtClean="0">
                <a:latin typeface="Consolas" panose="020B0609020204030204" pitchFamily="49" charset="0"/>
                <a:cs typeface="Consolas" panose="020B0609020204030204" pitchFamily="49" charset="0"/>
              </a:rPr>
              <a:t>          } catch (...) {...}</a:t>
            </a:r>
          </a:p>
          <a:p>
            <a:r>
              <a:rPr lang="id-ID" sz="1800" dirty="0" smtClean="0">
                <a:latin typeface="Consolas" panose="020B0609020204030204" pitchFamily="49" charset="0"/>
                <a:cs typeface="Consolas" panose="020B0609020204030204" pitchFamily="49" charset="0"/>
              </a:rPr>
              <a:t>	}</a:t>
            </a:r>
            <a:endParaRPr lang="id-ID" sz="1800" dirty="0">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endParaRPr lang="id-ID" sz="1800" dirty="0" smtClean="0">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//continued on the next slide...</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5198983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en-US" dirty="0"/>
          </a:p>
        </p:txBody>
      </p:sp>
      <p:sp>
        <p:nvSpPr>
          <p:cNvPr id="3" name="Content Placeholder 2"/>
          <p:cNvSpPr>
            <a:spLocks noGrp="1"/>
          </p:cNvSpPr>
          <p:nvPr>
            <p:ph idx="1"/>
          </p:nvPr>
        </p:nvSpPr>
        <p:spPr/>
        <p:txBody>
          <a:bodyPr/>
          <a:lstStyle/>
          <a:p>
            <a:r>
              <a:rPr lang="id-ID" dirty="0" smtClean="0"/>
              <a:t>Person Data Mapper Object</a:t>
            </a:r>
            <a:endParaRPr lang="en-US" dirty="0"/>
          </a:p>
        </p:txBody>
      </p:sp>
      <p:sp>
        <p:nvSpPr>
          <p:cNvPr id="4" name="TextBox 3"/>
          <p:cNvSpPr txBox="1"/>
          <p:nvPr/>
        </p:nvSpPr>
        <p:spPr>
          <a:xfrm>
            <a:off x="467544" y="1628800"/>
            <a:ext cx="7782900" cy="4801314"/>
          </a:xfrm>
          <a:prstGeom prst="rect">
            <a:avLst/>
          </a:prstGeom>
          <a:noFill/>
        </p:spPr>
        <p:txBody>
          <a:bodyPr wrap="none" rtlCol="0">
            <a:spAutoFit/>
          </a:bodyPr>
          <a:lstStyle/>
          <a:p>
            <a:r>
              <a:rPr lang="id-ID" sz="1800" dirty="0" smtClean="0">
                <a:latin typeface="Consolas" panose="020B0609020204030204" pitchFamily="49" charset="0"/>
                <a:cs typeface="Consolas" panose="020B0609020204030204" pitchFamily="49" charset="0"/>
              </a:rPr>
              <a:t>...</a:t>
            </a:r>
          </a:p>
          <a:p>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public </a:t>
            </a:r>
            <a:r>
              <a:rPr lang="id-ID" sz="1800" b="1" dirty="0" smtClean="0">
                <a:solidFill>
                  <a:srgbClr val="0070C0"/>
                </a:solidFill>
                <a:latin typeface="Consolas" panose="020B0609020204030204" pitchFamily="49" charset="0"/>
                <a:cs typeface="Consolas" panose="020B0609020204030204" pitchFamily="49" charset="0"/>
              </a:rPr>
              <a:t>void update(Person person)</a:t>
            </a:r>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try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Connection db =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String statement = </a:t>
            </a:r>
            <a:r>
              <a:rPr lang="id-ID" sz="1800" b="1" dirty="0">
                <a:solidFill>
                  <a:srgbClr val="0070C0"/>
                </a:solidFill>
                <a:latin typeface="Consolas" panose="020B0609020204030204" pitchFamily="49" charset="0"/>
                <a:cs typeface="Consolas" panose="020B0609020204030204" pitchFamily="49" charset="0"/>
              </a:rPr>
              <a:t>"</a:t>
            </a:r>
            <a:r>
              <a:rPr lang="id-ID" sz="1800" b="1" dirty="0" smtClean="0">
                <a:solidFill>
                  <a:srgbClr val="0070C0"/>
                </a:solidFill>
                <a:latin typeface="Consolas" panose="020B0609020204030204" pitchFamily="49" charset="0"/>
                <a:cs typeface="Consolas" panose="020B0609020204030204" pitchFamily="49" charset="0"/>
              </a:rPr>
              <a:t>UPDATE person SET id,...";</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id-ID" sz="1800" dirty="0" smtClean="0">
                <a:latin typeface="Consolas" panose="020B0609020204030204" pitchFamily="49" charset="0"/>
                <a:cs typeface="Consolas" panose="020B0609020204030204" pitchFamily="49" charset="0"/>
              </a:rPr>
              <a:t>         } ...</a:t>
            </a:r>
          </a:p>
          <a:p>
            <a:r>
              <a:rPr lang="id-ID" sz="1800" dirty="0" smtClean="0">
                <a:latin typeface="Consolas" panose="020B0609020204030204" pitchFamily="49" charset="0"/>
                <a:cs typeface="Consolas" panose="020B0609020204030204" pitchFamily="49" charset="0"/>
              </a:rPr>
              <a:t>	}</a:t>
            </a:r>
          </a:p>
          <a:p>
            <a:endParaRPr lang="id-ID" sz="1800" dirty="0">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	public </a:t>
            </a:r>
            <a:r>
              <a:rPr lang="id-ID" sz="1800" b="1" dirty="0" smtClean="0">
                <a:solidFill>
                  <a:srgbClr val="0070C0"/>
                </a:solidFill>
                <a:latin typeface="Consolas" panose="020B0609020204030204" pitchFamily="49" charset="0"/>
                <a:cs typeface="Consolas" panose="020B0609020204030204" pitchFamily="49" charset="0"/>
              </a:rPr>
              <a:t>List&lt;Person&gt; getAllPersons()</a:t>
            </a:r>
            <a:r>
              <a:rPr lang="id-ID" sz="1800" dirty="0" smtClean="0">
                <a:latin typeface="Consolas" panose="020B0609020204030204" pitchFamily="49" charset="0"/>
                <a:cs typeface="Consolas" panose="020B0609020204030204" pitchFamily="49" charset="0"/>
              </a:rPr>
              <a:t> {...}</a:t>
            </a:r>
          </a:p>
          <a:p>
            <a:endParaRPr lang="id-ID" sz="1800" dirty="0">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	public </a:t>
            </a:r>
            <a:r>
              <a:rPr lang="id-ID" sz="1800" b="1" dirty="0" smtClean="0">
                <a:solidFill>
                  <a:srgbClr val="0070C0"/>
                </a:solidFill>
                <a:latin typeface="Consolas" panose="020B0609020204030204" pitchFamily="49" charset="0"/>
                <a:cs typeface="Consolas" panose="020B0609020204030204" pitchFamily="49" charset="0"/>
              </a:rPr>
              <a:t>void insert(Person person)</a:t>
            </a:r>
            <a:r>
              <a:rPr lang="id-ID" sz="1800" dirty="0" smtClean="0">
                <a:latin typeface="Consolas" panose="020B0609020204030204" pitchFamily="49" charset="0"/>
                <a:cs typeface="Consolas" panose="020B0609020204030204" pitchFamily="49" charset="0"/>
              </a:rPr>
              <a:t> {...}</a:t>
            </a:r>
          </a:p>
          <a:p>
            <a:endParaRPr lang="id-ID" sz="1800" dirty="0">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	public </a:t>
            </a:r>
            <a:r>
              <a:rPr lang="id-ID" sz="1800" b="1" dirty="0" smtClean="0">
                <a:solidFill>
                  <a:srgbClr val="0070C0"/>
                </a:solidFill>
                <a:latin typeface="Consolas" panose="020B0609020204030204" pitchFamily="49" charset="0"/>
                <a:cs typeface="Consolas" panose="020B0609020204030204" pitchFamily="49" charset="0"/>
              </a:rPr>
              <a:t>void delete(Person person)</a:t>
            </a:r>
            <a:r>
              <a:rPr lang="id-ID" sz="1800" dirty="0" smtClean="0">
                <a:latin typeface="Consolas" panose="020B0609020204030204" pitchFamily="49" charset="0"/>
                <a:cs typeface="Consolas" panose="020B0609020204030204" pitchFamily="49" charset="0"/>
              </a:rPr>
              <a:t> {...}</a:t>
            </a:r>
            <a:endParaRPr lang="id-ID" sz="1800" dirty="0">
              <a:latin typeface="Consolas" panose="020B0609020204030204" pitchFamily="49" charset="0"/>
              <a:cs typeface="Consolas" panose="020B0609020204030204" pitchFamily="49" charset="0"/>
            </a:endParaRPr>
          </a:p>
          <a:p>
            <a:endParaRPr lang="id-ID" sz="1800" dirty="0" smtClean="0">
              <a:latin typeface="Consolas" panose="020B0609020204030204" pitchFamily="49" charset="0"/>
              <a:cs typeface="Consolas" panose="020B0609020204030204" pitchFamily="49" charset="0"/>
            </a:endParaRPr>
          </a:p>
          <a:p>
            <a:r>
              <a:rPr lang="id-ID"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597955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282825"/>
            <a:ext cx="7772400" cy="708025"/>
          </a:xfrm>
        </p:spPr>
        <p:txBody>
          <a:bodyPr/>
          <a:lstStyle/>
          <a:p>
            <a:pPr>
              <a:defRPr/>
            </a:pPr>
            <a:r>
              <a:rPr lang="id-ID" dirty="0" smtClean="0"/>
              <a:t>Table Data Gateway</a:t>
            </a:r>
            <a:endParaRPr lang="en-US" dirty="0"/>
          </a:p>
        </p:txBody>
      </p:sp>
      <p:sp>
        <p:nvSpPr>
          <p:cNvPr id="8195" name="Text Placeholder 3"/>
          <p:cNvSpPr>
            <a:spLocks noGrp="1"/>
          </p:cNvSpPr>
          <p:nvPr>
            <p:ph type="body" idx="1"/>
          </p:nvPr>
        </p:nvSpPr>
        <p:spPr>
          <a:xfrm>
            <a:off x="900113" y="3100388"/>
            <a:ext cx="7772400" cy="1500187"/>
          </a:xfrm>
        </p:spPr>
        <p:txBody>
          <a:bodyPr/>
          <a:lstStyle/>
          <a:p>
            <a:endParaRPr lang="en-US" alt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Table Data Gateway</a:t>
            </a:r>
            <a:endParaRPr lang="en-US" dirty="0"/>
          </a:p>
        </p:txBody>
      </p:sp>
      <p:sp>
        <p:nvSpPr>
          <p:cNvPr id="3" name="Content Placeholder 2"/>
          <p:cNvSpPr>
            <a:spLocks noGrp="1"/>
          </p:cNvSpPr>
          <p:nvPr>
            <p:ph idx="1"/>
          </p:nvPr>
        </p:nvSpPr>
        <p:spPr/>
        <p:txBody>
          <a:bodyPr/>
          <a:lstStyle/>
          <a:p>
            <a:r>
              <a:rPr lang="en-US" b="0" i="1" dirty="0"/>
              <a:t>An object that acts as a Gateway </a:t>
            </a:r>
            <a:r>
              <a:rPr lang="en-US" b="0" i="1" dirty="0" smtClean="0"/>
              <a:t>to </a:t>
            </a:r>
            <a:r>
              <a:rPr lang="en-US" b="0" i="1" dirty="0"/>
              <a:t>a database table. One instance handles all the rows in </a:t>
            </a:r>
            <a:r>
              <a:rPr lang="en-US" b="0" i="1" dirty="0" smtClean="0"/>
              <a:t>the</a:t>
            </a:r>
            <a:r>
              <a:rPr lang="id-ID" b="0" i="1" dirty="0" smtClean="0"/>
              <a:t> </a:t>
            </a:r>
            <a:r>
              <a:rPr lang="en-US" b="0" i="1" dirty="0" smtClean="0"/>
              <a:t>table.</a:t>
            </a:r>
            <a:endParaRPr lang="id-ID" b="0" i="1" dirty="0" smtClean="0"/>
          </a:p>
          <a:p>
            <a:endParaRPr lang="id-ID" b="0" i="1" dirty="0"/>
          </a:p>
          <a:p>
            <a:pPr marL="0" indent="0">
              <a:buNone/>
            </a:pPr>
            <a:r>
              <a:rPr lang="id-ID" dirty="0" smtClean="0"/>
              <a:t>Motivations:</a:t>
            </a:r>
          </a:p>
          <a:p>
            <a:r>
              <a:rPr lang="en-US" b="0" dirty="0"/>
              <a:t>Mixing </a:t>
            </a:r>
            <a:r>
              <a:rPr lang="en-US" b="0" dirty="0" smtClean="0"/>
              <a:t>SQL in application logic can cause several problems.</a:t>
            </a:r>
            <a:endParaRPr lang="id-ID" b="0" dirty="0" smtClean="0"/>
          </a:p>
          <a:p>
            <a:r>
              <a:rPr lang="en-US" b="0" dirty="0" smtClean="0"/>
              <a:t>Many developers aren't comfortable with SQL, and</a:t>
            </a:r>
            <a:r>
              <a:rPr lang="id-ID" b="0" dirty="0" smtClean="0"/>
              <a:t> </a:t>
            </a:r>
            <a:r>
              <a:rPr lang="en-US" b="0" dirty="0" smtClean="0"/>
              <a:t>many </a:t>
            </a:r>
            <a:r>
              <a:rPr lang="en-US" b="0" dirty="0"/>
              <a:t>who are comfortable may not write it well. </a:t>
            </a:r>
            <a:endParaRPr lang="id-ID" b="0" dirty="0" smtClean="0"/>
          </a:p>
          <a:p>
            <a:r>
              <a:rPr lang="en-US" b="0" dirty="0" smtClean="0"/>
              <a:t>Database </a:t>
            </a:r>
            <a:r>
              <a:rPr lang="en-US" b="0" dirty="0"/>
              <a:t>administrators need to be able to find SQL easily </a:t>
            </a:r>
            <a:r>
              <a:rPr lang="en-US" b="0" dirty="0" smtClean="0"/>
              <a:t>so</a:t>
            </a:r>
            <a:r>
              <a:rPr lang="id-ID" b="0" dirty="0" smtClean="0"/>
              <a:t> </a:t>
            </a:r>
            <a:r>
              <a:rPr lang="en-US" b="0" dirty="0" smtClean="0"/>
              <a:t>they </a:t>
            </a:r>
            <a:r>
              <a:rPr lang="en-US" b="0" dirty="0"/>
              <a:t>can figure out how to tune and evolve the database.</a:t>
            </a:r>
            <a:endParaRPr lang="en-US" dirty="0"/>
          </a:p>
        </p:txBody>
      </p:sp>
    </p:spTree>
    <p:extLst>
      <p:ext uri="{BB962C8B-B14F-4D97-AF65-F5344CB8AC3E}">
        <p14:creationId xmlns:p14="http://schemas.microsoft.com/office/powerpoint/2010/main" val="103590586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Table Data Gateway</a:t>
            </a:r>
            <a:endParaRPr lang="en-US" dirty="0"/>
          </a:p>
        </p:txBody>
      </p:sp>
      <p:sp>
        <p:nvSpPr>
          <p:cNvPr id="3" name="Content Placeholder 2"/>
          <p:cNvSpPr>
            <a:spLocks noGrp="1"/>
          </p:cNvSpPr>
          <p:nvPr>
            <p:ph idx="1"/>
          </p:nvPr>
        </p:nvSpPr>
        <p:spPr/>
        <p:txBody>
          <a:bodyPr/>
          <a:lstStyle/>
          <a:p>
            <a:r>
              <a:rPr lang="en-US" sz="2000" b="0" dirty="0"/>
              <a:t>A </a:t>
            </a:r>
            <a:r>
              <a:rPr lang="en-US" sz="2000" b="0" i="1" dirty="0"/>
              <a:t>Table Data Gateway </a:t>
            </a:r>
            <a:r>
              <a:rPr lang="en-US" sz="2000" b="0" dirty="0"/>
              <a:t>holds all the SQL for accessing a single table or view: </a:t>
            </a:r>
            <a:r>
              <a:rPr lang="en-US" sz="2000" dirty="0"/>
              <a:t>selects, inserts, updates, </a:t>
            </a:r>
            <a:r>
              <a:rPr lang="en-US" sz="2000" dirty="0" smtClean="0"/>
              <a:t>and</a:t>
            </a:r>
            <a:r>
              <a:rPr lang="id-ID" sz="2000" dirty="0" smtClean="0"/>
              <a:t> </a:t>
            </a:r>
            <a:r>
              <a:rPr lang="en-US" sz="2000" dirty="0" smtClean="0"/>
              <a:t>deletes</a:t>
            </a:r>
            <a:r>
              <a:rPr lang="en-US" sz="2000" b="0" dirty="0"/>
              <a:t>. </a:t>
            </a:r>
            <a:endParaRPr lang="id-ID" sz="2000" b="0" dirty="0" smtClean="0"/>
          </a:p>
          <a:p>
            <a:r>
              <a:rPr lang="en-US" sz="2000" b="0" dirty="0" smtClean="0"/>
              <a:t>Other </a:t>
            </a:r>
            <a:r>
              <a:rPr lang="en-US" sz="2000" b="0" dirty="0"/>
              <a:t>code calls its methods for all interaction with the database</a:t>
            </a:r>
            <a:r>
              <a:rPr lang="en-US" sz="2000" b="0" dirty="0" smtClean="0"/>
              <a:t>.</a:t>
            </a:r>
            <a:endParaRPr lang="en-US" sz="2000" b="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2564904"/>
            <a:ext cx="6472411"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227428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Table Data Gateway</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169393"/>
            <a:ext cx="8445306" cy="25036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4036526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r>
              <a:rPr lang="id-ID" altLang="en-US" dirty="0" smtClean="0"/>
              <a:t>How It Works</a:t>
            </a:r>
            <a:endParaRPr lang="en-US" altLang="en-US" dirty="0"/>
          </a:p>
        </p:txBody>
      </p:sp>
      <p:sp>
        <p:nvSpPr>
          <p:cNvPr id="9219" name="Content Placeholder 4"/>
          <p:cNvSpPr>
            <a:spLocks noGrp="1"/>
          </p:cNvSpPr>
          <p:nvPr>
            <p:ph idx="1"/>
          </p:nvPr>
        </p:nvSpPr>
        <p:spPr/>
        <p:txBody>
          <a:bodyPr/>
          <a:lstStyle/>
          <a:p>
            <a:r>
              <a:rPr lang="en-US" b="0" dirty="0"/>
              <a:t>A </a:t>
            </a:r>
            <a:r>
              <a:rPr lang="en-US" b="0" i="1" dirty="0"/>
              <a:t>Table Data Gateway </a:t>
            </a:r>
            <a:r>
              <a:rPr lang="en-US" b="0" dirty="0"/>
              <a:t>has a simple interface, usually consisting of several find methods to get data from </a:t>
            </a:r>
            <a:r>
              <a:rPr lang="en-US" b="0" dirty="0" smtClean="0"/>
              <a:t>the</a:t>
            </a:r>
            <a:r>
              <a:rPr lang="id-ID" b="0" dirty="0" smtClean="0"/>
              <a:t> </a:t>
            </a:r>
            <a:r>
              <a:rPr lang="en-US" b="0" dirty="0" smtClean="0"/>
              <a:t>database </a:t>
            </a:r>
            <a:r>
              <a:rPr lang="en-US" b="0" dirty="0"/>
              <a:t>and </a:t>
            </a:r>
            <a:r>
              <a:rPr lang="en-US" dirty="0"/>
              <a:t>update, insert, and delete </a:t>
            </a:r>
            <a:r>
              <a:rPr lang="en-US" dirty="0" smtClean="0"/>
              <a:t>methods</a:t>
            </a:r>
            <a:r>
              <a:rPr lang="id-ID" b="0" dirty="0" smtClean="0"/>
              <a:t>.</a:t>
            </a:r>
          </a:p>
          <a:p>
            <a:pPr lvl="1"/>
            <a:r>
              <a:rPr lang="id-ID" dirty="0" smtClean="0"/>
              <a:t>Just a wrapper for SQL statements</a:t>
            </a:r>
            <a:endParaRPr lang="id-ID" b="0" dirty="0" smtClean="0"/>
          </a:p>
          <a:p>
            <a:endParaRPr lang="id-ID" b="0" dirty="0" smtClean="0"/>
          </a:p>
          <a:p>
            <a:r>
              <a:rPr lang="en-US" b="0" dirty="0"/>
              <a:t>Each method maps the input parameters into a SQL call </a:t>
            </a:r>
            <a:r>
              <a:rPr lang="en-US" b="0" dirty="0" smtClean="0"/>
              <a:t>and</a:t>
            </a:r>
            <a:r>
              <a:rPr lang="id-ID" b="0" dirty="0" smtClean="0"/>
              <a:t> </a:t>
            </a:r>
            <a:r>
              <a:rPr lang="en-US" b="0" dirty="0" smtClean="0"/>
              <a:t>executes </a:t>
            </a:r>
            <a:r>
              <a:rPr lang="en-US" b="0" dirty="0"/>
              <a:t>the SQL against a database </a:t>
            </a:r>
            <a:r>
              <a:rPr lang="en-US" b="0" dirty="0" smtClean="0"/>
              <a:t>connection.</a:t>
            </a:r>
            <a:endParaRPr lang="id-ID" b="0" dirty="0" smtClean="0"/>
          </a:p>
          <a:p>
            <a:endParaRPr lang="id-ID" altLang="en-US" b="0" dirty="0"/>
          </a:p>
          <a:p>
            <a:r>
              <a:rPr lang="en-US" b="0" dirty="0"/>
              <a:t>Most times when you use </a:t>
            </a:r>
            <a:r>
              <a:rPr lang="en-US" b="0" i="1" dirty="0"/>
              <a:t>Table Data Gateway, </a:t>
            </a:r>
            <a:r>
              <a:rPr lang="en-US" b="0" dirty="0"/>
              <a:t>you'll have </a:t>
            </a:r>
            <a:r>
              <a:rPr lang="en-US" dirty="0"/>
              <a:t>one for each table in the database</a:t>
            </a:r>
            <a:r>
              <a:rPr lang="en-US" b="0" dirty="0"/>
              <a:t>.</a:t>
            </a:r>
            <a:endParaRPr lang="id-ID" altLang="en-US" b="0" dirty="0"/>
          </a:p>
          <a:p>
            <a:endParaRPr lang="en-US" altLang="en-US" dirty="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When To Use It</a:t>
            </a:r>
            <a:endParaRPr lang="en-US" dirty="0"/>
          </a:p>
        </p:txBody>
      </p:sp>
      <p:sp>
        <p:nvSpPr>
          <p:cNvPr id="3" name="Content Placeholder 2"/>
          <p:cNvSpPr>
            <a:spLocks noGrp="1"/>
          </p:cNvSpPr>
          <p:nvPr>
            <p:ph idx="1"/>
          </p:nvPr>
        </p:nvSpPr>
        <p:spPr/>
        <p:txBody>
          <a:bodyPr/>
          <a:lstStyle/>
          <a:p>
            <a:r>
              <a:rPr lang="en-US" i="1" dirty="0"/>
              <a:t>Table Data Gateway</a:t>
            </a:r>
            <a:r>
              <a:rPr lang="en-US" b="0" i="1" dirty="0"/>
              <a:t> </a:t>
            </a:r>
            <a:r>
              <a:rPr lang="en-US" b="0" dirty="0"/>
              <a:t>is very suitable for</a:t>
            </a:r>
            <a:r>
              <a:rPr lang="en-US" dirty="0"/>
              <a:t> </a:t>
            </a:r>
            <a:r>
              <a:rPr lang="en-US" i="1" dirty="0"/>
              <a:t>Transaction </a:t>
            </a:r>
            <a:r>
              <a:rPr lang="en-US" i="1" dirty="0" smtClean="0"/>
              <a:t>Scripts</a:t>
            </a:r>
            <a:r>
              <a:rPr lang="id-ID" b="0" i="1" dirty="0" smtClean="0"/>
              <a:t>.</a:t>
            </a:r>
          </a:p>
          <a:p>
            <a:pPr lvl="1"/>
            <a:r>
              <a:rPr lang="id-ID" i="1" dirty="0" smtClean="0"/>
              <a:t>This pattern is </a:t>
            </a:r>
            <a:r>
              <a:rPr lang="id-ID" b="1" i="1" dirty="0" smtClean="0"/>
              <a:t>NOT</a:t>
            </a:r>
            <a:r>
              <a:rPr lang="id-ID" i="1" dirty="0" smtClean="0"/>
              <a:t> suitable if you use </a:t>
            </a:r>
            <a:r>
              <a:rPr lang="id-ID" b="1" i="1" dirty="0" smtClean="0"/>
              <a:t>Domain Model</a:t>
            </a:r>
            <a:r>
              <a:rPr lang="id-ID" i="1" dirty="0" smtClean="0"/>
              <a:t>.</a:t>
            </a:r>
            <a:endParaRPr lang="id-ID" b="0" i="1" dirty="0" smtClean="0"/>
          </a:p>
          <a:p>
            <a:endParaRPr lang="id-ID" b="0" dirty="0" smtClean="0"/>
          </a:p>
          <a:p>
            <a:r>
              <a:rPr lang="en-US" b="0" dirty="0" smtClean="0"/>
              <a:t>One </a:t>
            </a:r>
            <a:r>
              <a:rPr lang="en-US" b="0" dirty="0"/>
              <a:t>of the benefits of using a </a:t>
            </a:r>
            <a:r>
              <a:rPr lang="en-US" b="0" i="1" dirty="0"/>
              <a:t>Table Data Gateway </a:t>
            </a:r>
            <a:r>
              <a:rPr lang="en-US" b="0" dirty="0"/>
              <a:t>to encapsulate database access is that the same </a:t>
            </a:r>
            <a:r>
              <a:rPr lang="en-US" b="0" dirty="0" smtClean="0"/>
              <a:t>interface</a:t>
            </a:r>
            <a:r>
              <a:rPr lang="id-ID" b="0" dirty="0" smtClean="0"/>
              <a:t> </a:t>
            </a:r>
            <a:r>
              <a:rPr lang="en-US" b="0" dirty="0" smtClean="0"/>
              <a:t>can </a:t>
            </a:r>
            <a:r>
              <a:rPr lang="en-US" b="0" dirty="0"/>
              <a:t>work both for using SQL to manipulate the database and for using </a:t>
            </a:r>
            <a:r>
              <a:rPr lang="en-US" dirty="0"/>
              <a:t>stored procedures</a:t>
            </a:r>
            <a:r>
              <a:rPr lang="en-US" b="0" dirty="0"/>
              <a:t>.</a:t>
            </a:r>
            <a:endParaRPr lang="en-US" dirty="0"/>
          </a:p>
        </p:txBody>
      </p:sp>
    </p:spTree>
    <p:extLst>
      <p:ext uri="{BB962C8B-B14F-4D97-AF65-F5344CB8AC3E}">
        <p14:creationId xmlns:p14="http://schemas.microsoft.com/office/powerpoint/2010/main" val="136916764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282825"/>
            <a:ext cx="7772400" cy="708025"/>
          </a:xfrm>
        </p:spPr>
        <p:txBody>
          <a:bodyPr/>
          <a:lstStyle/>
          <a:p>
            <a:pPr>
              <a:defRPr/>
            </a:pPr>
            <a:r>
              <a:rPr lang="id-ID" dirty="0" smtClean="0"/>
              <a:t>Data Access Object (DAO)</a:t>
            </a:r>
            <a:endParaRPr lang="en-US" dirty="0"/>
          </a:p>
        </p:txBody>
      </p:sp>
      <p:sp>
        <p:nvSpPr>
          <p:cNvPr id="8195" name="Text Placeholder 3"/>
          <p:cNvSpPr>
            <a:spLocks noGrp="1"/>
          </p:cNvSpPr>
          <p:nvPr>
            <p:ph type="body" idx="1"/>
          </p:nvPr>
        </p:nvSpPr>
        <p:spPr>
          <a:xfrm>
            <a:off x="900113" y="3100388"/>
            <a:ext cx="7772400" cy="1500187"/>
          </a:xfrm>
        </p:spPr>
        <p:txBody>
          <a:bodyPr/>
          <a:lstStyle/>
          <a:p>
            <a:r>
              <a:rPr lang="id-ID" altLang="en-US" dirty="0" smtClean="0"/>
              <a:t>From “Core J2EE Patterns”, Alur et al.</a:t>
            </a:r>
            <a:endParaRPr lang="en-US" altLang="en-US" dirty="0"/>
          </a:p>
        </p:txBody>
      </p:sp>
    </p:spTree>
    <p:extLst>
      <p:ext uri="{BB962C8B-B14F-4D97-AF65-F5344CB8AC3E}">
        <p14:creationId xmlns:p14="http://schemas.microsoft.com/office/powerpoint/2010/main" val="12056740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Access Object (DAO)</a:t>
            </a:r>
            <a:endParaRPr lang="en-US" dirty="0"/>
          </a:p>
        </p:txBody>
      </p:sp>
      <p:sp>
        <p:nvSpPr>
          <p:cNvPr id="3" name="Content Placeholder 2"/>
          <p:cNvSpPr>
            <a:spLocks noGrp="1"/>
          </p:cNvSpPr>
          <p:nvPr>
            <p:ph idx="1"/>
          </p:nvPr>
        </p:nvSpPr>
        <p:spPr/>
        <p:txBody>
          <a:bodyPr/>
          <a:lstStyle/>
          <a:p>
            <a:r>
              <a:rPr lang="id-ID" b="0" dirty="0" smtClean="0"/>
              <a:t>Closely related to</a:t>
            </a:r>
            <a:r>
              <a:rPr lang="id-ID" dirty="0" smtClean="0"/>
              <a:t> Martin Fowlers’ </a:t>
            </a:r>
            <a:r>
              <a:rPr lang="id-ID" dirty="0" smtClean="0">
                <a:solidFill>
                  <a:srgbClr val="0070C0"/>
                </a:solidFill>
              </a:rPr>
              <a:t>Data Mapper</a:t>
            </a:r>
          </a:p>
          <a:p>
            <a:endParaRPr lang="id-ID" dirty="0">
              <a:solidFill>
                <a:srgbClr val="0070C0"/>
              </a:solidFill>
            </a:endParaRPr>
          </a:p>
          <a:p>
            <a:pPr marL="0" indent="0">
              <a:buNone/>
            </a:pPr>
            <a:endParaRPr lang="id-ID" dirty="0" smtClean="0">
              <a:solidFill>
                <a:srgbClr val="0070C0"/>
              </a:solidFill>
            </a:endParaRPr>
          </a:p>
          <a:p>
            <a:r>
              <a:rPr lang="en-US" dirty="0" smtClean="0"/>
              <a:t>Use </a:t>
            </a:r>
            <a:r>
              <a:rPr lang="en-US" dirty="0"/>
              <a:t>a Data Access Object (DAO) to abstract and encapsulate all access </a:t>
            </a:r>
            <a:r>
              <a:rPr lang="en-US" dirty="0" smtClean="0"/>
              <a:t>to</a:t>
            </a:r>
            <a:r>
              <a:rPr lang="id-ID" dirty="0" smtClean="0"/>
              <a:t> </a:t>
            </a:r>
            <a:r>
              <a:rPr lang="en-US" dirty="0" smtClean="0"/>
              <a:t>the </a:t>
            </a:r>
            <a:r>
              <a:rPr lang="en-US" dirty="0"/>
              <a:t>data source. </a:t>
            </a:r>
            <a:endParaRPr lang="id-ID" dirty="0" smtClean="0"/>
          </a:p>
          <a:p>
            <a:r>
              <a:rPr lang="en-US" dirty="0" smtClean="0"/>
              <a:t>The </a:t>
            </a:r>
            <a:r>
              <a:rPr lang="en-US" dirty="0"/>
              <a:t>DAO manages the connection with the data source </a:t>
            </a:r>
            <a:r>
              <a:rPr lang="en-US" dirty="0" smtClean="0"/>
              <a:t>to</a:t>
            </a:r>
            <a:r>
              <a:rPr lang="id-ID" dirty="0" smtClean="0"/>
              <a:t> </a:t>
            </a:r>
            <a:r>
              <a:rPr lang="en-US" dirty="0" smtClean="0"/>
              <a:t>obtain </a:t>
            </a:r>
            <a:r>
              <a:rPr lang="en-US" dirty="0"/>
              <a:t>and store data</a:t>
            </a:r>
            <a:r>
              <a:rPr lang="en-US" dirty="0" smtClean="0"/>
              <a:t>.</a:t>
            </a:r>
            <a:endParaRPr lang="id-ID" dirty="0" smtClean="0"/>
          </a:p>
          <a:p>
            <a:endParaRPr lang="id-ID" dirty="0"/>
          </a:p>
          <a:p>
            <a:pPr marL="0" indent="0">
              <a:buNone/>
            </a:pPr>
            <a:r>
              <a:rPr lang="id-ID" dirty="0" smtClean="0"/>
              <a:t>Reading the following link would be useful:</a:t>
            </a:r>
          </a:p>
          <a:p>
            <a:pPr marL="0" indent="0">
              <a:buNone/>
            </a:pPr>
            <a:r>
              <a:rPr lang="id-ID" sz="2000" dirty="0">
                <a:hlinkClick r:id="rId2"/>
              </a:rPr>
              <a:t>https://pkp.sfu.ca/wiki/index.php?title=Data_Access_Objects_(DAO</a:t>
            </a:r>
            <a:r>
              <a:rPr lang="id-ID" sz="2000" dirty="0" smtClean="0">
                <a:hlinkClick r:id="rId2"/>
              </a:rPr>
              <a:t>)</a:t>
            </a:r>
            <a:endParaRPr lang="id-ID" dirty="0" smtClean="0"/>
          </a:p>
          <a:p>
            <a:endParaRPr lang="id-ID" dirty="0" smtClean="0"/>
          </a:p>
        </p:txBody>
      </p:sp>
    </p:spTree>
    <p:extLst>
      <p:ext uri="{BB962C8B-B14F-4D97-AF65-F5344CB8AC3E}">
        <p14:creationId xmlns:p14="http://schemas.microsoft.com/office/powerpoint/2010/main" val="42053926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Problems in Data Access</a:t>
            </a:r>
            <a:endParaRPr lang="en-US" dirty="0"/>
          </a:p>
        </p:txBody>
      </p:sp>
      <p:sp>
        <p:nvSpPr>
          <p:cNvPr id="3" name="Content Placeholder 2"/>
          <p:cNvSpPr>
            <a:spLocks noGrp="1"/>
          </p:cNvSpPr>
          <p:nvPr>
            <p:ph idx="1"/>
          </p:nvPr>
        </p:nvSpPr>
        <p:spPr/>
        <p:txBody>
          <a:bodyPr/>
          <a:lstStyle/>
          <a:p>
            <a:pPr marL="0" indent="0">
              <a:buNone/>
            </a:pPr>
            <a:r>
              <a:rPr lang="en-US" altLang="en-US" dirty="0">
                <a:latin typeface="Arial" charset="0"/>
              </a:rPr>
              <a:t>Some of the problems with data access from OO programs</a:t>
            </a:r>
            <a:r>
              <a:rPr lang="en-US" altLang="en-US" dirty="0" smtClean="0">
                <a:latin typeface="Arial" charset="0"/>
              </a:rPr>
              <a:t>:</a:t>
            </a:r>
            <a:endParaRPr lang="id-ID" altLang="en-US" dirty="0" smtClean="0">
              <a:latin typeface="Arial" charset="0"/>
            </a:endParaRPr>
          </a:p>
          <a:p>
            <a:pPr marL="0" indent="0">
              <a:buNone/>
            </a:pPr>
            <a:endParaRPr lang="id-ID" altLang="en-US" dirty="0" smtClean="0">
              <a:latin typeface="Arial" charset="0"/>
            </a:endParaRPr>
          </a:p>
          <a:p>
            <a:pPr marL="342900" lvl="1" indent="-342900">
              <a:buSzPct val="75000"/>
            </a:pPr>
            <a:r>
              <a:rPr lang="en-US" altLang="en-US" b="1" dirty="0">
                <a:latin typeface="Arial" charset="0"/>
              </a:rPr>
              <a:t>Data source and OO program use different data modelling </a:t>
            </a:r>
            <a:r>
              <a:rPr lang="en-US" altLang="en-US" b="1" dirty="0" smtClean="0">
                <a:latin typeface="Arial" charset="0"/>
              </a:rPr>
              <a:t>concepts</a:t>
            </a:r>
            <a:endParaRPr lang="id-ID" altLang="en-US" b="1" dirty="0" smtClean="0">
              <a:latin typeface="Arial" charset="0"/>
            </a:endParaRPr>
          </a:p>
          <a:p>
            <a:pPr marL="342900" lvl="1" indent="-342900">
              <a:buSzPct val="75000"/>
            </a:pPr>
            <a:endParaRPr lang="en-US" altLang="en-US" b="1" dirty="0">
              <a:latin typeface="Arial" charset="0"/>
            </a:endParaRPr>
          </a:p>
          <a:p>
            <a:pPr marL="342900" lvl="1" indent="-342900">
              <a:buSzPct val="75000"/>
            </a:pPr>
            <a:r>
              <a:rPr lang="en-US" altLang="en-US" b="1" dirty="0">
                <a:latin typeface="Arial" charset="0"/>
              </a:rPr>
              <a:t>Decoupling domain logic from database technology</a:t>
            </a:r>
          </a:p>
          <a:p>
            <a:endParaRPr lang="en-US" dirty="0"/>
          </a:p>
        </p:txBody>
      </p:sp>
      <p:sp>
        <p:nvSpPr>
          <p:cNvPr id="4" name="Rectangle 3"/>
          <p:cNvSpPr/>
          <p:nvPr/>
        </p:nvSpPr>
        <p:spPr bwMode="auto">
          <a:xfrm>
            <a:off x="251520" y="3429000"/>
            <a:ext cx="8352928" cy="864096"/>
          </a:xfrm>
          <a:prstGeom prst="rect">
            <a:avLst/>
          </a:prstGeom>
          <a:noFill/>
          <a:ln w="38100" cap="flat" cmpd="sng" algn="ctr">
            <a:solidFill>
              <a:srgbClr val="E62E2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6386148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Participants in DAO Pattern</a:t>
            </a:r>
            <a:endParaRPr lang="en-US" dirty="0"/>
          </a:p>
        </p:txBody>
      </p:sp>
      <p:sp>
        <p:nvSpPr>
          <p:cNvPr id="3" name="Content Placeholder 2"/>
          <p:cNvSpPr>
            <a:spLocks noGrp="1"/>
          </p:cNvSpPr>
          <p:nvPr>
            <p:ph idx="1"/>
          </p:nvPr>
        </p:nvSpPr>
        <p:spPr/>
        <p:txBody>
          <a:bodyPr/>
          <a:lstStyle/>
          <a:p>
            <a:r>
              <a:rPr lang="id-ID" dirty="0" smtClean="0"/>
              <a:t>Data Access Objects</a:t>
            </a:r>
          </a:p>
          <a:p>
            <a:r>
              <a:rPr lang="id-ID" dirty="0" smtClean="0"/>
              <a:t>Business Objects</a:t>
            </a:r>
          </a:p>
          <a:p>
            <a:pPr lvl="1"/>
            <a:r>
              <a:rPr lang="en-US" sz="2000" b="0" dirty="0"/>
              <a:t>It is the object that requires </a:t>
            </a:r>
            <a:r>
              <a:rPr lang="en-US" sz="2000" b="0" dirty="0" smtClean="0"/>
              <a:t>access</a:t>
            </a:r>
            <a:r>
              <a:rPr lang="id-ID" sz="2000" b="0" dirty="0" smtClean="0"/>
              <a:t> </a:t>
            </a:r>
            <a:r>
              <a:rPr lang="en-US" sz="2000" b="0" dirty="0" smtClean="0"/>
              <a:t>to </a:t>
            </a:r>
            <a:r>
              <a:rPr lang="en-US" sz="2000" b="0" dirty="0"/>
              <a:t>the data source to obtain and store data</a:t>
            </a:r>
            <a:endParaRPr lang="id-ID" dirty="0" smtClean="0"/>
          </a:p>
          <a:p>
            <a:r>
              <a:rPr lang="id-ID" dirty="0" smtClean="0"/>
              <a:t>Model Objects / Value Objects : a simple POJO</a:t>
            </a:r>
          </a:p>
          <a:p>
            <a:pPr lvl="1"/>
            <a:r>
              <a:rPr lang="en-US" sz="2000" b="0" dirty="0"/>
              <a:t>The </a:t>
            </a:r>
            <a:r>
              <a:rPr lang="en-US" sz="2000" b="0" dirty="0" err="1"/>
              <a:t>DataAccessObject</a:t>
            </a:r>
            <a:r>
              <a:rPr lang="en-US" sz="2000" b="0" dirty="0"/>
              <a:t> </a:t>
            </a:r>
            <a:r>
              <a:rPr lang="en-US" sz="2000" b="0" dirty="0" smtClean="0"/>
              <a:t>may</a:t>
            </a:r>
            <a:r>
              <a:rPr lang="id-ID" sz="2000" b="0" dirty="0" smtClean="0"/>
              <a:t> </a:t>
            </a:r>
            <a:r>
              <a:rPr lang="en-US" sz="2000" b="0" dirty="0" smtClean="0"/>
              <a:t>use </a:t>
            </a:r>
            <a:r>
              <a:rPr lang="en-US" sz="2000" b="0" dirty="0"/>
              <a:t>a value object to return data to the </a:t>
            </a:r>
            <a:r>
              <a:rPr lang="en-US" sz="2000" b="0" dirty="0" smtClean="0"/>
              <a:t>client</a:t>
            </a:r>
            <a:endParaRPr lang="id-ID" sz="2000" b="0" dirty="0" smtClean="0"/>
          </a:p>
          <a:p>
            <a:pPr lvl="1"/>
            <a:r>
              <a:rPr lang="en-US" sz="2000" b="0" dirty="0"/>
              <a:t>The </a:t>
            </a:r>
            <a:r>
              <a:rPr lang="en-US" sz="2000" b="0" dirty="0" err="1"/>
              <a:t>DataAccessObject</a:t>
            </a:r>
            <a:r>
              <a:rPr lang="en-US" sz="2000" b="0" dirty="0"/>
              <a:t> may </a:t>
            </a:r>
            <a:r>
              <a:rPr lang="en-US" sz="2000" b="0" dirty="0" smtClean="0"/>
              <a:t>also</a:t>
            </a:r>
            <a:r>
              <a:rPr lang="id-ID" sz="2000" b="0" dirty="0" smtClean="0"/>
              <a:t> </a:t>
            </a:r>
            <a:r>
              <a:rPr lang="en-US" sz="2000" b="0" dirty="0" smtClean="0"/>
              <a:t>receive </a:t>
            </a:r>
            <a:r>
              <a:rPr lang="en-US" sz="2000" b="0" dirty="0"/>
              <a:t>the data from the client in a value object to update the data</a:t>
            </a:r>
            <a:endParaRPr lang="id-ID" dirty="0" smtClean="0"/>
          </a:p>
          <a:p>
            <a:r>
              <a:rPr lang="id-ID" dirty="0" smtClean="0"/>
              <a:t>Datasource</a:t>
            </a:r>
          </a:p>
          <a:p>
            <a:pPr lvl="1"/>
            <a:r>
              <a:rPr lang="en-US" sz="2000" dirty="0"/>
              <a:t>This represents a data source </a:t>
            </a:r>
            <a:r>
              <a:rPr lang="en-US" sz="2000" dirty="0" smtClean="0"/>
              <a:t>implementation</a:t>
            </a:r>
            <a:endParaRPr lang="id-ID" sz="2000" dirty="0" smtClean="0"/>
          </a:p>
          <a:p>
            <a:pPr lvl="1"/>
            <a:r>
              <a:rPr lang="en-US" sz="2000" b="0" dirty="0"/>
              <a:t>A data source could be a </a:t>
            </a:r>
            <a:r>
              <a:rPr lang="en-US" sz="2000" b="0" dirty="0" smtClean="0"/>
              <a:t>database</a:t>
            </a:r>
            <a:r>
              <a:rPr lang="id-ID" sz="2000" b="0" dirty="0" smtClean="0"/>
              <a:t> </a:t>
            </a:r>
            <a:r>
              <a:rPr lang="en-US" sz="2000" b="0" dirty="0" smtClean="0"/>
              <a:t>such </a:t>
            </a:r>
            <a:r>
              <a:rPr lang="en-US" sz="2000" b="0" dirty="0"/>
              <a:t>as an RDBMS, </a:t>
            </a:r>
            <a:r>
              <a:rPr lang="en-US" sz="2000" b="0" dirty="0" smtClean="0"/>
              <a:t>OODBMS</a:t>
            </a:r>
            <a:r>
              <a:rPr lang="en-US" sz="2000" b="0" dirty="0"/>
              <a:t>, XML repository, flat file system, and so forth</a:t>
            </a:r>
            <a:endParaRPr lang="id-ID" dirty="0" smtClean="0"/>
          </a:p>
          <a:p>
            <a:endParaRPr lang="en-US" dirty="0"/>
          </a:p>
        </p:txBody>
      </p:sp>
    </p:spTree>
    <p:extLst>
      <p:ext uri="{BB962C8B-B14F-4D97-AF65-F5344CB8AC3E}">
        <p14:creationId xmlns:p14="http://schemas.microsoft.com/office/powerpoint/2010/main" val="340720520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Participants in DAO Pattern</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917" y="1628800"/>
            <a:ext cx="8277547" cy="338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554642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en-US" dirty="0"/>
          </a:p>
        </p:txBody>
      </p:sp>
      <p:sp>
        <p:nvSpPr>
          <p:cNvPr id="3" name="Content Placeholder 2"/>
          <p:cNvSpPr>
            <a:spLocks noGrp="1"/>
          </p:cNvSpPr>
          <p:nvPr>
            <p:ph idx="1"/>
          </p:nvPr>
        </p:nvSpPr>
        <p:spPr/>
        <p:txBody>
          <a:bodyPr/>
          <a:lstStyle/>
          <a:p>
            <a:r>
              <a:rPr lang="id-ID" dirty="0" smtClean="0"/>
              <a:t>DAO interface</a:t>
            </a:r>
            <a:endParaRPr lang="en-US" dirty="0"/>
          </a:p>
        </p:txBody>
      </p:sp>
      <p:sp>
        <p:nvSpPr>
          <p:cNvPr id="4" name="TextBox 3"/>
          <p:cNvSpPr txBox="1"/>
          <p:nvPr/>
        </p:nvSpPr>
        <p:spPr>
          <a:xfrm>
            <a:off x="467544" y="1844824"/>
            <a:ext cx="6673622" cy="317009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java.util.List</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interface </a:t>
            </a:r>
            <a:r>
              <a:rPr lang="en-US" b="1" dirty="0" err="1">
                <a:latin typeface="Consolas" panose="020B0609020204030204" pitchFamily="49" charset="0"/>
                <a:cs typeface="Consolas" panose="020B0609020204030204" pitchFamily="49" charset="0"/>
              </a:rPr>
              <a:t>StudentDao</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endParaRPr lang="id-ID" dirty="0" smtClean="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List&lt;</a:t>
            </a:r>
            <a:r>
              <a:rPr lang="en-US" b="1" dirty="0">
                <a:latin typeface="Consolas" panose="020B0609020204030204" pitchFamily="49" charset="0"/>
                <a:cs typeface="Consolas" panose="020B0609020204030204" pitchFamily="49" charset="0"/>
              </a:rPr>
              <a:t>Student</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getAllStudents</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public </a:t>
            </a:r>
            <a:r>
              <a:rPr lang="en-US" b="1" dirty="0">
                <a:latin typeface="Consolas" panose="020B0609020204030204" pitchFamily="49" charset="0"/>
                <a:cs typeface="Consolas" panose="020B0609020204030204" pitchFamily="49" charset="0"/>
              </a:rPr>
              <a:t>Student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getStudent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rollNo</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public void </a:t>
            </a:r>
            <a:r>
              <a:rPr lang="en-US" dirty="0" err="1">
                <a:latin typeface="Consolas" panose="020B0609020204030204" pitchFamily="49" charset="0"/>
                <a:cs typeface="Consolas" panose="020B0609020204030204" pitchFamily="49" charset="0"/>
              </a:rPr>
              <a:t>updateStudent</a:t>
            </a:r>
            <a:r>
              <a:rPr lang="en-US"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Student</a:t>
            </a:r>
            <a:r>
              <a:rPr lang="en-US" dirty="0">
                <a:latin typeface="Consolas" panose="020B0609020204030204" pitchFamily="49" charset="0"/>
                <a:cs typeface="Consolas" panose="020B0609020204030204" pitchFamily="49" charset="0"/>
              </a:rPr>
              <a:t> student);</a:t>
            </a:r>
          </a:p>
          <a:p>
            <a:r>
              <a:rPr lang="en-US" dirty="0">
                <a:latin typeface="Consolas" panose="020B0609020204030204" pitchFamily="49" charset="0"/>
                <a:cs typeface="Consolas" panose="020B0609020204030204" pitchFamily="49" charset="0"/>
              </a:rPr>
              <a:t>   public void </a:t>
            </a:r>
            <a:r>
              <a:rPr lang="en-US" dirty="0" err="1">
                <a:latin typeface="Consolas" panose="020B0609020204030204" pitchFamily="49" charset="0"/>
                <a:cs typeface="Consolas" panose="020B0609020204030204" pitchFamily="49" charset="0"/>
              </a:rPr>
              <a:t>deleteStudent</a:t>
            </a:r>
            <a:r>
              <a:rPr lang="en-US"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Student</a:t>
            </a:r>
            <a:r>
              <a:rPr lang="en-US" dirty="0">
                <a:latin typeface="Consolas" panose="020B0609020204030204" pitchFamily="49" charset="0"/>
                <a:cs typeface="Consolas" panose="020B0609020204030204" pitchFamily="49" charset="0"/>
              </a:rPr>
              <a:t> student</a:t>
            </a:r>
            <a:r>
              <a:rPr lang="en-US" dirty="0" smtClean="0">
                <a:latin typeface="Consolas" panose="020B0609020204030204" pitchFamily="49" charset="0"/>
                <a:cs typeface="Consolas" panose="020B0609020204030204" pitchFamily="49" charset="0"/>
              </a:rPr>
              <a:t>);</a:t>
            </a:r>
            <a:endParaRPr lang="id-ID" dirty="0" smtClean="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453042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en-US" dirty="0"/>
          </a:p>
        </p:txBody>
      </p:sp>
      <p:sp>
        <p:nvSpPr>
          <p:cNvPr id="3" name="Content Placeholder 2"/>
          <p:cNvSpPr>
            <a:spLocks noGrp="1"/>
          </p:cNvSpPr>
          <p:nvPr>
            <p:ph idx="1"/>
          </p:nvPr>
        </p:nvSpPr>
        <p:spPr/>
        <p:txBody>
          <a:bodyPr/>
          <a:lstStyle/>
          <a:p>
            <a:r>
              <a:rPr lang="id-ID" dirty="0" smtClean="0"/>
              <a:t>DAO implementation class</a:t>
            </a:r>
            <a:endParaRPr lang="en-US" dirty="0"/>
          </a:p>
        </p:txBody>
      </p:sp>
      <p:sp>
        <p:nvSpPr>
          <p:cNvPr id="4" name="TextBox 3"/>
          <p:cNvSpPr txBox="1"/>
          <p:nvPr/>
        </p:nvSpPr>
        <p:spPr>
          <a:xfrm>
            <a:off x="467544" y="1412776"/>
            <a:ext cx="7378943" cy="5324535"/>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java.util.List</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a:t>
            </a:r>
            <a:r>
              <a:rPr lang="id-ID" dirty="0" smtClean="0">
                <a:latin typeface="Consolas" panose="020B0609020204030204" pitchFamily="49" charset="0"/>
                <a:cs typeface="Consolas" panose="020B0609020204030204" pitchFamily="49" charset="0"/>
              </a:rPr>
              <a:t>class</a:t>
            </a:r>
            <a:r>
              <a:rPr lang="en-US"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StudentDao</a:t>
            </a:r>
            <a:r>
              <a:rPr lang="id-ID" b="1" dirty="0" smtClean="0">
                <a:latin typeface="Consolas" panose="020B0609020204030204" pitchFamily="49" charset="0"/>
                <a:cs typeface="Consolas" panose="020B0609020204030204" pitchFamily="49" charset="0"/>
              </a:rPr>
              <a:t>Impl </a:t>
            </a:r>
            <a:r>
              <a:rPr lang="id-ID" dirty="0" smtClean="0">
                <a:latin typeface="Consolas" panose="020B0609020204030204" pitchFamily="49" charset="0"/>
                <a:cs typeface="Consolas" panose="020B0609020204030204" pitchFamily="49" charset="0"/>
              </a:rPr>
              <a:t>implements </a:t>
            </a:r>
            <a:r>
              <a:rPr lang="id-ID" b="1" dirty="0" smtClean="0">
                <a:latin typeface="Consolas" panose="020B0609020204030204" pitchFamily="49" charset="0"/>
                <a:cs typeface="Consolas" panose="020B0609020204030204" pitchFamily="49" charset="0"/>
              </a:rPr>
              <a:t>StudentDao</a:t>
            </a:r>
            <a:r>
              <a:rPr lang="en-US" dirty="0" smtClean="0">
                <a:latin typeface="Consolas" panose="020B0609020204030204" pitchFamily="49" charset="0"/>
                <a:cs typeface="Consolas" panose="020B0609020204030204" pitchFamily="49" charset="0"/>
              </a:rPr>
              <a:t> {</a:t>
            </a:r>
            <a:endParaRPr lang="id-ID" dirty="0" smtClean="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List&lt;</a:t>
            </a:r>
            <a:r>
              <a:rPr lang="en-US" b="1" dirty="0">
                <a:latin typeface="Consolas" panose="020B0609020204030204" pitchFamily="49" charset="0"/>
                <a:cs typeface="Consolas" panose="020B0609020204030204" pitchFamily="49" charset="0"/>
              </a:rPr>
              <a:t>Student</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getAllStudents</a:t>
            </a:r>
            <a:r>
              <a:rPr lang="en-US" dirty="0" smtClean="0">
                <a:latin typeface="Consolas" panose="020B0609020204030204" pitchFamily="49" charset="0"/>
                <a:cs typeface="Consolas" panose="020B0609020204030204" pitchFamily="49" charset="0"/>
              </a:rPr>
              <a:t>()</a:t>
            </a:r>
            <a:r>
              <a:rPr lang="id-ID" dirty="0" smtClean="0">
                <a:latin typeface="Consolas" panose="020B0609020204030204" pitchFamily="49" charset="0"/>
                <a:cs typeface="Consolas" panose="020B0609020204030204" pitchFamily="49" charset="0"/>
              </a:rPr>
              <a:t> {</a:t>
            </a:r>
          </a:p>
          <a:p>
            <a:r>
              <a:rPr lang="id-ID" dirty="0">
                <a:latin typeface="Consolas" panose="020B0609020204030204" pitchFamily="49" charset="0"/>
                <a:cs typeface="Consolas" panose="020B0609020204030204" pitchFamily="49" charset="0"/>
              </a:rPr>
              <a:t> </a:t>
            </a:r>
            <a:r>
              <a:rPr lang="id-ID" dirty="0" smtClean="0">
                <a:latin typeface="Consolas" panose="020B0609020204030204" pitchFamily="49" charset="0"/>
                <a:cs typeface="Consolas" panose="020B0609020204030204" pitchFamily="49" charset="0"/>
              </a:rPr>
              <a:t>      Connection db = ...;</a:t>
            </a:r>
          </a:p>
          <a:p>
            <a:r>
              <a:rPr lang="id-ID" dirty="0">
                <a:latin typeface="Consolas" panose="020B0609020204030204" pitchFamily="49" charset="0"/>
                <a:cs typeface="Consolas" panose="020B0609020204030204" pitchFamily="49" charset="0"/>
              </a:rPr>
              <a:t> </a:t>
            </a:r>
            <a:r>
              <a:rPr lang="id-ID" dirty="0" smtClean="0">
                <a:latin typeface="Consolas" panose="020B0609020204030204" pitchFamily="49" charset="0"/>
                <a:cs typeface="Consolas" panose="020B0609020204030204" pitchFamily="49" charset="0"/>
              </a:rPr>
              <a:t>      String statement = </a:t>
            </a:r>
            <a:r>
              <a:rPr lang="id-ID" dirty="0" smtClean="0">
                <a:solidFill>
                  <a:srgbClr val="0070C0"/>
                </a:solidFill>
                <a:latin typeface="Consolas" panose="020B0609020204030204" pitchFamily="49" charset="0"/>
                <a:cs typeface="Consolas" panose="020B0609020204030204" pitchFamily="49" charset="0"/>
              </a:rPr>
              <a:t>"SELECT * FROM student"</a:t>
            </a:r>
            <a:r>
              <a:rPr lang="id-ID" dirty="0" smtClean="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 </a:t>
            </a:r>
            <a:r>
              <a:rPr lang="id-ID" dirty="0" smtClean="0">
                <a:latin typeface="Consolas" panose="020B0609020204030204" pitchFamily="49" charset="0"/>
                <a:cs typeface="Consolas" panose="020B0609020204030204" pitchFamily="49" charset="0"/>
              </a:rPr>
              <a:t>      ...</a:t>
            </a:r>
          </a:p>
          <a:p>
            <a:r>
              <a:rPr lang="id-ID" dirty="0">
                <a:latin typeface="Consolas" panose="020B0609020204030204" pitchFamily="49" charset="0"/>
                <a:cs typeface="Consolas" panose="020B0609020204030204" pitchFamily="49" charset="0"/>
              </a:rPr>
              <a:t> </a:t>
            </a:r>
            <a:r>
              <a:rPr lang="id-ID" dirty="0" smtClean="0">
                <a:latin typeface="Consolas" panose="020B0609020204030204" pitchFamily="49" charset="0"/>
                <a:cs typeface="Consolas" panose="020B0609020204030204" pitchFamily="49" charset="0"/>
              </a:rPr>
              <a:t>      List&lt;Student&gt; students = ...;</a:t>
            </a:r>
          </a:p>
          <a:p>
            <a:r>
              <a:rPr lang="id-ID" b="1" dirty="0">
                <a:solidFill>
                  <a:srgbClr val="0070C0"/>
                </a:solidFill>
                <a:latin typeface="Consolas" panose="020B0609020204030204" pitchFamily="49" charset="0"/>
                <a:cs typeface="Consolas" panose="020B0609020204030204" pitchFamily="49" charset="0"/>
              </a:rPr>
              <a:t> </a:t>
            </a:r>
            <a:r>
              <a:rPr lang="id-ID" b="1" dirty="0" smtClean="0">
                <a:solidFill>
                  <a:srgbClr val="0070C0"/>
                </a:solidFill>
                <a:latin typeface="Consolas" panose="020B0609020204030204" pitchFamily="49" charset="0"/>
                <a:cs typeface="Consolas" panose="020B0609020204030204" pitchFamily="49" charset="0"/>
              </a:rPr>
              <a:t>      return students;</a:t>
            </a:r>
          </a:p>
          <a:p>
            <a:r>
              <a:rPr lang="id-ID" dirty="0">
                <a:latin typeface="Consolas" panose="020B0609020204030204" pitchFamily="49" charset="0"/>
                <a:cs typeface="Consolas" panose="020B0609020204030204" pitchFamily="49" charset="0"/>
              </a:rPr>
              <a:t> </a:t>
            </a:r>
            <a:r>
              <a:rPr lang="id-ID" dirty="0" smtClean="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b="1" dirty="0">
                <a:latin typeface="Consolas" panose="020B0609020204030204" pitchFamily="49" charset="0"/>
                <a:cs typeface="Consolas" panose="020B0609020204030204" pitchFamily="49" charset="0"/>
              </a:rPr>
              <a:t>Student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getStudent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id-ID" dirty="0" smtClean="0">
                <a:latin typeface="Consolas" panose="020B0609020204030204" pitchFamily="49" charset="0"/>
                <a:cs typeface="Consolas" panose="020B0609020204030204" pitchFamily="49" charset="0"/>
              </a:rPr>
              <a:t>studentId</a:t>
            </a:r>
            <a:r>
              <a:rPr lang="en-US" dirty="0" smtClean="0">
                <a:latin typeface="Consolas" panose="020B0609020204030204" pitchFamily="49" charset="0"/>
                <a:cs typeface="Consolas" panose="020B0609020204030204" pitchFamily="49" charset="0"/>
              </a:rPr>
              <a:t>)</a:t>
            </a:r>
            <a:r>
              <a:rPr lang="id-ID"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void </a:t>
            </a:r>
            <a:r>
              <a:rPr lang="en-US" dirty="0" err="1">
                <a:latin typeface="Consolas" panose="020B0609020204030204" pitchFamily="49" charset="0"/>
                <a:cs typeface="Consolas" panose="020B0609020204030204" pitchFamily="49" charset="0"/>
              </a:rPr>
              <a:t>updateStudent</a:t>
            </a:r>
            <a:r>
              <a:rPr lang="en-US"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Student</a:t>
            </a:r>
            <a:r>
              <a:rPr lang="en-US" dirty="0">
                <a:latin typeface="Consolas" panose="020B0609020204030204" pitchFamily="49" charset="0"/>
                <a:cs typeface="Consolas" panose="020B0609020204030204" pitchFamily="49" charset="0"/>
              </a:rPr>
              <a:t> student</a:t>
            </a:r>
            <a:r>
              <a:rPr lang="en-US" dirty="0" smtClean="0">
                <a:latin typeface="Consolas" panose="020B0609020204030204" pitchFamily="49" charset="0"/>
                <a:cs typeface="Consolas" panose="020B0609020204030204" pitchFamily="49" charset="0"/>
              </a:rPr>
              <a:t>)</a:t>
            </a:r>
            <a:r>
              <a:rPr lang="id-ID"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void </a:t>
            </a:r>
            <a:r>
              <a:rPr lang="en-US" dirty="0" err="1">
                <a:latin typeface="Consolas" panose="020B0609020204030204" pitchFamily="49" charset="0"/>
                <a:cs typeface="Consolas" panose="020B0609020204030204" pitchFamily="49" charset="0"/>
              </a:rPr>
              <a:t>deleteStudent</a:t>
            </a:r>
            <a:r>
              <a:rPr lang="en-US"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Student</a:t>
            </a:r>
            <a:r>
              <a:rPr lang="en-US" dirty="0">
                <a:latin typeface="Consolas" panose="020B0609020204030204" pitchFamily="49" charset="0"/>
                <a:cs typeface="Consolas" panose="020B0609020204030204" pitchFamily="49" charset="0"/>
              </a:rPr>
              <a:t> student</a:t>
            </a:r>
            <a:r>
              <a:rPr lang="en-US" dirty="0" smtClean="0">
                <a:latin typeface="Consolas" panose="020B0609020204030204" pitchFamily="49" charset="0"/>
                <a:cs typeface="Consolas" panose="020B0609020204030204" pitchFamily="49" charset="0"/>
              </a:rPr>
              <a:t>)</a:t>
            </a:r>
            <a:r>
              <a:rPr lang="id-ID" dirty="0" smtClean="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944833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en-US" dirty="0"/>
          </a:p>
        </p:txBody>
      </p:sp>
      <p:sp>
        <p:nvSpPr>
          <p:cNvPr id="3" name="Content Placeholder 2"/>
          <p:cNvSpPr>
            <a:spLocks noGrp="1"/>
          </p:cNvSpPr>
          <p:nvPr>
            <p:ph idx="1"/>
          </p:nvPr>
        </p:nvSpPr>
        <p:spPr/>
        <p:txBody>
          <a:bodyPr/>
          <a:lstStyle/>
          <a:p>
            <a:r>
              <a:rPr lang="id-ID" dirty="0" smtClean="0"/>
              <a:t>Model Object / Value Object</a:t>
            </a:r>
            <a:endParaRPr lang="en-US" dirty="0"/>
          </a:p>
        </p:txBody>
      </p:sp>
      <p:sp>
        <p:nvSpPr>
          <p:cNvPr id="4" name="TextBox 3"/>
          <p:cNvSpPr txBox="1"/>
          <p:nvPr/>
        </p:nvSpPr>
        <p:spPr>
          <a:xfrm>
            <a:off x="467544" y="1601505"/>
            <a:ext cx="6673622" cy="5016758"/>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import </a:t>
            </a:r>
            <a:r>
              <a:rPr lang="en-US" dirty="0" smtClean="0">
                <a:latin typeface="Consolas" panose="020B0609020204030204" pitchFamily="49" charset="0"/>
                <a:cs typeface="Consolas" panose="020B0609020204030204" pitchFamily="49" charset="0"/>
              </a:rPr>
              <a:t>java.</a:t>
            </a:r>
            <a:r>
              <a:rPr lang="id-ID" dirty="0" smtClean="0">
                <a:latin typeface="Consolas" panose="020B0609020204030204" pitchFamily="49" charset="0"/>
                <a:cs typeface="Consolas" panose="020B0609020204030204" pitchFamily="49" charset="0"/>
              </a:rPr>
              <a:t>io.Serializable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a:t>
            </a:r>
            <a:r>
              <a:rPr lang="id-ID" dirty="0" smtClean="0">
                <a:latin typeface="Consolas" panose="020B0609020204030204" pitchFamily="49" charset="0"/>
                <a:cs typeface="Consolas" panose="020B0609020204030204" pitchFamily="49" charset="0"/>
              </a:rPr>
              <a:t>class</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Student</a:t>
            </a:r>
            <a:r>
              <a:rPr lang="id-ID" b="1" dirty="0" smtClean="0">
                <a:latin typeface="Consolas" panose="020B0609020204030204" pitchFamily="49" charset="0"/>
                <a:cs typeface="Consolas" panose="020B0609020204030204" pitchFamily="49" charset="0"/>
              </a:rPr>
              <a:t> </a:t>
            </a:r>
            <a:r>
              <a:rPr lang="id-ID" dirty="0" smtClean="0">
                <a:latin typeface="Consolas" panose="020B0609020204030204" pitchFamily="49" charset="0"/>
                <a:cs typeface="Consolas" panose="020B0609020204030204" pitchFamily="49" charset="0"/>
              </a:rPr>
              <a:t>implements </a:t>
            </a:r>
            <a:r>
              <a:rPr lang="id-ID" b="1" dirty="0" smtClean="0">
                <a:latin typeface="Consolas" panose="020B0609020204030204" pitchFamily="49" charset="0"/>
                <a:cs typeface="Consolas" panose="020B0609020204030204" pitchFamily="49" charset="0"/>
              </a:rPr>
              <a:t>Serializable</a:t>
            </a:r>
            <a:r>
              <a:rPr lang="en-US" dirty="0" smtClean="0">
                <a:latin typeface="Consolas" panose="020B0609020204030204" pitchFamily="49" charset="0"/>
                <a:cs typeface="Consolas" panose="020B0609020204030204" pitchFamily="49" charset="0"/>
              </a:rPr>
              <a:t> {</a:t>
            </a:r>
            <a:endParaRPr lang="id-ID" dirty="0" smtClean="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r>
              <a:rPr lang="id-ID" dirty="0" smtClean="0">
                <a:latin typeface="Consolas" panose="020B0609020204030204" pitchFamily="49" charset="0"/>
                <a:cs typeface="Consolas" panose="020B0609020204030204" pitchFamily="49" charset="0"/>
              </a:rPr>
              <a:t>  private int studentId;</a:t>
            </a:r>
          </a:p>
          <a:p>
            <a:r>
              <a:rPr lang="id-ID" dirty="0">
                <a:latin typeface="Consolas" panose="020B0609020204030204" pitchFamily="49" charset="0"/>
                <a:cs typeface="Consolas" panose="020B0609020204030204" pitchFamily="49" charset="0"/>
              </a:rPr>
              <a:t> </a:t>
            </a:r>
            <a:r>
              <a:rPr lang="id-ID" dirty="0" smtClean="0">
                <a:latin typeface="Consolas" panose="020B0609020204030204" pitchFamily="49" charset="0"/>
                <a:cs typeface="Consolas" panose="020B0609020204030204" pitchFamily="49" charset="0"/>
              </a:rPr>
              <a:t>  private String name;</a:t>
            </a:r>
          </a:p>
          <a:p>
            <a:r>
              <a:rPr lang="id-ID" dirty="0">
                <a:latin typeface="Consolas" panose="020B0609020204030204" pitchFamily="49" charset="0"/>
                <a:cs typeface="Consolas" panose="020B0609020204030204" pitchFamily="49" charset="0"/>
              </a:rPr>
              <a:t> </a:t>
            </a:r>
            <a:r>
              <a:rPr lang="id-ID" dirty="0" smtClean="0">
                <a:latin typeface="Consolas" panose="020B0609020204030204" pitchFamily="49" charset="0"/>
                <a:cs typeface="Consolas" panose="020B0609020204030204" pitchFamily="49" charset="0"/>
              </a:rPr>
              <a:t>  private int age;</a:t>
            </a:r>
          </a:p>
          <a:p>
            <a:endParaRPr lang="id-ID" dirty="0">
              <a:latin typeface="Consolas" panose="020B0609020204030204" pitchFamily="49" charset="0"/>
              <a:cs typeface="Consolas" panose="020B0609020204030204" pitchFamily="49" charset="0"/>
            </a:endParaRPr>
          </a:p>
          <a:p>
            <a:r>
              <a:rPr lang="id-ID" dirty="0" smtClean="0">
                <a:latin typeface="Consolas" panose="020B0609020204030204" pitchFamily="49" charset="0"/>
                <a:cs typeface="Consolas" panose="020B0609020204030204" pitchFamily="49" charset="0"/>
              </a:rPr>
              <a:t>   public int getStudentId() {</a:t>
            </a:r>
          </a:p>
          <a:p>
            <a:r>
              <a:rPr lang="id-ID" dirty="0">
                <a:latin typeface="Consolas" panose="020B0609020204030204" pitchFamily="49" charset="0"/>
                <a:cs typeface="Consolas" panose="020B0609020204030204" pitchFamily="49" charset="0"/>
              </a:rPr>
              <a:t> </a:t>
            </a:r>
            <a:r>
              <a:rPr lang="id-ID" dirty="0" smtClean="0">
                <a:latin typeface="Consolas" panose="020B0609020204030204" pitchFamily="49" charset="0"/>
                <a:cs typeface="Consolas" panose="020B0609020204030204" pitchFamily="49" charset="0"/>
              </a:rPr>
              <a:t>     return studentId;</a:t>
            </a:r>
          </a:p>
          <a:p>
            <a:r>
              <a:rPr lang="id-ID" dirty="0" smtClean="0">
                <a:latin typeface="Consolas" panose="020B0609020204030204" pitchFamily="49" charset="0"/>
                <a:cs typeface="Consolas" panose="020B0609020204030204" pitchFamily="49" charset="0"/>
              </a:rPr>
              <a:t>   }</a:t>
            </a:r>
          </a:p>
          <a:p>
            <a:endParaRPr lang="id-ID" dirty="0">
              <a:latin typeface="Consolas" panose="020B0609020204030204" pitchFamily="49" charset="0"/>
              <a:cs typeface="Consolas" panose="020B0609020204030204" pitchFamily="49" charset="0"/>
            </a:endParaRPr>
          </a:p>
          <a:p>
            <a:r>
              <a:rPr lang="id-ID" dirty="0" smtClean="0">
                <a:latin typeface="Consolas" panose="020B0609020204030204" pitchFamily="49" charset="0"/>
                <a:cs typeface="Consolas" panose="020B0609020204030204" pitchFamily="49" charset="0"/>
              </a:rPr>
              <a:t>   public void setStudentId(int studentId) {</a:t>
            </a:r>
          </a:p>
          <a:p>
            <a:r>
              <a:rPr lang="id-ID" dirty="0">
                <a:latin typeface="Consolas" panose="020B0609020204030204" pitchFamily="49" charset="0"/>
                <a:cs typeface="Consolas" panose="020B0609020204030204" pitchFamily="49" charset="0"/>
              </a:rPr>
              <a:t> </a:t>
            </a:r>
            <a:r>
              <a:rPr lang="id-ID" dirty="0" smtClean="0">
                <a:latin typeface="Consolas" panose="020B0609020204030204" pitchFamily="49" charset="0"/>
                <a:cs typeface="Consolas" panose="020B0609020204030204" pitchFamily="49" charset="0"/>
              </a:rPr>
              <a:t>     this.studentId = studentId;</a:t>
            </a:r>
          </a:p>
          <a:p>
            <a:r>
              <a:rPr lang="id-ID" dirty="0" smtClean="0">
                <a:latin typeface="Consolas" panose="020B0609020204030204" pitchFamily="49" charset="0"/>
                <a:cs typeface="Consolas" panose="020B0609020204030204" pitchFamily="49" charset="0"/>
              </a:rPr>
              <a:t>   }</a:t>
            </a:r>
          </a:p>
          <a:p>
            <a:r>
              <a:rPr lang="id-ID" dirty="0">
                <a:solidFill>
                  <a:srgbClr val="0070C0"/>
                </a:solidFill>
                <a:latin typeface="Consolas" panose="020B0609020204030204" pitchFamily="49" charset="0"/>
                <a:cs typeface="Consolas" panose="020B0609020204030204" pitchFamily="49" charset="0"/>
              </a:rPr>
              <a:t> </a:t>
            </a:r>
            <a:r>
              <a:rPr lang="id-ID" dirty="0" smtClean="0">
                <a:solidFill>
                  <a:srgbClr val="0070C0"/>
                </a:solidFill>
                <a:latin typeface="Consolas" panose="020B0609020204030204" pitchFamily="49" charset="0"/>
                <a:cs typeface="Consolas" panose="020B0609020204030204" pitchFamily="49" charset="0"/>
              </a:rPr>
              <a:t>  // and other setters - getters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1433587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Just another view of DAO ...</a:t>
            </a:r>
            <a:endParaRPr lang="en-US" dirty="0"/>
          </a:p>
        </p:txBody>
      </p:sp>
      <p:sp>
        <p:nvSpPr>
          <p:cNvPr id="3" name="Content Placeholder 2"/>
          <p:cNvSpPr>
            <a:spLocks noGrp="1"/>
          </p:cNvSpPr>
          <p:nvPr>
            <p:ph idx="1"/>
          </p:nvPr>
        </p:nvSpPr>
        <p:spPr/>
        <p:txBody>
          <a:bodyPr/>
          <a:lstStyle/>
          <a:p>
            <a:endParaRPr lang="en-US" dirty="0"/>
          </a:p>
        </p:txBody>
      </p:sp>
      <p:sp>
        <p:nvSpPr>
          <p:cNvPr id="4" name="Rectangle 4"/>
          <p:cNvSpPr>
            <a:spLocks noChangeArrowheads="1"/>
          </p:cNvSpPr>
          <p:nvPr/>
        </p:nvSpPr>
        <p:spPr bwMode="auto">
          <a:xfrm>
            <a:off x="1676400" y="2168857"/>
            <a:ext cx="1295400" cy="517525"/>
          </a:xfrm>
          <a:prstGeom prst="rect">
            <a:avLst/>
          </a:prstGeom>
          <a:solidFill>
            <a:schemeClr val="accent6">
              <a:lumMod val="60000"/>
              <a:lumOff val="40000"/>
            </a:schemeClr>
          </a:solidFill>
          <a:ln w="9525">
            <a:solidFill>
              <a:schemeClr val="tx1"/>
            </a:solidFill>
            <a:miter lim="800000"/>
            <a:headEnd/>
            <a:tailEnd/>
          </a:ln>
        </p:spPr>
        <p:txBody>
          <a:bodyPr wrap="none" anchor="ct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algn="ctr" eaLnBrk="1" hangingPunct="1">
              <a:spcBef>
                <a:spcPct val="0"/>
              </a:spcBef>
              <a:buClrTx/>
              <a:buSzTx/>
              <a:buFontTx/>
              <a:buNone/>
            </a:pPr>
            <a:r>
              <a:rPr lang="en-US" altLang="en-US" sz="1800" dirty="0"/>
              <a:t>controller</a:t>
            </a:r>
          </a:p>
        </p:txBody>
      </p:sp>
      <p:sp>
        <p:nvSpPr>
          <p:cNvPr id="5" name="Oval 5"/>
          <p:cNvSpPr>
            <a:spLocks noChangeArrowheads="1"/>
          </p:cNvSpPr>
          <p:nvPr/>
        </p:nvSpPr>
        <p:spPr bwMode="auto">
          <a:xfrm>
            <a:off x="533400" y="3235657"/>
            <a:ext cx="685800" cy="5937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algn="ctr" eaLnBrk="1" hangingPunct="1">
              <a:spcBef>
                <a:spcPct val="0"/>
              </a:spcBef>
              <a:buClrTx/>
              <a:buSzTx/>
              <a:buFontTx/>
              <a:buNone/>
            </a:pPr>
            <a:r>
              <a:rPr lang="en-US" altLang="en-US" sz="1800"/>
              <a:t>user</a:t>
            </a:r>
          </a:p>
        </p:txBody>
      </p:sp>
      <p:sp>
        <p:nvSpPr>
          <p:cNvPr id="6" name="Oval 6"/>
          <p:cNvSpPr>
            <a:spLocks noChangeArrowheads="1"/>
          </p:cNvSpPr>
          <p:nvPr/>
        </p:nvSpPr>
        <p:spPr bwMode="auto">
          <a:xfrm>
            <a:off x="3581400" y="2168857"/>
            <a:ext cx="990600" cy="517525"/>
          </a:xfrm>
          <a:prstGeom prst="ellipse">
            <a:avLst/>
          </a:prstGeom>
          <a:solidFill>
            <a:schemeClr val="tx2">
              <a:lumMod val="20000"/>
              <a:lumOff val="80000"/>
            </a:schemeClr>
          </a:solidFill>
          <a:ln w="9525">
            <a:solidFill>
              <a:schemeClr val="tx1"/>
            </a:solidFill>
            <a:round/>
            <a:headEnd/>
            <a:tailEnd/>
          </a:ln>
        </p:spPr>
        <p:txBody>
          <a:bodyPr wrap="none" anchor="ct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algn="ctr" eaLnBrk="1" hangingPunct="1">
              <a:spcBef>
                <a:spcPct val="0"/>
              </a:spcBef>
              <a:buClrTx/>
              <a:buSzTx/>
              <a:buFontTx/>
              <a:buNone/>
            </a:pPr>
            <a:r>
              <a:rPr lang="en-US" altLang="en-US" sz="1800"/>
              <a:t>model</a:t>
            </a:r>
          </a:p>
        </p:txBody>
      </p:sp>
      <p:sp>
        <p:nvSpPr>
          <p:cNvPr id="7" name="Oval 7"/>
          <p:cNvSpPr>
            <a:spLocks noChangeArrowheads="1"/>
          </p:cNvSpPr>
          <p:nvPr/>
        </p:nvSpPr>
        <p:spPr bwMode="auto">
          <a:xfrm>
            <a:off x="1981200" y="3159457"/>
            <a:ext cx="685800" cy="669925"/>
          </a:xfrm>
          <a:prstGeom prst="ellipse">
            <a:avLst/>
          </a:prstGeom>
          <a:solidFill>
            <a:srgbClr val="FF99CC"/>
          </a:solidFill>
          <a:ln w="9525">
            <a:solidFill>
              <a:schemeClr val="tx1"/>
            </a:solidFill>
            <a:round/>
            <a:headEnd/>
            <a:tailEnd/>
          </a:ln>
        </p:spPr>
        <p:txBody>
          <a:bodyPr wrap="none" anchor="ct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algn="ctr" eaLnBrk="1" hangingPunct="1">
              <a:spcBef>
                <a:spcPct val="0"/>
              </a:spcBef>
              <a:buClrTx/>
              <a:buSzTx/>
              <a:buFontTx/>
              <a:buNone/>
            </a:pPr>
            <a:r>
              <a:rPr lang="en-US" altLang="en-US" sz="1800"/>
              <a:t>view</a:t>
            </a:r>
          </a:p>
        </p:txBody>
      </p:sp>
      <p:sp>
        <p:nvSpPr>
          <p:cNvPr id="8" name="Line 8"/>
          <p:cNvSpPr>
            <a:spLocks noChangeShapeType="1"/>
          </p:cNvSpPr>
          <p:nvPr/>
        </p:nvSpPr>
        <p:spPr bwMode="auto">
          <a:xfrm>
            <a:off x="2971800" y="2397457"/>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Line 9"/>
          <p:cNvSpPr>
            <a:spLocks noChangeShapeType="1"/>
          </p:cNvSpPr>
          <p:nvPr/>
        </p:nvSpPr>
        <p:spPr bwMode="auto">
          <a:xfrm flipH="1">
            <a:off x="2971800" y="2549857"/>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 name="Line 10"/>
          <p:cNvSpPr>
            <a:spLocks noChangeShapeType="1"/>
          </p:cNvSpPr>
          <p:nvPr/>
        </p:nvSpPr>
        <p:spPr bwMode="auto">
          <a:xfrm>
            <a:off x="2286000" y="2702257"/>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Line 11"/>
          <p:cNvSpPr>
            <a:spLocks noChangeShapeType="1"/>
          </p:cNvSpPr>
          <p:nvPr/>
        </p:nvSpPr>
        <p:spPr bwMode="auto">
          <a:xfrm flipH="1">
            <a:off x="1219200" y="3540457"/>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Line 12"/>
          <p:cNvSpPr>
            <a:spLocks noChangeShapeType="1"/>
          </p:cNvSpPr>
          <p:nvPr/>
        </p:nvSpPr>
        <p:spPr bwMode="auto">
          <a:xfrm flipV="1">
            <a:off x="914400" y="2473657"/>
            <a:ext cx="762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 name="Oval 13"/>
          <p:cNvSpPr>
            <a:spLocks noChangeArrowheads="1"/>
          </p:cNvSpPr>
          <p:nvPr/>
        </p:nvSpPr>
        <p:spPr bwMode="auto">
          <a:xfrm>
            <a:off x="4953000" y="2016457"/>
            <a:ext cx="1295400" cy="838200"/>
          </a:xfrm>
          <a:prstGeom prst="ellipse">
            <a:avLst/>
          </a:prstGeom>
          <a:solidFill>
            <a:srgbClr val="FFFF00"/>
          </a:solidFill>
          <a:ln w="9525">
            <a:solidFill>
              <a:schemeClr val="tx1"/>
            </a:solidFill>
            <a:round/>
            <a:headEnd/>
            <a:tailEnd/>
          </a:ln>
        </p:spPr>
        <p:txBody>
          <a:bodyPr wrap="none" anchor="ct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algn="ctr" eaLnBrk="1" hangingPunct="1">
              <a:spcBef>
                <a:spcPct val="0"/>
              </a:spcBef>
              <a:buClrTx/>
              <a:buSzTx/>
              <a:buFontTx/>
              <a:buNone/>
            </a:pPr>
            <a:r>
              <a:rPr lang="en-US" altLang="en-US" sz="1800" dirty="0"/>
              <a:t>DAO</a:t>
            </a:r>
          </a:p>
        </p:txBody>
      </p:sp>
      <p:sp>
        <p:nvSpPr>
          <p:cNvPr id="14" name="Line 14"/>
          <p:cNvSpPr>
            <a:spLocks noChangeShapeType="1"/>
          </p:cNvSpPr>
          <p:nvPr/>
        </p:nvSpPr>
        <p:spPr bwMode="auto">
          <a:xfrm>
            <a:off x="4572000" y="2397457"/>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 name="Line 15"/>
          <p:cNvSpPr>
            <a:spLocks noChangeShapeType="1"/>
          </p:cNvSpPr>
          <p:nvPr/>
        </p:nvSpPr>
        <p:spPr bwMode="auto">
          <a:xfrm flipH="1">
            <a:off x="4495800" y="2549857"/>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Rectangle 16"/>
          <p:cNvSpPr>
            <a:spLocks noChangeArrowheads="1"/>
          </p:cNvSpPr>
          <p:nvPr/>
        </p:nvSpPr>
        <p:spPr bwMode="auto">
          <a:xfrm>
            <a:off x="6781800" y="1559257"/>
            <a:ext cx="1524000" cy="3276600"/>
          </a:xfrm>
          <a:prstGeom prst="rect">
            <a:avLst/>
          </a:prstGeom>
          <a:solidFill>
            <a:srgbClr val="FFCC66"/>
          </a:solidFill>
          <a:ln w="9525">
            <a:solidFill>
              <a:schemeClr val="tx1"/>
            </a:solidFill>
            <a:miter lim="800000"/>
            <a:headEnd/>
            <a:tailEnd/>
          </a:ln>
        </p:spPr>
        <p:txBody>
          <a:bodyPr wrap="none" anchor="ct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algn="ctr" eaLnBrk="1" hangingPunct="1">
              <a:spcBef>
                <a:spcPct val="0"/>
              </a:spcBef>
              <a:buClrTx/>
              <a:buSzTx/>
              <a:buFontTx/>
              <a:buNone/>
            </a:pPr>
            <a:r>
              <a:rPr lang="en-US" altLang="en-US" sz="1800"/>
              <a:t>Persistent</a:t>
            </a:r>
          </a:p>
          <a:p>
            <a:pPr algn="ctr" eaLnBrk="1" hangingPunct="1">
              <a:spcBef>
                <a:spcPct val="0"/>
              </a:spcBef>
              <a:buClrTx/>
              <a:buSzTx/>
              <a:buFontTx/>
              <a:buNone/>
            </a:pPr>
            <a:r>
              <a:rPr lang="en-US" altLang="en-US" sz="1800"/>
              <a:t>Data</a:t>
            </a:r>
          </a:p>
          <a:p>
            <a:pPr algn="ctr" eaLnBrk="1" hangingPunct="1">
              <a:spcBef>
                <a:spcPct val="0"/>
              </a:spcBef>
              <a:buClrTx/>
              <a:buSzTx/>
              <a:buFontTx/>
              <a:buNone/>
            </a:pPr>
            <a:r>
              <a:rPr lang="en-US" altLang="en-US" sz="1800"/>
              <a:t>Store</a:t>
            </a:r>
          </a:p>
        </p:txBody>
      </p:sp>
      <p:sp>
        <p:nvSpPr>
          <p:cNvPr id="17" name="Line 17"/>
          <p:cNvSpPr>
            <a:spLocks noChangeShapeType="1"/>
          </p:cNvSpPr>
          <p:nvPr/>
        </p:nvSpPr>
        <p:spPr bwMode="auto">
          <a:xfrm>
            <a:off x="6248400" y="2397457"/>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 name="Line 18"/>
          <p:cNvSpPr>
            <a:spLocks noChangeShapeType="1"/>
          </p:cNvSpPr>
          <p:nvPr/>
        </p:nvSpPr>
        <p:spPr bwMode="auto">
          <a:xfrm flipH="1">
            <a:off x="6248400" y="2549857"/>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 name="Line 19"/>
          <p:cNvSpPr>
            <a:spLocks noChangeShapeType="1"/>
          </p:cNvSpPr>
          <p:nvPr/>
        </p:nvSpPr>
        <p:spPr bwMode="auto">
          <a:xfrm>
            <a:off x="4724400" y="1483057"/>
            <a:ext cx="0" cy="3429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 name="Text Box 20"/>
          <p:cNvSpPr txBox="1">
            <a:spLocks noChangeArrowheads="1"/>
          </p:cNvSpPr>
          <p:nvPr/>
        </p:nvSpPr>
        <p:spPr bwMode="auto">
          <a:xfrm>
            <a:off x="1962150" y="4302457"/>
            <a:ext cx="238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en-US" altLang="en-US" sz="2400"/>
              <a:t>Application code</a:t>
            </a:r>
          </a:p>
        </p:txBody>
      </p:sp>
      <p:sp>
        <p:nvSpPr>
          <p:cNvPr id="21" name="Line 21"/>
          <p:cNvSpPr>
            <a:spLocks noChangeShapeType="1"/>
          </p:cNvSpPr>
          <p:nvPr/>
        </p:nvSpPr>
        <p:spPr bwMode="auto">
          <a:xfrm>
            <a:off x="6477000" y="1483057"/>
            <a:ext cx="0" cy="3429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 name="Line 22"/>
          <p:cNvSpPr>
            <a:spLocks noChangeShapeType="1"/>
          </p:cNvSpPr>
          <p:nvPr/>
        </p:nvSpPr>
        <p:spPr bwMode="auto">
          <a:xfrm>
            <a:off x="1447800" y="1483057"/>
            <a:ext cx="0" cy="3429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30777275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6535"/>
            <a:ext cx="8162925" cy="461665"/>
          </a:xfrm>
        </p:spPr>
        <p:txBody>
          <a:bodyPr/>
          <a:lstStyle/>
          <a:p>
            <a:r>
              <a:rPr lang="en-US" altLang="en-US" sz="2400" dirty="0"/>
              <a:t>Instantiate a </a:t>
            </a:r>
            <a:r>
              <a:rPr lang="en-US" altLang="en-US" sz="2400" dirty="0" err="1"/>
              <a:t>UserDao</a:t>
            </a:r>
            <a:r>
              <a:rPr lang="en-US" altLang="en-US" sz="2400" dirty="0"/>
              <a:t> Object in Application Code</a:t>
            </a:r>
            <a:endParaRPr lang="en-US" sz="2400" dirty="0"/>
          </a:p>
        </p:txBody>
      </p:sp>
      <p:sp>
        <p:nvSpPr>
          <p:cNvPr id="3" name="Content Placeholder 2"/>
          <p:cNvSpPr>
            <a:spLocks noGrp="1"/>
          </p:cNvSpPr>
          <p:nvPr>
            <p:ph idx="1"/>
          </p:nvPr>
        </p:nvSpPr>
        <p:spPr/>
        <p:txBody>
          <a:bodyPr/>
          <a:lstStyle/>
          <a:p>
            <a:endParaRPr lang="en-US"/>
          </a:p>
        </p:txBody>
      </p:sp>
      <p:sp>
        <p:nvSpPr>
          <p:cNvPr id="4" name="Text Box 4"/>
          <p:cNvSpPr txBox="1">
            <a:spLocks noChangeArrowheads="1"/>
          </p:cNvSpPr>
          <p:nvPr/>
        </p:nvSpPr>
        <p:spPr bwMode="auto">
          <a:xfrm>
            <a:off x="1905000" y="2209800"/>
            <a:ext cx="53463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id-ID" altLang="en-US" sz="2400" b="1" dirty="0" smtClean="0">
                <a:solidFill>
                  <a:schemeClr val="tx2"/>
                </a:solidFill>
                <a:latin typeface="Courier New" pitchFamily="49" charset="0"/>
              </a:rPr>
              <a:t>StudentDaoImpl</a:t>
            </a:r>
            <a:r>
              <a:rPr lang="en-US" altLang="en-US" sz="2400" dirty="0" smtClean="0">
                <a:latin typeface="Courier New" pitchFamily="49" charset="0"/>
              </a:rPr>
              <a:t> </a:t>
            </a:r>
            <a:r>
              <a:rPr lang="id-ID" altLang="en-US" sz="2400" dirty="0" smtClean="0">
                <a:latin typeface="Courier New" pitchFamily="49" charset="0"/>
              </a:rPr>
              <a:t>student</a:t>
            </a:r>
            <a:r>
              <a:rPr lang="en-US" altLang="en-US" sz="2400" dirty="0" smtClean="0">
                <a:latin typeface="Courier New" pitchFamily="49" charset="0"/>
              </a:rPr>
              <a:t>Dao </a:t>
            </a:r>
            <a:r>
              <a:rPr lang="en-US" altLang="en-US" sz="2400" dirty="0">
                <a:latin typeface="Courier New" pitchFamily="49" charset="0"/>
              </a:rPr>
              <a:t>=</a:t>
            </a:r>
          </a:p>
          <a:p>
            <a:pPr eaLnBrk="1" hangingPunct="1">
              <a:spcBef>
                <a:spcPct val="0"/>
              </a:spcBef>
              <a:buClrTx/>
              <a:buSzTx/>
              <a:buFontTx/>
              <a:buNone/>
            </a:pPr>
            <a:r>
              <a:rPr lang="en-US" altLang="en-US" sz="2400" dirty="0">
                <a:latin typeface="Courier New" pitchFamily="49" charset="0"/>
              </a:rPr>
              <a:t>	new </a:t>
            </a:r>
            <a:r>
              <a:rPr lang="id-ID" altLang="en-US" sz="2400" dirty="0" smtClean="0">
                <a:latin typeface="Courier New" pitchFamily="49" charset="0"/>
              </a:rPr>
              <a:t>StudentDaoImpl</a:t>
            </a:r>
            <a:r>
              <a:rPr lang="en-US" altLang="en-US" sz="2400" dirty="0" smtClean="0">
                <a:latin typeface="Courier New" pitchFamily="49" charset="0"/>
              </a:rPr>
              <a:t>(); </a:t>
            </a:r>
            <a:endParaRPr lang="en-US" altLang="en-US" sz="2400" dirty="0">
              <a:latin typeface="Courier New" pitchFamily="49" charset="0"/>
            </a:endParaRPr>
          </a:p>
        </p:txBody>
      </p:sp>
      <p:sp>
        <p:nvSpPr>
          <p:cNvPr id="5" name="Text Box 6"/>
          <p:cNvSpPr txBox="1">
            <a:spLocks noChangeArrowheads="1"/>
          </p:cNvSpPr>
          <p:nvPr/>
        </p:nvSpPr>
        <p:spPr bwMode="auto">
          <a:xfrm>
            <a:off x="1203325" y="2209800"/>
            <a:ext cx="442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en-US" altLang="en-US" sz="2400"/>
              <a:t>1.</a:t>
            </a:r>
          </a:p>
        </p:txBody>
      </p:sp>
      <p:sp>
        <p:nvSpPr>
          <p:cNvPr id="6" name="Text Box 7"/>
          <p:cNvSpPr txBox="1">
            <a:spLocks noChangeArrowheads="1"/>
          </p:cNvSpPr>
          <p:nvPr/>
        </p:nvSpPr>
        <p:spPr bwMode="auto">
          <a:xfrm>
            <a:off x="1905000" y="3702050"/>
            <a:ext cx="53479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id-ID" altLang="en-US" sz="2400" b="1" dirty="0" smtClean="0">
                <a:solidFill>
                  <a:schemeClr val="tx2"/>
                </a:solidFill>
                <a:latin typeface="Courier New" pitchFamily="49" charset="0"/>
              </a:rPr>
              <a:t>StudentDao</a:t>
            </a:r>
            <a:r>
              <a:rPr lang="en-US" altLang="en-US" sz="2400" dirty="0" smtClean="0">
                <a:latin typeface="Courier New" pitchFamily="49" charset="0"/>
              </a:rPr>
              <a:t> </a:t>
            </a:r>
            <a:r>
              <a:rPr lang="id-ID" altLang="en-US" sz="2400" dirty="0" smtClean="0">
                <a:latin typeface="Courier New" pitchFamily="49" charset="0"/>
              </a:rPr>
              <a:t>student</a:t>
            </a:r>
            <a:r>
              <a:rPr lang="en-US" altLang="en-US" sz="2400" dirty="0" smtClean="0">
                <a:latin typeface="Courier New" pitchFamily="49" charset="0"/>
              </a:rPr>
              <a:t>Dao </a:t>
            </a:r>
            <a:r>
              <a:rPr lang="en-US" altLang="en-US" sz="2400" dirty="0">
                <a:latin typeface="Courier New" pitchFamily="49" charset="0"/>
              </a:rPr>
              <a:t>=</a:t>
            </a:r>
          </a:p>
          <a:p>
            <a:pPr eaLnBrk="1" hangingPunct="1">
              <a:spcBef>
                <a:spcPct val="0"/>
              </a:spcBef>
              <a:buClrTx/>
              <a:buSzTx/>
              <a:buFontTx/>
              <a:buNone/>
            </a:pPr>
            <a:r>
              <a:rPr lang="en-US" altLang="en-US" sz="2400" dirty="0">
                <a:latin typeface="Courier New" pitchFamily="49" charset="0"/>
              </a:rPr>
              <a:t>	new </a:t>
            </a:r>
            <a:r>
              <a:rPr lang="id-ID" altLang="en-US" sz="2400" dirty="0" smtClean="0">
                <a:latin typeface="Courier New" pitchFamily="49" charset="0"/>
              </a:rPr>
              <a:t>StudentDaoImpl</a:t>
            </a:r>
            <a:r>
              <a:rPr lang="en-US" altLang="en-US" sz="2400" dirty="0" smtClean="0">
                <a:latin typeface="Courier New" pitchFamily="49" charset="0"/>
              </a:rPr>
              <a:t>(); </a:t>
            </a:r>
            <a:endParaRPr lang="en-US" altLang="en-US" sz="2400" dirty="0">
              <a:latin typeface="Courier New" pitchFamily="49" charset="0"/>
            </a:endParaRPr>
          </a:p>
        </p:txBody>
      </p:sp>
      <p:sp>
        <p:nvSpPr>
          <p:cNvPr id="7" name="Text Box 8"/>
          <p:cNvSpPr txBox="1">
            <a:spLocks noChangeArrowheads="1"/>
          </p:cNvSpPr>
          <p:nvPr/>
        </p:nvSpPr>
        <p:spPr bwMode="auto">
          <a:xfrm>
            <a:off x="1203325" y="3702050"/>
            <a:ext cx="442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en-US" altLang="en-US" sz="2400"/>
              <a:t>2.</a:t>
            </a:r>
          </a:p>
        </p:txBody>
      </p:sp>
      <p:sp>
        <p:nvSpPr>
          <p:cNvPr id="8" name="Text Box 9"/>
          <p:cNvSpPr txBox="1">
            <a:spLocks noChangeArrowheads="1"/>
          </p:cNvSpPr>
          <p:nvPr/>
        </p:nvSpPr>
        <p:spPr bwMode="auto">
          <a:xfrm>
            <a:off x="2743200" y="5334000"/>
            <a:ext cx="308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en-US" altLang="en-US" sz="2400" i="1"/>
              <a:t>Which one is better??</a:t>
            </a:r>
          </a:p>
        </p:txBody>
      </p:sp>
    </p:spTree>
    <p:extLst>
      <p:ext uri="{BB962C8B-B14F-4D97-AF65-F5344CB8AC3E}">
        <p14:creationId xmlns:p14="http://schemas.microsoft.com/office/powerpoint/2010/main" val="17794631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6535"/>
            <a:ext cx="8162925" cy="461665"/>
          </a:xfrm>
        </p:spPr>
        <p:txBody>
          <a:bodyPr/>
          <a:lstStyle/>
          <a:p>
            <a:r>
              <a:rPr lang="en-US" altLang="en-US" sz="2400" dirty="0"/>
              <a:t>Another Way to Instantiate </a:t>
            </a:r>
            <a:r>
              <a:rPr lang="id-ID" altLang="en-US" sz="2400" dirty="0" smtClean="0"/>
              <a:t>student</a:t>
            </a:r>
            <a:r>
              <a:rPr lang="en-US" altLang="en-US" sz="2400" dirty="0" smtClean="0"/>
              <a:t>Dao</a:t>
            </a:r>
            <a:endParaRPr lang="en-US" sz="2400" dirty="0"/>
          </a:p>
        </p:txBody>
      </p:sp>
      <p:sp>
        <p:nvSpPr>
          <p:cNvPr id="3" name="Content Placeholder 2"/>
          <p:cNvSpPr>
            <a:spLocks noGrp="1"/>
          </p:cNvSpPr>
          <p:nvPr>
            <p:ph idx="1"/>
          </p:nvPr>
        </p:nvSpPr>
        <p:spPr/>
        <p:txBody>
          <a:bodyPr/>
          <a:lstStyle/>
          <a:p>
            <a:endParaRPr lang="en-US" dirty="0"/>
          </a:p>
        </p:txBody>
      </p:sp>
      <p:sp>
        <p:nvSpPr>
          <p:cNvPr id="9" name="Text Box 4"/>
          <p:cNvSpPr txBox="1">
            <a:spLocks noChangeArrowheads="1"/>
          </p:cNvSpPr>
          <p:nvPr/>
        </p:nvSpPr>
        <p:spPr bwMode="auto">
          <a:xfrm>
            <a:off x="1905000" y="1142742"/>
            <a:ext cx="611244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id-ID" altLang="en-US" sz="2000" dirty="0" smtClean="0">
                <a:solidFill>
                  <a:schemeClr val="tx2"/>
                </a:solidFill>
              </a:rPr>
              <a:t>StudentDao</a:t>
            </a:r>
            <a:r>
              <a:rPr lang="en-US" altLang="en-US" sz="2000" dirty="0" smtClean="0"/>
              <a:t> </a:t>
            </a:r>
            <a:r>
              <a:rPr lang="id-ID" altLang="en-US" sz="2000" dirty="0" smtClean="0"/>
              <a:t>student</a:t>
            </a:r>
            <a:r>
              <a:rPr lang="en-US" altLang="en-US" sz="2000" dirty="0" smtClean="0"/>
              <a:t>Dao</a:t>
            </a:r>
            <a:r>
              <a:rPr lang="en-US" altLang="en-US" sz="2000" dirty="0"/>
              <a:t>;</a:t>
            </a:r>
          </a:p>
          <a:p>
            <a:pPr eaLnBrk="1" hangingPunct="1">
              <a:spcBef>
                <a:spcPct val="0"/>
              </a:spcBef>
              <a:buClrTx/>
              <a:buSzTx/>
              <a:buFontTx/>
              <a:buNone/>
            </a:pPr>
            <a:endParaRPr lang="en-US" altLang="en-US" sz="2000" dirty="0"/>
          </a:p>
          <a:p>
            <a:pPr eaLnBrk="1" hangingPunct="1">
              <a:spcBef>
                <a:spcPct val="0"/>
              </a:spcBef>
              <a:buClrTx/>
              <a:buSzTx/>
              <a:buFontTx/>
              <a:buNone/>
            </a:pPr>
            <a:r>
              <a:rPr lang="en-US" altLang="en-US" sz="2000" dirty="0"/>
              <a:t>...</a:t>
            </a:r>
          </a:p>
          <a:p>
            <a:pPr eaLnBrk="1" hangingPunct="1">
              <a:spcBef>
                <a:spcPct val="0"/>
              </a:spcBef>
              <a:buClrTx/>
              <a:buSzTx/>
              <a:buFontTx/>
              <a:buNone/>
            </a:pPr>
            <a:endParaRPr lang="id-ID" altLang="en-US" sz="2000" dirty="0" smtClean="0"/>
          </a:p>
          <a:p>
            <a:pPr eaLnBrk="1" hangingPunct="1">
              <a:spcBef>
                <a:spcPct val="0"/>
              </a:spcBef>
              <a:buClrTx/>
              <a:buSzTx/>
              <a:buFontTx/>
              <a:buNone/>
            </a:pPr>
            <a:r>
              <a:rPr lang="id-ID" altLang="en-US" sz="2000" b="1" dirty="0" smtClean="0">
                <a:solidFill>
                  <a:srgbClr val="C00000"/>
                </a:solidFill>
              </a:rPr>
              <a:t>@Autowired</a:t>
            </a:r>
            <a:endParaRPr lang="en-US" altLang="en-US" sz="2000" b="1" dirty="0">
              <a:solidFill>
                <a:srgbClr val="C00000"/>
              </a:solidFill>
            </a:endParaRPr>
          </a:p>
          <a:p>
            <a:pPr eaLnBrk="1" hangingPunct="1">
              <a:spcBef>
                <a:spcPct val="0"/>
              </a:spcBef>
              <a:buClrTx/>
              <a:buSzTx/>
              <a:buFontTx/>
              <a:buNone/>
            </a:pPr>
            <a:r>
              <a:rPr lang="en-US" altLang="en-US" sz="2000" dirty="0">
                <a:solidFill>
                  <a:schemeClr val="tx2"/>
                </a:solidFill>
              </a:rPr>
              <a:t>public void </a:t>
            </a:r>
            <a:r>
              <a:rPr lang="en-US" altLang="en-US" sz="2000" dirty="0" smtClean="0">
                <a:solidFill>
                  <a:schemeClr val="tx2"/>
                </a:solidFill>
              </a:rPr>
              <a:t>set</a:t>
            </a:r>
            <a:r>
              <a:rPr lang="id-ID" altLang="en-US" sz="2000" dirty="0" smtClean="0">
                <a:solidFill>
                  <a:schemeClr val="tx2"/>
                </a:solidFill>
              </a:rPr>
              <a:t>Student</a:t>
            </a:r>
            <a:r>
              <a:rPr lang="en-US" altLang="en-US" sz="2000" dirty="0" smtClean="0">
                <a:solidFill>
                  <a:schemeClr val="tx2"/>
                </a:solidFill>
              </a:rPr>
              <a:t>Dao</a:t>
            </a:r>
            <a:r>
              <a:rPr lang="en-US" altLang="en-US" sz="2000" dirty="0">
                <a:solidFill>
                  <a:schemeClr val="tx2"/>
                </a:solidFill>
              </a:rPr>
              <a:t>( </a:t>
            </a:r>
            <a:r>
              <a:rPr lang="id-ID" altLang="en-US" sz="2000" dirty="0" smtClean="0">
                <a:solidFill>
                  <a:schemeClr val="tx2"/>
                </a:solidFill>
              </a:rPr>
              <a:t>StudentDao</a:t>
            </a:r>
            <a:r>
              <a:rPr lang="en-US" altLang="en-US" sz="2000" dirty="0" smtClean="0">
                <a:solidFill>
                  <a:schemeClr val="tx2"/>
                </a:solidFill>
              </a:rPr>
              <a:t> </a:t>
            </a:r>
            <a:r>
              <a:rPr lang="id-ID" altLang="en-US" sz="2000" dirty="0" smtClean="0">
                <a:solidFill>
                  <a:schemeClr val="tx2"/>
                </a:solidFill>
              </a:rPr>
              <a:t>student</a:t>
            </a:r>
            <a:r>
              <a:rPr lang="en-US" altLang="en-US" sz="2000" dirty="0" smtClean="0">
                <a:solidFill>
                  <a:schemeClr val="tx2"/>
                </a:solidFill>
              </a:rPr>
              <a:t>Dao</a:t>
            </a:r>
            <a:r>
              <a:rPr lang="en-US" altLang="en-US" sz="2000" dirty="0">
                <a:solidFill>
                  <a:schemeClr val="tx2"/>
                </a:solidFill>
              </a:rPr>
              <a:t>)</a:t>
            </a:r>
          </a:p>
          <a:p>
            <a:pPr eaLnBrk="1" hangingPunct="1">
              <a:spcBef>
                <a:spcPct val="0"/>
              </a:spcBef>
              <a:buClrTx/>
              <a:buSzTx/>
              <a:buFontTx/>
              <a:buNone/>
            </a:pPr>
            <a:r>
              <a:rPr lang="en-US" altLang="en-US" sz="2000" dirty="0"/>
              <a:t>{</a:t>
            </a:r>
          </a:p>
          <a:p>
            <a:pPr eaLnBrk="1" hangingPunct="1">
              <a:spcBef>
                <a:spcPct val="0"/>
              </a:spcBef>
              <a:buClrTx/>
              <a:buSzTx/>
              <a:buFontTx/>
              <a:buNone/>
            </a:pPr>
            <a:r>
              <a:rPr lang="en-US" altLang="en-US" sz="2000" dirty="0"/>
              <a:t>    </a:t>
            </a:r>
            <a:r>
              <a:rPr lang="en-US" altLang="en-US" sz="2000" dirty="0" smtClean="0"/>
              <a:t>this.</a:t>
            </a:r>
            <a:r>
              <a:rPr lang="id-ID" altLang="en-US" sz="2000" dirty="0" smtClean="0"/>
              <a:t>studentD</a:t>
            </a:r>
            <a:r>
              <a:rPr lang="en-US" altLang="en-US" sz="2000" dirty="0" err="1" smtClean="0"/>
              <a:t>ao</a:t>
            </a:r>
            <a:r>
              <a:rPr lang="en-US" altLang="en-US" sz="2000" dirty="0" smtClean="0"/>
              <a:t> </a:t>
            </a:r>
            <a:r>
              <a:rPr lang="en-US" altLang="en-US" sz="2000" dirty="0"/>
              <a:t>= </a:t>
            </a:r>
            <a:r>
              <a:rPr lang="id-ID" altLang="en-US" sz="2000" dirty="0" smtClean="0"/>
              <a:t>student</a:t>
            </a:r>
            <a:r>
              <a:rPr lang="en-US" altLang="en-US" sz="2000" dirty="0" smtClean="0"/>
              <a:t>Dao</a:t>
            </a:r>
            <a:r>
              <a:rPr lang="en-US" altLang="en-US" sz="2000" dirty="0"/>
              <a:t>;</a:t>
            </a:r>
          </a:p>
          <a:p>
            <a:pPr eaLnBrk="1" hangingPunct="1">
              <a:spcBef>
                <a:spcPct val="0"/>
              </a:spcBef>
              <a:buClrTx/>
              <a:buSzTx/>
              <a:buFontTx/>
              <a:buNone/>
            </a:pPr>
            <a:r>
              <a:rPr lang="en-US" altLang="en-US" sz="2000" dirty="0"/>
              <a:t>} </a:t>
            </a:r>
          </a:p>
        </p:txBody>
      </p:sp>
      <p:sp>
        <p:nvSpPr>
          <p:cNvPr id="10" name="Rectangle 3" descr="Rectangle: Click to edit Master text styles&#10;Second level&#10;Third level&#10;Fourth level&#10;Fifth level"/>
          <p:cNvSpPr txBox="1">
            <a:spLocks noChangeArrowheads="1"/>
          </p:cNvSpPr>
          <p:nvPr/>
        </p:nvSpPr>
        <p:spPr bwMode="auto">
          <a:xfrm>
            <a:off x="544016" y="4581872"/>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00000"/>
              </a:lnSpc>
              <a:spcBef>
                <a:spcPct val="10000"/>
              </a:spcBef>
              <a:spcAft>
                <a:spcPct val="20000"/>
              </a:spcAft>
              <a:buClr>
                <a:schemeClr val="folHlink"/>
              </a:buClr>
              <a:buSzPct val="75000"/>
              <a:buFont typeface="Wingdings" panose="05000000000000000000" pitchFamily="2" charset="2"/>
              <a:buChar char="n"/>
              <a:defRPr sz="2400" b="1">
                <a:solidFill>
                  <a:schemeClr val="tx1"/>
                </a:solidFill>
                <a:latin typeface="Calibri" pitchFamily="34" charset="0"/>
                <a:ea typeface="+mn-ea"/>
                <a:cs typeface="+mn-cs"/>
              </a:defRPr>
            </a:lvl1pPr>
            <a:lvl2pPr marL="742950" indent="-285750" algn="l" rtl="0" eaLnBrk="0" fontAlgn="base" hangingPunct="0">
              <a:lnSpc>
                <a:spcPct val="100000"/>
              </a:lnSpc>
              <a:spcBef>
                <a:spcPct val="10000"/>
              </a:spcBef>
              <a:spcAft>
                <a:spcPct val="20000"/>
              </a:spcAft>
              <a:buClr>
                <a:schemeClr val="folHlink"/>
              </a:buClr>
              <a:buSzPct val="70000"/>
              <a:buFont typeface="Wingdings" panose="05000000000000000000" pitchFamily="2" charset="2"/>
              <a:buChar char="n"/>
              <a:defRPr sz="2400">
                <a:solidFill>
                  <a:schemeClr val="tx1"/>
                </a:solidFill>
                <a:latin typeface="Calibri" pitchFamily="34" charset="0"/>
              </a:defRPr>
            </a:lvl2pPr>
            <a:lvl3pPr marL="1143000" indent="-228600" algn="l" rtl="0" eaLnBrk="0" fontAlgn="base" hangingPunct="0">
              <a:lnSpc>
                <a:spcPct val="100000"/>
              </a:lnSpc>
              <a:spcBef>
                <a:spcPct val="20000"/>
              </a:spcBef>
              <a:spcAft>
                <a:spcPct val="10000"/>
              </a:spcAft>
              <a:buClr>
                <a:schemeClr val="tx2"/>
              </a:buClr>
              <a:buChar char="•"/>
              <a:defRPr sz="1800">
                <a:solidFill>
                  <a:schemeClr val="tx1"/>
                </a:solidFill>
                <a:latin typeface="+mj-lt"/>
              </a:defRPr>
            </a:lvl3pPr>
            <a:lvl4pPr marL="1600200" indent="-228600" algn="l" rtl="0" eaLnBrk="0" fontAlgn="base" hangingPunct="0">
              <a:lnSpc>
                <a:spcPct val="100000"/>
              </a:lnSpc>
              <a:spcBef>
                <a:spcPct val="20000"/>
              </a:spcBef>
              <a:spcAft>
                <a:spcPct val="0"/>
              </a:spcAft>
              <a:buClr>
                <a:schemeClr val="hlink"/>
              </a:buClr>
              <a:buChar char="•"/>
              <a:defRPr sz="1800">
                <a:solidFill>
                  <a:schemeClr val="tx1"/>
                </a:solidFill>
                <a:latin typeface="+mj-lt"/>
              </a:defRPr>
            </a:lvl4pPr>
            <a:lvl5pPr marL="2057400" indent="-228600" algn="l" rtl="0" eaLnBrk="0" fontAlgn="base" hangingPunct="0">
              <a:lnSpc>
                <a:spcPct val="100000"/>
              </a:lnSpc>
              <a:spcBef>
                <a:spcPct val="20000"/>
              </a:spcBef>
              <a:spcAft>
                <a:spcPct val="0"/>
              </a:spcAft>
              <a:buClr>
                <a:schemeClr val="tx1"/>
              </a:buClr>
              <a:buSzPct val="85000"/>
              <a:buChar char="•"/>
              <a:defRPr sz="1800">
                <a:solidFill>
                  <a:schemeClr val="tx1"/>
                </a:solidFill>
                <a:latin typeface="+mj-lt"/>
              </a:defRPr>
            </a:lvl5pPr>
            <a:lvl6pPr marL="25146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6pPr>
            <a:lvl7pPr marL="29718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7pPr>
            <a:lvl8pPr marL="34290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8pPr>
            <a:lvl9pPr marL="38862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9pPr>
          </a:lstStyle>
          <a:p>
            <a:pPr eaLnBrk="1" hangingPunct="1">
              <a:lnSpc>
                <a:spcPct val="90000"/>
              </a:lnSpc>
            </a:pPr>
            <a:r>
              <a:rPr lang="en-US" altLang="en-US" sz="2800" kern="0" dirty="0" smtClean="0"/>
              <a:t>No more dependency on a specific implementation of the DAO</a:t>
            </a:r>
          </a:p>
          <a:p>
            <a:pPr eaLnBrk="1" hangingPunct="1">
              <a:lnSpc>
                <a:spcPct val="90000"/>
              </a:lnSpc>
            </a:pPr>
            <a:r>
              <a:rPr lang="en-US" altLang="en-US" sz="2800" i="1" kern="0" dirty="0" smtClean="0"/>
              <a:t>But who will call the setter?</a:t>
            </a:r>
            <a:r>
              <a:rPr lang="id-ID" altLang="en-US" sz="2800" i="1" kern="0" dirty="0" smtClean="0"/>
              <a:t> </a:t>
            </a:r>
          </a:p>
          <a:p>
            <a:pPr lvl="1" eaLnBrk="1" hangingPunct="1">
              <a:lnSpc>
                <a:spcPct val="90000"/>
              </a:lnSpc>
            </a:pPr>
            <a:r>
              <a:rPr lang="id-ID" altLang="en-US" i="1" kern="0" dirty="0" smtClean="0"/>
              <a:t>Do you still remember IoC/Dependency Injection? </a:t>
            </a:r>
            <a:r>
              <a:rPr lang="id-ID" altLang="en-US" i="1" kern="0" dirty="0" smtClean="0">
                <a:sym typeface="Wingdings" panose="05000000000000000000" pitchFamily="2" charset="2"/>
              </a:rPr>
              <a:t></a:t>
            </a:r>
            <a:endParaRPr lang="en-US" altLang="en-US" i="1" kern="0" dirty="0" smtClean="0"/>
          </a:p>
        </p:txBody>
      </p:sp>
    </p:spTree>
    <p:extLst>
      <p:ext uri="{BB962C8B-B14F-4D97-AF65-F5344CB8AC3E}">
        <p14:creationId xmlns:p14="http://schemas.microsoft.com/office/powerpoint/2010/main" val="26491735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Row Data Gateway</a:t>
            </a:r>
          </a:p>
          <a:p>
            <a:r>
              <a:rPr lang="en-US" dirty="0" smtClean="0"/>
              <a:t>Active Record</a:t>
            </a:r>
          </a:p>
          <a:p>
            <a:r>
              <a:rPr lang="en-US" dirty="0" smtClean="0"/>
              <a:t>Data Mapper</a:t>
            </a:r>
          </a:p>
          <a:p>
            <a:r>
              <a:rPr lang="en-US" dirty="0" smtClean="0"/>
              <a:t>Table Data Gateway (TDG)</a:t>
            </a:r>
          </a:p>
          <a:p>
            <a:r>
              <a:rPr lang="en-US" dirty="0" smtClean="0"/>
              <a:t>DAO</a:t>
            </a:r>
          </a:p>
          <a:p>
            <a:endParaRPr lang="en-US" dirty="0"/>
          </a:p>
        </p:txBody>
      </p:sp>
    </p:spTree>
    <p:extLst>
      <p:ext uri="{BB962C8B-B14F-4D97-AF65-F5344CB8AC3E}">
        <p14:creationId xmlns:p14="http://schemas.microsoft.com/office/powerpoint/2010/main" val="188821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Problems in Data Access</a:t>
            </a:r>
            <a:endParaRPr lang="en-US" dirty="0"/>
          </a:p>
        </p:txBody>
      </p:sp>
      <p:sp>
        <p:nvSpPr>
          <p:cNvPr id="3" name="Content Placeholder 2"/>
          <p:cNvSpPr>
            <a:spLocks noGrp="1"/>
          </p:cNvSpPr>
          <p:nvPr>
            <p:ph idx="1"/>
          </p:nvPr>
        </p:nvSpPr>
        <p:spPr/>
        <p:txBody>
          <a:bodyPr/>
          <a:lstStyle/>
          <a:p>
            <a:r>
              <a:rPr lang="en-US" altLang="en-US" dirty="0">
                <a:solidFill>
                  <a:srgbClr val="444444"/>
                </a:solidFill>
                <a:latin typeface="Arial" charset="0"/>
              </a:rPr>
              <a:t>Access to data varies depending on the source of the data</a:t>
            </a:r>
            <a:r>
              <a:rPr lang="en-US" altLang="en-US" dirty="0" smtClean="0">
                <a:solidFill>
                  <a:srgbClr val="444444"/>
                </a:solidFill>
                <a:latin typeface="Arial" charset="0"/>
              </a:rPr>
              <a:t>.</a:t>
            </a:r>
            <a:endParaRPr lang="id-ID" altLang="en-US" dirty="0" smtClean="0">
              <a:solidFill>
                <a:srgbClr val="444444"/>
              </a:solidFill>
              <a:latin typeface="Arial" charset="0"/>
            </a:endParaRPr>
          </a:p>
          <a:p>
            <a:pPr lvl="1"/>
            <a:r>
              <a:rPr lang="en-US" altLang="en-US" dirty="0">
                <a:solidFill>
                  <a:srgbClr val="444444"/>
                </a:solidFill>
                <a:latin typeface="Arial" charset="0"/>
              </a:rPr>
              <a:t>type of storage (</a:t>
            </a:r>
            <a:r>
              <a:rPr lang="en-US" altLang="en-US" dirty="0">
                <a:solidFill>
                  <a:srgbClr val="0070C0"/>
                </a:solidFill>
                <a:latin typeface="Arial" charset="0"/>
              </a:rPr>
              <a:t>relational databases</a:t>
            </a:r>
            <a:r>
              <a:rPr lang="en-US" altLang="en-US" dirty="0">
                <a:solidFill>
                  <a:srgbClr val="444444"/>
                </a:solidFill>
                <a:latin typeface="Arial" charset="0"/>
              </a:rPr>
              <a:t>, </a:t>
            </a:r>
            <a:r>
              <a:rPr lang="en-US" altLang="en-US" dirty="0">
                <a:solidFill>
                  <a:srgbClr val="0070C0"/>
                </a:solidFill>
                <a:latin typeface="Arial" charset="0"/>
              </a:rPr>
              <a:t>object-oriented databases</a:t>
            </a:r>
            <a:r>
              <a:rPr lang="en-US" altLang="en-US" dirty="0">
                <a:solidFill>
                  <a:srgbClr val="444444"/>
                </a:solidFill>
                <a:latin typeface="Arial" charset="0"/>
              </a:rPr>
              <a:t>, </a:t>
            </a:r>
            <a:r>
              <a:rPr lang="en-US" altLang="en-US" dirty="0">
                <a:solidFill>
                  <a:srgbClr val="0070C0"/>
                </a:solidFill>
                <a:latin typeface="Arial" charset="0"/>
              </a:rPr>
              <a:t>flat files</a:t>
            </a:r>
            <a:r>
              <a:rPr lang="en-US" altLang="en-US" dirty="0">
                <a:solidFill>
                  <a:srgbClr val="444444"/>
                </a:solidFill>
                <a:latin typeface="Arial" charset="0"/>
              </a:rPr>
              <a:t>, </a:t>
            </a:r>
            <a:r>
              <a:rPr lang="en-US" altLang="en-US" dirty="0" err="1">
                <a:solidFill>
                  <a:srgbClr val="444444"/>
                </a:solidFill>
                <a:latin typeface="Arial" charset="0"/>
              </a:rPr>
              <a:t>etc</a:t>
            </a:r>
            <a:r>
              <a:rPr lang="en-US" altLang="en-US" dirty="0" smtClean="0">
                <a:solidFill>
                  <a:srgbClr val="444444"/>
                </a:solidFill>
                <a:latin typeface="Arial" charset="0"/>
              </a:rPr>
              <a:t>)</a:t>
            </a:r>
            <a:endParaRPr lang="id-ID" altLang="en-US" dirty="0" smtClean="0">
              <a:solidFill>
                <a:srgbClr val="444444"/>
              </a:solidFill>
              <a:latin typeface="Arial" charset="0"/>
            </a:endParaRPr>
          </a:p>
          <a:p>
            <a:pPr lvl="1"/>
            <a:r>
              <a:rPr lang="en-US" altLang="en-US" dirty="0">
                <a:solidFill>
                  <a:srgbClr val="444444"/>
                </a:solidFill>
                <a:latin typeface="Arial" charset="0"/>
              </a:rPr>
              <a:t>particular vendor implementation for a </a:t>
            </a:r>
            <a:r>
              <a:rPr lang="en-US" altLang="en-US" dirty="0" smtClean="0">
                <a:solidFill>
                  <a:srgbClr val="444444"/>
                </a:solidFill>
                <a:latin typeface="Arial" charset="0"/>
              </a:rPr>
              <a:t>type</a:t>
            </a:r>
            <a:endParaRPr lang="id-ID" altLang="en-US" dirty="0" smtClean="0">
              <a:solidFill>
                <a:srgbClr val="444444"/>
              </a:solidFill>
              <a:latin typeface="Arial" charset="0"/>
            </a:endParaRPr>
          </a:p>
          <a:p>
            <a:pPr lvl="1"/>
            <a:endParaRPr lang="id-ID" altLang="en-US" dirty="0" smtClean="0">
              <a:solidFill>
                <a:srgbClr val="444444"/>
              </a:solidFill>
              <a:latin typeface="Arial" charset="0"/>
            </a:endParaRPr>
          </a:p>
          <a:p>
            <a:r>
              <a:rPr lang="en-US" altLang="en-US" dirty="0">
                <a:solidFill>
                  <a:srgbClr val="444444"/>
                </a:solidFill>
                <a:latin typeface="Arial" charset="0"/>
              </a:rPr>
              <a:t>coupling between the components and the data source implementation</a:t>
            </a:r>
            <a:r>
              <a:rPr lang="en-US" altLang="en-US" b="0" dirty="0">
                <a:solidFill>
                  <a:srgbClr val="444444"/>
                </a:solidFill>
                <a:latin typeface="Arial" charset="0"/>
              </a:rPr>
              <a:t>: appears when including the connectivity and data access code provided by different API’s within the business components (domain objects)</a:t>
            </a:r>
            <a:endParaRPr lang="en-US" b="0" dirty="0"/>
          </a:p>
        </p:txBody>
      </p:sp>
    </p:spTree>
    <p:extLst>
      <p:ext uri="{BB962C8B-B14F-4D97-AF65-F5344CB8AC3E}">
        <p14:creationId xmlns:p14="http://schemas.microsoft.com/office/powerpoint/2010/main" val="39219515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253425"/>
            <a:ext cx="8162925" cy="584775"/>
          </a:xfrm>
        </p:spPr>
        <p:txBody>
          <a:bodyPr/>
          <a:lstStyle/>
          <a:p>
            <a:pPr eaLnBrk="1" hangingPunct="1"/>
            <a:r>
              <a:rPr lang="id-ID" altLang="en-US" sz="3200" dirty="0" smtClean="0"/>
              <a:t>Relational Database?</a:t>
            </a:r>
            <a:endParaRPr lang="en-AU" altLang="en-US" sz="3200" dirty="0"/>
          </a:p>
        </p:txBody>
      </p:sp>
      <p:sp>
        <p:nvSpPr>
          <p:cNvPr id="7171" name="Content Placeholder 2"/>
          <p:cNvSpPr>
            <a:spLocks noGrp="1"/>
          </p:cNvSpPr>
          <p:nvPr>
            <p:ph idx="1"/>
          </p:nvPr>
        </p:nvSpPr>
        <p:spPr/>
        <p:txBody>
          <a:bodyPr/>
          <a:lstStyle/>
          <a:p>
            <a:pPr eaLnBrk="1" hangingPunct="1"/>
            <a:r>
              <a:rPr lang="id-ID" altLang="en-US" dirty="0" smtClean="0"/>
              <a:t>Actually, </a:t>
            </a:r>
            <a:r>
              <a:rPr lang="en-US" b="0" dirty="0"/>
              <a:t>With an </a:t>
            </a:r>
            <a:r>
              <a:rPr lang="en-US" dirty="0"/>
              <a:t>OO database</a:t>
            </a:r>
            <a:r>
              <a:rPr lang="en-US" b="0" dirty="0"/>
              <a:t> you don't have to worry about </a:t>
            </a:r>
            <a:r>
              <a:rPr lang="en-US" b="0" dirty="0" smtClean="0"/>
              <a:t>mapping</a:t>
            </a:r>
            <a:r>
              <a:rPr lang="id-ID" b="0" dirty="0" smtClean="0"/>
              <a:t> (when you use OO paradigm on your program).</a:t>
            </a:r>
          </a:p>
          <a:p>
            <a:pPr eaLnBrk="1" hangingPunct="1"/>
            <a:endParaRPr lang="en-AU" altLang="en-US" dirty="0"/>
          </a:p>
          <a:p>
            <a:pPr marL="0" indent="0" eaLnBrk="1" hangingPunct="1">
              <a:buNone/>
            </a:pPr>
            <a:r>
              <a:rPr lang="id-ID" altLang="en-US" dirty="0" smtClean="0"/>
              <a:t>Martin Fowler said ...</a:t>
            </a:r>
          </a:p>
          <a:p>
            <a:pPr eaLnBrk="1" hangingPunct="1"/>
            <a:r>
              <a:rPr lang="id-ID" altLang="en-US" b="0" dirty="0" smtClean="0"/>
              <a:t>Most enterprise application projects don’t use OO database</a:t>
            </a:r>
          </a:p>
          <a:p>
            <a:pPr eaLnBrk="1" hangingPunct="1"/>
            <a:r>
              <a:rPr lang="id-ID" altLang="en-US" b="0" dirty="0" smtClean="0"/>
              <a:t>Relational databases are well-understood</a:t>
            </a:r>
          </a:p>
          <a:p>
            <a:pPr eaLnBrk="1" hangingPunct="1"/>
            <a:r>
              <a:rPr lang="id-ID" altLang="en-US" b="0" dirty="0" smtClean="0"/>
              <a:t>Relational databases are proven technology backed by big vendors who have been around for long time</a:t>
            </a:r>
          </a:p>
          <a:p>
            <a:pPr eaLnBrk="1" hangingPunct="1"/>
            <a:r>
              <a:rPr lang="id-ID" altLang="en-US" b="0" dirty="0" smtClean="0"/>
              <a:t>SQL provides a relatively standard interface for all sorts of tools</a:t>
            </a:r>
          </a:p>
          <a:p>
            <a:pPr eaLnBrk="1" hangingPunct="1"/>
            <a:endParaRPr lang="en-AU" altLang="en-US" dirty="0"/>
          </a:p>
          <a:p>
            <a:pPr eaLnBrk="1" hangingPunct="1"/>
            <a:endParaRPr lang="en-AU" alt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Mapping to Relational Database</a:t>
            </a:r>
            <a:endParaRPr lang="en-US" dirty="0"/>
          </a:p>
        </p:txBody>
      </p:sp>
      <p:sp>
        <p:nvSpPr>
          <p:cNvPr id="3" name="Content Placeholder 2"/>
          <p:cNvSpPr>
            <a:spLocks noGrp="1"/>
          </p:cNvSpPr>
          <p:nvPr>
            <p:ph idx="1"/>
          </p:nvPr>
        </p:nvSpPr>
        <p:spPr/>
        <p:txBody>
          <a:bodyPr/>
          <a:lstStyle/>
          <a:p>
            <a:r>
              <a:rPr lang="en-US" b="0" dirty="0"/>
              <a:t>Despite SQL's widespread use in enterprise software, there are still pitfalls in using </a:t>
            </a:r>
            <a:r>
              <a:rPr lang="en-US" b="0" dirty="0" smtClean="0"/>
              <a:t>it</a:t>
            </a:r>
            <a:r>
              <a:rPr lang="id-ID" b="0" dirty="0" smtClean="0"/>
              <a:t>.</a:t>
            </a:r>
          </a:p>
          <a:p>
            <a:pPr lvl="1"/>
            <a:r>
              <a:rPr lang="en-US" sz="2000" b="0" dirty="0"/>
              <a:t>Many </a:t>
            </a:r>
            <a:r>
              <a:rPr lang="en-US" sz="2000" b="0" dirty="0" smtClean="0"/>
              <a:t>application</a:t>
            </a:r>
            <a:r>
              <a:rPr lang="id-ID" sz="2000" b="0" dirty="0" smtClean="0"/>
              <a:t> </a:t>
            </a:r>
            <a:r>
              <a:rPr lang="en-US" sz="2000" b="0" dirty="0" smtClean="0"/>
              <a:t>developers </a:t>
            </a:r>
            <a:r>
              <a:rPr lang="en-US" sz="2000" b="0" dirty="0"/>
              <a:t>don't understand SQL well and, as a result, have problems defining effective </a:t>
            </a:r>
            <a:r>
              <a:rPr lang="en-US" sz="2000" b="0" dirty="0" smtClean="0"/>
              <a:t>queries</a:t>
            </a:r>
            <a:endParaRPr lang="id-ID" sz="2000" b="0" dirty="0" smtClean="0"/>
          </a:p>
          <a:p>
            <a:pPr lvl="1"/>
            <a:r>
              <a:rPr lang="en-US" sz="2000" b="0" dirty="0"/>
              <a:t>Database administrations (DBAs) also like to get at the SQL that accesses a table </a:t>
            </a:r>
            <a:r>
              <a:rPr lang="en-US" sz="2000" b="0" dirty="0" smtClean="0"/>
              <a:t>so</a:t>
            </a:r>
            <a:r>
              <a:rPr lang="id-ID" sz="2000" b="0" dirty="0" smtClean="0"/>
              <a:t> </a:t>
            </a:r>
            <a:r>
              <a:rPr lang="en-US" sz="2000" b="0" dirty="0" smtClean="0"/>
              <a:t>that </a:t>
            </a:r>
            <a:r>
              <a:rPr lang="en-US" sz="2000" b="0" dirty="0"/>
              <a:t>they can understand how best to tune it</a:t>
            </a:r>
            <a:endParaRPr lang="id-ID" sz="6000" b="0" dirty="0" smtClean="0"/>
          </a:p>
          <a:p>
            <a:r>
              <a:rPr lang="en-US" b="0" dirty="0"/>
              <a:t>it's wise to </a:t>
            </a:r>
            <a:r>
              <a:rPr lang="en-US" dirty="0">
                <a:solidFill>
                  <a:srgbClr val="0070C0"/>
                </a:solidFill>
              </a:rPr>
              <a:t>separate SQL access from the domain logic</a:t>
            </a:r>
            <a:r>
              <a:rPr lang="en-US" b="0" dirty="0"/>
              <a:t> and place it in separate </a:t>
            </a:r>
            <a:r>
              <a:rPr lang="en-US" b="0" dirty="0" smtClean="0"/>
              <a:t>classes</a:t>
            </a:r>
            <a:r>
              <a:rPr lang="id-ID" b="0" dirty="0" smtClean="0"/>
              <a:t>.</a:t>
            </a:r>
            <a:endParaRPr lang="en-US" dirty="0"/>
          </a:p>
        </p:txBody>
      </p:sp>
    </p:spTree>
    <p:extLst>
      <p:ext uri="{BB962C8B-B14F-4D97-AF65-F5344CB8AC3E}">
        <p14:creationId xmlns:p14="http://schemas.microsoft.com/office/powerpoint/2010/main" val="41190686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Patterns</a:t>
            </a:r>
            <a:endParaRPr lang="en-US" dirty="0"/>
          </a:p>
        </p:txBody>
      </p:sp>
      <p:sp>
        <p:nvSpPr>
          <p:cNvPr id="3" name="Content Placeholder 2"/>
          <p:cNvSpPr>
            <a:spLocks noGrp="1"/>
          </p:cNvSpPr>
          <p:nvPr>
            <p:ph idx="1"/>
          </p:nvPr>
        </p:nvSpPr>
        <p:spPr/>
        <p:txBody>
          <a:bodyPr/>
          <a:lstStyle/>
          <a:p>
            <a:pPr marL="0" indent="0">
              <a:buNone/>
            </a:pPr>
            <a:r>
              <a:rPr lang="id-ID" dirty="0" smtClean="0"/>
              <a:t>From Martin Fowler’s book:</a:t>
            </a:r>
          </a:p>
          <a:p>
            <a:r>
              <a:rPr lang="id-ID" b="0" dirty="0"/>
              <a:t>Row Data </a:t>
            </a:r>
            <a:r>
              <a:rPr lang="id-ID" b="0" dirty="0" smtClean="0"/>
              <a:t>Gateway</a:t>
            </a:r>
          </a:p>
          <a:p>
            <a:r>
              <a:rPr lang="id-ID" b="0" dirty="0" smtClean="0"/>
              <a:t>Active Record</a:t>
            </a:r>
          </a:p>
          <a:p>
            <a:r>
              <a:rPr lang="id-ID" b="0" dirty="0" smtClean="0"/>
              <a:t>Table Data Gateway</a:t>
            </a:r>
          </a:p>
          <a:p>
            <a:r>
              <a:rPr lang="id-ID" dirty="0" smtClean="0">
                <a:solidFill>
                  <a:srgbClr val="0070C0"/>
                </a:solidFill>
              </a:rPr>
              <a:t>Data Mapper</a:t>
            </a:r>
          </a:p>
          <a:p>
            <a:pPr marL="0" indent="0">
              <a:buNone/>
            </a:pPr>
            <a:endParaRPr lang="id-ID" dirty="0" smtClean="0"/>
          </a:p>
          <a:p>
            <a:pPr marL="0" indent="0">
              <a:buNone/>
            </a:pPr>
            <a:r>
              <a:rPr lang="id-ID" dirty="0" smtClean="0"/>
              <a:t>Other pattern related to Martin Fowler’s patterns:</a:t>
            </a:r>
          </a:p>
          <a:p>
            <a:r>
              <a:rPr lang="id-ID" dirty="0" smtClean="0">
                <a:solidFill>
                  <a:srgbClr val="0070C0"/>
                </a:solidFill>
              </a:rPr>
              <a:t>Data Access Object (DAO)</a:t>
            </a:r>
          </a:p>
          <a:p>
            <a:endParaRPr lang="en-US" dirty="0"/>
          </a:p>
        </p:txBody>
      </p:sp>
    </p:spTree>
    <p:extLst>
      <p:ext uri="{BB962C8B-B14F-4D97-AF65-F5344CB8AC3E}">
        <p14:creationId xmlns:p14="http://schemas.microsoft.com/office/powerpoint/2010/main" val="5180913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KP1-template">
  <a:themeElements>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KP1-templat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KP1-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KP1-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KP1-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C:\home\denny\kp1\KP1-template.pot</Template>
  <TotalTime>20170</TotalTime>
  <Words>3258</Words>
  <Application>Microsoft Macintosh PowerPoint</Application>
  <PresentationFormat>On-screen Show (4:3)</PresentationFormat>
  <Paragraphs>510</Paragraphs>
  <Slides>58</Slides>
  <Notes>10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KP1-template</vt:lpstr>
      <vt:lpstr>Mapping to Relational Database</vt:lpstr>
      <vt:lpstr>References</vt:lpstr>
      <vt:lpstr>So far</vt:lpstr>
      <vt:lpstr>What is this chapter about?</vt:lpstr>
      <vt:lpstr>Problems in Data Access</vt:lpstr>
      <vt:lpstr>Problems in Data Access</vt:lpstr>
      <vt:lpstr>Relational Database?</vt:lpstr>
      <vt:lpstr>Mapping to Relational Database</vt:lpstr>
      <vt:lpstr>Patterns</vt:lpstr>
      <vt:lpstr>Row Data Gateway</vt:lpstr>
      <vt:lpstr>Row Data Gateway</vt:lpstr>
      <vt:lpstr>Row Data Gateway</vt:lpstr>
      <vt:lpstr>Row Data Gateway</vt:lpstr>
      <vt:lpstr>How It Works</vt:lpstr>
      <vt:lpstr>When To Use It</vt:lpstr>
      <vt:lpstr>Example: A Person Record</vt:lpstr>
      <vt:lpstr>Example: A Person Record</vt:lpstr>
      <vt:lpstr>Example: A Person Record</vt:lpstr>
      <vt:lpstr>Example: A Person Record</vt:lpstr>
      <vt:lpstr>Example: A Person Record</vt:lpstr>
      <vt:lpstr>Example: A Person Record</vt:lpstr>
      <vt:lpstr>Example: A Person Record</vt:lpstr>
      <vt:lpstr>Example: A Person Record</vt:lpstr>
      <vt:lpstr>Active Record</vt:lpstr>
      <vt:lpstr>Active Record</vt:lpstr>
      <vt:lpstr>Active Record – How it works</vt:lpstr>
      <vt:lpstr>Active Record – When to use it</vt:lpstr>
      <vt:lpstr>Active Record - Example</vt:lpstr>
      <vt:lpstr>Active Record - Example</vt:lpstr>
      <vt:lpstr>Active Record - Example</vt:lpstr>
      <vt:lpstr>Active Record - Example</vt:lpstr>
      <vt:lpstr>Data Mapper</vt:lpstr>
      <vt:lpstr>Data Mapper</vt:lpstr>
      <vt:lpstr>Data Mapper</vt:lpstr>
      <vt:lpstr>How It Works</vt:lpstr>
      <vt:lpstr>How It Works</vt:lpstr>
      <vt:lpstr>When To Use It</vt:lpstr>
      <vt:lpstr>Example</vt:lpstr>
      <vt:lpstr>Example</vt:lpstr>
      <vt:lpstr>Example</vt:lpstr>
      <vt:lpstr>Example</vt:lpstr>
      <vt:lpstr>Table Data Gateway</vt:lpstr>
      <vt:lpstr>Table Data Gateway</vt:lpstr>
      <vt:lpstr>Table Data Gateway</vt:lpstr>
      <vt:lpstr>Table Data Gateway</vt:lpstr>
      <vt:lpstr>How It Works</vt:lpstr>
      <vt:lpstr>When To Use It</vt:lpstr>
      <vt:lpstr>Data Access Object (DAO)</vt:lpstr>
      <vt:lpstr>Data Access Object (DAO)</vt:lpstr>
      <vt:lpstr>Participants in DAO Pattern</vt:lpstr>
      <vt:lpstr>Participants in DAO Pattern</vt:lpstr>
      <vt:lpstr>Example</vt:lpstr>
      <vt:lpstr>Example</vt:lpstr>
      <vt:lpstr>Example</vt:lpstr>
      <vt:lpstr>Just another view of DAO ...</vt:lpstr>
      <vt:lpstr>Instantiate a UserDao Object in Application Code</vt:lpstr>
      <vt:lpstr>Another Way to Instantiate studentDao</vt:lpstr>
      <vt:lpstr>Summary</vt:lpstr>
    </vt:vector>
  </TitlesOfParts>
  <Company>University of Indonesia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Java Program</dc:title>
  <dc:subject>Compiling</dc:subject>
  <dc:creator>Denny</dc:creator>
  <cp:lastModifiedBy>Samuel Louvan</cp:lastModifiedBy>
  <cp:revision>864</cp:revision>
  <cp:lastPrinted>2000-10-04T08:54:03Z</cp:lastPrinted>
  <dcterms:created xsi:type="dcterms:W3CDTF">2000-01-30T03:59:38Z</dcterms:created>
  <dcterms:modified xsi:type="dcterms:W3CDTF">2017-03-10T05:01:49Z</dcterms:modified>
</cp:coreProperties>
</file>