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1"/>
  </p:notesMasterIdLst>
  <p:handoutMasterIdLst>
    <p:handoutMasterId r:id="rId72"/>
  </p:handoutMasterIdLst>
  <p:sldIdLst>
    <p:sldId id="394" r:id="rId2"/>
    <p:sldId id="459" r:id="rId3"/>
    <p:sldId id="395" r:id="rId4"/>
    <p:sldId id="396" r:id="rId5"/>
    <p:sldId id="460" r:id="rId6"/>
    <p:sldId id="461" r:id="rId7"/>
    <p:sldId id="462" r:id="rId8"/>
    <p:sldId id="463" r:id="rId9"/>
    <p:sldId id="464" r:id="rId10"/>
    <p:sldId id="465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66" r:id="rId19"/>
    <p:sldId id="467" r:id="rId20"/>
    <p:sldId id="430" r:id="rId21"/>
    <p:sldId id="431" r:id="rId22"/>
    <p:sldId id="432" r:id="rId23"/>
    <p:sldId id="468" r:id="rId24"/>
    <p:sldId id="469" r:id="rId25"/>
    <p:sldId id="470" r:id="rId26"/>
    <p:sldId id="471" r:id="rId27"/>
    <p:sldId id="472" r:id="rId28"/>
    <p:sldId id="473" r:id="rId29"/>
    <p:sldId id="477" r:id="rId30"/>
    <p:sldId id="475" r:id="rId31"/>
    <p:sldId id="478" r:id="rId32"/>
    <p:sldId id="476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45" r:id="rId41"/>
    <p:sldId id="446" r:id="rId42"/>
    <p:sldId id="447" r:id="rId43"/>
    <p:sldId id="448" r:id="rId44"/>
    <p:sldId id="449" r:id="rId45"/>
    <p:sldId id="450" r:id="rId46"/>
    <p:sldId id="489" r:id="rId47"/>
    <p:sldId id="486" r:id="rId48"/>
    <p:sldId id="490" r:id="rId49"/>
    <p:sldId id="488" r:id="rId50"/>
    <p:sldId id="495" r:id="rId51"/>
    <p:sldId id="496" r:id="rId52"/>
    <p:sldId id="497" r:id="rId53"/>
    <p:sldId id="498" r:id="rId54"/>
    <p:sldId id="499" r:id="rId55"/>
    <p:sldId id="491" r:id="rId56"/>
    <p:sldId id="492" r:id="rId57"/>
    <p:sldId id="500" r:id="rId58"/>
    <p:sldId id="501" r:id="rId59"/>
    <p:sldId id="493" r:id="rId60"/>
    <p:sldId id="494" r:id="rId61"/>
    <p:sldId id="502" r:id="rId62"/>
    <p:sldId id="451" r:id="rId63"/>
    <p:sldId id="452" r:id="rId64"/>
    <p:sldId id="453" r:id="rId65"/>
    <p:sldId id="456" r:id="rId66"/>
    <p:sldId id="457" r:id="rId67"/>
    <p:sldId id="454" r:id="rId68"/>
    <p:sldId id="455" r:id="rId69"/>
    <p:sldId id="503" r:id="rId70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E62E20"/>
    <a:srgbClr val="FFCC66"/>
    <a:srgbClr val="FF99CC"/>
    <a:srgbClr val="00FF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7" autoAdjust="0"/>
  </p:normalViewPr>
  <p:slideViewPr>
    <p:cSldViewPr>
      <p:cViewPr varScale="1">
        <p:scale>
          <a:sx n="80" d="100"/>
          <a:sy n="80" d="100"/>
        </p:scale>
        <p:origin x="-11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B88E04F-B422-41FF-AB2F-6D7E99BA5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311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0"/>
            <a:r>
              <a:rPr lang="en-GB" noProof="0"/>
              <a:t>Second level</a:t>
            </a:r>
          </a:p>
          <a:p>
            <a:pPr lvl="0"/>
            <a:r>
              <a:rPr lang="en-GB" noProof="0"/>
              <a:t>Third level</a:t>
            </a:r>
          </a:p>
          <a:p>
            <a:pPr lvl="0"/>
            <a:r>
              <a:rPr lang="en-GB" noProof="0"/>
              <a:t>Fourth level</a:t>
            </a:r>
          </a:p>
          <a:p>
            <a:pPr lvl="0"/>
            <a:r>
              <a:rPr lang="en-GB" noProof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88E122F-E897-4F75-A60E-D6A0A73148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93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E122F-E897-4F75-A60E-D6A0A731487E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79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Separating</a:t>
            </a:r>
            <a:r>
              <a:rPr lang="id-ID" baseline="0" dirty="0"/>
              <a:t> presentation dan model:</a:t>
            </a:r>
          </a:p>
          <a:p>
            <a:pPr marL="228600" indent="-228600">
              <a:buAutoNum type="arabicPeriod"/>
            </a:pPr>
            <a:r>
              <a:rPr lang="id-ID" baseline="0" dirty="0"/>
              <a:t>Mengizinkan kita membuat presentasi yang banyak, sementara modelnya tetap. Contoh: Tampilan SCELE bisa diganti-ganti tapi informasi yang ditampilkan sama saja</a:t>
            </a:r>
          </a:p>
          <a:p>
            <a:pPr marL="228600" indent="-228600">
              <a:buAutoNum type="arabicPeriod"/>
            </a:pPr>
            <a:r>
              <a:rPr lang="id-ID" baseline="0" dirty="0"/>
              <a:t>Presentation dan view adalah 2 hal yang berbeda.view =&gt; isu UI dan layouting. Model =&gt; business policies dan database interactions. Library yang digunakan beda-beda. Programmer/tim pengembangnya pun bisa dibedakan.</a:t>
            </a:r>
          </a:p>
          <a:p>
            <a:pPr marL="228600" indent="-228600">
              <a:buAutoNum type="arabicPeriod"/>
            </a:pPr>
            <a:r>
              <a:rPr lang="id-ID" baseline="0" dirty="0"/>
              <a:t>Model lebih mudah ditest daripada view, pemisahan ini memudahkan test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E122F-E897-4F75-A60E-D6A0A731487E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551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important that the HTTP</a:t>
            </a:r>
            <a:r>
              <a:rPr lang="en-US" baseline="0" dirty="0" smtClean="0"/>
              <a:t> stuff does not go to the model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E122F-E897-4F75-A60E-D6A0A731487E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648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http://www.w3schools.com/xsl/xsl_transformation.asp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E122F-E897-4F75-A60E-D6A0A731487E}" type="slidenum">
              <a:rPr lang="en-GB" altLang="en-US" smtClean="0"/>
              <a:pPr>
                <a:defRPr/>
              </a:pPr>
              <a:t>66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622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8400" y="2590800"/>
            <a:ext cx="59594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400175"/>
            <a:ext cx="8312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dirty="0">
                <a:solidFill>
                  <a:schemeClr val="tx2"/>
                </a:solidFill>
              </a:rPr>
              <a:t/>
            </a:r>
            <a:br>
              <a:rPr lang="en-US" altLang="en-US" sz="3200" dirty="0">
                <a:solidFill>
                  <a:schemeClr val="tx2"/>
                </a:solidFill>
              </a:rPr>
            </a:br>
            <a:r>
              <a:rPr lang="en-US" altLang="en-US" sz="2400" i="1" dirty="0">
                <a:solidFill>
                  <a:schemeClr val="tx2"/>
                </a:solidFill>
              </a:rPr>
              <a:t>Enterprise </a:t>
            </a:r>
            <a:r>
              <a:rPr lang="en-US" altLang="en-US" sz="2400" i="1" dirty="0" err="1">
                <a:solidFill>
                  <a:schemeClr val="tx2"/>
                </a:solidFill>
              </a:rPr>
              <a:t>Ap</a:t>
            </a:r>
            <a:r>
              <a:rPr lang="id-ID" altLang="en-US" sz="2400" i="1" dirty="0">
                <a:solidFill>
                  <a:schemeClr val="tx2"/>
                </a:solidFill>
              </a:rPr>
              <a:t>p</a:t>
            </a:r>
            <a:r>
              <a:rPr lang="en-US" altLang="en-US" sz="2400" i="1" dirty="0" err="1">
                <a:solidFill>
                  <a:schemeClr val="tx2"/>
                </a:solidFill>
              </a:rPr>
              <a:t>lication</a:t>
            </a:r>
            <a:r>
              <a:rPr lang="en-US" altLang="en-US" sz="2400" i="1" dirty="0">
                <a:solidFill>
                  <a:schemeClr val="tx2"/>
                </a:solidFill>
              </a:rPr>
              <a:t> Architecture</a:t>
            </a:r>
            <a:r>
              <a:rPr lang="id-ID" altLang="en-US" sz="2400" i="1" dirty="0">
                <a:solidFill>
                  <a:schemeClr val="tx2"/>
                </a:solidFill>
              </a:rPr>
              <a:t> &amp; Programming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514725" y="5516563"/>
            <a:ext cx="488315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400" dirty="0" err="1"/>
              <a:t>Fakultas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Ilmu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Komputer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 err="1"/>
              <a:t>Universitas</a:t>
            </a:r>
            <a:r>
              <a:rPr lang="en-US" altLang="en-US" sz="1400" dirty="0"/>
              <a:t> Indonesia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800" b="1" dirty="0"/>
              <a:t>Version 1.0  - Internal Use Only</a:t>
            </a:r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1925"/>
            <a:ext cx="345598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5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895600" y="2819400"/>
            <a:ext cx="5468938" cy="461665"/>
          </a:xfrm>
        </p:spPr>
        <p:txBody>
          <a:bodyPr anchor="t"/>
          <a:lstStyle>
            <a:lvl1pPr algn="r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775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279650" y="3717032"/>
            <a:ext cx="6102350" cy="11303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3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196850"/>
            <a:ext cx="2103437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96850"/>
            <a:ext cx="6157913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Calibri" pitchFamily="34" charset="0"/>
              </a:defRPr>
            </a:lvl1pPr>
            <a:lvl2pPr>
              <a:lnSpc>
                <a:spcPct val="100000"/>
              </a:lnSpc>
              <a:defRPr>
                <a:latin typeface="Calibri" pitchFamily="34" charset="0"/>
              </a:defRPr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7772400" cy="1362075"/>
          </a:xfrm>
        </p:spPr>
        <p:txBody>
          <a:bodyPr/>
          <a:lstStyle>
            <a:lvl1pPr algn="l">
              <a:defRPr sz="4000" b="1" cap="small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3100400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92575" cy="5334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990600"/>
            <a:ext cx="4092575" cy="5334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6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4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8" y="5964238"/>
            <a:ext cx="6508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6850"/>
            <a:ext cx="816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375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76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418263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475" y="6380163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04025" y="6400800"/>
            <a:ext cx="136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dirty="0"/>
              <a:t>PSP/V1.0/</a:t>
            </a:r>
            <a:fld id="{C99A6D4F-441F-4B0A-8A10-F149B53D136F}" type="slidenum">
              <a:rPr lang="en-US" altLang="en-US" sz="1000" smtClean="0"/>
              <a:pPr algn="r" eaLnBrk="1" hangingPunct="1">
                <a:defRPr/>
              </a:pPr>
              <a:t>‹#›</a:t>
            </a:fld>
            <a:endParaRPr lang="en-US" alt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0000"/>
        </a:spcBef>
        <a:spcAft>
          <a:spcPct val="2000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10000"/>
        </a:spcBef>
        <a:spcAft>
          <a:spcPct val="2000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lr>
          <a:schemeClr val="tx2"/>
        </a:buClr>
        <a:buChar char="•"/>
        <a:defRPr sz="20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/>
          <p:cNvSpPr>
            <a:spLocks noGrp="1" noChangeArrowheads="1"/>
          </p:cNvSpPr>
          <p:nvPr>
            <p:ph type="ctrTitle"/>
          </p:nvPr>
        </p:nvSpPr>
        <p:spPr>
          <a:xfrm>
            <a:off x="2895600" y="2819400"/>
            <a:ext cx="5468938" cy="461963"/>
          </a:xfrm>
        </p:spPr>
        <p:txBody>
          <a:bodyPr/>
          <a:lstStyle/>
          <a:p>
            <a:pPr eaLnBrk="1" hangingPunct="1"/>
            <a:r>
              <a:rPr lang="id-ID" altLang="en-US" dirty="0"/>
              <a:t>Web Presentation</a:t>
            </a:r>
            <a:endParaRPr lang="en-US" altLang="en-US" dirty="0"/>
          </a:p>
        </p:txBody>
      </p:sp>
      <p:sp>
        <p:nvSpPr>
          <p:cNvPr id="5123" name="Rectangle 4102"/>
          <p:cNvSpPr>
            <a:spLocks noGrp="1" noChangeArrowheads="1"/>
          </p:cNvSpPr>
          <p:nvPr>
            <p:ph type="subTitle" idx="1"/>
          </p:nvPr>
        </p:nvSpPr>
        <p:spPr>
          <a:xfrm>
            <a:off x="2279650" y="3716338"/>
            <a:ext cx="6102350" cy="1130300"/>
          </a:xfrm>
        </p:spPr>
        <p:txBody>
          <a:bodyPr/>
          <a:lstStyle/>
          <a:p>
            <a:pPr eaLnBrk="1" hangingPunct="1"/>
            <a:r>
              <a:rPr lang="id-ID" altLang="en-US" dirty="0"/>
              <a:t>Denny, Bayu, Alfan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Design</a:t>
            </a:r>
            <a:endParaRPr lang="en-US" dirty="0"/>
          </a:p>
        </p:txBody>
      </p:sp>
      <p:pic>
        <p:nvPicPr>
          <p:cNvPr id="4" name="Picture 3" descr="Screen Shot 2017-03-17 at 10.30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676456" cy="29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282825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id-ID" dirty="0"/>
              <a:t>Model View Controller</a:t>
            </a:r>
            <a:endParaRPr lang="en-US" dirty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"/>
          </p:nvPr>
        </p:nvSpPr>
        <p:spPr>
          <a:xfrm>
            <a:off x="900113" y="3100388"/>
            <a:ext cx="7772400" cy="15001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Idea</a:t>
            </a:r>
            <a:endParaRPr lang="en-US" alt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altLang="en-US" b="0" dirty="0"/>
              <a:t>We separate two works:</a:t>
            </a:r>
          </a:p>
          <a:p>
            <a:r>
              <a:rPr lang="en-US" dirty="0">
                <a:solidFill>
                  <a:srgbClr val="0070C0"/>
                </a:solidFill>
              </a:rPr>
              <a:t>interpreting the request</a:t>
            </a:r>
            <a:endParaRPr lang="id-ID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formatting a response</a:t>
            </a:r>
            <a:endParaRPr lang="id-ID" dirty="0">
              <a:solidFill>
                <a:srgbClr val="0070C0"/>
              </a:solidFill>
            </a:endParaRPr>
          </a:p>
          <a:p>
            <a:endParaRPr lang="id-ID" altLang="en-US" b="0" dirty="0"/>
          </a:p>
          <a:p>
            <a:r>
              <a:rPr lang="id-ID" altLang="en-US" b="0" dirty="0"/>
              <a:t>And then, </a:t>
            </a:r>
            <a:r>
              <a:rPr lang="en-US" b="0" dirty="0"/>
              <a:t>Combine it with the essential notion that </a:t>
            </a:r>
            <a:r>
              <a:rPr lang="en-US" dirty="0">
                <a:solidFill>
                  <a:srgbClr val="0070C0"/>
                </a:solidFill>
              </a:rPr>
              <a:t>non</a:t>
            </a:r>
            <a:r>
              <a:rPr lang="id-ID" dirty="0">
                <a:solidFill>
                  <a:srgbClr val="0070C0"/>
                </a:solidFill>
              </a:rPr>
              <a:t>-</a:t>
            </a:r>
            <a:r>
              <a:rPr lang="en-US" dirty="0">
                <a:solidFill>
                  <a:srgbClr val="0070C0"/>
                </a:solidFill>
              </a:rPr>
              <a:t>presentation logic should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be factored out</a:t>
            </a:r>
            <a:r>
              <a:rPr lang="id-ID" b="0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MVC considers three roles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558665" cy="422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30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model is an object that represents some information about the domain.</a:t>
            </a:r>
            <a:endParaRPr lang="id-ID" b="0" dirty="0"/>
          </a:p>
          <a:p>
            <a:r>
              <a:rPr lang="en-US" b="0" dirty="0"/>
              <a:t>It's a</a:t>
            </a:r>
            <a:r>
              <a:rPr lang="id-ID" b="0" dirty="0"/>
              <a:t> </a:t>
            </a:r>
            <a:r>
              <a:rPr lang="en-US" b="0" dirty="0"/>
              <a:t>nonvisual object containing all the data and behavior other than that used for the UI.</a:t>
            </a:r>
            <a:endParaRPr lang="id-ID" b="0" dirty="0"/>
          </a:p>
          <a:p>
            <a:r>
              <a:rPr lang="en-US" b="0" dirty="0"/>
              <a:t>In its most pure OO</a:t>
            </a:r>
            <a:r>
              <a:rPr lang="id-ID" b="0" dirty="0"/>
              <a:t> </a:t>
            </a:r>
            <a:r>
              <a:rPr lang="en-US" b="0" dirty="0"/>
              <a:t>form the model is an object within a </a:t>
            </a:r>
            <a:r>
              <a:rPr lang="en-US" b="0" i="1" dirty="0"/>
              <a:t>Domain Model</a:t>
            </a:r>
            <a:r>
              <a:rPr lang="id-ID" b="0" i="1" dirty="0"/>
              <a:t>.</a:t>
            </a:r>
            <a:endParaRPr lang="id-ID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view represents the display of the model in the UI.</a:t>
            </a:r>
            <a:endParaRPr lang="id-ID" b="0" dirty="0"/>
          </a:p>
          <a:p>
            <a:r>
              <a:rPr lang="en-US" b="0" dirty="0"/>
              <a:t>Thus, if our model is a customer object our view</a:t>
            </a:r>
            <a:r>
              <a:rPr lang="id-ID" b="0" dirty="0"/>
              <a:t> </a:t>
            </a:r>
            <a:r>
              <a:rPr lang="en-US" b="0" dirty="0"/>
              <a:t>might be a frame full of UI widgets or an HTML page rendered with information from the model</a:t>
            </a:r>
            <a:r>
              <a:rPr lang="id-ID" b="0" dirty="0"/>
              <a:t>.</a:t>
            </a:r>
          </a:p>
          <a:p>
            <a:endParaRPr lang="id-ID" b="0" dirty="0"/>
          </a:p>
          <a:p>
            <a:r>
              <a:rPr lang="id-ID" b="0" dirty="0"/>
              <a:t>In this course, we use </a:t>
            </a:r>
            <a:r>
              <a:rPr lang="id-ID" dirty="0"/>
              <a:t>Thymeleaf</a:t>
            </a:r>
            <a:r>
              <a:rPr lang="id-ID" b="0" dirty="0"/>
              <a:t> for the view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7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view is</a:t>
            </a:r>
            <a:r>
              <a:rPr lang="id-ID" b="0" dirty="0"/>
              <a:t> </a:t>
            </a:r>
            <a:r>
              <a:rPr lang="en-US" b="0" dirty="0"/>
              <a:t>only about display of information</a:t>
            </a:r>
            <a:r>
              <a:rPr lang="id-ID" b="0" dirty="0"/>
              <a:t>.</a:t>
            </a:r>
          </a:p>
          <a:p>
            <a:r>
              <a:rPr lang="en-US" b="0" dirty="0"/>
              <a:t>any changes to the information are handled by the third member of the</a:t>
            </a:r>
            <a:r>
              <a:rPr lang="id-ID" b="0" dirty="0"/>
              <a:t> </a:t>
            </a:r>
            <a:r>
              <a:rPr lang="en-US" b="0" dirty="0"/>
              <a:t>MVC trinity: </a:t>
            </a:r>
            <a:r>
              <a:rPr lang="en-US" dirty="0"/>
              <a:t>the controller</a:t>
            </a:r>
            <a:r>
              <a:rPr lang="en-US" b="0" dirty="0"/>
              <a:t>.</a:t>
            </a:r>
            <a:endParaRPr lang="id-ID" b="0" dirty="0"/>
          </a:p>
          <a:p>
            <a:r>
              <a:rPr lang="en-US" b="0" dirty="0"/>
              <a:t>The controller takes user input, manipulates the model, and causes the view to</a:t>
            </a:r>
            <a:r>
              <a:rPr lang="id-ID" b="0" dirty="0"/>
              <a:t> </a:t>
            </a:r>
            <a:r>
              <a:rPr lang="en-US" b="0" dirty="0"/>
              <a:t>update appropriately.</a:t>
            </a:r>
            <a:endParaRPr lang="id-ID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3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Two Principal Separations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separating the presentation from the model</a:t>
            </a:r>
            <a:endParaRPr lang="id-ID" b="0" dirty="0"/>
          </a:p>
          <a:p>
            <a:r>
              <a:rPr lang="en-US" b="0" dirty="0"/>
              <a:t>separating the controller from the view</a:t>
            </a:r>
            <a:endParaRPr lang="id-ID" b="0" dirty="0"/>
          </a:p>
          <a:p>
            <a:endParaRPr lang="id-ID" b="0" dirty="0"/>
          </a:p>
          <a:p>
            <a:r>
              <a:rPr lang="id-ID" b="0" dirty="0"/>
              <a:t>Of these, </a:t>
            </a:r>
            <a:r>
              <a:rPr lang="en-US" dirty="0"/>
              <a:t>separation of presentation from model </a:t>
            </a:r>
            <a:r>
              <a:rPr lang="en-US" b="0" dirty="0"/>
              <a:t>is one of the most fundamental heuristics of goo</a:t>
            </a:r>
            <a:r>
              <a:rPr lang="id-ID" b="0" dirty="0"/>
              <a:t>d </a:t>
            </a:r>
            <a:r>
              <a:rPr lang="en-US" b="0" dirty="0"/>
              <a:t>software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3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Separating the </a:t>
            </a:r>
            <a:r>
              <a:rPr lang="en-US" dirty="0" smtClean="0"/>
              <a:t>model</a:t>
            </a:r>
            <a:r>
              <a:rPr lang="en-US" b="0" dirty="0" smtClean="0"/>
              <a:t> and the </a:t>
            </a:r>
            <a:r>
              <a:rPr lang="en-US" dirty="0" smtClean="0"/>
              <a:t>view</a:t>
            </a:r>
          </a:p>
          <a:p>
            <a:r>
              <a:rPr lang="en-US" b="0" dirty="0" smtClean="0"/>
              <a:t>Any nontrivial system should use MVC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3709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Web apps are request/response based</a:t>
            </a:r>
          </a:p>
          <a:p>
            <a:r>
              <a:rPr lang="en-US" sz="2000" dirty="0" smtClean="0"/>
              <a:t>Input Controller:</a:t>
            </a:r>
          </a:p>
          <a:p>
            <a:pPr lvl="1"/>
            <a:r>
              <a:rPr lang="en-US" sz="2000" dirty="0" smtClean="0"/>
              <a:t>Takes the request </a:t>
            </a:r>
          </a:p>
          <a:p>
            <a:pPr lvl="1"/>
            <a:r>
              <a:rPr lang="en-US" sz="2000" dirty="0" smtClean="0"/>
              <a:t>Examines the input parameters</a:t>
            </a:r>
          </a:p>
          <a:p>
            <a:pPr lvl="1"/>
            <a:r>
              <a:rPr lang="en-US" sz="2000" dirty="0" smtClean="0"/>
              <a:t>Calls the </a:t>
            </a:r>
            <a:r>
              <a:rPr lang="en-US" sz="2000" b="1" dirty="0" smtClean="0">
                <a:solidFill>
                  <a:srgbClr val="FF0000"/>
                </a:solidFill>
              </a:rPr>
              <a:t>Model</a:t>
            </a:r>
          </a:p>
          <a:p>
            <a:pPr lvl="1"/>
            <a:r>
              <a:rPr lang="en-US" sz="2000" dirty="0" smtClean="0"/>
              <a:t>Decides how to handle response</a:t>
            </a:r>
          </a:p>
          <a:p>
            <a:pPr lvl="1"/>
            <a:r>
              <a:rPr lang="en-US" sz="2000" dirty="0" smtClean="0"/>
              <a:t>Sends the control to the </a:t>
            </a:r>
            <a:r>
              <a:rPr lang="en-US" sz="2000" b="1" dirty="0" smtClean="0">
                <a:solidFill>
                  <a:srgbClr val="FF0000"/>
                </a:solidFill>
              </a:rPr>
              <a:t>View</a:t>
            </a:r>
            <a:r>
              <a:rPr lang="en-US" sz="2000" dirty="0" smtClean="0"/>
              <a:t> for rendering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03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619672" y="2996952"/>
            <a:ext cx="5760640" cy="12961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19672" y="4293096"/>
            <a:ext cx="5760640" cy="12961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19672" y="1700808"/>
            <a:ext cx="5760640" cy="12961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20608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Presentation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03848" y="350100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Domain/Business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472514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Source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929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15" y="196850"/>
            <a:ext cx="8162925" cy="641350"/>
          </a:xfrm>
        </p:spPr>
        <p:txBody>
          <a:bodyPr/>
          <a:lstStyle/>
          <a:p>
            <a:r>
              <a:rPr lang="id-ID" dirty="0"/>
              <a:t>Example: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908720"/>
            <a:ext cx="86693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package hello;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org.springframework.stereotype.Controller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org.springframework.web.servlet.ModelAndView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org.springframework.web.bind.annotation.RequestMapping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org.springframework.web.bind.annotation.RequestParam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GreetingController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("/greeting")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ModelAndView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greeting(@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(value="name", </a:t>
            </a: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required=false, </a:t>
            </a: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="World") </a:t>
            </a: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name)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id-ID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Person person = new Person(name);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return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ModelAndView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greeting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96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15" y="196850"/>
            <a:ext cx="8162925" cy="641350"/>
          </a:xfrm>
        </p:spPr>
        <p:txBody>
          <a:bodyPr/>
          <a:lstStyle/>
          <a:p>
            <a:r>
              <a:rPr lang="id-ID" dirty="0"/>
              <a:t>Example: 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04864"/>
            <a:ext cx="86693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="http://www.thymeleaf.org"&gt;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&lt;title&gt;Getting Started: Serving Web Content&lt;/title&gt;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&lt;meta http-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="Content-Type" </a:t>
            </a: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content="text/html; charset=UTF-8" /&gt;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&lt;p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th:text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="'Hello, ' +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id-ID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name}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'!'" /&gt;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206130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greeting.html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69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15" y="196850"/>
            <a:ext cx="8162925" cy="641350"/>
          </a:xfrm>
        </p:spPr>
        <p:txBody>
          <a:bodyPr/>
          <a:lstStyle/>
          <a:p>
            <a:r>
              <a:rPr lang="id-ID" dirty="0"/>
              <a:t>Example: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628800"/>
            <a:ext cx="56861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    private String name;</a:t>
            </a: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    public void setName(String name) {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         this.name = name;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    public String getName() {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         return this.name;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Web Design</a:t>
            </a:r>
            <a:endParaRPr lang="en-US" dirty="0"/>
          </a:p>
        </p:txBody>
      </p:sp>
      <p:pic>
        <p:nvPicPr>
          <p:cNvPr id="4" name="Picture 3" descr="Screen Shot 2017-03-17 at 10.4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768810" cy="51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06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controller patterns:</a:t>
            </a:r>
          </a:p>
          <a:p>
            <a:pPr lvl="1"/>
            <a:r>
              <a:rPr lang="en-US" dirty="0" smtClean="0"/>
              <a:t>Page Controller</a:t>
            </a:r>
          </a:p>
          <a:p>
            <a:pPr lvl="1"/>
            <a:r>
              <a:rPr lang="en-US" dirty="0" smtClean="0"/>
              <a:t>Front Controller</a:t>
            </a:r>
          </a:p>
          <a:p>
            <a:r>
              <a:rPr lang="en-US" dirty="0" smtClean="0"/>
              <a:t>View patterns:</a:t>
            </a:r>
          </a:p>
          <a:p>
            <a:pPr lvl="1"/>
            <a:r>
              <a:rPr lang="en-US" dirty="0" smtClean="0"/>
              <a:t>Template View</a:t>
            </a:r>
          </a:p>
          <a:p>
            <a:pPr lvl="1"/>
            <a:r>
              <a:rPr lang="en-US" dirty="0" smtClean="0"/>
              <a:t>Transform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4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design principle is the most important in MVC?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0" dirty="0" smtClean="0"/>
              <a:t>Separation of different concerns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0" dirty="0" smtClean="0"/>
              <a:t>All request go to the same place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0" dirty="0" smtClean="0"/>
              <a:t>Easy to test different components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0" dirty="0" smtClean="0"/>
              <a:t>Easy to change the view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26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282825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id-ID" dirty="0"/>
              <a:t>Page Controller</a:t>
            </a:r>
            <a:endParaRPr lang="en-US" dirty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"/>
          </p:nvPr>
        </p:nvSpPr>
        <p:spPr>
          <a:xfrm>
            <a:off x="900113" y="3100388"/>
            <a:ext cx="7772400" cy="15001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989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Introduction</a:t>
            </a:r>
            <a:endParaRPr lang="en-US" alt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/>
              <a:t>An object that handles </a:t>
            </a:r>
            <a:r>
              <a:rPr lang="en-US" i="1" dirty="0">
                <a:solidFill>
                  <a:srgbClr val="0070C0"/>
                </a:solidFill>
              </a:rPr>
              <a:t>a request </a:t>
            </a:r>
            <a:r>
              <a:rPr lang="en-US" b="0" i="1" dirty="0"/>
              <a:t>for </a:t>
            </a:r>
            <a:r>
              <a:rPr lang="en-US" i="1" dirty="0">
                <a:solidFill>
                  <a:srgbClr val="0070C0"/>
                </a:solidFill>
              </a:rPr>
              <a:t>a specific page</a:t>
            </a:r>
            <a:r>
              <a:rPr lang="en-US" b="0" i="1" dirty="0"/>
              <a:t> or action on a Web site.</a:t>
            </a: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74349"/>
            <a:ext cx="6608581" cy="315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436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approach of one path</a:t>
            </a:r>
            <a:r>
              <a:rPr lang="id-ID" b="0" dirty="0"/>
              <a:t> </a:t>
            </a:r>
            <a:r>
              <a:rPr lang="en-US" b="0" dirty="0"/>
              <a:t>leading to one file that handles the request is a simple model to understand.</a:t>
            </a:r>
            <a:endParaRPr lang="id-ID" b="0" dirty="0"/>
          </a:p>
          <a:p>
            <a:endParaRPr lang="id-ID" b="0" dirty="0"/>
          </a:p>
          <a:p>
            <a:r>
              <a:rPr lang="en-US" b="0" dirty="0"/>
              <a:t>The basic idea behind a </a:t>
            </a:r>
            <a:r>
              <a:rPr lang="en-US" b="0" i="1" dirty="0"/>
              <a:t>Page Controller </a:t>
            </a:r>
            <a:r>
              <a:rPr lang="en-US" b="0" dirty="0"/>
              <a:t>is to have one module on the Web server act as the controller </a:t>
            </a:r>
            <a:r>
              <a:rPr lang="en-US" dirty="0">
                <a:solidFill>
                  <a:srgbClr val="0070C0"/>
                </a:solidFill>
              </a:rPr>
              <a:t>for each page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on the Web site</a:t>
            </a:r>
            <a:r>
              <a:rPr lang="en-US" b="0" dirty="0"/>
              <a:t>.</a:t>
            </a:r>
            <a:endParaRPr lang="id-ID" b="0" dirty="0"/>
          </a:p>
          <a:p>
            <a:endParaRPr lang="id-ID" b="0" dirty="0"/>
          </a:p>
          <a:p>
            <a:r>
              <a:rPr lang="en-US" b="0" dirty="0"/>
              <a:t>The </a:t>
            </a:r>
            <a:r>
              <a:rPr lang="en-US" b="0" i="1" dirty="0"/>
              <a:t>Page Controller </a:t>
            </a:r>
            <a:r>
              <a:rPr lang="en-US" b="0" dirty="0"/>
              <a:t>can be structured either as a </a:t>
            </a:r>
            <a:r>
              <a:rPr lang="en-US" dirty="0"/>
              <a:t>script</a:t>
            </a:r>
            <a:r>
              <a:rPr lang="en-US" b="0" dirty="0"/>
              <a:t> (CGI script, servlet, etc.) or as a </a:t>
            </a:r>
            <a:r>
              <a:rPr lang="en-US" dirty="0"/>
              <a:t>server page </a:t>
            </a:r>
            <a:r>
              <a:rPr lang="en-US" b="0" dirty="0"/>
              <a:t>(ASP, PHP,</a:t>
            </a:r>
            <a:r>
              <a:rPr lang="id-ID" b="0" dirty="0"/>
              <a:t> </a:t>
            </a:r>
            <a:r>
              <a:rPr lang="en-US" b="0" dirty="0"/>
              <a:t>JSP, etc.).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79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Controller Pattern</a:t>
            </a:r>
            <a:endParaRPr lang="en-US" dirty="0"/>
          </a:p>
        </p:txBody>
      </p:sp>
      <p:pic>
        <p:nvPicPr>
          <p:cNvPr id="4" name="Picture 3" descr="Screen Shot 2017-03-17 at 10.5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532440" cy="33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/>
              <a:t>Introduction</a:t>
            </a:r>
            <a:endParaRPr lang="en-AU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One of the biggest changes to enterprise applications in the last few years has been the rise of Web</a:t>
            </a:r>
            <a:r>
              <a:rPr lang="id-ID" b="0" dirty="0"/>
              <a:t> </a:t>
            </a:r>
            <a:r>
              <a:rPr lang="en-US" b="0" dirty="0"/>
              <a:t>browser-based user interfaces.</a:t>
            </a:r>
            <a:endParaRPr lang="id-ID" b="0" dirty="0"/>
          </a:p>
          <a:p>
            <a:endParaRPr lang="id-ID" altLang="en-US" b="0" dirty="0"/>
          </a:p>
          <a:p>
            <a:pPr marL="0" indent="0">
              <a:buNone/>
            </a:pPr>
            <a:r>
              <a:rPr lang="id-ID" altLang="en-US" b="0" dirty="0"/>
              <a:t>Advantages:</a:t>
            </a:r>
          </a:p>
          <a:p>
            <a:r>
              <a:rPr lang="en-US" b="0" dirty="0"/>
              <a:t>no client software to install</a:t>
            </a:r>
            <a:endParaRPr lang="id-ID" b="0" dirty="0"/>
          </a:p>
          <a:p>
            <a:r>
              <a:rPr lang="en-US" b="0" dirty="0"/>
              <a:t>A</a:t>
            </a:r>
            <a:r>
              <a:rPr lang="id-ID" b="0" dirty="0"/>
              <a:t> </a:t>
            </a:r>
            <a:r>
              <a:rPr lang="en-US" b="0" dirty="0"/>
              <a:t>common UI approach</a:t>
            </a:r>
            <a:endParaRPr lang="id-ID" b="0" dirty="0"/>
          </a:p>
          <a:p>
            <a:r>
              <a:rPr lang="en-US" b="0" dirty="0"/>
              <a:t>easy universal access</a:t>
            </a:r>
            <a:endParaRPr lang="en-AU" altLang="en-US" dirty="0"/>
          </a:p>
          <a:p>
            <a:pPr eaLnBrk="1" hangingPunct="1"/>
            <a:endParaRPr lang="en-AU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Spring’s Page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00" y="1484784"/>
            <a:ext cx="85427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("/greeting")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ModelAndView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greeting(@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(value="name", </a:t>
            </a: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required=false, </a:t>
            </a: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="World") </a:t>
            </a: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name)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id-ID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Person person = new Person(name);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return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ModelAndView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greeting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84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Decode the URL and extract any form data to figure out all the data for the action.</a:t>
            </a:r>
            <a:endParaRPr lang="id-ID" b="0" dirty="0"/>
          </a:p>
          <a:p>
            <a:r>
              <a:rPr lang="en-US" b="0" dirty="0"/>
              <a:t>Create and invoke any model objects to process the data. </a:t>
            </a:r>
            <a:endParaRPr lang="en-US" b="0" dirty="0" smtClean="0"/>
          </a:p>
          <a:p>
            <a:pPr lvl="1"/>
            <a:r>
              <a:rPr lang="en-US" b="0" dirty="0" smtClean="0"/>
              <a:t>All </a:t>
            </a:r>
            <a:r>
              <a:rPr lang="en-US" b="0" dirty="0"/>
              <a:t>relevant data from the HTML request should be</a:t>
            </a:r>
            <a:r>
              <a:rPr lang="id-ID" b="0" dirty="0"/>
              <a:t> </a:t>
            </a:r>
            <a:r>
              <a:rPr lang="en-US" b="0" dirty="0"/>
              <a:t>passed to the model so that the model objects don't need any connection to the HTML request.</a:t>
            </a:r>
            <a:endParaRPr lang="id-ID" b="0" dirty="0"/>
          </a:p>
          <a:p>
            <a:r>
              <a:rPr lang="en-US" b="0" dirty="0"/>
              <a:t>Determine which view should display the result page and forward the model information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87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When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/>
              <a:t>Page Controller </a:t>
            </a:r>
            <a:r>
              <a:rPr lang="en-US" b="0" dirty="0"/>
              <a:t>works particularly well in a site where most of the controller logic is pretty simple</a:t>
            </a:r>
            <a:r>
              <a:rPr lang="id-ID" b="0" dirty="0"/>
              <a:t>.</a:t>
            </a:r>
          </a:p>
          <a:p>
            <a:pPr marL="0" indent="0">
              <a:buNone/>
            </a:pPr>
            <a:endParaRPr lang="id-ID" b="0" dirty="0"/>
          </a:p>
        </p:txBody>
      </p:sp>
    </p:spTree>
    <p:extLst>
      <p:ext uri="{BB962C8B-B14F-4D97-AF65-F5344CB8AC3E}">
        <p14:creationId xmlns:p14="http://schemas.microsoft.com/office/powerpoint/2010/main" val="150030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282825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id-ID" dirty="0"/>
              <a:t>Front Controller</a:t>
            </a:r>
            <a:endParaRPr lang="en-US" dirty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"/>
          </p:nvPr>
        </p:nvSpPr>
        <p:spPr>
          <a:xfrm>
            <a:off x="900113" y="3100388"/>
            <a:ext cx="7772400" cy="15001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26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Introduction</a:t>
            </a:r>
            <a:endParaRPr lang="en-US" alt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/>
              <a:t>A controller that </a:t>
            </a:r>
            <a:r>
              <a:rPr lang="en-US" i="1" dirty="0">
                <a:solidFill>
                  <a:srgbClr val="0070C0"/>
                </a:solidFill>
              </a:rPr>
              <a:t>handles all requests</a:t>
            </a:r>
            <a:r>
              <a:rPr lang="en-US" b="0" i="1" dirty="0"/>
              <a:t> for a Web site.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218435" cy="430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647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a complex Web site there are many similar things you need to do when handling a request.</a:t>
            </a:r>
            <a:endParaRPr lang="id-ID" b="0" dirty="0"/>
          </a:p>
          <a:p>
            <a:r>
              <a:rPr lang="en-US" b="0" dirty="0"/>
              <a:t>If the input controller</a:t>
            </a:r>
            <a:r>
              <a:rPr lang="id-ID" b="0" dirty="0"/>
              <a:t> </a:t>
            </a:r>
            <a:r>
              <a:rPr lang="en-US" b="0" dirty="0"/>
              <a:t>behavior is scattered across multiple objects, much of this behavior can end up duplicated</a:t>
            </a:r>
            <a:r>
              <a:rPr lang="id-ID" b="0" dirty="0"/>
              <a:t>.</a:t>
            </a:r>
          </a:p>
          <a:p>
            <a:r>
              <a:rPr lang="en-US" b="0" dirty="0"/>
              <a:t>Also, it's difficult to</a:t>
            </a:r>
            <a:r>
              <a:rPr lang="id-ID" b="0" dirty="0"/>
              <a:t> </a:t>
            </a:r>
            <a:r>
              <a:rPr lang="en-US" b="0" dirty="0"/>
              <a:t>change behavior at runtime.</a:t>
            </a:r>
            <a:endParaRPr lang="id-ID" b="0" dirty="0"/>
          </a:p>
          <a:p>
            <a:endParaRPr lang="id-ID" b="0" dirty="0"/>
          </a:p>
          <a:p>
            <a:endParaRPr lang="id-ID" b="0" dirty="0"/>
          </a:p>
          <a:p>
            <a:r>
              <a:rPr lang="en-US" dirty="0"/>
              <a:t>The </a:t>
            </a:r>
            <a:r>
              <a:rPr lang="en-US" i="1" dirty="0"/>
              <a:t>Front Controller </a:t>
            </a:r>
            <a:r>
              <a:rPr lang="en-US" dirty="0"/>
              <a:t>consolidates all request handling by channeling requests through a single handler object.</a:t>
            </a:r>
          </a:p>
          <a:p>
            <a:endParaRPr lang="en-US" dirty="0"/>
          </a:p>
          <a:p>
            <a:r>
              <a:rPr lang="en-US" dirty="0"/>
              <a:t>Taken care </a:t>
            </a:r>
            <a:r>
              <a:rPr lang="en-US"/>
              <a:t>by Spring!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00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Takes care of common tasks e.g. security, authentication </a:t>
            </a:r>
            <a:r>
              <a:rPr lang="en-US" b="0" dirty="0" err="1" smtClean="0"/>
              <a:t>etc</a:t>
            </a: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A </a:t>
            </a:r>
            <a:r>
              <a:rPr lang="en-US" b="0" i="1" dirty="0"/>
              <a:t>Front Controller </a:t>
            </a:r>
            <a:r>
              <a:rPr lang="en-US" b="0" dirty="0"/>
              <a:t>handles all calls for a Web site, and is usually structured in two parts:</a:t>
            </a:r>
            <a:endParaRPr lang="id-ID" b="0" dirty="0"/>
          </a:p>
          <a:p>
            <a:r>
              <a:rPr lang="id-ID" b="0" dirty="0">
                <a:solidFill>
                  <a:srgbClr val="0070C0"/>
                </a:solidFill>
              </a:rPr>
              <a:t>A Web Handler</a:t>
            </a:r>
          </a:p>
          <a:p>
            <a:pPr lvl="1"/>
            <a:r>
              <a:rPr lang="en-US" sz="2000" b="0" dirty="0"/>
              <a:t>object that actually receives post or get requests from the Web</a:t>
            </a:r>
            <a:r>
              <a:rPr lang="id-ID" sz="2000" b="0" dirty="0"/>
              <a:t> </a:t>
            </a:r>
            <a:r>
              <a:rPr lang="en-US" sz="2000" b="0" dirty="0"/>
              <a:t>server.</a:t>
            </a:r>
            <a:endParaRPr lang="id-ID" sz="2000" b="0" dirty="0"/>
          </a:p>
          <a:p>
            <a:pPr lvl="1"/>
            <a:r>
              <a:rPr lang="en-US" sz="2000" b="0" dirty="0"/>
              <a:t>The Web handler is almost always implemented as a class rather than as a server page, as it doesn't produce</a:t>
            </a:r>
            <a:r>
              <a:rPr lang="id-ID" sz="2000" b="0" dirty="0"/>
              <a:t> </a:t>
            </a:r>
            <a:r>
              <a:rPr lang="en-US" sz="2000" b="0" dirty="0"/>
              <a:t>an</a:t>
            </a:r>
            <a:r>
              <a:rPr lang="id-ID" sz="2000" b="0" dirty="0"/>
              <a:t>y </a:t>
            </a:r>
            <a:r>
              <a:rPr lang="en-US" sz="2000" b="0" dirty="0"/>
              <a:t>response</a:t>
            </a:r>
            <a:r>
              <a:rPr lang="id-ID" sz="2000" b="0" dirty="0"/>
              <a:t>.</a:t>
            </a:r>
          </a:p>
          <a:p>
            <a:endParaRPr lang="id-ID" b="0" dirty="0"/>
          </a:p>
          <a:p>
            <a:r>
              <a:rPr lang="id-ID" b="0" dirty="0"/>
              <a:t>A Command Hierarchy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52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Web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It pulls just enough information from the URL and the request to decide what kind of action to initiate</a:t>
            </a:r>
            <a:r>
              <a:rPr lang="id-ID" b="0" dirty="0"/>
              <a:t> </a:t>
            </a:r>
            <a:r>
              <a:rPr lang="en-US" b="0" dirty="0"/>
              <a:t>and then delegates to a </a:t>
            </a:r>
            <a:r>
              <a:rPr lang="en-US" dirty="0"/>
              <a:t>command</a:t>
            </a:r>
            <a:r>
              <a:rPr lang="en-US" b="0" dirty="0"/>
              <a:t> to carry out the action</a:t>
            </a:r>
            <a:r>
              <a:rPr lang="id-ID" b="0" dirty="0"/>
              <a:t>.</a:t>
            </a:r>
          </a:p>
          <a:p>
            <a:endParaRPr lang="id-ID" b="0" dirty="0"/>
          </a:p>
          <a:p>
            <a:r>
              <a:rPr lang="en-US" b="0" dirty="0"/>
              <a:t>The Web handler itself is usually</a:t>
            </a:r>
            <a:r>
              <a:rPr lang="id-ID" b="0" dirty="0"/>
              <a:t> </a:t>
            </a:r>
            <a:r>
              <a:rPr lang="en-US" b="0" dirty="0"/>
              <a:t>a fairly simple program that does nothing other than decide which command to run.</a:t>
            </a:r>
            <a:endParaRPr lang="id-ID" b="0" dirty="0"/>
          </a:p>
          <a:p>
            <a:endParaRPr lang="id-ID" b="0" dirty="0"/>
          </a:p>
          <a:p>
            <a:r>
              <a:rPr lang="en-US" b="0" dirty="0"/>
              <a:t>The Web handler can decide which command to run either statically or dynamically</a:t>
            </a:r>
            <a:r>
              <a:rPr lang="id-ID" b="0" dirty="0"/>
              <a:t>.</a:t>
            </a:r>
          </a:p>
          <a:p>
            <a:pPr lvl="1"/>
            <a:r>
              <a:rPr lang="en-US" sz="2000" b="0" dirty="0"/>
              <a:t>The static version involves</a:t>
            </a:r>
            <a:r>
              <a:rPr lang="id-ID" sz="2000" b="0" dirty="0"/>
              <a:t> </a:t>
            </a:r>
            <a:r>
              <a:rPr lang="en-US" sz="2000" b="0" dirty="0"/>
              <a:t>parsing the URL and using conditional logic</a:t>
            </a:r>
            <a:endParaRPr lang="id-ID" sz="2000" b="0" dirty="0"/>
          </a:p>
          <a:p>
            <a:pPr lvl="1"/>
            <a:r>
              <a:rPr lang="en-US" sz="2000" b="0" dirty="0"/>
              <a:t>the dynamic version usually involves taking a standard piece of</a:t>
            </a:r>
            <a:r>
              <a:rPr lang="id-ID" sz="2000" b="0" dirty="0"/>
              <a:t> </a:t>
            </a:r>
            <a:r>
              <a:rPr lang="en-US" sz="2000" b="0" dirty="0"/>
              <a:t>the URL and using dynamic instantiation to create a command class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760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Remember that both the handler and the commands are part of the controller.</a:t>
            </a:r>
            <a:endParaRPr lang="id-ID" b="0" dirty="0"/>
          </a:p>
          <a:p>
            <a:endParaRPr lang="id-ID" b="0" dirty="0"/>
          </a:p>
          <a:p>
            <a:r>
              <a:rPr lang="en-US" b="0" dirty="0"/>
              <a:t>As a result the commands can</a:t>
            </a:r>
            <a:r>
              <a:rPr lang="id-ID" b="0" dirty="0"/>
              <a:t> </a:t>
            </a:r>
            <a:r>
              <a:rPr lang="en-US" b="0" dirty="0"/>
              <a:t>(and should) choose which view to use for the response</a:t>
            </a:r>
            <a:r>
              <a:rPr lang="id-ID" b="0" dirty="0"/>
              <a:t>.</a:t>
            </a:r>
          </a:p>
          <a:p>
            <a:endParaRPr lang="id-ID" b="0" dirty="0"/>
          </a:p>
          <a:p>
            <a:r>
              <a:rPr lang="en-US" b="0" dirty="0"/>
              <a:t>The only responsibility of the handler is in choosing</a:t>
            </a:r>
            <a:r>
              <a:rPr lang="id-ID" b="0" dirty="0"/>
              <a:t> </a:t>
            </a:r>
            <a:r>
              <a:rPr lang="en-US" b="0" dirty="0"/>
              <a:t>which command to execute. Once that's done, it plays no further part in that request.</a:t>
            </a:r>
            <a:endParaRPr lang="id-ID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16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When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b="0" i="1" dirty="0"/>
              <a:t>Front Controller </a:t>
            </a:r>
            <a:r>
              <a:rPr lang="en-US" b="0" dirty="0"/>
              <a:t>is a more complicated design than its obvious counterpart, </a:t>
            </a:r>
            <a:r>
              <a:rPr lang="en-US" b="0" i="1" dirty="0"/>
              <a:t>Page Controller</a:t>
            </a:r>
            <a:r>
              <a:rPr lang="id-ID" b="0" i="1" dirty="0"/>
              <a:t>.</a:t>
            </a:r>
          </a:p>
          <a:p>
            <a:endParaRPr lang="id-ID" b="0" i="1" dirty="0"/>
          </a:p>
          <a:p>
            <a:r>
              <a:rPr lang="en-US" dirty="0"/>
              <a:t>Only </a:t>
            </a:r>
            <a:r>
              <a:rPr lang="id-ID" dirty="0"/>
              <a:t>O</a:t>
            </a:r>
            <a:r>
              <a:rPr lang="en-US" dirty="0"/>
              <a:t>ne </a:t>
            </a:r>
            <a:r>
              <a:rPr lang="en-US" i="1" dirty="0"/>
              <a:t>Front Controller</a:t>
            </a:r>
            <a:r>
              <a:rPr lang="en-US" b="0" i="1" dirty="0"/>
              <a:t> </a:t>
            </a:r>
            <a:r>
              <a:rPr lang="en-US" b="0" dirty="0"/>
              <a:t>has to be configured into the Web server</a:t>
            </a:r>
            <a:r>
              <a:rPr lang="id-ID" b="0" dirty="0"/>
              <a:t>; </a:t>
            </a:r>
            <a:r>
              <a:rPr lang="en-US" b="0" dirty="0"/>
              <a:t>the Web handler does the rest of the</a:t>
            </a:r>
            <a:r>
              <a:rPr lang="id-ID" b="0" dirty="0"/>
              <a:t> </a:t>
            </a:r>
            <a:r>
              <a:rPr lang="en-US" b="0" dirty="0"/>
              <a:t>dispatching.</a:t>
            </a:r>
            <a:endParaRPr lang="id-ID" b="0" dirty="0"/>
          </a:p>
          <a:p>
            <a:endParaRPr lang="id-ID" b="0" dirty="0"/>
          </a:p>
          <a:p>
            <a:r>
              <a:rPr lang="en-US" b="0" dirty="0"/>
              <a:t>Because you create new command objects with each request, you don't have to worry about making the</a:t>
            </a:r>
            <a:r>
              <a:rPr lang="id-ID" b="0" dirty="0"/>
              <a:t> </a:t>
            </a:r>
            <a:r>
              <a:rPr lang="en-US" b="0" dirty="0"/>
              <a:t>command classes thread-safe.</a:t>
            </a:r>
            <a:endParaRPr lang="id-ID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4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/>
              <a:t>Introduction</a:t>
            </a:r>
            <a:endParaRPr lang="en-AU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Preparing a Web app begins with the server software itself.</a:t>
            </a:r>
            <a:endParaRPr lang="id-ID" b="0" dirty="0"/>
          </a:p>
          <a:p>
            <a:pPr eaLnBrk="1" hangingPunct="1"/>
            <a:endParaRPr lang="en-AU" altLang="en-US" dirty="0"/>
          </a:p>
          <a:p>
            <a:r>
              <a:rPr lang="en-US" b="0" dirty="0"/>
              <a:t>The Web server's job is to interpret the URL of a request and hand over control to a</a:t>
            </a:r>
            <a:r>
              <a:rPr lang="id-ID" b="0" dirty="0"/>
              <a:t> </a:t>
            </a:r>
            <a:r>
              <a:rPr lang="en-US" b="0" dirty="0"/>
              <a:t>Web server program.</a:t>
            </a:r>
            <a:endParaRPr lang="id-ID" b="0" dirty="0"/>
          </a:p>
          <a:p>
            <a:pPr marL="0" indent="0">
              <a:buNone/>
            </a:pPr>
            <a:endParaRPr lang="id-ID" altLang="en-US" b="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282825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id-ID" dirty="0"/>
              <a:t>Template View</a:t>
            </a:r>
            <a:endParaRPr lang="en-US" dirty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"/>
          </p:nvPr>
        </p:nvSpPr>
        <p:spPr>
          <a:xfrm>
            <a:off x="900113" y="3100388"/>
            <a:ext cx="7772400" cy="1500187"/>
          </a:xfrm>
        </p:spPr>
        <p:txBody>
          <a:bodyPr/>
          <a:lstStyle/>
          <a:p>
            <a:r>
              <a:rPr lang="id-ID" altLang="en-US" dirty="0"/>
              <a:t>Pattern yang mendasari </a:t>
            </a:r>
            <a:r>
              <a:rPr lang="id-ID" altLang="en-US" dirty="0">
                <a:solidFill>
                  <a:srgbClr val="0070C0"/>
                </a:solidFill>
              </a:rPr>
              <a:t>Thymeleaf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9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Introduction</a:t>
            </a:r>
            <a:endParaRPr lang="en-US" alt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/>
              <a:t>Renders information into HTML by </a:t>
            </a:r>
            <a:r>
              <a:rPr lang="en-US" i="1" dirty="0">
                <a:solidFill>
                  <a:srgbClr val="0070C0"/>
                </a:solidFill>
              </a:rPr>
              <a:t>embedding markers</a:t>
            </a:r>
            <a:r>
              <a:rPr lang="en-US" b="0" i="1" dirty="0"/>
              <a:t> in an HTML page.</a:t>
            </a: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00950" cy="383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921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Writing a program that spits out HTML is often more difficult than you might imagine</a:t>
            </a:r>
            <a:r>
              <a:rPr lang="id-ID" b="0" dirty="0"/>
              <a:t>.</a:t>
            </a:r>
          </a:p>
          <a:p>
            <a:r>
              <a:rPr lang="en-US" b="0" dirty="0"/>
              <a:t>Although programming</a:t>
            </a:r>
            <a:r>
              <a:rPr lang="id-ID" b="0" dirty="0"/>
              <a:t> </a:t>
            </a:r>
            <a:r>
              <a:rPr lang="en-US" b="0" dirty="0"/>
              <a:t>languages are better at creating text than they used to be</a:t>
            </a:r>
            <a:r>
              <a:rPr lang="id-ID" b="0" dirty="0"/>
              <a:t>, </a:t>
            </a:r>
            <a:r>
              <a:rPr lang="en-US" b="0" dirty="0"/>
              <a:t>creating and concatenating string constructs is still painful</a:t>
            </a:r>
            <a:r>
              <a:rPr lang="id-ID" b="0" dirty="0"/>
              <a:t>.</a:t>
            </a:r>
          </a:p>
          <a:p>
            <a:endParaRPr lang="id-ID" b="0" dirty="0"/>
          </a:p>
          <a:p>
            <a:r>
              <a:rPr lang="en-US" b="0" dirty="0"/>
              <a:t>The best way to work is to compose the dynamic Web page as you do a static page but put in markers that</a:t>
            </a:r>
            <a:r>
              <a:rPr lang="id-ID" b="0" dirty="0"/>
              <a:t> </a:t>
            </a:r>
            <a:r>
              <a:rPr lang="en-US" b="0" dirty="0"/>
              <a:t>can be resolved into calls to gather dynamic information.</a:t>
            </a:r>
            <a:endParaRPr lang="id-ID" b="0" dirty="0"/>
          </a:p>
          <a:p>
            <a:pPr lvl="1"/>
            <a:r>
              <a:rPr lang="en-US" sz="2000" b="0" dirty="0"/>
              <a:t>Since the static part of the page acts as a template</a:t>
            </a:r>
            <a:r>
              <a:rPr lang="id-ID" sz="2000" b="0" dirty="0"/>
              <a:t> </a:t>
            </a:r>
            <a:r>
              <a:rPr lang="en-US" sz="2000" b="0" dirty="0"/>
              <a:t>for the particular response, I call this a </a:t>
            </a:r>
            <a:r>
              <a:rPr lang="en-US" sz="2000" b="0" i="1" dirty="0"/>
              <a:t>Template View.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152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basic idea of </a:t>
            </a:r>
            <a:r>
              <a:rPr lang="en-US" b="0" i="1" dirty="0"/>
              <a:t>Template View </a:t>
            </a:r>
            <a:r>
              <a:rPr lang="en-US" b="0" dirty="0"/>
              <a:t>is to embed markers into a static HTML page when it's written.</a:t>
            </a:r>
            <a:endParaRPr lang="id-ID" b="0" dirty="0"/>
          </a:p>
          <a:p>
            <a:endParaRPr lang="id-ID" b="0" dirty="0"/>
          </a:p>
          <a:p>
            <a:r>
              <a:rPr lang="en-US" b="0" dirty="0"/>
              <a:t>When the</a:t>
            </a:r>
            <a:r>
              <a:rPr lang="id-ID" b="0" dirty="0"/>
              <a:t> </a:t>
            </a:r>
            <a:r>
              <a:rPr lang="en-US" b="0" dirty="0"/>
              <a:t>page is used to service a request, the markers are replaced by the results of some computation, such as a</a:t>
            </a:r>
            <a:r>
              <a:rPr lang="id-ID" b="0" dirty="0"/>
              <a:t> </a:t>
            </a:r>
            <a:r>
              <a:rPr lang="en-US" b="0" dirty="0"/>
              <a:t>database query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Embedding the markers or using Helper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37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When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name </a:t>
            </a:r>
            <a:r>
              <a:rPr lang="en-US" b="0" i="1" dirty="0"/>
              <a:t>Template View </a:t>
            </a:r>
            <a:r>
              <a:rPr lang="en-US" b="0" dirty="0"/>
              <a:t>brings out the fact that the primary function of this pattern is to play the view in</a:t>
            </a:r>
            <a:r>
              <a:rPr lang="id-ID" b="0" dirty="0"/>
              <a:t> </a:t>
            </a:r>
            <a:r>
              <a:rPr lang="en-US" i="1" dirty="0"/>
              <a:t>Model View Controller</a:t>
            </a:r>
            <a:r>
              <a:rPr lang="id-ID" b="0" i="1" dirty="0"/>
              <a:t>.</a:t>
            </a:r>
          </a:p>
          <a:p>
            <a:endParaRPr lang="id-ID" b="0" i="1" dirty="0"/>
          </a:p>
          <a:p>
            <a:r>
              <a:rPr lang="en-US" b="0" dirty="0"/>
              <a:t>For many systems the </a:t>
            </a:r>
            <a:r>
              <a:rPr lang="en-US" b="0" i="1" dirty="0"/>
              <a:t>Template View </a:t>
            </a:r>
            <a:r>
              <a:rPr lang="en-US" b="0" dirty="0"/>
              <a:t>should only play the view</a:t>
            </a:r>
            <a:r>
              <a:rPr lang="id-ID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When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For implementing the view in </a:t>
            </a:r>
            <a:r>
              <a:rPr lang="en-US" i="1" dirty="0"/>
              <a:t>Model View Controller</a:t>
            </a:r>
            <a:r>
              <a:rPr lang="id-ID" b="0" i="1" dirty="0"/>
              <a:t>, </a:t>
            </a:r>
            <a:r>
              <a:rPr lang="en-US" b="0" dirty="0"/>
              <a:t>the main choice is between </a:t>
            </a:r>
            <a:r>
              <a:rPr lang="en-US" i="1" dirty="0"/>
              <a:t>Template View</a:t>
            </a:r>
            <a:r>
              <a:rPr lang="en-US" b="0" i="1" dirty="0"/>
              <a:t> </a:t>
            </a:r>
            <a:r>
              <a:rPr lang="en-US" b="0" dirty="0"/>
              <a:t>and</a:t>
            </a:r>
            <a:r>
              <a:rPr lang="id-ID" b="0" dirty="0"/>
              <a:t> </a:t>
            </a:r>
            <a:r>
              <a:rPr lang="en-US" i="1" dirty="0"/>
              <a:t>Transform View</a:t>
            </a:r>
            <a:r>
              <a:rPr lang="id-ID" b="0" i="1" dirty="0"/>
              <a:t>.</a:t>
            </a:r>
          </a:p>
          <a:p>
            <a:endParaRPr lang="id-ID" b="0" i="1" dirty="0"/>
          </a:p>
          <a:p>
            <a:r>
              <a:rPr lang="en-US" b="0" dirty="0"/>
              <a:t>The strength of </a:t>
            </a:r>
            <a:r>
              <a:rPr lang="en-US" b="0" i="1" dirty="0"/>
              <a:t>Template View </a:t>
            </a:r>
            <a:r>
              <a:rPr lang="en-US" b="0" dirty="0"/>
              <a:t>is that it allows you to compose the content of the</a:t>
            </a:r>
            <a:r>
              <a:rPr lang="id-ID" b="0" dirty="0"/>
              <a:t> </a:t>
            </a:r>
            <a:r>
              <a:rPr lang="en-US" b="0" dirty="0"/>
              <a:t>page by looking at the page structure</a:t>
            </a:r>
            <a:r>
              <a:rPr lang="id-ID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69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37550" cy="638200"/>
          </a:xfrm>
        </p:spPr>
        <p:txBody>
          <a:bodyPr/>
          <a:lstStyle/>
          <a:p>
            <a:r>
              <a:rPr lang="en-US" b="0" dirty="0" smtClean="0"/>
              <a:t>Template engine will execute the view and create the HTML</a:t>
            </a:r>
            <a:endParaRPr lang="en-US" b="0" dirty="0"/>
          </a:p>
        </p:txBody>
      </p:sp>
      <p:pic>
        <p:nvPicPr>
          <p:cNvPr id="4" name="Picture 3" descr="Screen Shot 2017-03-17 at 11.18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9144000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54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7-03-17 at 11.13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4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9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ymelea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6337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82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7-03-17 at 1.1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7493000" cy="5130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331640" y="908720"/>
            <a:ext cx="3960440" cy="7920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7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separate user interface from the business logic?</a:t>
            </a:r>
          </a:p>
          <a:p>
            <a:pPr lvl="1"/>
            <a:r>
              <a:rPr lang="en-US" dirty="0" smtClean="0"/>
              <a:t>UI is an HTML string</a:t>
            </a:r>
          </a:p>
          <a:p>
            <a:r>
              <a:rPr lang="en-US" dirty="0" smtClean="0"/>
              <a:t>How to provide OO design?</a:t>
            </a:r>
          </a:p>
          <a:p>
            <a:pPr lvl="1"/>
            <a:r>
              <a:rPr lang="en-US" dirty="0" smtClean="0"/>
              <a:t>Code reuse</a:t>
            </a:r>
          </a:p>
          <a:p>
            <a:r>
              <a:rPr lang="en-US" dirty="0" smtClean="0"/>
              <a:t>How to abstract from underlying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7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4980"/>
            <a:ext cx="8162925" cy="523220"/>
          </a:xfrm>
        </p:spPr>
        <p:txBody>
          <a:bodyPr/>
          <a:lstStyle/>
          <a:p>
            <a:r>
              <a:rPr lang="en-US" sz="2800" dirty="0" err="1" smtClean="0"/>
              <a:t>Thymeleaf</a:t>
            </a:r>
            <a:r>
              <a:rPr lang="en-US" sz="2800" dirty="0" smtClean="0"/>
              <a:t> – Standard Expression Syntax</a:t>
            </a:r>
            <a:endParaRPr lang="en-US" sz="2800" dirty="0"/>
          </a:p>
        </p:txBody>
      </p:sp>
      <p:pic>
        <p:nvPicPr>
          <p:cNvPr id="4" name="Picture 3" descr="Screen Shot 2017-03-17 at 5.2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515798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37550" cy="998240"/>
          </a:xfrm>
        </p:spPr>
        <p:txBody>
          <a:bodyPr/>
          <a:lstStyle/>
          <a:p>
            <a:r>
              <a:rPr lang="en-US" b="0" dirty="0" smtClean="0"/>
              <a:t>Executed on </a:t>
            </a:r>
            <a:r>
              <a:rPr lang="en-US" b="0" i="1" dirty="0" smtClean="0"/>
              <a:t>model attribute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4" name="Picture 3" descr="Screen Shot 2017-03-17 at 5.2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2816"/>
            <a:ext cx="5303546" cy="792088"/>
          </a:xfrm>
          <a:prstGeom prst="rect">
            <a:avLst/>
          </a:prstGeom>
        </p:spPr>
      </p:pic>
      <p:pic>
        <p:nvPicPr>
          <p:cNvPr id="5" name="Picture 4" descr="Screen Shot 2017-03-17 at 5.27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73016"/>
            <a:ext cx="7761251" cy="7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9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Expression</a:t>
            </a:r>
            <a:endParaRPr lang="en-US" dirty="0"/>
          </a:p>
        </p:txBody>
      </p:sp>
      <p:pic>
        <p:nvPicPr>
          <p:cNvPr id="4" name="Picture 3" descr="Screen Shot 2017-03-17 at 5.2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4784"/>
            <a:ext cx="4680521" cy="1769822"/>
          </a:xfrm>
          <a:prstGeom prst="rect">
            <a:avLst/>
          </a:prstGeom>
        </p:spPr>
      </p:pic>
      <p:pic>
        <p:nvPicPr>
          <p:cNvPr id="5" name="Picture 4" descr="Screen Shot 2017-03-17 at 5.28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33056"/>
            <a:ext cx="60198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48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Expression</a:t>
            </a:r>
            <a:endParaRPr lang="en-US" dirty="0"/>
          </a:p>
        </p:txBody>
      </p:sp>
      <p:pic>
        <p:nvPicPr>
          <p:cNvPr id="4" name="Picture 3" descr="Screen Shot 2017-03-17 at 5.3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132856"/>
            <a:ext cx="5616623" cy="766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deployed at </a:t>
            </a:r>
            <a:r>
              <a:rPr lang="en-US" b="1" dirty="0" err="1" smtClean="0">
                <a:latin typeface="Courier"/>
                <a:cs typeface="Courier"/>
              </a:rPr>
              <a:t>myapp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6" name="Picture 5" descr="Screen Shot 2017-03-17 at 5.32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3429000"/>
            <a:ext cx="576064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47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Expression</a:t>
            </a:r>
            <a:endParaRPr lang="en-US" dirty="0"/>
          </a:p>
        </p:txBody>
      </p:sp>
      <p:pic>
        <p:nvPicPr>
          <p:cNvPr id="5" name="Picture 4" descr="Screen Shot 2017-03-17 at 5.3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8877079" cy="648072"/>
          </a:xfrm>
          <a:prstGeom prst="rect">
            <a:avLst/>
          </a:prstGeom>
        </p:spPr>
      </p:pic>
      <p:pic>
        <p:nvPicPr>
          <p:cNvPr id="11" name="Picture 10" descr="Screen Shot 2017-03-17 at 5.35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885698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28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th:text</a:t>
            </a:r>
            <a:endParaRPr lang="en-US" dirty="0"/>
          </a:p>
        </p:txBody>
      </p:sp>
      <p:pic>
        <p:nvPicPr>
          <p:cNvPr id="4" name="Picture 3" descr="Screen Shot 2017-03-17 at 5.3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964488" cy="72008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 bwMode="auto">
          <a:xfrm rot="16200000" flipH="1">
            <a:off x="2591780" y="2384884"/>
            <a:ext cx="1800200" cy="1296144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3808" y="3933056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50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Evaluation</a:t>
            </a:r>
            <a:endParaRPr lang="en-US" dirty="0"/>
          </a:p>
        </p:txBody>
      </p:sp>
      <p:pic>
        <p:nvPicPr>
          <p:cNvPr id="4" name="Picture 3" descr="Screen Shot 2017-03-17 at 6.0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75438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6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Evaluation</a:t>
            </a:r>
            <a:endParaRPr lang="en-US" dirty="0"/>
          </a:p>
        </p:txBody>
      </p:sp>
      <p:pic>
        <p:nvPicPr>
          <p:cNvPr id="4" name="Picture 3" descr="Screen Shot 2017-03-17 at 6.01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692205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Evaluation</a:t>
            </a:r>
            <a:endParaRPr lang="en-US" dirty="0"/>
          </a:p>
        </p:txBody>
      </p:sp>
      <p:pic>
        <p:nvPicPr>
          <p:cNvPr id="4" name="Picture 3" descr="Screen Shot 2017-03-17 at 6.0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820891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8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pic>
        <p:nvPicPr>
          <p:cNvPr id="4" name="Picture 3" descr="Screen Shot 2017-03-17 at 6.06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784471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0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Layer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design web applications?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Script based</a:t>
            </a:r>
          </a:p>
          <a:p>
            <a:pPr lvl="1"/>
            <a:r>
              <a:rPr lang="en-US" dirty="0" smtClean="0"/>
              <a:t>Server page based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1844824"/>
            <a:ext cx="187220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Web browser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19872" y="1844824"/>
            <a:ext cx="115212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Web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server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788024" y="1844824"/>
            <a:ext cx="1656184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Web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660232" y="1844824"/>
            <a:ext cx="1656184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DB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Server</a:t>
            </a:r>
          </a:p>
        </p:txBody>
      </p:sp>
      <p:sp>
        <p:nvSpPr>
          <p:cNvPr id="8" name="Left-Right Arrow 7"/>
          <p:cNvSpPr/>
          <p:nvPr/>
        </p:nvSpPr>
        <p:spPr bwMode="auto">
          <a:xfrm>
            <a:off x="2339752" y="2204864"/>
            <a:ext cx="1008112" cy="21602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160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pic>
        <p:nvPicPr>
          <p:cNvPr id="4" name="Picture 3" descr="Screen Shot 2017-03-17 at 6.0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803400"/>
            <a:ext cx="8026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07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index</a:t>
            </a:r>
          </a:p>
          <a:p>
            <a:r>
              <a:rPr lang="en-US" b="0" dirty="0" smtClean="0"/>
              <a:t>count</a:t>
            </a:r>
          </a:p>
          <a:p>
            <a:r>
              <a:rPr lang="en-US" b="0" dirty="0" smtClean="0"/>
              <a:t>size</a:t>
            </a:r>
          </a:p>
          <a:p>
            <a:r>
              <a:rPr lang="en-US" b="0" dirty="0" smtClean="0"/>
              <a:t>even/odd</a:t>
            </a:r>
          </a:p>
          <a:p>
            <a:r>
              <a:rPr lang="en-US" b="0" dirty="0" smtClean="0"/>
              <a:t>first</a:t>
            </a:r>
          </a:p>
          <a:p>
            <a:r>
              <a:rPr lang="en-US" b="0" dirty="0" smtClean="0"/>
              <a:t>last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03502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282825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id-ID" dirty="0"/>
              <a:t>Transform View</a:t>
            </a:r>
            <a:endParaRPr lang="en-US" dirty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"/>
          </p:nvPr>
        </p:nvSpPr>
        <p:spPr>
          <a:xfrm>
            <a:off x="900113" y="3100388"/>
            <a:ext cx="7772400" cy="1500187"/>
          </a:xfrm>
        </p:spPr>
        <p:txBody>
          <a:bodyPr/>
          <a:lstStyle/>
          <a:p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98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Introduction</a:t>
            </a:r>
            <a:endParaRPr lang="en-US" alt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/>
              <a:t>A view that processes domain data </a:t>
            </a:r>
            <a:r>
              <a:rPr lang="en-US" i="1" dirty="0">
                <a:solidFill>
                  <a:srgbClr val="0070C0"/>
                </a:solidFill>
              </a:rPr>
              <a:t>element by element</a:t>
            </a:r>
            <a:r>
              <a:rPr lang="en-US" b="0" i="1" dirty="0"/>
              <a:t> and transforms it into HTML.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0" y="2276872"/>
            <a:ext cx="8442014" cy="203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7029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When you issue requests for data to the domain and data source layers, you get back all the data you need</a:t>
            </a:r>
            <a:r>
              <a:rPr lang="id-ID" b="0" dirty="0"/>
              <a:t> </a:t>
            </a:r>
            <a:r>
              <a:rPr lang="en-US" b="0" dirty="0"/>
              <a:t>to satisfy them, but without the formatting you need to make a proper Web page.</a:t>
            </a:r>
            <a:endParaRPr lang="id-ID" b="0" dirty="0"/>
          </a:p>
          <a:p>
            <a:endParaRPr lang="id-ID" b="0" dirty="0"/>
          </a:p>
          <a:p>
            <a:r>
              <a:rPr lang="en-US" b="0" dirty="0"/>
              <a:t>The role of the view in</a:t>
            </a:r>
            <a:r>
              <a:rPr lang="id-ID" b="0" dirty="0"/>
              <a:t> </a:t>
            </a:r>
            <a:r>
              <a:rPr lang="en-US" i="1" dirty="0"/>
              <a:t>Model View Controller</a:t>
            </a:r>
            <a:r>
              <a:rPr lang="id-ID" b="0" i="1" dirty="0"/>
              <a:t> </a:t>
            </a:r>
            <a:r>
              <a:rPr lang="en-US" b="0" dirty="0"/>
              <a:t>is to render this data into a Web page</a:t>
            </a:r>
            <a:r>
              <a:rPr lang="id-ID" b="0" dirty="0"/>
              <a:t>.</a:t>
            </a:r>
          </a:p>
          <a:p>
            <a:endParaRPr lang="id-ID" b="0" dirty="0"/>
          </a:p>
          <a:p>
            <a:r>
              <a:rPr lang="en-US" b="0" dirty="0"/>
              <a:t>Using </a:t>
            </a:r>
            <a:r>
              <a:rPr lang="en-US" b="0" i="1" dirty="0"/>
              <a:t>Transform View </a:t>
            </a:r>
            <a:r>
              <a:rPr lang="en-US" b="0" dirty="0"/>
              <a:t>means thinking of</a:t>
            </a:r>
            <a:r>
              <a:rPr lang="id-ID" b="0" dirty="0"/>
              <a:t> </a:t>
            </a:r>
            <a:r>
              <a:rPr lang="en-US" b="0" dirty="0"/>
              <a:t>this as a transformation where you have the model's data as input and its HTML as output</a:t>
            </a:r>
            <a:r>
              <a:rPr lang="id-ID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61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basic notion of </a:t>
            </a:r>
            <a:r>
              <a:rPr lang="en-US" b="0" i="1" dirty="0"/>
              <a:t>Transform View </a:t>
            </a:r>
            <a:r>
              <a:rPr lang="en-US" b="0" dirty="0"/>
              <a:t>is writing a program that looks at domain-oriented data and converts it</a:t>
            </a:r>
            <a:r>
              <a:rPr lang="id-ID" b="0" dirty="0"/>
              <a:t> </a:t>
            </a:r>
            <a:r>
              <a:rPr lang="en-US" b="0" dirty="0"/>
              <a:t>to HTML.</a:t>
            </a:r>
            <a:endParaRPr lang="id-ID" b="0" dirty="0"/>
          </a:p>
          <a:p>
            <a:r>
              <a:rPr lang="en-US" b="0" dirty="0"/>
              <a:t>The program walks the structure of the domain data and, as it recognizes each form of domain</a:t>
            </a:r>
            <a:r>
              <a:rPr lang="id-ID" b="0" dirty="0"/>
              <a:t> </a:t>
            </a:r>
            <a:r>
              <a:rPr lang="en-US" b="0" dirty="0"/>
              <a:t>data, it writes out the particular piece of HTML for it.</a:t>
            </a:r>
            <a:endParaRPr lang="id-ID" b="0" dirty="0"/>
          </a:p>
          <a:p>
            <a:endParaRPr lang="id-ID" b="0" dirty="0"/>
          </a:p>
          <a:p>
            <a:r>
              <a:rPr lang="en-US" b="0" dirty="0"/>
              <a:t>If you think about this in an imperative way, you might</a:t>
            </a:r>
            <a:r>
              <a:rPr lang="id-ID" b="0" dirty="0"/>
              <a:t> </a:t>
            </a:r>
            <a:r>
              <a:rPr lang="en-US" b="0" dirty="0"/>
              <a:t>have a method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renderCustomer</a:t>
            </a:r>
            <a:r>
              <a:rPr lang="en-US" b="0" dirty="0"/>
              <a:t> that takes a customer object and renders it into HTML.</a:t>
            </a:r>
            <a:endParaRPr lang="id-ID" b="0" dirty="0"/>
          </a:p>
          <a:p>
            <a:r>
              <a:rPr lang="en-US" b="0" dirty="0"/>
              <a:t>If the</a:t>
            </a:r>
            <a:r>
              <a:rPr lang="id-ID" b="0" dirty="0"/>
              <a:t> </a:t>
            </a:r>
            <a:r>
              <a:rPr lang="en-US" b="0" dirty="0"/>
              <a:t>customer contains a lot of orders,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renderCustomer</a:t>
            </a:r>
            <a:r>
              <a:rPr lang="en-US" b="0" dirty="0"/>
              <a:t> method loops over the orders calling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renderOrder</a:t>
            </a:r>
            <a:r>
              <a:rPr lang="en-US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XLST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980728"/>
            <a:ext cx="374441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?xml</a:t>
            </a:r>
            <a:r>
              <a:rPr lang="en-US" sz="900" dirty="0">
                <a:solidFill>
                  <a:srgbClr val="FF0000"/>
                </a:solidFill>
              </a:rPr>
              <a:t> version</a:t>
            </a:r>
            <a:r>
              <a:rPr lang="en-US" sz="900" dirty="0">
                <a:solidFill>
                  <a:srgbClr val="0000CD"/>
                </a:solidFill>
              </a:rPr>
              <a:t>="1.0"</a:t>
            </a:r>
            <a:r>
              <a:rPr lang="en-US" sz="900" dirty="0">
                <a:solidFill>
                  <a:srgbClr val="FF0000"/>
                </a:solidFill>
              </a:rPr>
              <a:t> encoding</a:t>
            </a:r>
            <a:r>
              <a:rPr lang="en-US" sz="900" dirty="0">
                <a:solidFill>
                  <a:srgbClr val="0000CD"/>
                </a:solidFill>
              </a:rPr>
              <a:t>="UTF-8"</a:t>
            </a:r>
            <a:r>
              <a:rPr lang="en-US" sz="900" dirty="0">
                <a:solidFill>
                  <a:srgbClr val="FF0000"/>
                </a:solidFill>
              </a:rPr>
              <a:t>?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catalog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cd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title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Empire Burlesque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/title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artist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Bob Dylan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/artist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country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USA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/country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company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Columbia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/company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price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10.90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/price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year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1985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/year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/cd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.</a:t>
            </a:r>
            <a:br>
              <a:rPr lang="en-US" sz="900" dirty="0"/>
            </a:br>
            <a:r>
              <a:rPr lang="en-US" sz="900" dirty="0"/>
              <a:t>.</a:t>
            </a:r>
            <a:br>
              <a:rPr lang="en-US" sz="900" dirty="0"/>
            </a:b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/catalog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3161730"/>
            <a:ext cx="4320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?xml</a:t>
            </a:r>
            <a:r>
              <a:rPr lang="en-US" sz="900" dirty="0">
                <a:solidFill>
                  <a:srgbClr val="FF0000"/>
                </a:solidFill>
              </a:rPr>
              <a:t> version</a:t>
            </a:r>
            <a:r>
              <a:rPr lang="en-US" sz="900" dirty="0">
                <a:solidFill>
                  <a:srgbClr val="0000CD"/>
                </a:solidFill>
              </a:rPr>
              <a:t>="1.0"</a:t>
            </a:r>
            <a:r>
              <a:rPr lang="en-US" sz="900" dirty="0">
                <a:solidFill>
                  <a:srgbClr val="FF0000"/>
                </a:solidFill>
              </a:rPr>
              <a:t> encoding</a:t>
            </a:r>
            <a:r>
              <a:rPr lang="en-US" sz="900" dirty="0">
                <a:solidFill>
                  <a:srgbClr val="0000CD"/>
                </a:solidFill>
              </a:rPr>
              <a:t>="UTF-8"</a:t>
            </a:r>
            <a:r>
              <a:rPr lang="en-US" sz="900" dirty="0">
                <a:solidFill>
                  <a:srgbClr val="FF0000"/>
                </a:solidFill>
              </a:rPr>
              <a:t>?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 err="1">
                <a:solidFill>
                  <a:srgbClr val="A52A2A"/>
                </a:solidFill>
              </a:rPr>
              <a:t>xsl:stylesheet</a:t>
            </a:r>
            <a:r>
              <a:rPr lang="en-US" sz="900" dirty="0">
                <a:solidFill>
                  <a:srgbClr val="FF0000"/>
                </a:solidFill>
              </a:rPr>
              <a:t> version</a:t>
            </a:r>
            <a:r>
              <a:rPr lang="en-US" sz="900" dirty="0">
                <a:solidFill>
                  <a:srgbClr val="0000CD"/>
                </a:solidFill>
              </a:rPr>
              <a:t>="1.0"</a:t>
            </a:r>
            <a:r>
              <a:rPr lang="en-US" sz="900" dirty="0">
                <a:solidFill>
                  <a:srgbClr val="FF0000"/>
                </a:solidFill>
              </a:rPr>
              <a:t/>
            </a:r>
            <a:br>
              <a:rPr lang="en-US" sz="900" dirty="0">
                <a:solidFill>
                  <a:srgbClr val="FF0000"/>
                </a:solidFill>
              </a:rPr>
            </a:br>
            <a:r>
              <a:rPr lang="en-US" sz="900" dirty="0" err="1">
                <a:solidFill>
                  <a:srgbClr val="FF0000"/>
                </a:solidFill>
              </a:rPr>
              <a:t>xmlns:xsl</a:t>
            </a:r>
            <a:r>
              <a:rPr lang="en-US" sz="900" dirty="0">
                <a:solidFill>
                  <a:srgbClr val="0000CD"/>
                </a:solidFill>
              </a:rPr>
              <a:t>="http://www.w3.org/1999/XSL/Transform"&gt;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 err="1">
                <a:solidFill>
                  <a:srgbClr val="A52A2A"/>
                </a:solidFill>
              </a:rPr>
              <a:t>xsl:template</a:t>
            </a:r>
            <a:r>
              <a:rPr lang="en-US" sz="900" dirty="0">
                <a:solidFill>
                  <a:srgbClr val="FF0000"/>
                </a:solidFill>
              </a:rPr>
              <a:t> match</a:t>
            </a:r>
            <a:r>
              <a:rPr lang="en-US" sz="900" dirty="0">
                <a:solidFill>
                  <a:srgbClr val="0000CD"/>
                </a:solidFill>
              </a:rPr>
              <a:t>="/"&gt;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html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body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h2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My CD Collection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/h2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table</a:t>
            </a:r>
            <a:r>
              <a:rPr lang="en-US" sz="900" dirty="0">
                <a:solidFill>
                  <a:srgbClr val="FF0000"/>
                </a:solidFill>
              </a:rPr>
              <a:t> border</a:t>
            </a:r>
            <a:r>
              <a:rPr lang="en-US" sz="900" dirty="0">
                <a:solidFill>
                  <a:srgbClr val="0000CD"/>
                </a:solidFill>
              </a:rPr>
              <a:t>="1"&gt;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 err="1">
                <a:solidFill>
                  <a:srgbClr val="A52A2A"/>
                </a:solidFill>
              </a:rPr>
              <a:t>tr</a:t>
            </a:r>
            <a:r>
              <a:rPr lang="en-US" sz="900" dirty="0">
                <a:solidFill>
                  <a:srgbClr val="FF0000"/>
                </a:solidFill>
              </a:rPr>
              <a:t> </a:t>
            </a:r>
            <a:r>
              <a:rPr lang="en-US" sz="900" dirty="0" err="1">
                <a:solidFill>
                  <a:srgbClr val="FF0000"/>
                </a:solidFill>
              </a:rPr>
              <a:t>bgcolor</a:t>
            </a:r>
            <a:r>
              <a:rPr lang="en-US" sz="900" dirty="0">
                <a:solidFill>
                  <a:srgbClr val="0000CD"/>
                </a:solidFill>
              </a:rPr>
              <a:t>="#9acd32"&gt;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 err="1">
                <a:solidFill>
                  <a:srgbClr val="A52A2A"/>
                </a:solidFill>
              </a:rPr>
              <a:t>th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Title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</a:t>
            </a:r>
            <a:r>
              <a:rPr lang="en-US" sz="900" dirty="0" err="1">
                <a:solidFill>
                  <a:srgbClr val="A52A2A"/>
                </a:solidFill>
              </a:rPr>
              <a:t>th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 err="1">
                <a:solidFill>
                  <a:srgbClr val="A52A2A"/>
                </a:solidFill>
              </a:rPr>
              <a:t>th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Artist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</a:t>
            </a:r>
            <a:r>
              <a:rPr lang="en-US" sz="900" dirty="0" err="1">
                <a:solidFill>
                  <a:srgbClr val="A52A2A"/>
                </a:solidFill>
              </a:rPr>
              <a:t>th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</a:t>
            </a:r>
            <a:r>
              <a:rPr lang="en-US" sz="900" dirty="0" err="1">
                <a:solidFill>
                  <a:srgbClr val="A52A2A"/>
                </a:solidFill>
              </a:rPr>
              <a:t>tr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 err="1">
                <a:solidFill>
                  <a:srgbClr val="A52A2A"/>
                </a:solidFill>
              </a:rPr>
              <a:t>xsl:for-each</a:t>
            </a:r>
            <a:r>
              <a:rPr lang="en-US" sz="900" dirty="0">
                <a:solidFill>
                  <a:srgbClr val="FF0000"/>
                </a:solidFill>
              </a:rPr>
              <a:t> select</a:t>
            </a:r>
            <a:r>
              <a:rPr lang="en-US" sz="900" dirty="0">
                <a:solidFill>
                  <a:srgbClr val="0000CD"/>
                </a:solidFill>
              </a:rPr>
              <a:t>="catalog/cd"&gt;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 err="1">
                <a:solidFill>
                  <a:srgbClr val="A52A2A"/>
                </a:solidFill>
              </a:rPr>
              <a:t>tr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td</a:t>
            </a:r>
            <a:r>
              <a:rPr lang="en-US" sz="900" dirty="0">
                <a:solidFill>
                  <a:srgbClr val="0000CD"/>
                </a:solidFill>
              </a:rPr>
              <a:t>&gt;&lt;</a:t>
            </a:r>
            <a:r>
              <a:rPr lang="en-US" sz="900" dirty="0" err="1">
                <a:solidFill>
                  <a:srgbClr val="A52A2A"/>
                </a:solidFill>
              </a:rPr>
              <a:t>xsl:value-of</a:t>
            </a:r>
            <a:r>
              <a:rPr lang="en-US" sz="900" dirty="0">
                <a:solidFill>
                  <a:srgbClr val="FF0000"/>
                </a:solidFill>
              </a:rPr>
              <a:t> select</a:t>
            </a:r>
            <a:r>
              <a:rPr lang="en-US" sz="900" dirty="0">
                <a:solidFill>
                  <a:srgbClr val="0000CD"/>
                </a:solidFill>
              </a:rPr>
              <a:t>="title"</a:t>
            </a:r>
            <a:r>
              <a:rPr lang="en-US" sz="900" dirty="0">
                <a:solidFill>
                  <a:srgbClr val="FF0000"/>
                </a:solidFill>
              </a:rPr>
              <a:t>/</a:t>
            </a:r>
            <a:r>
              <a:rPr lang="en-US" sz="900" dirty="0">
                <a:solidFill>
                  <a:srgbClr val="0000CD"/>
                </a:solidFill>
              </a:rPr>
              <a:t>&gt;&lt;</a:t>
            </a:r>
            <a:r>
              <a:rPr lang="en-US" sz="900" dirty="0">
                <a:solidFill>
                  <a:srgbClr val="A52A2A"/>
                </a:solidFill>
              </a:rPr>
              <a:t>/td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td</a:t>
            </a:r>
            <a:r>
              <a:rPr lang="en-US" sz="900" dirty="0">
                <a:solidFill>
                  <a:srgbClr val="0000CD"/>
                </a:solidFill>
              </a:rPr>
              <a:t>&gt;&lt;</a:t>
            </a:r>
            <a:r>
              <a:rPr lang="en-US" sz="900" dirty="0" err="1">
                <a:solidFill>
                  <a:srgbClr val="A52A2A"/>
                </a:solidFill>
              </a:rPr>
              <a:t>xsl:value-of</a:t>
            </a:r>
            <a:r>
              <a:rPr lang="en-US" sz="900" dirty="0">
                <a:solidFill>
                  <a:srgbClr val="FF0000"/>
                </a:solidFill>
              </a:rPr>
              <a:t> select</a:t>
            </a:r>
            <a:r>
              <a:rPr lang="en-US" sz="900" dirty="0">
                <a:solidFill>
                  <a:srgbClr val="0000CD"/>
                </a:solidFill>
              </a:rPr>
              <a:t>="artist"</a:t>
            </a:r>
            <a:r>
              <a:rPr lang="en-US" sz="900" dirty="0">
                <a:solidFill>
                  <a:srgbClr val="FF0000"/>
                </a:solidFill>
              </a:rPr>
              <a:t>/</a:t>
            </a:r>
            <a:r>
              <a:rPr lang="en-US" sz="900" dirty="0">
                <a:solidFill>
                  <a:srgbClr val="0000CD"/>
                </a:solidFill>
              </a:rPr>
              <a:t>&gt;&lt;</a:t>
            </a:r>
            <a:r>
              <a:rPr lang="en-US" sz="900" dirty="0">
                <a:solidFill>
                  <a:srgbClr val="A52A2A"/>
                </a:solidFill>
              </a:rPr>
              <a:t>/td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</a:t>
            </a:r>
            <a:r>
              <a:rPr lang="en-US" sz="900" dirty="0" err="1">
                <a:solidFill>
                  <a:srgbClr val="A52A2A"/>
                </a:solidFill>
              </a:rPr>
              <a:t>tr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</a:t>
            </a:r>
            <a:r>
              <a:rPr lang="en-US" sz="900" dirty="0" err="1">
                <a:solidFill>
                  <a:srgbClr val="A52A2A"/>
                </a:solidFill>
              </a:rPr>
              <a:t>xsl:for-each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/table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/body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 </a:t>
            </a: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/html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</a:t>
            </a:r>
            <a:r>
              <a:rPr lang="en-US" sz="900" dirty="0" err="1">
                <a:solidFill>
                  <a:srgbClr val="A52A2A"/>
                </a:solidFill>
              </a:rPr>
              <a:t>xsl:template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>
                <a:solidFill>
                  <a:srgbClr val="0000CD"/>
                </a:solidFill>
              </a:rPr>
              <a:t>&lt;</a:t>
            </a:r>
            <a:r>
              <a:rPr lang="en-US" sz="900" dirty="0">
                <a:solidFill>
                  <a:srgbClr val="A52A2A"/>
                </a:solidFill>
              </a:rPr>
              <a:t>/</a:t>
            </a:r>
            <a:r>
              <a:rPr lang="en-US" sz="900" dirty="0" err="1">
                <a:solidFill>
                  <a:srgbClr val="A52A2A"/>
                </a:solidFill>
              </a:rPr>
              <a:t>xsl:stylesheet</a:t>
            </a:r>
            <a:r>
              <a:rPr lang="en-US" sz="900" dirty="0">
                <a:solidFill>
                  <a:srgbClr val="0000CD"/>
                </a:solidFill>
              </a:rPr>
              <a:t>&gt;</a:t>
            </a:r>
            <a:r>
              <a:rPr lang="en-US" sz="9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332656"/>
            <a:ext cx="2533650" cy="598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3859" y="1527031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9065" y="4365104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XSL Style Sheet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5943117" y="2764183"/>
            <a:ext cx="524733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2319522">
            <a:off x="3818290" y="2174014"/>
            <a:ext cx="734112" cy="4526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8920984">
            <a:off x="3807111" y="3537084"/>
            <a:ext cx="734112" cy="4526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9832" y="2791919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15743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What’s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key difference between </a:t>
            </a:r>
            <a:r>
              <a:rPr lang="en-US" b="0" i="1" dirty="0"/>
              <a:t>Transform View </a:t>
            </a:r>
            <a:r>
              <a:rPr lang="en-US" b="0" dirty="0"/>
              <a:t>and </a:t>
            </a:r>
            <a:r>
              <a:rPr lang="en-US" b="0" i="1" dirty="0"/>
              <a:t>Template View </a:t>
            </a:r>
            <a:r>
              <a:rPr lang="en-US" b="0" dirty="0"/>
              <a:t>is </a:t>
            </a:r>
            <a:r>
              <a:rPr lang="en-US" dirty="0">
                <a:solidFill>
                  <a:srgbClr val="0070C0"/>
                </a:solidFill>
              </a:rPr>
              <a:t>the way in which the view is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organized</a:t>
            </a:r>
            <a:r>
              <a:rPr lang="en-US" b="0" dirty="0"/>
              <a:t>.</a:t>
            </a:r>
            <a:endParaRPr lang="id-ID" b="0" dirty="0"/>
          </a:p>
          <a:p>
            <a:endParaRPr lang="id-ID" b="0" dirty="0"/>
          </a:p>
          <a:p>
            <a:r>
              <a:rPr lang="en-US" b="0" dirty="0"/>
              <a:t>A </a:t>
            </a:r>
            <a:r>
              <a:rPr lang="en-US" b="0" i="1" dirty="0"/>
              <a:t>Template View </a:t>
            </a:r>
            <a:r>
              <a:rPr lang="en-US" b="0" dirty="0"/>
              <a:t>is organized around the output</a:t>
            </a:r>
            <a:r>
              <a:rPr lang="id-ID" b="0" dirty="0"/>
              <a:t>.</a:t>
            </a:r>
          </a:p>
          <a:p>
            <a:pPr lvl="1"/>
            <a:r>
              <a:rPr lang="id-ID" dirty="0"/>
              <a:t>By </a:t>
            </a:r>
            <a:r>
              <a:rPr lang="id-ID" b="0" dirty="0"/>
              <a:t>adding marker in the HTML</a:t>
            </a:r>
          </a:p>
          <a:p>
            <a:endParaRPr lang="id-ID" b="0" dirty="0"/>
          </a:p>
          <a:p>
            <a:r>
              <a:rPr lang="en-US" b="0" dirty="0"/>
              <a:t>A </a:t>
            </a:r>
            <a:r>
              <a:rPr lang="en-US" b="0" i="1" dirty="0"/>
              <a:t>Transform View </a:t>
            </a:r>
            <a:r>
              <a:rPr lang="en-US" dirty="0">
                <a:solidFill>
                  <a:srgbClr val="0070C0"/>
                </a:solidFill>
              </a:rPr>
              <a:t>is organized around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separate transforms for each kind of input element</a:t>
            </a:r>
            <a:r>
              <a:rPr lang="en-US" b="0" dirty="0"/>
              <a:t>.</a:t>
            </a:r>
            <a:r>
              <a:rPr lang="id-ID" b="0" dirty="0"/>
              <a:t> </a:t>
            </a:r>
            <a:r>
              <a:rPr lang="en-US" b="0" dirty="0"/>
              <a:t>The transform is controlled by something like a simple</a:t>
            </a:r>
            <a:r>
              <a:rPr lang="id-ID" b="0" dirty="0"/>
              <a:t> </a:t>
            </a:r>
            <a:r>
              <a:rPr lang="en-US" b="0" dirty="0"/>
              <a:t>loop that looks at each input element, finds the appropriate transform for that element, and then calls the</a:t>
            </a:r>
            <a:r>
              <a:rPr lang="id-ID" b="0" dirty="0"/>
              <a:t> </a:t>
            </a:r>
            <a:r>
              <a:rPr lang="en-US" b="0" dirty="0"/>
              <a:t>transform on it.</a:t>
            </a:r>
            <a:endParaRPr lang="id-ID" b="0" dirty="0"/>
          </a:p>
          <a:p>
            <a:endParaRPr lang="id-ID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/>
              <a:t>Transform View </a:t>
            </a:r>
            <a:r>
              <a:rPr lang="en-US" b="0" dirty="0"/>
              <a:t>avoids two of the biggest problems with </a:t>
            </a:r>
            <a:r>
              <a:rPr lang="en-US" b="0" i="1" dirty="0"/>
              <a:t>Template View</a:t>
            </a:r>
            <a:r>
              <a:rPr lang="id-ID" b="0" i="1" dirty="0"/>
              <a:t>:</a:t>
            </a:r>
          </a:p>
          <a:p>
            <a:endParaRPr lang="id-ID" b="0" i="1" dirty="0"/>
          </a:p>
          <a:p>
            <a:r>
              <a:rPr lang="en-US" b="0" dirty="0"/>
              <a:t>It's easier to keep the</a:t>
            </a:r>
            <a:r>
              <a:rPr lang="id-ID" b="0" dirty="0"/>
              <a:t> </a:t>
            </a:r>
            <a:r>
              <a:rPr lang="en-US" b="0" dirty="0"/>
              <a:t>transform focused only on rendering HTML, thus avoiding having too much other logic in the view.</a:t>
            </a:r>
            <a:endParaRPr lang="id-ID" b="0" dirty="0"/>
          </a:p>
          <a:p>
            <a:r>
              <a:rPr lang="en-US" b="0" dirty="0"/>
              <a:t>It's also</a:t>
            </a:r>
            <a:r>
              <a:rPr lang="id-ID" b="0" dirty="0"/>
              <a:t> </a:t>
            </a:r>
            <a:r>
              <a:rPr lang="en-US" b="0" dirty="0"/>
              <a:t>easy to run the </a:t>
            </a:r>
            <a:r>
              <a:rPr lang="en-US" b="0" i="1" dirty="0"/>
              <a:t>Transform View </a:t>
            </a:r>
            <a:r>
              <a:rPr lang="en-US" b="0" dirty="0"/>
              <a:t>and capture the output for testing</a:t>
            </a:r>
            <a:r>
              <a:rPr lang="id-ID" b="0" dirty="0"/>
              <a:t>.</a:t>
            </a:r>
          </a:p>
          <a:p>
            <a:pPr lvl="1"/>
            <a:r>
              <a:rPr lang="en-US" sz="2000" b="0" dirty="0"/>
              <a:t>This makes it easier to test the view and</a:t>
            </a:r>
            <a:r>
              <a:rPr lang="id-ID" sz="2000" b="0" dirty="0"/>
              <a:t> </a:t>
            </a:r>
            <a:r>
              <a:rPr lang="en-US" sz="2000" b="0" dirty="0"/>
              <a:t>you don't need a Web server to run the tests.</a:t>
            </a:r>
            <a:endParaRPr lang="id-ID" sz="2000" b="0" dirty="0"/>
          </a:p>
          <a:p>
            <a:pPr lvl="1"/>
            <a:r>
              <a:rPr lang="id-ID" sz="2000" dirty="0"/>
              <a:t>Because, the output is </a:t>
            </a:r>
            <a:r>
              <a:rPr lang="id-ID" sz="2000" b="1" dirty="0">
                <a:solidFill>
                  <a:srgbClr val="0070C0"/>
                </a:solidFill>
              </a:rPr>
              <a:t>pure HTML, without marker</a:t>
            </a:r>
            <a:r>
              <a:rPr lang="id-ID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544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</a:p>
          <a:p>
            <a:r>
              <a:rPr lang="en-US" dirty="0" smtClean="0"/>
              <a:t>Controller Pattern</a:t>
            </a:r>
          </a:p>
          <a:p>
            <a:pPr lvl="1"/>
            <a:r>
              <a:rPr lang="en-US" dirty="0" smtClean="0"/>
              <a:t>Page Controller</a:t>
            </a:r>
          </a:p>
          <a:p>
            <a:pPr lvl="1"/>
            <a:r>
              <a:rPr lang="en-US" dirty="0" smtClean="0"/>
              <a:t>Front Controller</a:t>
            </a:r>
          </a:p>
          <a:p>
            <a:r>
              <a:rPr lang="en-US" dirty="0" smtClean="0"/>
              <a:t>View pattern</a:t>
            </a:r>
          </a:p>
          <a:p>
            <a:pPr lvl="1"/>
            <a:r>
              <a:rPr lang="en-US" dirty="0" smtClean="0"/>
              <a:t>Template View</a:t>
            </a:r>
          </a:p>
          <a:p>
            <a:pPr lvl="1"/>
            <a:r>
              <a:rPr lang="en-US" smtClean="0"/>
              <a:t>Transform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7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pic>
        <p:nvPicPr>
          <p:cNvPr id="4" name="Picture 3" descr="Screen Shot 2017-03-17 at 10.26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8028384" cy="315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1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Based</a:t>
            </a:r>
            <a:endParaRPr lang="en-US" dirty="0"/>
          </a:p>
        </p:txBody>
      </p:sp>
      <p:pic>
        <p:nvPicPr>
          <p:cNvPr id="5" name="Picture 4" descr="Screen Shot 2017-03-17 at 10.2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60444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Page Based</a:t>
            </a:r>
            <a:endParaRPr lang="en-US" dirty="0"/>
          </a:p>
        </p:txBody>
      </p:sp>
      <p:pic>
        <p:nvPicPr>
          <p:cNvPr id="4" name="Picture 3" descr="Screen Shot 2017-03-17 at 10.29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100"/>
            <a:ext cx="9144000" cy="21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72431"/>
      </p:ext>
    </p:extLst>
  </p:cSld>
  <p:clrMapOvr>
    <a:masterClrMapping/>
  </p:clrMapOvr>
</p:sld>
</file>

<file path=ppt/theme/theme1.xml><?xml version="1.0" encoding="utf-8"?>
<a:theme xmlns:a="http://schemas.openxmlformats.org/drawingml/2006/main" name="KP1-template">
  <a:themeElements>
    <a:clrScheme name="KP1-template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P1-templat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KP1-template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1-template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1-template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1-template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C:\home\denny\kp1\KP1-template.pot</Template>
  <TotalTime>19531</TotalTime>
  <Words>2218</Words>
  <Application>Microsoft Macintosh PowerPoint</Application>
  <PresentationFormat>On-screen Show (4:3)</PresentationFormat>
  <Paragraphs>313</Paragraphs>
  <Slides>69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KP1-template</vt:lpstr>
      <vt:lpstr>Web Presentation</vt:lpstr>
      <vt:lpstr>Intro</vt:lpstr>
      <vt:lpstr>Introduction</vt:lpstr>
      <vt:lpstr>Introduction</vt:lpstr>
      <vt:lpstr>Challenges</vt:lpstr>
      <vt:lpstr>Web Layer Design</vt:lpstr>
      <vt:lpstr>Web Applications</vt:lpstr>
      <vt:lpstr>Script Based</vt:lpstr>
      <vt:lpstr>Server Page Based</vt:lpstr>
      <vt:lpstr>Web Design</vt:lpstr>
      <vt:lpstr>Model View Controller</vt:lpstr>
      <vt:lpstr>Idea</vt:lpstr>
      <vt:lpstr>Overview</vt:lpstr>
      <vt:lpstr>Model</vt:lpstr>
      <vt:lpstr>View</vt:lpstr>
      <vt:lpstr>Controller</vt:lpstr>
      <vt:lpstr>Two Principal Separations</vt:lpstr>
      <vt:lpstr>When to use it</vt:lpstr>
      <vt:lpstr>MVC in Web Design</vt:lpstr>
      <vt:lpstr>Example: Controller</vt:lpstr>
      <vt:lpstr>Example: View</vt:lpstr>
      <vt:lpstr>Example: Model</vt:lpstr>
      <vt:lpstr>MVC in Web Design</vt:lpstr>
      <vt:lpstr>MVC Patterns</vt:lpstr>
      <vt:lpstr>Question</vt:lpstr>
      <vt:lpstr>Page Controller</vt:lpstr>
      <vt:lpstr>Introduction</vt:lpstr>
      <vt:lpstr>How It Works</vt:lpstr>
      <vt:lpstr>Page Controller Pattern</vt:lpstr>
      <vt:lpstr>Spring’s Page Controller</vt:lpstr>
      <vt:lpstr>Responsibilities</vt:lpstr>
      <vt:lpstr>When To Use It</vt:lpstr>
      <vt:lpstr>Front Controller</vt:lpstr>
      <vt:lpstr>Introduction</vt:lpstr>
      <vt:lpstr>Motivation</vt:lpstr>
      <vt:lpstr>How It Works</vt:lpstr>
      <vt:lpstr>Web Handler</vt:lpstr>
      <vt:lpstr>Command</vt:lpstr>
      <vt:lpstr>When To Use It</vt:lpstr>
      <vt:lpstr>Template View</vt:lpstr>
      <vt:lpstr>Introduction</vt:lpstr>
      <vt:lpstr>Motivation</vt:lpstr>
      <vt:lpstr>How It Works</vt:lpstr>
      <vt:lpstr>When To Use It</vt:lpstr>
      <vt:lpstr>When To Use It</vt:lpstr>
      <vt:lpstr>Template</vt:lpstr>
      <vt:lpstr>Example</vt:lpstr>
      <vt:lpstr>PowerPoint Presentation</vt:lpstr>
      <vt:lpstr>Example</vt:lpstr>
      <vt:lpstr>Thymeleaf – Standard Expression Syntax</vt:lpstr>
      <vt:lpstr>Variable Expression</vt:lpstr>
      <vt:lpstr>Selection Expression</vt:lpstr>
      <vt:lpstr>Link Expression</vt:lpstr>
      <vt:lpstr>Link Expression</vt:lpstr>
      <vt:lpstr>th:text</vt:lpstr>
      <vt:lpstr>Conditional Evaluation</vt:lpstr>
      <vt:lpstr>Conditional Evaluation</vt:lpstr>
      <vt:lpstr>Conditional Evaluation</vt:lpstr>
      <vt:lpstr>Iteration</vt:lpstr>
      <vt:lpstr>Iteration</vt:lpstr>
      <vt:lpstr>Iteration Status</vt:lpstr>
      <vt:lpstr>Transform View</vt:lpstr>
      <vt:lpstr>Introduction</vt:lpstr>
      <vt:lpstr>Introduction</vt:lpstr>
      <vt:lpstr>How It Works</vt:lpstr>
      <vt:lpstr>XLST </vt:lpstr>
      <vt:lpstr>What’s the difference?</vt:lpstr>
      <vt:lpstr>Advantages</vt:lpstr>
      <vt:lpstr>Summary</vt:lpstr>
    </vt:vector>
  </TitlesOfParts>
  <Company>University of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Java Program</dc:title>
  <dc:subject>Compiling</dc:subject>
  <dc:creator>Denny</dc:creator>
  <cp:lastModifiedBy>Samuel Louvan</cp:lastModifiedBy>
  <cp:revision>702</cp:revision>
  <cp:lastPrinted>2000-10-04T08:54:03Z</cp:lastPrinted>
  <dcterms:created xsi:type="dcterms:W3CDTF">2000-01-30T03:59:38Z</dcterms:created>
  <dcterms:modified xsi:type="dcterms:W3CDTF">2017-03-17T11:34:29Z</dcterms:modified>
</cp:coreProperties>
</file>