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3"/>
  </p:notesMasterIdLst>
  <p:handoutMasterIdLst>
    <p:handoutMasterId r:id="rId44"/>
  </p:handoutMasterIdLst>
  <p:sldIdLst>
    <p:sldId id="394" r:id="rId2"/>
    <p:sldId id="460" r:id="rId3"/>
    <p:sldId id="396" r:id="rId4"/>
    <p:sldId id="425" r:id="rId5"/>
    <p:sldId id="426" r:id="rId6"/>
    <p:sldId id="455" r:id="rId7"/>
    <p:sldId id="457" r:id="rId8"/>
    <p:sldId id="458" r:id="rId9"/>
    <p:sldId id="427" r:id="rId10"/>
    <p:sldId id="428" r:id="rId11"/>
    <p:sldId id="430" r:id="rId12"/>
    <p:sldId id="429" r:id="rId13"/>
    <p:sldId id="432" r:id="rId14"/>
    <p:sldId id="431" r:id="rId15"/>
    <p:sldId id="433" r:id="rId16"/>
    <p:sldId id="434" r:id="rId17"/>
    <p:sldId id="435" r:id="rId18"/>
    <p:sldId id="423" r:id="rId19"/>
    <p:sldId id="424" r:id="rId20"/>
    <p:sldId id="436" r:id="rId21"/>
    <p:sldId id="437" r:id="rId22"/>
    <p:sldId id="438" r:id="rId23"/>
    <p:sldId id="450" r:id="rId24"/>
    <p:sldId id="439" r:id="rId25"/>
    <p:sldId id="440" r:id="rId26"/>
    <p:sldId id="441" r:id="rId27"/>
    <p:sldId id="456" r:id="rId28"/>
    <p:sldId id="442" r:id="rId29"/>
    <p:sldId id="443" r:id="rId30"/>
    <p:sldId id="444" r:id="rId31"/>
    <p:sldId id="445" r:id="rId32"/>
    <p:sldId id="446" r:id="rId33"/>
    <p:sldId id="447" r:id="rId34"/>
    <p:sldId id="448" r:id="rId35"/>
    <p:sldId id="449" r:id="rId36"/>
    <p:sldId id="451" r:id="rId37"/>
    <p:sldId id="452" r:id="rId38"/>
    <p:sldId id="453" r:id="rId39"/>
    <p:sldId id="454" r:id="rId40"/>
    <p:sldId id="461" r:id="rId41"/>
    <p:sldId id="459" r:id="rId42"/>
  </p:sldIdLst>
  <p:sldSz cx="9144000" cy="6858000" type="screen4x3"/>
  <p:notesSz cx="7099300" cy="10234613"/>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E20"/>
    <a:srgbClr val="66CCFF"/>
    <a:srgbClr val="FFCC66"/>
    <a:srgbClr val="FF99CC"/>
    <a:srgbClr val="00FF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20" autoAdjust="0"/>
    <p:restoredTop sz="77127" autoAdjust="0"/>
  </p:normalViewPr>
  <p:slideViewPr>
    <p:cSldViewPr>
      <p:cViewPr>
        <p:scale>
          <a:sx n="70" d="100"/>
          <a:sy n="70" d="100"/>
        </p:scale>
        <p:origin x="-1496" y="-216"/>
      </p:cViewPr>
      <p:guideLst>
        <p:guide orient="horz" pos="2160"/>
        <p:guide pos="2880"/>
      </p:guideLst>
    </p:cSldViewPr>
  </p:slideViewPr>
  <p:outlineViewPr>
    <p:cViewPr>
      <p:scale>
        <a:sx n="33" d="100"/>
        <a:sy n="33" d="100"/>
      </p:scale>
      <p:origin x="0" y="13116"/>
    </p:cViewPr>
  </p:outlineViewPr>
  <p:notesTextViewPr>
    <p:cViewPr>
      <p:scale>
        <a:sx n="100" d="100"/>
        <a:sy n="100" d="100"/>
      </p:scale>
      <p:origin x="0" y="0"/>
    </p:cViewPr>
  </p:notesTextViewPr>
  <p:sorterViewPr>
    <p:cViewPr>
      <p:scale>
        <a:sx n="66" d="100"/>
        <a:sy n="66" d="100"/>
      </p:scale>
      <p:origin x="0" y="2256"/>
    </p:cViewPr>
  </p:sorterViewPr>
  <p:notesViewPr>
    <p:cSldViewPr>
      <p:cViewPr varScale="1">
        <p:scale>
          <a:sx n="89" d="100"/>
          <a:sy n="89" d="100"/>
        </p:scale>
        <p:origin x="-384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eaLnBrk="1" hangingPunct="1">
              <a:defRPr sz="1300"/>
            </a:lvl1pPr>
          </a:lstStyle>
          <a:p>
            <a:pPr>
              <a:defRPr/>
            </a:pPr>
            <a:endParaRPr lang="en-US"/>
          </a:p>
        </p:txBody>
      </p:sp>
      <p:sp>
        <p:nvSpPr>
          <p:cNvPr id="16793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8" tIns="49524" rIns="99048" bIns="49524" numCol="1" anchor="t" anchorCtr="0" compatLnSpc="1">
            <a:prstTxWarp prst="textNoShape">
              <a:avLst/>
            </a:prstTxWarp>
          </a:bodyPr>
          <a:lstStyle>
            <a:lvl1pPr algn="r" eaLnBrk="1" hangingPunct="1">
              <a:defRPr sz="1300"/>
            </a:lvl1pPr>
          </a:lstStyle>
          <a:p>
            <a:pPr>
              <a:defRPr/>
            </a:pPr>
            <a:endParaRPr lang="en-US"/>
          </a:p>
        </p:txBody>
      </p:sp>
      <p:sp>
        <p:nvSpPr>
          <p:cNvPr id="16794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eaLnBrk="1" hangingPunct="1">
              <a:defRPr sz="1300"/>
            </a:lvl1pPr>
          </a:lstStyle>
          <a:p>
            <a:pPr>
              <a:defRPr/>
            </a:pPr>
            <a:endParaRPr lang="en-US"/>
          </a:p>
        </p:txBody>
      </p:sp>
      <p:sp>
        <p:nvSpPr>
          <p:cNvPr id="16794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8" tIns="49524" rIns="99048" bIns="49524" numCol="1" anchor="b" anchorCtr="0" compatLnSpc="1">
            <a:prstTxWarp prst="textNoShape">
              <a:avLst/>
            </a:prstTxWarp>
          </a:bodyPr>
          <a:lstStyle>
            <a:lvl1pPr algn="r" eaLnBrk="1" hangingPunct="1">
              <a:defRPr sz="1300"/>
            </a:lvl1pPr>
          </a:lstStyle>
          <a:p>
            <a:pPr>
              <a:defRPr/>
            </a:pPr>
            <a:fld id="{BB88E04F-B422-41FF-AB2F-6D7E99BA5902}" type="slidenum">
              <a:rPr lang="en-US" altLang="en-US"/>
              <a:pPr>
                <a:defRPr/>
              </a:pPr>
              <a:t>‹#›</a:t>
            </a:fld>
            <a:endParaRPr lang="en-US" altLang="en-US"/>
          </a:p>
        </p:txBody>
      </p:sp>
    </p:spTree>
    <p:extLst>
      <p:ext uri="{BB962C8B-B14F-4D97-AF65-F5344CB8AC3E}">
        <p14:creationId xmlns:p14="http://schemas.microsoft.com/office/powerpoint/2010/main" val="2712311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p>
        </p:txBody>
      </p:sp>
      <p:sp>
        <p:nvSpPr>
          <p:cNvPr id="8909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0"/>
            <a:r>
              <a:rPr lang="en-GB" noProof="0"/>
              <a:t>Second level</a:t>
            </a:r>
          </a:p>
          <a:p>
            <a:pPr lvl="0"/>
            <a:r>
              <a:rPr lang="en-GB" noProof="0"/>
              <a:t>Third level</a:t>
            </a:r>
          </a:p>
          <a:p>
            <a:pPr lvl="0"/>
            <a:r>
              <a:rPr lang="en-GB" noProof="0"/>
              <a:t>Fourth level</a:t>
            </a:r>
          </a:p>
          <a:p>
            <a:pPr lvl="0"/>
            <a:r>
              <a:rPr lang="en-GB" noProof="0"/>
              <a:t>Fifth level</a:t>
            </a:r>
          </a:p>
        </p:txBody>
      </p:sp>
      <p:sp>
        <p:nvSpPr>
          <p:cNvPr id="8909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p>
        </p:txBody>
      </p:sp>
      <p:sp>
        <p:nvSpPr>
          <p:cNvPr id="8909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A88E122F-E897-4F75-A60E-D6A0A731487E}" type="slidenum">
              <a:rPr lang="en-GB" altLang="en-US"/>
              <a:pPr>
                <a:defRPr/>
              </a:pPr>
              <a:t>‹#›</a:t>
            </a:fld>
            <a:endParaRPr lang="en-GB" altLang="en-US"/>
          </a:p>
        </p:txBody>
      </p:sp>
    </p:spTree>
    <p:extLst>
      <p:ext uri="{BB962C8B-B14F-4D97-AF65-F5344CB8AC3E}">
        <p14:creationId xmlns:p14="http://schemas.microsoft.com/office/powerpoint/2010/main" val="1909388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en.wikipedia.org/wiki/Object-oriented_programm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conceptual level, a service is a software component provided through a network-accessible endpoint.</a:t>
            </a:r>
            <a:endParaRPr lang="id-ID" dirty="0" smtClean="0"/>
          </a:p>
          <a:p>
            <a:r>
              <a:rPr lang="en-US" dirty="0" smtClean="0"/>
              <a:t>The service consumer and provider use messages to exchange invocation request and response information in the form of self-containing documents that make very few assumptions about the technological capabilities of the receiver.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5</a:t>
            </a:fld>
            <a:endParaRPr lang="en-GB" altLang="en-US"/>
          </a:p>
        </p:txBody>
      </p:sp>
    </p:spTree>
    <p:extLst>
      <p:ext uri="{BB962C8B-B14F-4D97-AF65-F5344CB8AC3E}">
        <p14:creationId xmlns:p14="http://schemas.microsoft.com/office/powerpoint/2010/main" val="7291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http://www.drdobbs.com/web-development/restful-web-services-a-tutorial/240169069</a:t>
            </a:r>
          </a:p>
          <a:p>
            <a:r>
              <a:rPr lang="en-US" dirty="0" smtClean="0"/>
              <a:t>More than a decade after its introduction, REST has become one of the most important technologies for Web applications. Its importance is likely to continue growing quickly as all technologies move towards an API orientation. Every major development language now includes frameworks for building </a:t>
            </a:r>
            <a:r>
              <a:rPr lang="en-US" dirty="0" err="1" smtClean="0"/>
              <a:t>RESTful</a:t>
            </a:r>
            <a:r>
              <a:rPr lang="en-US" dirty="0" smtClean="0"/>
              <a:t> Web services. As such, it is important for Web developers and architects to have a clear understanding of REST and </a:t>
            </a:r>
            <a:r>
              <a:rPr lang="en-US" dirty="0" err="1" smtClean="0"/>
              <a:t>RESTful</a:t>
            </a:r>
            <a:r>
              <a:rPr lang="en-US" dirty="0" smtClean="0"/>
              <a:t> services. This tutorial explains REST architecturally, then dives into the details of using it for common API-based tasks.</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18</a:t>
            </a:fld>
            <a:endParaRPr lang="en-GB" altLang="en-US"/>
          </a:p>
        </p:txBody>
      </p:sp>
    </p:spTree>
    <p:extLst>
      <p:ext uri="{BB962C8B-B14F-4D97-AF65-F5344CB8AC3E}">
        <p14:creationId xmlns:p14="http://schemas.microsoft.com/office/powerpoint/2010/main" val="281891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A web page is a </a:t>
            </a:r>
            <a:r>
              <a:rPr lang="en-GB" altLang="en-US" i="1" dirty="0" smtClean="0"/>
              <a:t>representation</a:t>
            </a:r>
            <a:r>
              <a:rPr lang="en-GB" altLang="en-US" dirty="0" smtClean="0"/>
              <a:t> of a resource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Resources are just concepts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URIs tell a client that there's a concept somewhere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Who uses REST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REST </a:t>
            </a:r>
            <a:r>
              <a:rPr lang="en-GB" dirty="0" err="1" smtClean="0"/>
              <a:t>vs</a:t>
            </a:r>
            <a:r>
              <a:rPr lang="en-GB" dirty="0" smtClean="0"/>
              <a:t> SOAP</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20</a:t>
            </a:fld>
            <a:endParaRPr lang="en-GB" altLang="en-US"/>
          </a:p>
        </p:txBody>
      </p:sp>
    </p:spTree>
    <p:extLst>
      <p:ext uri="{BB962C8B-B14F-4D97-AF65-F5344CB8AC3E}">
        <p14:creationId xmlns:p14="http://schemas.microsoft.com/office/powerpoint/2010/main" val="544425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 resource can easily be thought of as an object as in </a:t>
            </a:r>
            <a:r>
              <a:rPr lang="en-US" sz="1200" dirty="0" smtClean="0">
                <a:hlinkClick r:id="rId3"/>
              </a:rPr>
              <a:t>OOP</a:t>
            </a:r>
            <a:r>
              <a:rPr lang="en-US" sz="1200" dirty="0" smtClean="0"/>
              <a:t>.</a:t>
            </a:r>
            <a:endParaRPr lang="id-ID" sz="1200" dirty="0" smtClean="0"/>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22</a:t>
            </a:fld>
            <a:endParaRPr lang="en-GB" altLang="en-US"/>
          </a:p>
        </p:txBody>
      </p:sp>
    </p:spTree>
    <p:extLst>
      <p:ext uri="{BB962C8B-B14F-4D97-AF65-F5344CB8AC3E}">
        <p14:creationId xmlns:p14="http://schemas.microsoft.com/office/powerpoint/2010/main" val="45834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&lt;VERB&gt; is one of the HTTP methods like GET, PUT, POST, DELETE, OPTIONS, </a:t>
            </a:r>
            <a:r>
              <a:rPr lang="en-US" dirty="0" err="1" smtClean="0"/>
              <a:t>etc</a:t>
            </a:r>
            <a:r>
              <a:rPr lang="en-US" dirty="0" smtClean="0"/>
              <a:t> </a:t>
            </a:r>
          </a:p>
          <a:p>
            <a:r>
              <a:rPr lang="en-US" dirty="0" smtClean="0"/>
              <a:t>&lt;URI&gt; is the URI of the resource on which the operation is going to be performed </a:t>
            </a:r>
          </a:p>
          <a:p>
            <a:r>
              <a:rPr lang="en-US" dirty="0" smtClean="0"/>
              <a:t>&lt;HTTP Version&gt; is the version of HTTP, generally "HTTP v1.1" .</a:t>
            </a:r>
          </a:p>
          <a:p>
            <a:r>
              <a:rPr lang="en-US" dirty="0" smtClean="0"/>
              <a:t>&lt;Request Header&gt; contains the metadata as a collection of key-value pairs of headers and their values. These settings contain information about the message and its sender like client type, the formats client supports, format type of the message body, cache settings for the response, and a lot more information. </a:t>
            </a:r>
          </a:p>
          <a:p>
            <a:r>
              <a:rPr lang="en-US" dirty="0" smtClean="0"/>
              <a:t>&lt;Request Body&gt; is the actual message content. In a </a:t>
            </a:r>
            <a:r>
              <a:rPr lang="en-US" dirty="0" err="1" smtClean="0"/>
              <a:t>RESTful</a:t>
            </a:r>
            <a:r>
              <a:rPr lang="en-US" dirty="0" smtClean="0"/>
              <a:t> service, that's where the representations of resources sit in a message.</a:t>
            </a:r>
          </a:p>
          <a:p>
            <a:endParaRPr lang="id-ID" dirty="0" smtClean="0"/>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24</a:t>
            </a:fld>
            <a:endParaRPr lang="en-GB" altLang="en-US"/>
          </a:p>
        </p:txBody>
      </p:sp>
    </p:spTree>
    <p:extLst>
      <p:ext uri="{BB962C8B-B14F-4D97-AF65-F5344CB8AC3E}">
        <p14:creationId xmlns:p14="http://schemas.microsoft.com/office/powerpoint/2010/main" val="92761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important recommendations for well-structured URIs:</a:t>
            </a:r>
          </a:p>
          <a:p>
            <a:r>
              <a:rPr lang="en-US" dirty="0" smtClean="0"/>
              <a:t>Use plural nouns for naming your resources. </a:t>
            </a:r>
          </a:p>
          <a:p>
            <a:r>
              <a:rPr lang="en-US" dirty="0" smtClean="0"/>
              <a:t>Avoid using spaces as they create confusion. Use an _ (underscore) or – (hyphen) instead. </a:t>
            </a:r>
          </a:p>
          <a:p>
            <a:r>
              <a:rPr lang="en-US" dirty="0" smtClean="0"/>
              <a:t>A URI is case insensitive. I use camel case in my URIs for better clarity. You can use all lower-case URIs. </a:t>
            </a:r>
          </a:p>
          <a:p>
            <a:r>
              <a:rPr lang="en-US" dirty="0" smtClean="0"/>
              <a:t>You can have your own conventions, but stay consistent throughout the service. Make sure your clients are aware of this convention. It becomes easier for your clients to construct the URIs programmatically if they are aware of the resource hierarchy and the URI convention you follow.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Avoid verbs for your resource </a:t>
            </a:r>
            <a:r>
              <a:rPr lang="en-US" dirty="0" err="1" smtClean="0"/>
              <a:t>namesA</a:t>
            </a:r>
            <a:r>
              <a:rPr lang="en-US" dirty="0" smtClean="0"/>
              <a:t> cool URI never changes; so give some thought before deciding on the URIs for your service. If you need to change the location of a resource, do not discard the old URI. If a request comes for the old URI, use status code 300 and redirect the client to the new location.</a:t>
            </a:r>
          </a:p>
          <a:p>
            <a:r>
              <a:rPr lang="en-US" dirty="0" smtClean="0"/>
              <a:t> until your resource is actually an operation or a process. Verbs are more suitable for the names of operations. For example, a </a:t>
            </a:r>
            <a:r>
              <a:rPr lang="en-US" dirty="0" err="1" smtClean="0"/>
              <a:t>RESTful</a:t>
            </a:r>
            <a:r>
              <a:rPr lang="en-US" dirty="0" smtClean="0"/>
              <a:t> service should not have the URIs http://MyService/FetcthPerson/1 or http://MyService/DeletePerson?id=1.</a:t>
            </a:r>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25</a:t>
            </a:fld>
            <a:endParaRPr lang="en-GB" altLang="en-US"/>
          </a:p>
        </p:txBody>
      </p:sp>
    </p:spTree>
    <p:extLst>
      <p:ext uri="{BB962C8B-B14F-4D97-AF65-F5344CB8AC3E}">
        <p14:creationId xmlns:p14="http://schemas.microsoft.com/office/powerpoint/2010/main" val="3140978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26</a:t>
            </a:fld>
            <a:endParaRPr lang="en-GB" altLang="en-US"/>
          </a:p>
        </p:txBody>
      </p:sp>
    </p:spTree>
    <p:extLst>
      <p:ext uri="{BB962C8B-B14F-4D97-AF65-F5344CB8AC3E}">
        <p14:creationId xmlns:p14="http://schemas.microsoft.com/office/powerpoint/2010/main" val="314097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Safe operation is an operation that does not have any effect on the original value of the resource. For example, the mathematical operation "divide by 1" is a safe operation because no matter how many times you divide a number by 1, the original value will not change. An Idempotent operation is an operation that gives the same result no matter how many times you perform it. For example, the mathematical operation "multiply by zero" is idempotent because no matter how many times you multiply a number by zero, the result is always same. Similarly, a Safe HTTP method does not make any changes to the resource on the server. An Idempotent HTTP method has same effect no matter how many times it is performed.</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28</a:t>
            </a:fld>
            <a:endParaRPr lang="en-GB" altLang="en-US"/>
          </a:p>
        </p:txBody>
      </p:sp>
    </p:spTree>
    <p:extLst>
      <p:ext uri="{BB962C8B-B14F-4D97-AF65-F5344CB8AC3E}">
        <p14:creationId xmlns:p14="http://schemas.microsoft.com/office/powerpoint/2010/main" val="80409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never use GET to create or delete a resource on the server. If you do, it will confuse your clients and they may end up performing unintended operations.</a:t>
            </a:r>
            <a:endParaRPr lang="id-ID" dirty="0" smtClean="0"/>
          </a:p>
          <a:p>
            <a:r>
              <a:rPr lang="en-US" dirty="0" smtClean="0"/>
              <a:t>REST recommends a uniform interface and HTTP provides you that uniform interface. However, it is up to service architects and developers to keep it uniform.</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29</a:t>
            </a:fld>
            <a:endParaRPr lang="en-GB" altLang="en-US"/>
          </a:p>
        </p:txBody>
      </p:sp>
    </p:spTree>
    <p:extLst>
      <p:ext uri="{BB962C8B-B14F-4D97-AF65-F5344CB8AC3E}">
        <p14:creationId xmlns:p14="http://schemas.microsoft.com/office/powerpoint/2010/main" val="401588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Stateless services are easier to host, easy to maintain, and more scalable. Plus, such services can provide better response time to requests, as it is much easier to load balance them.</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34</a:t>
            </a:fld>
            <a:endParaRPr lang="en-GB" altLang="en-US"/>
          </a:p>
        </p:txBody>
      </p:sp>
    </p:spTree>
    <p:extLst>
      <p:ext uri="{BB962C8B-B14F-4D97-AF65-F5344CB8AC3E}">
        <p14:creationId xmlns:p14="http://schemas.microsoft.com/office/powerpoint/2010/main" val="4028876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Adding postman</a:t>
            </a:r>
            <a:endParaRPr lang="en-US"/>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38</a:t>
            </a:fld>
            <a:endParaRPr lang="en-GB" altLang="en-US"/>
          </a:p>
        </p:txBody>
      </p:sp>
    </p:spTree>
    <p:extLst>
      <p:ext uri="{BB962C8B-B14F-4D97-AF65-F5344CB8AC3E}">
        <p14:creationId xmlns:p14="http://schemas.microsoft.com/office/powerpoint/2010/main" val="19578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here</a:t>
            </a:r>
            <a:r>
              <a:rPr lang="is-IS" dirty="0" smtClean="0"/>
              <a:t>…</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6</a:t>
            </a:fld>
            <a:endParaRPr lang="en-GB" altLang="en-US"/>
          </a:p>
        </p:txBody>
      </p:sp>
    </p:spTree>
    <p:extLst>
      <p:ext uri="{BB962C8B-B14F-4D97-AF65-F5344CB8AC3E}">
        <p14:creationId xmlns:p14="http://schemas.microsoft.com/office/powerpoint/2010/main" val="96416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services are characterized by their great interoperability and extensibility, as well as their machine-</a:t>
            </a:r>
            <a:r>
              <a:rPr lang="en-US" dirty="0" err="1" smtClean="0"/>
              <a:t>processable</a:t>
            </a:r>
            <a:r>
              <a:rPr lang="en-US" dirty="0" smtClean="0"/>
              <a:t> descriptions, thanks to the use of XML. Web services can be combined in a loosely coupled way to achieve complex operations. Programs providing simple services can interact with each other to deliver sophisticated added-value services.</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9</a:t>
            </a:fld>
            <a:endParaRPr lang="en-GB" altLang="en-US"/>
          </a:p>
        </p:txBody>
      </p:sp>
    </p:spTree>
    <p:extLst>
      <p:ext uri="{BB962C8B-B14F-4D97-AF65-F5344CB8AC3E}">
        <p14:creationId xmlns:p14="http://schemas.microsoft.com/office/powerpoint/2010/main" val="61642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b="0" dirty="0" smtClean="0"/>
              <a:t>Each service exists independently of the other services that</a:t>
            </a:r>
            <a:r>
              <a:rPr lang="id-ID" sz="2000" b="0" dirty="0" smtClean="0"/>
              <a:t> </a:t>
            </a:r>
            <a:r>
              <a:rPr lang="en-US" sz="2000" b="0" dirty="0" smtClean="0"/>
              <a:t>make up the application.</a:t>
            </a:r>
            <a:r>
              <a:rPr lang="id-ID" sz="2000" b="0" dirty="0" smtClean="0"/>
              <a:t> </a:t>
            </a:r>
            <a:r>
              <a:rPr lang="en-US" sz="2000" b="0" dirty="0" smtClean="0"/>
              <a:t>Individual pieces of the application</a:t>
            </a:r>
            <a:r>
              <a:rPr lang="id-ID" sz="2000" b="0" dirty="0" smtClean="0"/>
              <a:t> </a:t>
            </a:r>
            <a:r>
              <a:rPr lang="en-US" sz="2000" b="0" dirty="0" smtClean="0"/>
              <a:t>to be modified without impacting unrelated areas.</a:t>
            </a:r>
            <a:endParaRPr lang="id-ID" b="0" dirty="0" smtClean="0"/>
          </a:p>
          <a:p>
            <a:endParaRPr lang="id-ID"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b="0" dirty="0" smtClean="0"/>
              <a:t>Data is isolated between applications</a:t>
            </a:r>
            <a:r>
              <a:rPr lang="id-ID" sz="2000" b="0" dirty="0" smtClean="0"/>
              <a:t>. </a:t>
            </a:r>
            <a:r>
              <a:rPr lang="en-US" sz="2000" b="0" dirty="0" smtClean="0"/>
              <a:t>Web</a:t>
            </a:r>
            <a:r>
              <a:rPr lang="id-ID" sz="2000" b="0" dirty="0" smtClean="0"/>
              <a:t> </a:t>
            </a:r>
            <a:r>
              <a:rPr lang="en-US" sz="2000" b="0" dirty="0" smtClean="0"/>
              <a:t>Services act as glue between these and enable easier</a:t>
            </a:r>
            <a:r>
              <a:rPr lang="id-ID" sz="2000" b="0" dirty="0" smtClean="0"/>
              <a:t> </a:t>
            </a:r>
            <a:r>
              <a:rPr lang="en-US" sz="2000" b="0" dirty="0" smtClean="0"/>
              <a:t>communications within and across </a:t>
            </a:r>
            <a:r>
              <a:rPr lang="en-US" sz="2000" b="0" dirty="0" err="1" smtClean="0"/>
              <a:t>organi</a:t>
            </a:r>
            <a:r>
              <a:rPr lang="id-ID" sz="2000" b="0" dirty="0" smtClean="0"/>
              <a:t>z</a:t>
            </a:r>
            <a:r>
              <a:rPr lang="en-US" sz="2000" b="0" dirty="0" err="1" smtClean="0"/>
              <a:t>ations</a:t>
            </a:r>
            <a:r>
              <a:rPr lang="en-US" sz="2000" b="0" dirty="0" smtClean="0"/>
              <a:t>.</a:t>
            </a:r>
            <a:endParaRPr lang="id-ID" b="0" dirty="0" smtClean="0"/>
          </a:p>
          <a:p>
            <a:endParaRPr lang="id-ID" dirty="0" smtClean="0"/>
          </a:p>
          <a:p>
            <a:endParaRPr lang="id-ID" dirty="0" smtClean="0"/>
          </a:p>
          <a:p>
            <a:r>
              <a:rPr lang="id-ID" dirty="0" smtClean="0"/>
              <a:t>Service reuse:</a:t>
            </a:r>
          </a:p>
          <a:p>
            <a:r>
              <a:rPr kumimoji="1" lang="en-US" sz="1200" b="0" i="0" u="none" strike="noStrike" kern="1200" baseline="0" dirty="0" smtClean="0">
                <a:solidFill>
                  <a:schemeClr val="tx1"/>
                </a:solidFill>
                <a:latin typeface="Arial" pitchFamily="34" charset="0"/>
                <a:ea typeface="+mn-ea"/>
                <a:cs typeface="+mn-cs"/>
              </a:rPr>
              <a:t>Takes code reuse a step further. A specific function within the domain is only ever coded once and used over and over again by consuming applications.</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10</a:t>
            </a:fld>
            <a:endParaRPr lang="en-GB" altLang="en-US"/>
          </a:p>
        </p:txBody>
      </p:sp>
    </p:spTree>
    <p:extLst>
      <p:ext uri="{BB962C8B-B14F-4D97-AF65-F5344CB8AC3E}">
        <p14:creationId xmlns:p14="http://schemas.microsoft.com/office/powerpoint/2010/main" val="167967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Arial" pitchFamily="34" charset="0"/>
                <a:ea typeface="+mn-ea"/>
                <a:cs typeface="+mn-cs"/>
              </a:rPr>
              <a:t>The provider presents the interface and implementation of the</a:t>
            </a:r>
          </a:p>
          <a:p>
            <a:r>
              <a:rPr kumimoji="1" lang="en-US" sz="1200" b="0" i="0" u="none" strike="noStrike" kern="1200" baseline="0" smtClean="0">
                <a:solidFill>
                  <a:schemeClr val="tx1"/>
                </a:solidFill>
                <a:latin typeface="Arial" pitchFamily="34" charset="0"/>
                <a:ea typeface="+mn-ea"/>
                <a:cs typeface="+mn-cs"/>
              </a:rPr>
              <a:t>service, and the requester uses the Web service.</a:t>
            </a:r>
            <a:endParaRPr lang="en-US"/>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11</a:t>
            </a:fld>
            <a:endParaRPr lang="en-GB" altLang="en-US"/>
          </a:p>
        </p:txBody>
      </p:sp>
    </p:spTree>
    <p:extLst>
      <p:ext uri="{BB962C8B-B14F-4D97-AF65-F5344CB8AC3E}">
        <p14:creationId xmlns:p14="http://schemas.microsoft.com/office/powerpoint/2010/main" val="50789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12</a:t>
            </a:fld>
            <a:endParaRPr lang="en-GB" altLang="en-US"/>
          </a:p>
        </p:txBody>
      </p:sp>
    </p:spTree>
    <p:extLst>
      <p:ext uri="{BB962C8B-B14F-4D97-AF65-F5344CB8AC3E}">
        <p14:creationId xmlns:p14="http://schemas.microsoft.com/office/powerpoint/2010/main" val="50789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http://docs.oracle.com/javaee/6/tutorial/doc/giqsx.html</a:t>
            </a:r>
            <a:endParaRPr lang="id-ID" dirty="0" smtClean="0"/>
          </a:p>
          <a:p>
            <a:r>
              <a:rPr lang="en-US" dirty="0" smtClean="0"/>
              <a:t>On a technical level, web services can be implemented in various ways. The two types of web services discussed in this section can be distinguished as “big” web services and “</a:t>
            </a:r>
            <a:r>
              <a:rPr lang="en-US" dirty="0" err="1" smtClean="0"/>
              <a:t>RESTful</a:t>
            </a:r>
            <a:r>
              <a:rPr lang="en-US" dirty="0" smtClean="0"/>
              <a:t>” web services. </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14</a:t>
            </a:fld>
            <a:endParaRPr lang="en-GB" altLang="en-US"/>
          </a:p>
        </p:txBody>
      </p:sp>
    </p:spTree>
    <p:extLst>
      <p:ext uri="{BB962C8B-B14F-4D97-AF65-F5344CB8AC3E}">
        <p14:creationId xmlns:p14="http://schemas.microsoft.com/office/powerpoint/2010/main" val="285363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architecture needs to handle asynchronous processing and invocation.</a:t>
            </a:r>
            <a:endParaRPr lang="id-ID" b="0" dirty="0" smtClean="0"/>
          </a:p>
          <a:p>
            <a:r>
              <a:rPr lang="en-US" b="0" dirty="0" smtClean="0"/>
              <a:t>The architecture must address complex nonfunctional requirements.</a:t>
            </a:r>
          </a:p>
          <a:p>
            <a:endParaRPr lang="en-US" dirty="0" smtClean="0"/>
          </a:p>
          <a:p>
            <a:r>
              <a:rPr lang="en-US" dirty="0" smtClean="0"/>
              <a:t/>
            </a:r>
            <a:br>
              <a:rPr lang="en-US" dirty="0" smtClean="0"/>
            </a:br>
            <a:r>
              <a:rPr lang="en-US" dirty="0" smtClean="0"/>
              <a:t>SOAP </a:t>
            </a:r>
            <a:r>
              <a:rPr lang="en-US" dirty="0" err="1" smtClean="0"/>
              <a:t>itu</a:t>
            </a:r>
            <a:r>
              <a:rPr lang="en-US" dirty="0" smtClean="0"/>
              <a:t> </a:t>
            </a:r>
            <a:r>
              <a:rPr lang="en-US" dirty="0" err="1" smtClean="0"/>
              <a:t>apa</a:t>
            </a:r>
            <a:r>
              <a:rPr lang="en-US" dirty="0" smtClean="0"/>
              <a:t>? Cara </a:t>
            </a:r>
            <a:r>
              <a:rPr lang="en-US" dirty="0" err="1" smtClean="0"/>
              <a:t>kerjanya</a:t>
            </a:r>
            <a:r>
              <a:rPr lang="en-US" dirty="0" smtClean="0"/>
              <a:t> </a:t>
            </a:r>
            <a:r>
              <a:rPr lang="en-US" dirty="0" err="1" smtClean="0"/>
              <a:t>bagaimana</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15</a:t>
            </a:fld>
            <a:endParaRPr lang="en-GB" altLang="en-US"/>
          </a:p>
        </p:txBody>
      </p:sp>
    </p:spTree>
    <p:extLst>
      <p:ext uri="{BB962C8B-B14F-4D97-AF65-F5344CB8AC3E}">
        <p14:creationId xmlns:p14="http://schemas.microsoft.com/office/powerpoint/2010/main" val="906982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Informasi</a:t>
            </a:r>
            <a:r>
              <a:rPr lang="en-US" dirty="0" smtClean="0"/>
              <a:t> </a:t>
            </a:r>
            <a:r>
              <a:rPr lang="en-US" dirty="0" err="1" smtClean="0"/>
              <a:t>tidak</a:t>
            </a:r>
            <a:r>
              <a:rPr lang="en-US" dirty="0" smtClean="0"/>
              <a:t> </a:t>
            </a:r>
            <a:r>
              <a:rPr lang="en-US" dirty="0" err="1" smtClean="0"/>
              <a:t>terstruktur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16</a:t>
            </a:fld>
            <a:endParaRPr lang="en-GB" altLang="en-US"/>
          </a:p>
        </p:txBody>
      </p:sp>
    </p:spTree>
    <p:extLst>
      <p:ext uri="{BB962C8B-B14F-4D97-AF65-F5344CB8AC3E}">
        <p14:creationId xmlns:p14="http://schemas.microsoft.com/office/powerpoint/2010/main" val="398601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179512" y="1400175"/>
            <a:ext cx="83120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3200" dirty="0">
                <a:solidFill>
                  <a:schemeClr val="tx2"/>
                </a:solidFill>
              </a:rPr>
              <a:t/>
            </a:r>
            <a:br>
              <a:rPr lang="en-US" altLang="en-US" sz="3200" dirty="0">
                <a:solidFill>
                  <a:schemeClr val="tx2"/>
                </a:solidFill>
              </a:rPr>
            </a:br>
            <a:r>
              <a:rPr lang="en-US" altLang="en-US" sz="2400" i="1" dirty="0">
                <a:solidFill>
                  <a:schemeClr val="tx2"/>
                </a:solidFill>
              </a:rPr>
              <a:t>Enterprise </a:t>
            </a:r>
            <a:r>
              <a:rPr lang="en-US" altLang="en-US" sz="2400" i="1" dirty="0" err="1" smtClean="0">
                <a:solidFill>
                  <a:schemeClr val="tx2"/>
                </a:solidFill>
              </a:rPr>
              <a:t>Ap</a:t>
            </a:r>
            <a:r>
              <a:rPr lang="id-ID" altLang="en-US" sz="2400" i="1" dirty="0" smtClean="0">
                <a:solidFill>
                  <a:schemeClr val="tx2"/>
                </a:solidFill>
              </a:rPr>
              <a:t>p</a:t>
            </a:r>
            <a:r>
              <a:rPr lang="en-US" altLang="en-US" sz="2400" i="1" dirty="0" err="1" smtClean="0">
                <a:solidFill>
                  <a:schemeClr val="tx2"/>
                </a:solidFill>
              </a:rPr>
              <a:t>lication</a:t>
            </a:r>
            <a:r>
              <a:rPr lang="en-US" altLang="en-US" sz="2400" i="1" dirty="0" smtClean="0">
                <a:solidFill>
                  <a:schemeClr val="tx2"/>
                </a:solidFill>
              </a:rPr>
              <a:t> Architecture</a:t>
            </a:r>
            <a:r>
              <a:rPr lang="id-ID" altLang="en-US" sz="2400" i="1" dirty="0" smtClean="0">
                <a:solidFill>
                  <a:schemeClr val="tx2"/>
                </a:solidFill>
              </a:rPr>
              <a:t> &amp; Programming</a:t>
            </a:r>
            <a:endParaRPr lang="en-US" altLang="en-US" sz="32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r>
              <a:rPr lang="en-US" altLang="en-US" sz="1400" dirty="0"/>
              <a:t/>
            </a:r>
            <a:br>
              <a:rPr lang="en-US" altLang="en-US" sz="1400" dirty="0"/>
            </a:br>
            <a:r>
              <a:rPr lang="en-US" altLang="en-US" sz="800" b="1" dirty="0"/>
              <a:t>Version 1.0  - Internal Use Only</a:t>
            </a:r>
          </a:p>
        </p:txBody>
      </p:sp>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dirty="0"/>
              <a:t>Click to edit Master title style</a:t>
            </a:r>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dirty="0"/>
              <a:t>Click to edit Master subtitle style</a:t>
            </a:r>
          </a:p>
        </p:txBody>
      </p:sp>
    </p:spTree>
    <p:extLst>
      <p:ext uri="{BB962C8B-B14F-4D97-AF65-F5344CB8AC3E}">
        <p14:creationId xmlns:p14="http://schemas.microsoft.com/office/powerpoint/2010/main" val="182035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7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46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0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dirty="0"/>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184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336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14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659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513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7131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319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pPr>
              <a:defRPr/>
            </a:pPr>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pPr>
              <a:defRPr/>
            </a:pPr>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cSld>
  <p:clrMap bg1="lt1" tx1="dk1" bg2="lt2" tx2="dk2" accent1="accent1" accent2="accent2" accent3="accent3" accent4="accent4" accent5="accent5" accent6="accent6" hlink="hlink" folHlink="folHlink"/>
  <p:sldLayoutIdLst>
    <p:sldLayoutId id="214748384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0" fontAlgn="base" hangingPunct="0">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0" fontAlgn="base" hangingPunct="0">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fontAlgn="base">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ui.ac.id" TargetMode="External"/><Relationship Id="rId3" Type="http://schemas.openxmlformats.org/officeDocument/2006/relationships/hyperlink" Target="http://www.coursera.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3" Type="http://schemas.openxmlformats.org/officeDocument/2006/relationships/hyperlink" Target="http://myservice/DeletePersons/1" TargetMode="External"/><Relationship Id="rId4" Type="http://schemas.openxmlformats.org/officeDocument/2006/relationships/hyperlink" Target="http://myservice/Persons/1"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service/Persons/" TargetMode="External"/><Relationship Id="rId3" Type="http://schemas.openxmlformats.org/officeDocument/2006/relationships/hyperlink" Target="http://myservice/Persons/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service/Persons/1" TargetMode="External"/><Relationship Id="rId3" Type="http://schemas.openxmlformats.org/officeDocument/2006/relationships/hyperlink" Target="http://myservice/Persons/1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ocs.oracle.com/javaee/6/tutorial/doc/gijqy.html" TargetMode="External"/><Relationship Id="rId4" Type="http://schemas.openxmlformats.org/officeDocument/2006/relationships/hyperlink" Target="http://docs.oracle.com/javaee/6/tutorial/doc/giqsx.html" TargetMode="External"/><Relationship Id="rId5" Type="http://schemas.openxmlformats.org/officeDocument/2006/relationships/hyperlink" Target="http://www.drdobbs.com/web-development/restful-web-services-a-tutorial/240169069" TargetMode="External"/><Relationship Id="rId1" Type="http://schemas.openxmlformats.org/officeDocument/2006/relationships/slideLayout" Target="../slideLayouts/slideLayout2.xml"/><Relationship Id="rId2" Type="http://schemas.openxmlformats.org/officeDocument/2006/relationships/hyperlink" Target="https://www.ics.uci.edu/~fielding/pubs/dissertation/rest_arch_style.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01"/>
          <p:cNvSpPr>
            <a:spLocks noGrp="1" noChangeArrowheads="1"/>
          </p:cNvSpPr>
          <p:nvPr>
            <p:ph type="ctrTitle"/>
          </p:nvPr>
        </p:nvSpPr>
        <p:spPr>
          <a:xfrm>
            <a:off x="2895600" y="2819400"/>
            <a:ext cx="5468938" cy="461963"/>
          </a:xfrm>
        </p:spPr>
        <p:txBody>
          <a:bodyPr/>
          <a:lstStyle/>
          <a:p>
            <a:pPr eaLnBrk="1" hangingPunct="1"/>
            <a:r>
              <a:rPr lang="id-ID" altLang="en-US" dirty="0" smtClean="0"/>
              <a:t>Web Services &amp; REST</a:t>
            </a:r>
            <a:endParaRPr lang="en-US" altLang="en-US" dirty="0"/>
          </a:p>
        </p:txBody>
      </p:sp>
      <p:sp>
        <p:nvSpPr>
          <p:cNvPr id="5123" name="Rectangle 4102"/>
          <p:cNvSpPr>
            <a:spLocks noGrp="1" noChangeArrowheads="1"/>
          </p:cNvSpPr>
          <p:nvPr>
            <p:ph type="subTitle" idx="1"/>
          </p:nvPr>
        </p:nvSpPr>
        <p:spPr>
          <a:xfrm>
            <a:off x="2279650" y="3716338"/>
            <a:ext cx="6102350" cy="1130300"/>
          </a:xfrm>
        </p:spPr>
        <p:txBody>
          <a:bodyPr/>
          <a:lstStyle/>
          <a:p>
            <a:pPr eaLnBrk="1" hangingPunct="1"/>
            <a:r>
              <a:rPr lang="id-ID" altLang="en-US" dirty="0" smtClean="0"/>
              <a:t>Samuel,Denny, Bayu, Alfan</a:t>
            </a:r>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Benefits of Web Services</a:t>
            </a:r>
            <a:endParaRPr lang="en-US" dirty="0"/>
          </a:p>
        </p:txBody>
      </p:sp>
      <p:sp>
        <p:nvSpPr>
          <p:cNvPr id="3" name="Content Placeholder 2"/>
          <p:cNvSpPr>
            <a:spLocks noGrp="1"/>
          </p:cNvSpPr>
          <p:nvPr>
            <p:ph idx="1"/>
          </p:nvPr>
        </p:nvSpPr>
        <p:spPr/>
        <p:txBody>
          <a:bodyPr/>
          <a:lstStyle/>
          <a:p>
            <a:r>
              <a:rPr lang="id-ID" dirty="0" smtClean="0"/>
              <a:t>Loosely Coupled</a:t>
            </a:r>
          </a:p>
          <a:p>
            <a:r>
              <a:rPr lang="id-ID" dirty="0" smtClean="0"/>
              <a:t>Ease of Integration</a:t>
            </a:r>
          </a:p>
          <a:p>
            <a:r>
              <a:rPr lang="id-ID" dirty="0" smtClean="0"/>
              <a:t>Service Reuse</a:t>
            </a:r>
            <a:endParaRPr lang="en-US" dirty="0"/>
          </a:p>
        </p:txBody>
      </p:sp>
    </p:spTree>
    <p:extLst>
      <p:ext uri="{BB962C8B-B14F-4D97-AF65-F5344CB8AC3E}">
        <p14:creationId xmlns:p14="http://schemas.microsoft.com/office/powerpoint/2010/main" val="25311668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Service Architectures</a:t>
            </a:r>
            <a:endParaRPr lang="en-US" dirty="0"/>
          </a:p>
        </p:txBody>
      </p:sp>
      <p:sp>
        <p:nvSpPr>
          <p:cNvPr id="3" name="Content Placeholder 2"/>
          <p:cNvSpPr>
            <a:spLocks noGrp="1"/>
          </p:cNvSpPr>
          <p:nvPr>
            <p:ph idx="1"/>
          </p:nvPr>
        </p:nvSpPr>
        <p:spPr/>
        <p:txBody>
          <a:bodyPr/>
          <a:lstStyle/>
          <a:p>
            <a:pPr marL="0" indent="0">
              <a:buNone/>
            </a:pPr>
            <a:r>
              <a:rPr lang="id-ID" b="0" dirty="0" smtClean="0"/>
              <a:t>The </a:t>
            </a:r>
            <a:r>
              <a:rPr lang="id-ID" dirty="0" smtClean="0">
                <a:solidFill>
                  <a:srgbClr val="0070C0"/>
                </a:solidFill>
              </a:rPr>
              <a:t>SIMPLEST</a:t>
            </a:r>
            <a:r>
              <a:rPr lang="id-ID" b="0" dirty="0" smtClean="0"/>
              <a:t> web service system has two participants:</a:t>
            </a:r>
          </a:p>
          <a:p>
            <a:r>
              <a:rPr lang="id-ID" b="0" dirty="0" smtClean="0"/>
              <a:t>A service </a:t>
            </a:r>
            <a:r>
              <a:rPr lang="id-ID" dirty="0" smtClean="0"/>
              <a:t>producer (provider)</a:t>
            </a:r>
          </a:p>
          <a:p>
            <a:r>
              <a:rPr lang="id-ID" b="0" dirty="0" smtClean="0"/>
              <a:t>A service </a:t>
            </a:r>
            <a:r>
              <a:rPr lang="id-ID" dirty="0" smtClean="0"/>
              <a:t>consumer (requester)</a:t>
            </a:r>
          </a:p>
          <a:p>
            <a:endParaRPr lang="en-US"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636912"/>
            <a:ext cx="7416824" cy="3114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496" y="6525344"/>
            <a:ext cx="5676554" cy="338554"/>
          </a:xfrm>
          <a:prstGeom prst="rect">
            <a:avLst/>
          </a:prstGeom>
          <a:noFill/>
        </p:spPr>
        <p:txBody>
          <a:bodyPr wrap="none" rtlCol="0">
            <a:spAutoFit/>
          </a:bodyPr>
          <a:lstStyle/>
          <a:p>
            <a:r>
              <a:rPr lang="id-ID" sz="1600" dirty="0" smtClean="0"/>
              <a:t>Ian G. Baltopoulos, Introduction to web services, ICL</a:t>
            </a:r>
            <a:endParaRPr lang="en-US" sz="1600" dirty="0"/>
          </a:p>
        </p:txBody>
      </p:sp>
    </p:spTree>
    <p:extLst>
      <p:ext uri="{BB962C8B-B14F-4D97-AF65-F5344CB8AC3E}">
        <p14:creationId xmlns:p14="http://schemas.microsoft.com/office/powerpoint/2010/main" val="1009025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Service Architectures</a:t>
            </a:r>
            <a:endParaRPr lang="en-US" dirty="0"/>
          </a:p>
        </p:txBody>
      </p:sp>
      <p:sp>
        <p:nvSpPr>
          <p:cNvPr id="3" name="Content Placeholder 2"/>
          <p:cNvSpPr>
            <a:spLocks noGrp="1"/>
          </p:cNvSpPr>
          <p:nvPr>
            <p:ph idx="1"/>
          </p:nvPr>
        </p:nvSpPr>
        <p:spPr/>
        <p:txBody>
          <a:bodyPr/>
          <a:lstStyle/>
          <a:p>
            <a:pPr marL="0" indent="0">
              <a:buNone/>
            </a:pPr>
            <a:r>
              <a:rPr lang="id-ID" sz="2000" b="0" dirty="0" smtClean="0"/>
              <a:t>The </a:t>
            </a:r>
            <a:r>
              <a:rPr lang="id-ID" sz="2000" dirty="0" smtClean="0">
                <a:solidFill>
                  <a:srgbClr val="0070C0"/>
                </a:solidFill>
              </a:rPr>
              <a:t>MORE SOPHISTICATED</a:t>
            </a:r>
            <a:r>
              <a:rPr lang="id-ID" sz="2000" b="0" dirty="0" smtClean="0"/>
              <a:t> web service system (</a:t>
            </a:r>
            <a:r>
              <a:rPr lang="id-ID" sz="2000" dirty="0" smtClean="0"/>
              <a:t>A Service Oriented Architecture / SOA</a:t>
            </a:r>
            <a:r>
              <a:rPr lang="id-ID" sz="2000" b="0" dirty="0" smtClean="0"/>
              <a:t>)</a:t>
            </a:r>
          </a:p>
          <a:p>
            <a:r>
              <a:rPr lang="en-US" sz="2000" b="0" dirty="0"/>
              <a:t>A </a:t>
            </a:r>
            <a:r>
              <a:rPr lang="en-US" sz="2000" dirty="0"/>
              <a:t>registry</a:t>
            </a:r>
            <a:r>
              <a:rPr lang="en-US" sz="2000" b="0" dirty="0"/>
              <a:t>, acts as </a:t>
            </a:r>
            <a:r>
              <a:rPr lang="en-US" sz="2000" b="0" dirty="0" smtClean="0"/>
              <a:t>a</a:t>
            </a:r>
            <a:r>
              <a:rPr lang="id-ID" sz="2000" b="0" dirty="0" smtClean="0"/>
              <a:t> </a:t>
            </a:r>
            <a:r>
              <a:rPr lang="en-US" sz="2000" b="0" dirty="0" smtClean="0"/>
              <a:t>broker </a:t>
            </a:r>
            <a:r>
              <a:rPr lang="en-US" sz="2000" b="0" dirty="0"/>
              <a:t>for Web services</a:t>
            </a:r>
            <a:r>
              <a:rPr lang="en-US" sz="2000" b="0" dirty="0" smtClean="0"/>
              <a:t>.</a:t>
            </a:r>
            <a:endParaRPr lang="id-ID" sz="2000" b="0" dirty="0" smtClean="0"/>
          </a:p>
          <a:p>
            <a:r>
              <a:rPr lang="en-US" sz="2000" b="0" dirty="0"/>
              <a:t>A </a:t>
            </a:r>
            <a:r>
              <a:rPr lang="en-US" sz="2000" dirty="0"/>
              <a:t>provider</a:t>
            </a:r>
            <a:r>
              <a:rPr lang="en-US" sz="2000" b="0" dirty="0"/>
              <a:t>, can </a:t>
            </a:r>
            <a:r>
              <a:rPr lang="en-US" sz="2000" b="0" dirty="0" smtClean="0"/>
              <a:t>publish</a:t>
            </a:r>
            <a:r>
              <a:rPr lang="id-ID" sz="2000" b="0" dirty="0" smtClean="0"/>
              <a:t> </a:t>
            </a:r>
            <a:r>
              <a:rPr lang="en-US" sz="2000" b="0" dirty="0" smtClean="0"/>
              <a:t>services </a:t>
            </a:r>
            <a:r>
              <a:rPr lang="en-US" sz="2000" b="0" dirty="0"/>
              <a:t>to the </a:t>
            </a:r>
            <a:r>
              <a:rPr lang="en-US" sz="2000" b="0" dirty="0" smtClean="0"/>
              <a:t>registry</a:t>
            </a:r>
            <a:endParaRPr lang="id-ID" sz="2000" b="0" dirty="0"/>
          </a:p>
          <a:p>
            <a:r>
              <a:rPr lang="en-US" sz="2000" b="0" dirty="0" smtClean="0"/>
              <a:t>A </a:t>
            </a:r>
            <a:r>
              <a:rPr lang="en-US" sz="2000" dirty="0"/>
              <a:t>consumer</a:t>
            </a:r>
            <a:r>
              <a:rPr lang="en-US" sz="2000" b="0" dirty="0"/>
              <a:t>, can </a:t>
            </a:r>
            <a:r>
              <a:rPr lang="en-US" sz="2000" b="0" dirty="0" smtClean="0"/>
              <a:t>then</a:t>
            </a:r>
            <a:r>
              <a:rPr lang="id-ID" sz="2000" b="0" dirty="0" smtClean="0"/>
              <a:t> </a:t>
            </a:r>
            <a:r>
              <a:rPr lang="en-US" sz="2000" b="0" dirty="0" smtClean="0"/>
              <a:t>discover </a:t>
            </a:r>
            <a:r>
              <a:rPr lang="en-US" sz="2000" b="0" dirty="0"/>
              <a:t>services in </a:t>
            </a:r>
            <a:r>
              <a:rPr lang="en-US" sz="2000" b="0" dirty="0" smtClean="0"/>
              <a:t>the</a:t>
            </a:r>
            <a:r>
              <a:rPr lang="id-ID" sz="2000" b="0" dirty="0" smtClean="0"/>
              <a:t> </a:t>
            </a:r>
            <a:r>
              <a:rPr lang="en-US" sz="2000" b="0" dirty="0" err="1" smtClean="0"/>
              <a:t>Registr</a:t>
            </a:r>
            <a:r>
              <a:rPr lang="id-ID" sz="2000" b="0" dirty="0" smtClean="0"/>
              <a:t>y</a:t>
            </a:r>
            <a:endParaRPr lang="id-ID" sz="2000" dirty="0" smtClean="0"/>
          </a:p>
          <a:p>
            <a:endParaRPr lang="en-US" sz="2000" b="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082" y="2924944"/>
            <a:ext cx="42481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5496" y="6546830"/>
            <a:ext cx="5676554" cy="338554"/>
          </a:xfrm>
          <a:prstGeom prst="rect">
            <a:avLst/>
          </a:prstGeom>
          <a:noFill/>
        </p:spPr>
        <p:txBody>
          <a:bodyPr wrap="none" rtlCol="0">
            <a:spAutoFit/>
          </a:bodyPr>
          <a:lstStyle/>
          <a:p>
            <a:r>
              <a:rPr lang="id-ID" sz="1600" dirty="0" smtClean="0"/>
              <a:t>Ian G. Baltopoulos, Introduction to web services, ICL</a:t>
            </a:r>
            <a:endParaRPr lang="en-US" sz="1600" dirty="0"/>
          </a:p>
        </p:txBody>
      </p:sp>
    </p:spTree>
    <p:extLst>
      <p:ext uri="{BB962C8B-B14F-4D97-AF65-F5344CB8AC3E}">
        <p14:creationId xmlns:p14="http://schemas.microsoft.com/office/powerpoint/2010/main" val="24527656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en-US" dirty="0"/>
          </a:p>
        </p:txBody>
      </p:sp>
      <p:sp>
        <p:nvSpPr>
          <p:cNvPr id="3" name="Content Placeholder 2"/>
          <p:cNvSpPr>
            <a:spLocks noGrp="1"/>
          </p:cNvSpPr>
          <p:nvPr>
            <p:ph idx="1"/>
          </p:nvPr>
        </p:nvSpPr>
        <p:spPr/>
        <p:txBody>
          <a:bodyPr/>
          <a:lstStyle/>
          <a:p>
            <a:pPr marL="0" indent="0">
              <a:buNone/>
            </a:pPr>
            <a:r>
              <a:rPr lang="id-ID" dirty="0" smtClean="0"/>
              <a:t>Web Enabled Telescope Access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104" y="1484784"/>
            <a:ext cx="6922288" cy="488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496" y="6525344"/>
            <a:ext cx="5676554" cy="338554"/>
          </a:xfrm>
          <a:prstGeom prst="rect">
            <a:avLst/>
          </a:prstGeom>
          <a:noFill/>
        </p:spPr>
        <p:txBody>
          <a:bodyPr wrap="none" rtlCol="0">
            <a:spAutoFit/>
          </a:bodyPr>
          <a:lstStyle/>
          <a:p>
            <a:r>
              <a:rPr lang="id-ID" sz="1600" dirty="0" smtClean="0"/>
              <a:t>Ian G. Baltopoulos, Introduction to web services, ICL</a:t>
            </a:r>
            <a:endParaRPr lang="en-US" sz="1600" dirty="0"/>
          </a:p>
        </p:txBody>
      </p:sp>
    </p:spTree>
    <p:extLst>
      <p:ext uri="{BB962C8B-B14F-4D97-AF65-F5344CB8AC3E}">
        <p14:creationId xmlns:p14="http://schemas.microsoft.com/office/powerpoint/2010/main" val="7977582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Type of Web Services</a:t>
            </a:r>
            <a:endParaRPr lang="en-US" dirty="0"/>
          </a:p>
        </p:txBody>
      </p:sp>
      <p:sp>
        <p:nvSpPr>
          <p:cNvPr id="3" name="Content Placeholder 2"/>
          <p:cNvSpPr>
            <a:spLocks noGrp="1"/>
          </p:cNvSpPr>
          <p:nvPr>
            <p:ph idx="1"/>
          </p:nvPr>
        </p:nvSpPr>
        <p:spPr/>
        <p:txBody>
          <a:bodyPr/>
          <a:lstStyle/>
          <a:p>
            <a:pPr marL="0" indent="0">
              <a:buNone/>
            </a:pPr>
            <a:r>
              <a:rPr lang="id-ID" dirty="0" smtClean="0">
                <a:solidFill>
                  <a:srgbClr val="0070C0"/>
                </a:solidFill>
              </a:rPr>
              <a:t>“Big” Web Services (SOAP Web Services)</a:t>
            </a:r>
          </a:p>
          <a:p>
            <a:pPr marL="0" indent="0">
              <a:buNone/>
            </a:pPr>
            <a:r>
              <a:rPr lang="en-US" b="0" dirty="0"/>
              <a:t>Big web services use XML messages that follow the Simple Object Access Protocol (SOAP) standard, an XML language defining a message architecture and message formats. </a:t>
            </a:r>
            <a:endParaRPr lang="id-ID" b="0" dirty="0" smtClean="0"/>
          </a:p>
          <a:p>
            <a:endParaRPr lang="id-ID" dirty="0" smtClean="0"/>
          </a:p>
          <a:p>
            <a:pPr marL="0" indent="0">
              <a:buNone/>
            </a:pPr>
            <a:r>
              <a:rPr lang="id-ID" dirty="0" smtClean="0">
                <a:solidFill>
                  <a:srgbClr val="0070C0"/>
                </a:solidFill>
              </a:rPr>
              <a:t>“Light” RESTful Web Services</a:t>
            </a:r>
          </a:p>
          <a:p>
            <a:pPr marL="0" indent="0">
              <a:buNone/>
            </a:pPr>
            <a:r>
              <a:rPr lang="en-US" b="0" dirty="0" err="1"/>
              <a:t>RESTful</a:t>
            </a:r>
            <a:r>
              <a:rPr lang="en-US" b="0" dirty="0"/>
              <a:t> web services, often better integrated with HTTP than SOAP-based services are, do not require XML messages or WSDL service–API definitions.</a:t>
            </a:r>
          </a:p>
        </p:txBody>
      </p:sp>
    </p:spTree>
    <p:extLst>
      <p:ext uri="{BB962C8B-B14F-4D97-AF65-F5344CB8AC3E}">
        <p14:creationId xmlns:p14="http://schemas.microsoft.com/office/powerpoint/2010/main" val="22383001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“Big” SOAP Web Services</a:t>
            </a:r>
            <a:endParaRPr lang="en-US" dirty="0"/>
          </a:p>
        </p:txBody>
      </p:sp>
      <p:sp>
        <p:nvSpPr>
          <p:cNvPr id="3" name="Content Placeholder 2"/>
          <p:cNvSpPr>
            <a:spLocks noGrp="1"/>
          </p:cNvSpPr>
          <p:nvPr>
            <p:ph idx="1"/>
          </p:nvPr>
        </p:nvSpPr>
        <p:spPr/>
        <p:txBody>
          <a:bodyPr/>
          <a:lstStyle/>
          <a:p>
            <a:r>
              <a:rPr lang="id-ID" b="0" dirty="0" smtClean="0"/>
              <a:t>A</a:t>
            </a:r>
            <a:r>
              <a:rPr lang="en-US" b="0" dirty="0" smtClean="0"/>
              <a:t>n </a:t>
            </a:r>
            <a:r>
              <a:rPr lang="en-US" dirty="0">
                <a:solidFill>
                  <a:srgbClr val="0070C0"/>
                </a:solidFill>
              </a:rPr>
              <a:t>XML language</a:t>
            </a:r>
            <a:r>
              <a:rPr lang="en-US" b="0" dirty="0"/>
              <a:t> defining a message architecture and </a:t>
            </a:r>
            <a:r>
              <a:rPr lang="en-US" dirty="0">
                <a:solidFill>
                  <a:srgbClr val="0070C0"/>
                </a:solidFill>
              </a:rPr>
              <a:t>message </a:t>
            </a:r>
            <a:r>
              <a:rPr lang="en-US" dirty="0" smtClean="0">
                <a:solidFill>
                  <a:srgbClr val="0070C0"/>
                </a:solidFill>
              </a:rPr>
              <a:t>formats</a:t>
            </a:r>
            <a:r>
              <a:rPr lang="id-ID" b="0" dirty="0" smtClean="0"/>
              <a:t>.</a:t>
            </a:r>
          </a:p>
          <a:p>
            <a:endParaRPr lang="id-ID" b="0" dirty="0" smtClean="0"/>
          </a:p>
          <a:p>
            <a:r>
              <a:rPr lang="id-ID" b="0" dirty="0" smtClean="0"/>
              <a:t>SOAP web services </a:t>
            </a:r>
            <a:r>
              <a:rPr lang="en-US" b="0" dirty="0" smtClean="0"/>
              <a:t>often </a:t>
            </a:r>
            <a:r>
              <a:rPr lang="en-US" b="0" dirty="0"/>
              <a:t>contain a machine-readable description of the operations offered by the service, written in the </a:t>
            </a:r>
            <a:r>
              <a:rPr lang="en-US" dirty="0">
                <a:solidFill>
                  <a:srgbClr val="0070C0"/>
                </a:solidFill>
              </a:rPr>
              <a:t>Web Services Description Language (WSDL)</a:t>
            </a:r>
            <a:r>
              <a:rPr lang="en-US" b="0" dirty="0"/>
              <a:t>, an XML language for </a:t>
            </a:r>
            <a:r>
              <a:rPr lang="en-US" dirty="0">
                <a:solidFill>
                  <a:srgbClr val="0070C0"/>
                </a:solidFill>
              </a:rPr>
              <a:t>defining interfaces</a:t>
            </a:r>
            <a:r>
              <a:rPr lang="en-US" b="0" dirty="0"/>
              <a:t> syntactically</a:t>
            </a:r>
            <a:r>
              <a:rPr lang="en-US" b="0" dirty="0" smtClean="0"/>
              <a:t>.</a:t>
            </a:r>
            <a:endParaRPr lang="id-ID" b="0" dirty="0" smtClean="0"/>
          </a:p>
          <a:p>
            <a:endParaRPr lang="id-ID" b="0" dirty="0" smtClean="0"/>
          </a:p>
        </p:txBody>
      </p:sp>
    </p:spTree>
    <p:extLst>
      <p:ext uri="{BB962C8B-B14F-4D97-AF65-F5344CB8AC3E}">
        <p14:creationId xmlns:p14="http://schemas.microsoft.com/office/powerpoint/2010/main" val="25145941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Why XML?</a:t>
            </a:r>
            <a:endParaRPr lang="en-US" dirty="0"/>
          </a:p>
        </p:txBody>
      </p:sp>
      <p:sp>
        <p:nvSpPr>
          <p:cNvPr id="3" name="Content Placeholder 2"/>
          <p:cNvSpPr>
            <a:spLocks noGrp="1"/>
          </p:cNvSpPr>
          <p:nvPr>
            <p:ph idx="1"/>
          </p:nvPr>
        </p:nvSpPr>
        <p:spPr/>
        <p:txBody>
          <a:bodyPr/>
          <a:lstStyle/>
          <a:p>
            <a:r>
              <a:rPr lang="en-GB" altLang="en-US" b="0" dirty="0"/>
              <a:t>The Web already supports machine-to-machine </a:t>
            </a:r>
            <a:r>
              <a:rPr lang="en-GB" altLang="en-US" b="0" dirty="0" smtClean="0"/>
              <a:t>integration</a:t>
            </a:r>
            <a:endParaRPr lang="id-ID" altLang="en-US" b="0" dirty="0" smtClean="0"/>
          </a:p>
          <a:p>
            <a:r>
              <a:rPr lang="en-GB" altLang="en-US" b="0" dirty="0"/>
              <a:t>What's not machine-</a:t>
            </a:r>
            <a:r>
              <a:rPr lang="en-GB" altLang="en-US" b="0" dirty="0" err="1"/>
              <a:t>processable</a:t>
            </a:r>
            <a:r>
              <a:rPr lang="en-GB" altLang="en-US" b="0" dirty="0"/>
              <a:t> about the current Web isn't the protocol, it's the </a:t>
            </a:r>
            <a:r>
              <a:rPr lang="en-GB" altLang="en-US" b="0" i="1" dirty="0" smtClean="0"/>
              <a:t>content</a:t>
            </a:r>
            <a:r>
              <a:rPr lang="id-ID" altLang="en-US" b="0" dirty="0" smtClean="0"/>
              <a:t>.</a:t>
            </a:r>
          </a:p>
          <a:p>
            <a:endParaRPr lang="id-ID" b="0" dirty="0"/>
          </a:p>
          <a:p>
            <a:r>
              <a:rPr lang="en-GB" altLang="en-US" b="0" dirty="0"/>
              <a:t>Using XML formats as your machine-</a:t>
            </a:r>
            <a:r>
              <a:rPr lang="en-GB" altLang="en-US" b="0" dirty="0" err="1"/>
              <a:t>processable</a:t>
            </a:r>
            <a:r>
              <a:rPr lang="en-GB" altLang="en-US" b="0" dirty="0"/>
              <a:t> representations for  resources allows applying new tools to old </a:t>
            </a:r>
            <a:r>
              <a:rPr lang="en-GB" altLang="en-US" b="0" dirty="0" smtClean="0"/>
              <a:t>data</a:t>
            </a:r>
            <a:endParaRPr lang="id-ID" altLang="en-US" b="0" dirty="0" smtClean="0"/>
          </a:p>
          <a:p>
            <a:r>
              <a:rPr lang="en-GB" altLang="en-US" b="0" dirty="0"/>
              <a:t>It also simplifies interconnection with remote systems</a:t>
            </a:r>
          </a:p>
          <a:p>
            <a:endParaRPr lang="en-US" b="0" dirty="0"/>
          </a:p>
        </p:txBody>
      </p:sp>
    </p:spTree>
    <p:extLst>
      <p:ext uri="{BB962C8B-B14F-4D97-AF65-F5344CB8AC3E}">
        <p14:creationId xmlns:p14="http://schemas.microsoft.com/office/powerpoint/2010/main" val="16497451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smtClean="0"/>
              <a:t>But, Why Not Just Use Plain HTML?</a:t>
            </a:r>
            <a:endParaRPr lang="en-US" sz="3200" dirty="0"/>
          </a:p>
        </p:txBody>
      </p:sp>
      <p:sp>
        <p:nvSpPr>
          <p:cNvPr id="3" name="Content Placeholder 2"/>
          <p:cNvSpPr>
            <a:spLocks noGrp="1"/>
          </p:cNvSpPr>
          <p:nvPr>
            <p:ph idx="1"/>
          </p:nvPr>
        </p:nvSpPr>
        <p:spPr/>
        <p:txBody>
          <a:bodyPr/>
          <a:lstStyle/>
          <a:p>
            <a:r>
              <a:rPr lang="en-GB" altLang="en-US" b="0" dirty="0"/>
              <a:t>Web pages are designed to be understood by people, who care about layout and styling, not just raw </a:t>
            </a:r>
            <a:r>
              <a:rPr lang="en-GB" altLang="en-US" b="0" dirty="0" smtClean="0"/>
              <a:t>data</a:t>
            </a:r>
            <a:endParaRPr lang="id-ID" altLang="en-US" b="0" dirty="0" smtClean="0"/>
          </a:p>
          <a:p>
            <a:endParaRPr lang="id-ID" b="0" dirty="0"/>
          </a:p>
          <a:p>
            <a:r>
              <a:rPr lang="en-GB" altLang="en-US" dirty="0"/>
              <a:t>Every URI could have a human-readable and a machine-</a:t>
            </a:r>
            <a:r>
              <a:rPr lang="en-GB" altLang="en-US" dirty="0" err="1"/>
              <a:t>processable</a:t>
            </a:r>
            <a:r>
              <a:rPr lang="en-GB" altLang="en-US" dirty="0"/>
              <a:t> </a:t>
            </a:r>
            <a:r>
              <a:rPr lang="en-GB" altLang="en-US" dirty="0" smtClean="0"/>
              <a:t>representation</a:t>
            </a:r>
            <a:r>
              <a:rPr lang="id-ID" altLang="en-US" dirty="0" smtClean="0"/>
              <a:t>:</a:t>
            </a:r>
          </a:p>
          <a:p>
            <a:pPr lvl="1"/>
            <a:r>
              <a:rPr lang="en-GB" altLang="en-US" dirty="0"/>
              <a:t>Browsers ask for the human-readable one</a:t>
            </a:r>
            <a:endParaRPr lang="id-ID" altLang="en-US" dirty="0" smtClean="0"/>
          </a:p>
          <a:p>
            <a:pPr lvl="1"/>
            <a:r>
              <a:rPr lang="en-GB" altLang="en-US" b="1" dirty="0" smtClean="0">
                <a:solidFill>
                  <a:srgbClr val="0070C0"/>
                </a:solidFill>
              </a:rPr>
              <a:t>Web </a:t>
            </a:r>
            <a:r>
              <a:rPr lang="en-GB" altLang="en-US" b="1" dirty="0">
                <a:solidFill>
                  <a:srgbClr val="0070C0"/>
                </a:solidFill>
              </a:rPr>
              <a:t>Services clients ask for the machine-readable </a:t>
            </a:r>
            <a:r>
              <a:rPr lang="en-GB" altLang="en-US" b="1" dirty="0" smtClean="0">
                <a:solidFill>
                  <a:srgbClr val="0070C0"/>
                </a:solidFill>
              </a:rPr>
              <a:t>one</a:t>
            </a:r>
            <a:endParaRPr lang="id-ID" altLang="en-US" b="1" dirty="0" smtClean="0">
              <a:solidFill>
                <a:srgbClr val="0070C0"/>
              </a:solidFill>
            </a:endParaRPr>
          </a:p>
          <a:p>
            <a:pPr lvl="1"/>
            <a:endParaRPr lang="en-US" b="0" dirty="0"/>
          </a:p>
        </p:txBody>
      </p:sp>
    </p:spTree>
    <p:extLst>
      <p:ext uri="{BB962C8B-B14F-4D97-AF65-F5344CB8AC3E}">
        <p14:creationId xmlns:p14="http://schemas.microsoft.com/office/powerpoint/2010/main" val="26603655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82825"/>
            <a:ext cx="7772400" cy="708025"/>
          </a:xfrm>
        </p:spPr>
        <p:txBody>
          <a:bodyPr/>
          <a:lstStyle/>
          <a:p>
            <a:pPr>
              <a:defRPr/>
            </a:pPr>
            <a:r>
              <a:rPr lang="id-ID" dirty="0" smtClean="0"/>
              <a:t>RESTful Web Services</a:t>
            </a:r>
            <a:endParaRPr lang="en-US" dirty="0"/>
          </a:p>
        </p:txBody>
      </p:sp>
      <p:sp>
        <p:nvSpPr>
          <p:cNvPr id="8195" name="Text Placeholder 3"/>
          <p:cNvSpPr>
            <a:spLocks noGrp="1"/>
          </p:cNvSpPr>
          <p:nvPr>
            <p:ph type="body" idx="1"/>
          </p:nvPr>
        </p:nvSpPr>
        <p:spPr>
          <a:xfrm>
            <a:off x="900113" y="3100388"/>
            <a:ext cx="7772400" cy="1500187"/>
          </a:xfrm>
        </p:spPr>
        <p:txBody>
          <a:bodyPr/>
          <a:lstStyle/>
          <a:p>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id-ID" altLang="en-US" dirty="0" smtClean="0"/>
              <a:t>REST</a:t>
            </a:r>
            <a:endParaRPr lang="en-US" altLang="en-US" dirty="0"/>
          </a:p>
        </p:txBody>
      </p:sp>
      <p:sp>
        <p:nvSpPr>
          <p:cNvPr id="9219" name="Content Placeholder 4"/>
          <p:cNvSpPr>
            <a:spLocks noGrp="1"/>
          </p:cNvSpPr>
          <p:nvPr>
            <p:ph idx="1"/>
          </p:nvPr>
        </p:nvSpPr>
        <p:spPr/>
        <p:txBody>
          <a:bodyPr/>
          <a:lstStyle/>
          <a:p>
            <a:r>
              <a:rPr lang="en-US" dirty="0"/>
              <a:t>REST stands for </a:t>
            </a:r>
            <a:r>
              <a:rPr lang="en-US" dirty="0">
                <a:solidFill>
                  <a:srgbClr val="0070C0"/>
                </a:solidFill>
              </a:rPr>
              <a:t>Representational State Transfer</a:t>
            </a:r>
            <a:r>
              <a:rPr lang="en-US" dirty="0"/>
              <a:t>, which is an architectural style for networked hypermedia applications, it is primarily used to build Web services that are lightweight, maintainable, and scalable</a:t>
            </a:r>
            <a:r>
              <a:rPr lang="en-US" dirty="0" smtClean="0"/>
              <a:t>.</a:t>
            </a:r>
            <a:endParaRPr lang="id-ID" dirty="0" smtClean="0"/>
          </a:p>
          <a:p>
            <a:endParaRPr lang="id-ID" altLang="en-US" b="0" dirty="0"/>
          </a:p>
          <a:p>
            <a:r>
              <a:rPr lang="en-US" dirty="0"/>
              <a:t>REST is not dependent on any </a:t>
            </a:r>
            <a:r>
              <a:rPr lang="en-US" dirty="0" smtClean="0"/>
              <a:t>protocol</a:t>
            </a:r>
            <a:endParaRPr lang="en-US" altLang="en-US" b="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a:t>
            </a:r>
            <a:endParaRPr lang="en-US" dirty="0"/>
          </a:p>
        </p:txBody>
      </p:sp>
      <p:sp>
        <p:nvSpPr>
          <p:cNvPr id="3" name="Content Placeholder 2"/>
          <p:cNvSpPr>
            <a:spLocks noGrp="1"/>
          </p:cNvSpPr>
          <p:nvPr>
            <p:ph idx="1"/>
          </p:nvPr>
        </p:nvSpPr>
        <p:spPr/>
        <p:txBody>
          <a:bodyPr/>
          <a:lstStyle/>
          <a:p>
            <a:r>
              <a:rPr lang="en-US" dirty="0" smtClean="0"/>
              <a:t>Web Service</a:t>
            </a:r>
            <a:endParaRPr lang="en-US" dirty="0"/>
          </a:p>
        </p:txBody>
      </p:sp>
    </p:spTree>
    <p:extLst>
      <p:ext uri="{BB962C8B-B14F-4D97-AF65-F5344CB8AC3E}">
        <p14:creationId xmlns:p14="http://schemas.microsoft.com/office/powerpoint/2010/main" val="4122432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Motivation</a:t>
            </a:r>
            <a:endParaRPr lang="en-US" dirty="0"/>
          </a:p>
        </p:txBody>
      </p:sp>
      <p:sp>
        <p:nvSpPr>
          <p:cNvPr id="3" name="Content Placeholder 2"/>
          <p:cNvSpPr>
            <a:spLocks noGrp="1"/>
          </p:cNvSpPr>
          <p:nvPr>
            <p:ph idx="1"/>
          </p:nvPr>
        </p:nvSpPr>
        <p:spPr/>
        <p:txBody>
          <a:bodyPr/>
          <a:lstStyle/>
          <a:p>
            <a:r>
              <a:rPr lang="en-US" dirty="0"/>
              <a:t>Every system uses </a:t>
            </a:r>
            <a:r>
              <a:rPr lang="en-US" u="sng" dirty="0">
                <a:solidFill>
                  <a:srgbClr val="C00000"/>
                </a:solidFill>
              </a:rPr>
              <a:t>resources</a:t>
            </a:r>
            <a:r>
              <a:rPr lang="en-US" dirty="0"/>
              <a:t>. </a:t>
            </a:r>
            <a:endParaRPr lang="id-ID" dirty="0" smtClean="0"/>
          </a:p>
          <a:p>
            <a:endParaRPr lang="id-ID" dirty="0"/>
          </a:p>
          <a:p>
            <a:r>
              <a:rPr lang="en-US" dirty="0"/>
              <a:t>The purpose of a service is to provide a window to its clients so that they can access these resources</a:t>
            </a:r>
            <a:r>
              <a:rPr lang="en-US" dirty="0" smtClean="0"/>
              <a:t>.</a:t>
            </a:r>
            <a:endParaRPr lang="id-ID" dirty="0" smtClean="0"/>
          </a:p>
          <a:p>
            <a:endParaRPr lang="id-ID" dirty="0"/>
          </a:p>
          <a:p>
            <a:r>
              <a:rPr lang="en-US" dirty="0"/>
              <a:t>Service architects and developers want this service to be easy to implement, maintainable, extensible, and scalable</a:t>
            </a:r>
            <a:r>
              <a:rPr lang="en-US" dirty="0" smtClean="0"/>
              <a:t>.</a:t>
            </a:r>
            <a:endParaRPr lang="id-ID" dirty="0" smtClean="0"/>
          </a:p>
          <a:p>
            <a:pPr lvl="1"/>
            <a:r>
              <a:rPr lang="id-ID" dirty="0" smtClean="0">
                <a:solidFill>
                  <a:srgbClr val="C00000"/>
                </a:solidFill>
              </a:rPr>
              <a:t>The goal of REST</a:t>
            </a:r>
            <a:endParaRPr lang="en-US" dirty="0">
              <a:solidFill>
                <a:srgbClr val="C00000"/>
              </a:solidFill>
            </a:endParaRPr>
          </a:p>
        </p:txBody>
      </p:sp>
    </p:spTree>
    <p:extLst>
      <p:ext uri="{BB962C8B-B14F-4D97-AF65-F5344CB8AC3E}">
        <p14:creationId xmlns:p14="http://schemas.microsoft.com/office/powerpoint/2010/main" val="700472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id-ID" sz="2400" dirty="0" smtClean="0"/>
              <a:t>Properties and Features of RESTful Web Services</a:t>
            </a:r>
            <a:endParaRPr lang="en-US" sz="2400" dirty="0"/>
          </a:p>
        </p:txBody>
      </p:sp>
      <p:sp>
        <p:nvSpPr>
          <p:cNvPr id="3" name="Content Placeholder 2"/>
          <p:cNvSpPr>
            <a:spLocks noGrp="1"/>
          </p:cNvSpPr>
          <p:nvPr>
            <p:ph idx="1"/>
          </p:nvPr>
        </p:nvSpPr>
        <p:spPr/>
        <p:txBody>
          <a:bodyPr/>
          <a:lstStyle/>
          <a:p>
            <a:r>
              <a:rPr lang="id-ID" dirty="0" smtClean="0"/>
              <a:t>Representations</a:t>
            </a:r>
          </a:p>
          <a:p>
            <a:r>
              <a:rPr lang="id-ID" dirty="0" smtClean="0"/>
              <a:t>Messages</a:t>
            </a:r>
          </a:p>
          <a:p>
            <a:r>
              <a:rPr lang="id-ID" dirty="0" smtClean="0"/>
              <a:t>Resource Identification through URIs</a:t>
            </a:r>
          </a:p>
          <a:p>
            <a:r>
              <a:rPr lang="id-ID" dirty="0" smtClean="0"/>
              <a:t>Uniform Interface</a:t>
            </a:r>
          </a:p>
          <a:p>
            <a:r>
              <a:rPr lang="id-ID" dirty="0" smtClean="0"/>
              <a:t>Stateless</a:t>
            </a:r>
          </a:p>
          <a:p>
            <a:r>
              <a:rPr lang="id-ID" dirty="0" smtClean="0"/>
              <a:t>Links between resources</a:t>
            </a:r>
          </a:p>
          <a:p>
            <a:r>
              <a:rPr lang="id-ID" dirty="0" smtClean="0"/>
              <a:t>Caching</a:t>
            </a:r>
            <a:endParaRPr lang="en-US" dirty="0"/>
          </a:p>
        </p:txBody>
      </p:sp>
    </p:spTree>
    <p:extLst>
      <p:ext uri="{BB962C8B-B14F-4D97-AF65-F5344CB8AC3E}">
        <p14:creationId xmlns:p14="http://schemas.microsoft.com/office/powerpoint/2010/main" val="20247998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 Representations</a:t>
            </a:r>
            <a:endParaRPr lang="en-US" dirty="0"/>
          </a:p>
        </p:txBody>
      </p:sp>
      <p:sp>
        <p:nvSpPr>
          <p:cNvPr id="3" name="Content Placeholder 2"/>
          <p:cNvSpPr>
            <a:spLocks noGrp="1"/>
          </p:cNvSpPr>
          <p:nvPr>
            <p:ph idx="1"/>
          </p:nvPr>
        </p:nvSpPr>
        <p:spPr/>
        <p:txBody>
          <a:bodyPr/>
          <a:lstStyle/>
          <a:p>
            <a:r>
              <a:rPr lang="en-US" sz="2000" dirty="0"/>
              <a:t>The focus of a </a:t>
            </a:r>
            <a:r>
              <a:rPr lang="en-US" sz="2000" dirty="0" err="1"/>
              <a:t>RESTful</a:t>
            </a:r>
            <a:r>
              <a:rPr lang="en-US" sz="2000" dirty="0"/>
              <a:t> service is on resources and how to provide access to these resources</a:t>
            </a:r>
            <a:r>
              <a:rPr lang="en-US" sz="2000" dirty="0" smtClean="0"/>
              <a:t>.</a:t>
            </a:r>
            <a:endParaRPr lang="id-ID" sz="2000" dirty="0" smtClean="0"/>
          </a:p>
          <a:p>
            <a:r>
              <a:rPr lang="en-US" sz="2000" dirty="0" smtClean="0"/>
              <a:t>Once </a:t>
            </a:r>
            <a:r>
              <a:rPr lang="en-US" sz="2000" dirty="0"/>
              <a:t>we have identified our resources, the next thing we need is to find a way to represent these resources in our system</a:t>
            </a:r>
            <a:r>
              <a:rPr lang="en-US" sz="2000" dirty="0" smtClean="0"/>
              <a:t>.</a:t>
            </a:r>
            <a:endParaRPr lang="id-ID" sz="2000" dirty="0" smtClean="0"/>
          </a:p>
          <a:p>
            <a:r>
              <a:rPr lang="en-US" sz="2000" dirty="0"/>
              <a:t>For example, depending on your requirement, you can decide to use JSON or XML.</a:t>
            </a:r>
          </a:p>
        </p:txBody>
      </p:sp>
      <p:sp>
        <p:nvSpPr>
          <p:cNvPr id="4" name="TextBox 3"/>
          <p:cNvSpPr txBox="1"/>
          <p:nvPr/>
        </p:nvSpPr>
        <p:spPr>
          <a:xfrm>
            <a:off x="611560" y="3789040"/>
            <a:ext cx="3166251" cy="1692771"/>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"ID": "1",</a:t>
            </a:r>
          </a:p>
          <a:p>
            <a:r>
              <a:rPr lang="en-US" sz="1400" dirty="0">
                <a:latin typeface="Consolas" panose="020B0609020204030204" pitchFamily="49" charset="0"/>
                <a:cs typeface="Consolas" panose="020B0609020204030204" pitchFamily="49" charset="0"/>
              </a:rPr>
              <a:t>    "Name": </a:t>
            </a:r>
            <a:r>
              <a:rPr lang="en-US" sz="1400" dirty="0" smtClean="0">
                <a:latin typeface="Consolas" panose="020B0609020204030204" pitchFamily="49" charset="0"/>
                <a:cs typeface="Consolas" panose="020B0609020204030204" pitchFamily="49" charset="0"/>
              </a:rPr>
              <a:t>“</a:t>
            </a:r>
            <a:r>
              <a:rPr lang="id-ID" sz="1400" dirty="0" smtClean="0">
                <a:latin typeface="Consolas" panose="020B0609020204030204" pitchFamily="49" charset="0"/>
                <a:cs typeface="Consolas" panose="020B0609020204030204" pitchFamily="49" charset="0"/>
              </a:rPr>
              <a:t>Budi</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"Email": </a:t>
            </a:r>
            <a:r>
              <a:rPr lang="en-US" sz="1400" dirty="0" smtClean="0">
                <a:latin typeface="Consolas" panose="020B0609020204030204" pitchFamily="49" charset="0"/>
                <a:cs typeface="Consolas" panose="020B0609020204030204" pitchFamily="49" charset="0"/>
              </a:rPr>
              <a:t>"</a:t>
            </a:r>
            <a:r>
              <a:rPr lang="id-ID" sz="1400" dirty="0" smtClean="0">
                <a:latin typeface="Consolas" panose="020B0609020204030204" pitchFamily="49" charset="0"/>
                <a:cs typeface="Consolas" panose="020B0609020204030204" pitchFamily="49" charset="0"/>
              </a:rPr>
              <a:t>budi</a:t>
            </a:r>
            <a:r>
              <a:rPr lang="en-US" sz="1400" dirty="0" smtClean="0">
                <a:latin typeface="Consolas" panose="020B0609020204030204" pitchFamily="49" charset="0"/>
                <a:cs typeface="Consolas" panose="020B0609020204030204" pitchFamily="49" charset="0"/>
              </a:rPr>
              <a:t>@gmail.com</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"Country": </a:t>
            </a:r>
            <a:r>
              <a:rPr lang="en-US" sz="1400" dirty="0" smtClean="0">
                <a:latin typeface="Consolas" panose="020B0609020204030204" pitchFamily="49" charset="0"/>
                <a:cs typeface="Consolas" panose="020B0609020204030204" pitchFamily="49" charset="0"/>
              </a:rPr>
              <a:t>"</a:t>
            </a:r>
            <a:r>
              <a:rPr lang="id-ID" sz="1400" dirty="0" smtClean="0">
                <a:latin typeface="Consolas" panose="020B0609020204030204" pitchFamily="49" charset="0"/>
                <a:cs typeface="Consolas" panose="020B0609020204030204" pitchFamily="49" charset="0"/>
              </a:rPr>
              <a:t>indonesia</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a:p>
            <a:endParaRPr lang="en-US" dirty="0"/>
          </a:p>
        </p:txBody>
      </p:sp>
      <p:sp>
        <p:nvSpPr>
          <p:cNvPr id="5" name="TextBox 4"/>
          <p:cNvSpPr txBox="1"/>
          <p:nvPr/>
        </p:nvSpPr>
        <p:spPr>
          <a:xfrm>
            <a:off x="4350247" y="4149080"/>
            <a:ext cx="3365024" cy="1384995"/>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&lt;</a:t>
            </a:r>
            <a:r>
              <a:rPr lang="en-US" sz="1400" dirty="0" smtClean="0">
                <a:latin typeface="Consolas" panose="020B0609020204030204" pitchFamily="49" charset="0"/>
                <a:cs typeface="Consolas" panose="020B0609020204030204" pitchFamily="49" charset="0"/>
              </a:rPr>
              <a:t>Person&gt;</a:t>
            </a:r>
            <a:endParaRPr lang="en-US" sz="1400" dirty="0">
              <a:latin typeface="Consolas" panose="020B0609020204030204" pitchFamily="49" charset="0"/>
              <a:cs typeface="Consolas" panose="020B0609020204030204" pitchFamily="49" charset="0"/>
            </a:endParaRPr>
          </a:p>
          <a:p>
            <a:r>
              <a:rPr lang="id-ID"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ID&gt;1&lt;/ID</a:t>
            </a:r>
            <a:r>
              <a:rPr lang="en-US" sz="1400" dirty="0" smtClean="0">
                <a:latin typeface="Consolas" panose="020B0609020204030204" pitchFamily="49" charset="0"/>
                <a:cs typeface="Consolas" panose="020B0609020204030204" pitchFamily="49" charset="0"/>
              </a:rPr>
              <a:t>&gt;</a:t>
            </a:r>
            <a:endParaRPr lang="en-US" sz="1400" dirty="0">
              <a:latin typeface="Consolas" panose="020B0609020204030204" pitchFamily="49" charset="0"/>
              <a:cs typeface="Consolas" panose="020B0609020204030204" pitchFamily="49" charset="0"/>
            </a:endParaRPr>
          </a:p>
          <a:p>
            <a:r>
              <a:rPr lang="id-ID"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&lt;Name&gt;</a:t>
            </a:r>
            <a:r>
              <a:rPr lang="id-ID" sz="1400" dirty="0" smtClean="0">
                <a:latin typeface="Consolas" panose="020B0609020204030204" pitchFamily="49" charset="0"/>
                <a:cs typeface="Consolas" panose="020B0609020204030204" pitchFamily="49" charset="0"/>
              </a:rPr>
              <a:t>budi</a:t>
            </a:r>
            <a:r>
              <a:rPr lang="en-US" sz="1400" dirty="0" smtClean="0">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Name</a:t>
            </a:r>
            <a:r>
              <a:rPr lang="en-US" sz="1400" dirty="0" smtClean="0">
                <a:latin typeface="Consolas" panose="020B0609020204030204" pitchFamily="49" charset="0"/>
                <a:cs typeface="Consolas" panose="020B0609020204030204" pitchFamily="49" charset="0"/>
              </a:rPr>
              <a:t>&gt;</a:t>
            </a:r>
            <a:endParaRPr lang="en-US" sz="1400" dirty="0">
              <a:latin typeface="Consolas" panose="020B0609020204030204" pitchFamily="49" charset="0"/>
              <a:cs typeface="Consolas" panose="020B0609020204030204" pitchFamily="49" charset="0"/>
            </a:endParaRPr>
          </a:p>
          <a:p>
            <a:r>
              <a:rPr lang="id-ID"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&lt;Email&gt;</a:t>
            </a:r>
            <a:r>
              <a:rPr lang="id-ID" sz="1400" dirty="0" smtClean="0">
                <a:latin typeface="Consolas" panose="020B0609020204030204" pitchFamily="49" charset="0"/>
                <a:cs typeface="Consolas" panose="020B0609020204030204" pitchFamily="49" charset="0"/>
              </a:rPr>
              <a:t>budi</a:t>
            </a:r>
            <a:r>
              <a:rPr lang="en-US" sz="1400" dirty="0" smtClean="0">
                <a:latin typeface="Consolas" panose="020B0609020204030204" pitchFamily="49" charset="0"/>
                <a:cs typeface="Consolas" panose="020B0609020204030204" pitchFamily="49" charset="0"/>
              </a:rPr>
              <a:t>@gmail.com</a:t>
            </a:r>
            <a:r>
              <a:rPr lang="en-US" sz="1400" dirty="0">
                <a:latin typeface="Consolas" panose="020B0609020204030204" pitchFamily="49" charset="0"/>
                <a:cs typeface="Consolas" panose="020B0609020204030204" pitchFamily="49" charset="0"/>
              </a:rPr>
              <a:t>&lt;/Email</a:t>
            </a:r>
            <a:r>
              <a:rPr lang="en-US" sz="1400" dirty="0" smtClean="0">
                <a:latin typeface="Consolas" panose="020B0609020204030204" pitchFamily="49" charset="0"/>
                <a:cs typeface="Consolas" panose="020B0609020204030204" pitchFamily="49" charset="0"/>
              </a:rPr>
              <a:t>&gt;</a:t>
            </a:r>
            <a:endParaRPr lang="en-US" sz="1400" dirty="0">
              <a:latin typeface="Consolas" panose="020B0609020204030204" pitchFamily="49" charset="0"/>
              <a:cs typeface="Consolas" panose="020B0609020204030204" pitchFamily="49" charset="0"/>
            </a:endParaRPr>
          </a:p>
          <a:p>
            <a:r>
              <a:rPr lang="id-ID"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&lt;Country&gt;</a:t>
            </a:r>
            <a:r>
              <a:rPr lang="id-ID" sz="1400" dirty="0" smtClean="0">
                <a:latin typeface="Consolas" panose="020B0609020204030204" pitchFamily="49" charset="0"/>
                <a:cs typeface="Consolas" panose="020B0609020204030204" pitchFamily="49" charset="0"/>
              </a:rPr>
              <a:t>indonesia</a:t>
            </a:r>
            <a:r>
              <a:rPr lang="en-US" sz="1400" dirty="0" smtClean="0">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Country&gt;</a:t>
            </a:r>
          </a:p>
          <a:p>
            <a:r>
              <a:rPr lang="en-US" sz="1400" dirty="0">
                <a:latin typeface="Consolas" panose="020B0609020204030204" pitchFamily="49" charset="0"/>
                <a:cs typeface="Consolas" panose="020B0609020204030204" pitchFamily="49" charset="0"/>
              </a:rPr>
              <a:t>&lt;/Person&gt;</a:t>
            </a:r>
          </a:p>
        </p:txBody>
      </p:sp>
    </p:spTree>
    <p:extLst>
      <p:ext uri="{BB962C8B-B14F-4D97-AF65-F5344CB8AC3E}">
        <p14:creationId xmlns:p14="http://schemas.microsoft.com/office/powerpoint/2010/main" val="26538671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 Messages</a:t>
            </a:r>
            <a:endParaRPr lang="en-US" dirty="0"/>
          </a:p>
        </p:txBody>
      </p:sp>
      <p:sp>
        <p:nvSpPr>
          <p:cNvPr id="3" name="Content Placeholder 2"/>
          <p:cNvSpPr>
            <a:spLocks noGrp="1"/>
          </p:cNvSpPr>
          <p:nvPr>
            <p:ph idx="1"/>
          </p:nvPr>
        </p:nvSpPr>
        <p:spPr/>
        <p:txBody>
          <a:bodyPr/>
          <a:lstStyle/>
          <a:p>
            <a:r>
              <a:rPr lang="en-US" dirty="0">
                <a:solidFill>
                  <a:srgbClr val="0070C0"/>
                </a:solidFill>
              </a:rPr>
              <a:t>Resources are decoupled from their representation</a:t>
            </a:r>
            <a:r>
              <a:rPr lang="en-US" dirty="0"/>
              <a:t> so that their content can be accessed in a variety of formats, such as </a:t>
            </a:r>
            <a:r>
              <a:rPr lang="en-US" dirty="0">
                <a:solidFill>
                  <a:srgbClr val="0070C0"/>
                </a:solidFill>
              </a:rPr>
              <a:t>HTML, XML, plain text, PDF, JPEG, JSON, and others</a:t>
            </a:r>
            <a:r>
              <a:rPr lang="en-US" dirty="0" smtClean="0"/>
              <a:t>.</a:t>
            </a:r>
            <a:endParaRPr lang="id-ID" dirty="0" smtClean="0"/>
          </a:p>
          <a:p>
            <a:endParaRPr lang="id-ID" dirty="0"/>
          </a:p>
          <a:p>
            <a:r>
              <a:rPr lang="en-US" dirty="0"/>
              <a:t>Metadata about the resource is available and used, for example, to control caching, detect transmission errors, negotiate the appropriate representation format, and perform authentication or access control. </a:t>
            </a:r>
          </a:p>
        </p:txBody>
      </p:sp>
    </p:spTree>
    <p:extLst>
      <p:ext uri="{BB962C8B-B14F-4D97-AF65-F5344CB8AC3E}">
        <p14:creationId xmlns:p14="http://schemas.microsoft.com/office/powerpoint/2010/main" val="5985989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 Messages</a:t>
            </a:r>
            <a:endParaRPr lang="en-US" dirty="0"/>
          </a:p>
        </p:txBody>
      </p:sp>
      <p:sp>
        <p:nvSpPr>
          <p:cNvPr id="3" name="Content Placeholder 2"/>
          <p:cNvSpPr>
            <a:spLocks noGrp="1"/>
          </p:cNvSpPr>
          <p:nvPr>
            <p:ph idx="1"/>
          </p:nvPr>
        </p:nvSpPr>
        <p:spPr/>
        <p:txBody>
          <a:bodyPr/>
          <a:lstStyle/>
          <a:p>
            <a:r>
              <a:rPr lang="en-US" dirty="0"/>
              <a:t>The client and service talk to each other via messages</a:t>
            </a:r>
            <a:r>
              <a:rPr lang="en-US" dirty="0" smtClean="0"/>
              <a:t>.</a:t>
            </a:r>
            <a:endParaRPr lang="id-ID" dirty="0" smtClean="0"/>
          </a:p>
          <a:p>
            <a:r>
              <a:rPr lang="en-US" dirty="0"/>
              <a:t>Apart from the actual data, these messages also contain some metadata about the message</a:t>
            </a:r>
            <a:r>
              <a:rPr lang="en-US" dirty="0" smtClean="0"/>
              <a:t>.</a:t>
            </a:r>
            <a:endParaRPr lang="id-ID" dirty="0" smtClean="0"/>
          </a:p>
          <a:p>
            <a:r>
              <a:rPr lang="id-ID" dirty="0" smtClean="0"/>
              <a:t>Example of HTTP Request:</a:t>
            </a:r>
          </a:p>
          <a:p>
            <a:endParaRPr lang="id-ID" dirty="0"/>
          </a:p>
          <a:p>
            <a:endParaRPr lang="en-US" dirty="0"/>
          </a:p>
        </p:txBody>
      </p:sp>
      <p:pic>
        <p:nvPicPr>
          <p:cNvPr id="3074" name="Picture 2" descr="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688" y="2924944"/>
            <a:ext cx="5832648" cy="2026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5085184"/>
            <a:ext cx="8667373" cy="1015663"/>
          </a:xfrm>
          <a:prstGeom prst="rect">
            <a:avLst/>
          </a:prstGeom>
          <a:noFill/>
        </p:spPr>
        <p:txBody>
          <a:bodyPr wrap="none" rtlCol="0">
            <a:spAutoFit/>
          </a:bodyPr>
          <a:lstStyle/>
          <a:p>
            <a:r>
              <a:rPr lang="en-US" b="1" dirty="0">
                <a:latin typeface="Calibri" panose="020F0502020204030204" pitchFamily="34" charset="0"/>
              </a:rPr>
              <a:t>&lt;VERB&gt;</a:t>
            </a:r>
            <a:r>
              <a:rPr lang="en-US" dirty="0">
                <a:latin typeface="Calibri" panose="020F0502020204030204" pitchFamily="34" charset="0"/>
              </a:rPr>
              <a:t> is one of the HTTP methods like GET, PUT, POST, DELETE, OPTIONS, </a:t>
            </a:r>
            <a:r>
              <a:rPr lang="en-US" dirty="0" err="1">
                <a:latin typeface="Calibri" panose="020F0502020204030204" pitchFamily="34" charset="0"/>
              </a:rPr>
              <a:t>etc</a:t>
            </a:r>
            <a:r>
              <a:rPr lang="en-US" dirty="0">
                <a:latin typeface="Calibri" panose="020F0502020204030204" pitchFamily="34" charset="0"/>
              </a:rPr>
              <a:t> </a:t>
            </a:r>
          </a:p>
          <a:p>
            <a:r>
              <a:rPr lang="en-US" b="1" dirty="0">
                <a:latin typeface="Calibri" panose="020F0502020204030204" pitchFamily="34" charset="0"/>
              </a:rPr>
              <a:t>&lt;URI&gt;</a:t>
            </a:r>
            <a:r>
              <a:rPr lang="en-US" dirty="0">
                <a:latin typeface="Calibri" panose="020F0502020204030204" pitchFamily="34" charset="0"/>
              </a:rPr>
              <a:t> is the URI of the resource on which the operation is going to be performed </a:t>
            </a:r>
          </a:p>
          <a:p>
            <a:r>
              <a:rPr lang="id-ID"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0169676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980"/>
            <a:ext cx="8162925" cy="523220"/>
          </a:xfrm>
        </p:spPr>
        <p:txBody>
          <a:bodyPr/>
          <a:lstStyle/>
          <a:p>
            <a:r>
              <a:rPr lang="id-ID" sz="2800" dirty="0" smtClean="0"/>
              <a:t>#3 Resource Identification through URIs</a:t>
            </a:r>
            <a:endParaRPr lang="en-US" sz="2800" dirty="0"/>
          </a:p>
        </p:txBody>
      </p:sp>
      <p:sp>
        <p:nvSpPr>
          <p:cNvPr id="3" name="Content Placeholder 2"/>
          <p:cNvSpPr>
            <a:spLocks noGrp="1"/>
          </p:cNvSpPr>
          <p:nvPr>
            <p:ph idx="1"/>
          </p:nvPr>
        </p:nvSpPr>
        <p:spPr/>
        <p:txBody>
          <a:bodyPr/>
          <a:lstStyle/>
          <a:p>
            <a:r>
              <a:rPr lang="en-US" sz="2000" dirty="0"/>
              <a:t>REST requires each resource to have at least one URI</a:t>
            </a:r>
            <a:r>
              <a:rPr lang="en-US" sz="2000" dirty="0" smtClean="0"/>
              <a:t>.</a:t>
            </a:r>
            <a:endParaRPr lang="id-ID" sz="2000" dirty="0" smtClean="0"/>
          </a:p>
          <a:p>
            <a:r>
              <a:rPr lang="en-US" sz="2000" dirty="0"/>
              <a:t>A </a:t>
            </a:r>
            <a:r>
              <a:rPr lang="en-US" sz="2000" dirty="0" err="1"/>
              <a:t>RESTful</a:t>
            </a:r>
            <a:r>
              <a:rPr lang="en-US" sz="2000" dirty="0"/>
              <a:t> service uses a directory hierarchy like human readable URIs to address its resources</a:t>
            </a:r>
            <a:r>
              <a:rPr lang="en-US" sz="2000" dirty="0" smtClean="0"/>
              <a:t>.</a:t>
            </a:r>
            <a:endParaRPr lang="id-ID" sz="2000" dirty="0" smtClean="0"/>
          </a:p>
          <a:p>
            <a:endParaRPr lang="id-ID" sz="2000" dirty="0"/>
          </a:p>
          <a:p>
            <a:pPr marL="0" indent="0">
              <a:buNone/>
            </a:pPr>
            <a:r>
              <a:rPr lang="id-ID" sz="2000" dirty="0" smtClean="0">
                <a:solidFill>
                  <a:srgbClr val="C00000"/>
                </a:solidFill>
              </a:rPr>
              <a:t>Example:</a:t>
            </a:r>
            <a:r>
              <a:rPr lang="id-ID" sz="2000" dirty="0" smtClean="0"/>
              <a:t> </a:t>
            </a:r>
            <a:r>
              <a:rPr lang="en-US" sz="2000" dirty="0" smtClean="0"/>
              <a:t>Suppose </a:t>
            </a:r>
            <a:r>
              <a:rPr lang="en-US" sz="2000" dirty="0"/>
              <a:t>we have a database of persons and we wish to expose it to the outer world </a:t>
            </a:r>
            <a:r>
              <a:rPr lang="en-US" sz="2000" dirty="0" smtClean="0"/>
              <a:t>through </a:t>
            </a:r>
            <a:r>
              <a:rPr lang="en-US" sz="2000" dirty="0"/>
              <a:t>a service. A resource person can be addressed like this</a:t>
            </a:r>
            <a:r>
              <a:rPr lang="en-US" sz="2000" dirty="0" smtClean="0"/>
              <a:t>:</a:t>
            </a:r>
            <a:endParaRPr lang="id-ID" sz="2000" dirty="0" smtClean="0"/>
          </a:p>
          <a:p>
            <a:pPr marL="0" indent="0">
              <a:buNone/>
            </a:pPr>
            <a:endParaRPr lang="id-ID" sz="2000" dirty="0"/>
          </a:p>
          <a:p>
            <a:pPr marL="0" indent="0">
              <a:buNone/>
            </a:pPr>
            <a:endParaRPr lang="id-ID" sz="2000" dirty="0" smtClean="0"/>
          </a:p>
          <a:p>
            <a:pPr marL="0" indent="0">
              <a:buNone/>
            </a:pPr>
            <a:endParaRPr lang="id-ID" sz="2000" dirty="0"/>
          </a:p>
          <a:p>
            <a:pPr marL="0" indent="0">
              <a:buNone/>
            </a:pPr>
            <a:r>
              <a:rPr lang="en-US" sz="2000" dirty="0"/>
              <a:t>This URL has following format:</a:t>
            </a:r>
          </a:p>
        </p:txBody>
      </p:sp>
      <p:sp>
        <p:nvSpPr>
          <p:cNvPr id="4" name="TextBox 3"/>
          <p:cNvSpPr txBox="1"/>
          <p:nvPr/>
        </p:nvSpPr>
        <p:spPr>
          <a:xfrm>
            <a:off x="539552" y="3769876"/>
            <a:ext cx="5311069" cy="523220"/>
          </a:xfrm>
          <a:prstGeom prst="rect">
            <a:avLst/>
          </a:prstGeom>
          <a:noFill/>
        </p:spPr>
        <p:txBody>
          <a:bodyPr wrap="none" rtlCol="0">
            <a:spAutoFit/>
          </a:bodyPr>
          <a:lstStyle/>
          <a:p>
            <a:r>
              <a:rPr lang="en-US" sz="2800" dirty="0">
                <a:solidFill>
                  <a:srgbClr val="0070C0"/>
                </a:solidFill>
                <a:latin typeface="Consolas" panose="020B0609020204030204" pitchFamily="49" charset="0"/>
                <a:cs typeface="Consolas" panose="020B0609020204030204" pitchFamily="49" charset="0"/>
              </a:rPr>
              <a:t>http://MyService/Persons/1</a:t>
            </a:r>
          </a:p>
        </p:txBody>
      </p:sp>
      <p:sp>
        <p:nvSpPr>
          <p:cNvPr id="5" name="TextBox 4"/>
          <p:cNvSpPr txBox="1"/>
          <p:nvPr/>
        </p:nvSpPr>
        <p:spPr>
          <a:xfrm>
            <a:off x="538123" y="5157192"/>
            <a:ext cx="8040599" cy="461665"/>
          </a:xfrm>
          <a:prstGeom prst="rect">
            <a:avLst/>
          </a:prstGeom>
          <a:noFill/>
        </p:spPr>
        <p:txBody>
          <a:bodyPr wrap="none" rtlCol="0">
            <a:spAutoFit/>
          </a:bodyPr>
          <a:lstStyle/>
          <a:p>
            <a:r>
              <a:rPr lang="en-US" sz="2400" dirty="0">
                <a:solidFill>
                  <a:srgbClr val="0070C0"/>
                </a:solidFill>
              </a:rPr>
              <a:t>Protocol://ServiceName/ResourceType/ResourceID</a:t>
            </a:r>
            <a:endParaRPr lang="en-US" sz="24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46174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980"/>
            <a:ext cx="8162925" cy="523220"/>
          </a:xfrm>
        </p:spPr>
        <p:txBody>
          <a:bodyPr/>
          <a:lstStyle/>
          <a:p>
            <a:r>
              <a:rPr lang="id-ID" sz="2800" dirty="0" smtClean="0"/>
              <a:t>#3 Resource Identification through URIs</a:t>
            </a:r>
            <a:endParaRPr lang="en-US" sz="2800" dirty="0"/>
          </a:p>
        </p:txBody>
      </p:sp>
      <p:sp>
        <p:nvSpPr>
          <p:cNvPr id="3" name="Content Placeholder 2"/>
          <p:cNvSpPr>
            <a:spLocks noGrp="1"/>
          </p:cNvSpPr>
          <p:nvPr>
            <p:ph idx="1"/>
          </p:nvPr>
        </p:nvSpPr>
        <p:spPr/>
        <p:txBody>
          <a:bodyPr/>
          <a:lstStyle/>
          <a:p>
            <a:r>
              <a:rPr lang="id-ID" sz="2000" dirty="0" smtClean="0"/>
              <a:t>URIs may have </a:t>
            </a:r>
            <a:r>
              <a:rPr lang="id-ID" sz="2000" dirty="0" smtClean="0">
                <a:solidFill>
                  <a:srgbClr val="0070C0"/>
                </a:solidFill>
              </a:rPr>
              <a:t>Query Parameters</a:t>
            </a:r>
            <a:r>
              <a:rPr lang="id-ID" sz="2000" dirty="0" smtClean="0"/>
              <a:t>.</a:t>
            </a:r>
          </a:p>
          <a:p>
            <a:r>
              <a:rPr lang="en-US" sz="2000" dirty="0"/>
              <a:t>The basic purpose of query parameters is to provide parameters to an operation that needs the data items</a:t>
            </a:r>
            <a:r>
              <a:rPr lang="en-US" sz="2000" dirty="0" smtClean="0"/>
              <a:t>.</a:t>
            </a:r>
            <a:endParaRPr lang="id-ID" sz="2000" dirty="0" smtClean="0"/>
          </a:p>
          <a:p>
            <a:r>
              <a:rPr lang="en-US" sz="2000" dirty="0"/>
              <a:t>For example, if you want the format of the presentation to be decided by the client.</a:t>
            </a:r>
          </a:p>
        </p:txBody>
      </p:sp>
      <p:sp>
        <p:nvSpPr>
          <p:cNvPr id="4" name="TextBox 3"/>
          <p:cNvSpPr txBox="1"/>
          <p:nvPr/>
        </p:nvSpPr>
        <p:spPr>
          <a:xfrm>
            <a:off x="539552" y="3501008"/>
            <a:ext cx="7718908" cy="400110"/>
          </a:xfrm>
          <a:prstGeom prst="rect">
            <a:avLst/>
          </a:prstGeom>
          <a:noFill/>
        </p:spPr>
        <p:txBody>
          <a:bodyPr wrap="none" rtlCol="0">
            <a:spAutoFit/>
          </a:bodyPr>
          <a:lstStyle/>
          <a:p>
            <a:r>
              <a:rPr lang="en-US" dirty="0">
                <a:solidFill>
                  <a:srgbClr val="0070C0"/>
                </a:solidFill>
              </a:rPr>
              <a:t>http://MyService/Persons/1</a:t>
            </a:r>
            <a:r>
              <a:rPr lang="en-US" dirty="0">
                <a:solidFill>
                  <a:srgbClr val="C00000"/>
                </a:solidFill>
              </a:rPr>
              <a:t>?format=json&amp;encoding=UTF8</a:t>
            </a:r>
            <a:endParaRPr lang="en-US" dirty="0">
              <a:solidFill>
                <a:srgbClr val="C00000"/>
              </a:solidFill>
              <a:latin typeface="Consolas" panose="020B0609020204030204" pitchFamily="49" charset="0"/>
              <a:cs typeface="Consolas" panose="020B0609020204030204" pitchFamily="49" charset="0"/>
            </a:endParaRPr>
          </a:p>
        </p:txBody>
      </p:sp>
      <p:sp>
        <p:nvSpPr>
          <p:cNvPr id="6" name="TextBox 5"/>
          <p:cNvSpPr txBox="1"/>
          <p:nvPr/>
        </p:nvSpPr>
        <p:spPr>
          <a:xfrm>
            <a:off x="539552" y="4469050"/>
            <a:ext cx="7718908" cy="400110"/>
          </a:xfrm>
          <a:prstGeom prst="rect">
            <a:avLst/>
          </a:prstGeom>
          <a:noFill/>
        </p:spPr>
        <p:txBody>
          <a:bodyPr wrap="none" rtlCol="0">
            <a:spAutoFit/>
          </a:bodyPr>
          <a:lstStyle/>
          <a:p>
            <a:r>
              <a:rPr lang="en-US" dirty="0">
                <a:solidFill>
                  <a:srgbClr val="0070C0"/>
                </a:solidFill>
              </a:rPr>
              <a:t>http://MyService/Persons/1</a:t>
            </a:r>
            <a:r>
              <a:rPr lang="en-US" dirty="0">
                <a:solidFill>
                  <a:srgbClr val="C00000"/>
                </a:solidFill>
              </a:rPr>
              <a:t>?format=xml&amp;encoding=UTF8</a:t>
            </a:r>
            <a:endParaRPr lang="en-US"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21836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URL</a:t>
            </a:r>
            <a:endParaRPr lang="en-US" dirty="0"/>
          </a:p>
        </p:txBody>
      </p:sp>
      <p:sp>
        <p:nvSpPr>
          <p:cNvPr id="3" name="Content Placeholder 2"/>
          <p:cNvSpPr>
            <a:spLocks noGrp="1"/>
          </p:cNvSpPr>
          <p:nvPr>
            <p:ph idx="1"/>
          </p:nvPr>
        </p:nvSpPr>
        <p:spPr/>
        <p:txBody>
          <a:bodyPr/>
          <a:lstStyle/>
          <a:p>
            <a:r>
              <a:rPr lang="en-US" dirty="0" smtClean="0"/>
              <a:t>Uniform Resource Identifier</a:t>
            </a:r>
          </a:p>
          <a:p>
            <a:pPr lvl="1"/>
            <a:r>
              <a:rPr lang="en-US" dirty="0" smtClean="0">
                <a:hlinkClick r:id="rId2"/>
              </a:rPr>
              <a:t>www.cs.ui.ac.id</a:t>
            </a:r>
            <a:endParaRPr lang="en-US" dirty="0" smtClean="0"/>
          </a:p>
          <a:p>
            <a:pPr lvl="1"/>
            <a:r>
              <a:rPr lang="en-US" dirty="0" smtClean="0">
                <a:hlinkClick r:id="rId3"/>
              </a:rPr>
              <a:t>www.coursera.org</a:t>
            </a:r>
            <a:endParaRPr lang="en-US" dirty="0" smtClean="0"/>
          </a:p>
          <a:p>
            <a:r>
              <a:rPr lang="en-US" dirty="0" smtClean="0"/>
              <a:t>Uniform Resource Locator</a:t>
            </a:r>
          </a:p>
          <a:p>
            <a:pPr lvl="1"/>
            <a:r>
              <a:rPr lang="en-US" dirty="0" smtClean="0">
                <a:hlinkClick r:id="rId2"/>
              </a:rPr>
              <a:t>http://www.cs.ui.ac.id</a:t>
            </a:r>
            <a:endParaRPr lang="en-US" dirty="0" smtClean="0"/>
          </a:p>
          <a:p>
            <a:pPr lvl="1"/>
            <a:r>
              <a:rPr lang="en-US" dirty="0" smtClean="0"/>
              <a:t>ftp://</a:t>
            </a:r>
            <a:r>
              <a:rPr lang="en-US" dirty="0" err="1" smtClean="0"/>
              <a:t>kambing.cs.ui.ac.id</a:t>
            </a:r>
            <a:endParaRPr lang="en-US" dirty="0"/>
          </a:p>
        </p:txBody>
      </p:sp>
    </p:spTree>
    <p:extLst>
      <p:ext uri="{BB962C8B-B14F-4D97-AF65-F5344CB8AC3E}">
        <p14:creationId xmlns:p14="http://schemas.microsoft.com/office/powerpoint/2010/main" val="42227651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#4 Uniform Interface</a:t>
            </a:r>
            <a:endParaRPr lang="en-US" dirty="0"/>
          </a:p>
        </p:txBody>
      </p:sp>
      <p:sp>
        <p:nvSpPr>
          <p:cNvPr id="3" name="Content Placeholder 2"/>
          <p:cNvSpPr>
            <a:spLocks noGrp="1"/>
          </p:cNvSpPr>
          <p:nvPr>
            <p:ph idx="1"/>
          </p:nvPr>
        </p:nvSpPr>
        <p:spPr/>
        <p:txBody>
          <a:bodyPr/>
          <a:lstStyle/>
          <a:p>
            <a:r>
              <a:rPr lang="en-US" dirty="0" err="1"/>
              <a:t>RESTful</a:t>
            </a:r>
            <a:r>
              <a:rPr lang="en-US" dirty="0"/>
              <a:t> systems should have a uniform interface. HTTP 1.1 provides a set of methods, called verbs, for this purpose.</a:t>
            </a:r>
          </a:p>
        </p:txBody>
      </p:sp>
      <p:graphicFrame>
        <p:nvGraphicFramePr>
          <p:cNvPr id="4" name="Table 3"/>
          <p:cNvGraphicFramePr>
            <a:graphicFrameLocks noGrp="1"/>
          </p:cNvGraphicFramePr>
          <p:nvPr>
            <p:extLst>
              <p:ext uri="{D42A27DB-BD31-4B8C-83A1-F6EECF244321}">
                <p14:modId xmlns:p14="http://schemas.microsoft.com/office/powerpoint/2010/main" val="4133645225"/>
              </p:ext>
            </p:extLst>
          </p:nvPr>
        </p:nvGraphicFramePr>
        <p:xfrm>
          <a:off x="971600" y="2204864"/>
          <a:ext cx="7416824" cy="3672840"/>
        </p:xfrm>
        <a:graphic>
          <a:graphicData uri="http://schemas.openxmlformats.org/drawingml/2006/table">
            <a:tbl>
              <a:tblPr firstRow="1" bandRow="1">
                <a:tableStyleId>{5C22544A-7EE6-4342-B048-85BDC9FD1C3A}</a:tableStyleId>
              </a:tblPr>
              <a:tblGrid>
                <a:gridCol w="1576980"/>
                <a:gridCol w="4111652"/>
                <a:gridCol w="1728192"/>
              </a:tblGrid>
              <a:tr h="370840">
                <a:tc>
                  <a:txBody>
                    <a:bodyPr/>
                    <a:lstStyle/>
                    <a:p>
                      <a:r>
                        <a:rPr lang="id-ID" dirty="0" smtClean="0">
                          <a:solidFill>
                            <a:schemeClr val="tx1"/>
                          </a:solidFill>
                        </a:rPr>
                        <a:t>Method</a:t>
                      </a:r>
                      <a:endParaRPr lang="en-US" dirty="0">
                        <a:solidFill>
                          <a:schemeClr val="tx1"/>
                        </a:solidFill>
                      </a:endParaRPr>
                    </a:p>
                  </a:txBody>
                  <a:tcPr/>
                </a:tc>
                <a:tc>
                  <a:txBody>
                    <a:bodyPr/>
                    <a:lstStyle/>
                    <a:p>
                      <a:r>
                        <a:rPr lang="id-ID" dirty="0" smtClean="0">
                          <a:solidFill>
                            <a:schemeClr val="tx1"/>
                          </a:solidFill>
                        </a:rPr>
                        <a:t>Operation performed on server</a:t>
                      </a:r>
                      <a:endParaRPr lang="en-US" dirty="0">
                        <a:solidFill>
                          <a:schemeClr val="tx1"/>
                        </a:solidFill>
                      </a:endParaRPr>
                    </a:p>
                  </a:txBody>
                  <a:tcPr/>
                </a:tc>
                <a:tc>
                  <a:txBody>
                    <a:bodyPr/>
                    <a:lstStyle/>
                    <a:p>
                      <a:r>
                        <a:rPr lang="id-ID" dirty="0" smtClean="0">
                          <a:solidFill>
                            <a:schemeClr val="tx1"/>
                          </a:solidFill>
                        </a:rPr>
                        <a:t>Quality</a:t>
                      </a:r>
                      <a:endParaRPr lang="en-US" dirty="0">
                        <a:solidFill>
                          <a:schemeClr val="tx1"/>
                        </a:solidFill>
                      </a:endParaRPr>
                    </a:p>
                  </a:txBody>
                  <a:tcPr/>
                </a:tc>
              </a:tr>
              <a:tr h="370840">
                <a:tc>
                  <a:txBody>
                    <a:bodyPr/>
                    <a:lstStyle/>
                    <a:p>
                      <a:r>
                        <a:rPr lang="id-ID" dirty="0" smtClean="0"/>
                        <a:t>GET</a:t>
                      </a:r>
                      <a:endParaRPr lang="en-US" dirty="0"/>
                    </a:p>
                  </a:txBody>
                  <a:tcPr/>
                </a:tc>
                <a:tc>
                  <a:txBody>
                    <a:bodyPr/>
                    <a:lstStyle/>
                    <a:p>
                      <a:r>
                        <a:rPr lang="id-ID" dirty="0" smtClean="0"/>
                        <a:t>Read a resource</a:t>
                      </a:r>
                      <a:endParaRPr lang="en-US" dirty="0"/>
                    </a:p>
                  </a:txBody>
                  <a:tcPr/>
                </a:tc>
                <a:tc>
                  <a:txBody>
                    <a:bodyPr/>
                    <a:lstStyle/>
                    <a:p>
                      <a:r>
                        <a:rPr lang="id-ID" dirty="0" smtClean="0"/>
                        <a:t>Safe</a:t>
                      </a:r>
                      <a:endParaRPr lang="en-US" dirty="0"/>
                    </a:p>
                  </a:txBody>
                  <a:tcPr/>
                </a:tc>
              </a:tr>
              <a:tr h="370840">
                <a:tc>
                  <a:txBody>
                    <a:bodyPr/>
                    <a:lstStyle/>
                    <a:p>
                      <a:r>
                        <a:rPr lang="id-ID" dirty="0" smtClean="0"/>
                        <a:t>PUT</a:t>
                      </a:r>
                      <a:endParaRPr lang="en-US" dirty="0"/>
                    </a:p>
                  </a:txBody>
                  <a:tcPr/>
                </a:tc>
                <a:tc>
                  <a:txBody>
                    <a:bodyPr/>
                    <a:lstStyle/>
                    <a:p>
                      <a:r>
                        <a:rPr lang="id-ID" dirty="0" smtClean="0"/>
                        <a:t>Insert a new resource or update if the resource</a:t>
                      </a:r>
                      <a:r>
                        <a:rPr lang="id-ID" baseline="0" dirty="0" smtClean="0"/>
                        <a:t> already exists.</a:t>
                      </a:r>
                      <a:endParaRPr lang="en-US" dirty="0"/>
                    </a:p>
                  </a:txBody>
                  <a:tcPr/>
                </a:tc>
                <a:tc>
                  <a:txBody>
                    <a:bodyPr/>
                    <a:lstStyle/>
                    <a:p>
                      <a:r>
                        <a:rPr lang="id-ID" dirty="0" smtClean="0"/>
                        <a:t>Idempotent</a:t>
                      </a:r>
                      <a:endParaRPr lang="en-US" dirty="0"/>
                    </a:p>
                  </a:txBody>
                  <a:tcPr/>
                </a:tc>
              </a:tr>
              <a:tr h="370840">
                <a:tc>
                  <a:txBody>
                    <a:bodyPr/>
                    <a:lstStyle/>
                    <a:p>
                      <a:r>
                        <a:rPr lang="id-ID" dirty="0" smtClean="0"/>
                        <a:t>POST</a:t>
                      </a:r>
                      <a:endParaRPr lang="en-US" dirty="0"/>
                    </a:p>
                  </a:txBody>
                  <a:tcPr/>
                </a:tc>
                <a:tc>
                  <a:txBody>
                    <a:bodyPr/>
                    <a:lstStyle/>
                    <a:p>
                      <a:r>
                        <a:rPr lang="id-ID" dirty="0" smtClean="0"/>
                        <a:t>Insert a new resource. Also can be used to update an existing</a:t>
                      </a:r>
                      <a:r>
                        <a:rPr lang="id-ID" baseline="0" dirty="0" smtClean="0"/>
                        <a:t> resource</a:t>
                      </a:r>
                      <a:endParaRPr lang="en-US" dirty="0"/>
                    </a:p>
                  </a:txBody>
                  <a:tcPr/>
                </a:tc>
                <a:tc>
                  <a:txBody>
                    <a:bodyPr/>
                    <a:lstStyle/>
                    <a:p>
                      <a:r>
                        <a:rPr lang="id-ID" dirty="0" smtClean="0"/>
                        <a:t>N/A</a:t>
                      </a:r>
                      <a:endParaRPr lang="en-US" dirty="0"/>
                    </a:p>
                  </a:txBody>
                  <a:tcPr/>
                </a:tc>
              </a:tr>
              <a:tr h="370840">
                <a:tc>
                  <a:txBody>
                    <a:bodyPr/>
                    <a:lstStyle/>
                    <a:p>
                      <a:r>
                        <a:rPr lang="id-ID" dirty="0" smtClean="0"/>
                        <a:t>DELETE</a:t>
                      </a:r>
                      <a:endParaRPr lang="en-US" dirty="0"/>
                    </a:p>
                  </a:txBody>
                  <a:tcPr/>
                </a:tc>
                <a:tc>
                  <a:txBody>
                    <a:bodyPr/>
                    <a:lstStyle/>
                    <a:p>
                      <a:r>
                        <a:rPr lang="id-ID" dirty="0" smtClean="0"/>
                        <a:t>Delete</a:t>
                      </a:r>
                      <a:r>
                        <a:rPr lang="id-ID" baseline="0" dirty="0" smtClean="0"/>
                        <a:t> a resource</a:t>
                      </a:r>
                      <a:endParaRPr lang="en-US" dirty="0"/>
                    </a:p>
                  </a:txBody>
                  <a:tcPr/>
                </a:tc>
                <a:tc>
                  <a:txBody>
                    <a:bodyPr/>
                    <a:lstStyle/>
                    <a:p>
                      <a:r>
                        <a:rPr lang="id-ID" dirty="0" smtClean="0"/>
                        <a:t>Idempotent</a:t>
                      </a:r>
                      <a:endParaRPr lang="en-US" dirty="0"/>
                    </a:p>
                  </a:txBody>
                  <a:tcPr/>
                </a:tc>
              </a:tr>
              <a:tr h="370840">
                <a:tc>
                  <a:txBody>
                    <a:bodyPr/>
                    <a:lstStyle/>
                    <a:p>
                      <a:r>
                        <a:rPr lang="id-ID" dirty="0" smtClean="0"/>
                        <a:t>OPTIONS</a:t>
                      </a:r>
                      <a:endParaRPr lang="en-US" dirty="0"/>
                    </a:p>
                  </a:txBody>
                  <a:tcPr/>
                </a:tc>
                <a:tc>
                  <a:txBody>
                    <a:bodyPr/>
                    <a:lstStyle/>
                    <a:p>
                      <a:r>
                        <a:rPr lang="id-ID" dirty="0" smtClean="0"/>
                        <a:t>List the allowed operations</a:t>
                      </a:r>
                      <a:r>
                        <a:rPr lang="id-ID" baseline="0" dirty="0" smtClean="0"/>
                        <a:t> on a resource</a:t>
                      </a:r>
                      <a:endParaRPr lang="en-US" dirty="0"/>
                    </a:p>
                  </a:txBody>
                  <a:tcPr/>
                </a:tc>
                <a:tc>
                  <a:txBody>
                    <a:bodyPr/>
                    <a:lstStyle/>
                    <a:p>
                      <a:r>
                        <a:rPr lang="id-ID" dirty="0" smtClean="0"/>
                        <a:t>Safe</a:t>
                      </a:r>
                      <a:endParaRPr lang="en-US" dirty="0"/>
                    </a:p>
                  </a:txBody>
                  <a:tcPr/>
                </a:tc>
              </a:tr>
              <a:tr h="370840">
                <a:tc>
                  <a:txBody>
                    <a:bodyPr/>
                    <a:lstStyle/>
                    <a:p>
                      <a:r>
                        <a:rPr lang="id-ID" dirty="0" smtClean="0"/>
                        <a:t>HEAD</a:t>
                      </a:r>
                      <a:endParaRPr lang="en-US" dirty="0"/>
                    </a:p>
                  </a:txBody>
                  <a:tcPr/>
                </a:tc>
                <a:tc>
                  <a:txBody>
                    <a:bodyPr/>
                    <a:lstStyle/>
                    <a:p>
                      <a:r>
                        <a:rPr lang="id-ID" dirty="0" smtClean="0"/>
                        <a:t>Return only the response</a:t>
                      </a:r>
                      <a:r>
                        <a:rPr lang="id-ID" baseline="0" dirty="0" smtClean="0"/>
                        <a:t> headers and no response body</a:t>
                      </a:r>
                      <a:endParaRPr lang="en-US" dirty="0"/>
                    </a:p>
                  </a:txBody>
                  <a:tcPr/>
                </a:tc>
                <a:tc>
                  <a:txBody>
                    <a:bodyPr/>
                    <a:lstStyle/>
                    <a:p>
                      <a:r>
                        <a:rPr lang="id-ID" dirty="0" smtClean="0"/>
                        <a:t>Safe</a:t>
                      </a:r>
                      <a:endParaRPr lang="en-US" dirty="0"/>
                    </a:p>
                  </a:txBody>
                  <a:tcPr/>
                </a:tc>
              </a:tr>
            </a:tbl>
          </a:graphicData>
        </a:graphic>
      </p:graphicFrame>
    </p:spTree>
    <p:extLst>
      <p:ext uri="{BB962C8B-B14F-4D97-AF65-F5344CB8AC3E}">
        <p14:creationId xmlns:p14="http://schemas.microsoft.com/office/powerpoint/2010/main" val="1135204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GET</a:t>
            </a:r>
            <a:endParaRPr lang="en-US" dirty="0"/>
          </a:p>
        </p:txBody>
      </p:sp>
      <p:sp>
        <p:nvSpPr>
          <p:cNvPr id="3" name="Content Placeholder 2"/>
          <p:cNvSpPr>
            <a:spLocks noGrp="1"/>
          </p:cNvSpPr>
          <p:nvPr>
            <p:ph idx="1"/>
          </p:nvPr>
        </p:nvSpPr>
        <p:spPr/>
        <p:txBody>
          <a:bodyPr/>
          <a:lstStyle/>
          <a:p>
            <a:r>
              <a:rPr lang="en-US" dirty="0"/>
              <a:t>GET is probably the most popular method on the Web. It is used to fetch a resource. </a:t>
            </a:r>
            <a:endParaRPr lang="id-ID" dirty="0" smtClean="0"/>
          </a:p>
          <a:p>
            <a:endParaRPr lang="id-ID" dirty="0"/>
          </a:p>
          <a:p>
            <a:r>
              <a:rPr lang="en-US" dirty="0"/>
              <a:t>You should use these methods only for the purpose for which they are intended. For instance, </a:t>
            </a:r>
            <a:r>
              <a:rPr lang="en-US" dirty="0">
                <a:solidFill>
                  <a:srgbClr val="C00000"/>
                </a:solidFill>
              </a:rPr>
              <a:t>never use GET to create or delete a resource on the </a:t>
            </a:r>
            <a:r>
              <a:rPr lang="en-US" dirty="0" smtClean="0">
                <a:solidFill>
                  <a:srgbClr val="C00000"/>
                </a:solidFill>
              </a:rPr>
              <a:t>server</a:t>
            </a:r>
            <a:r>
              <a:rPr lang="en-US" dirty="0" smtClean="0"/>
              <a:t>.</a:t>
            </a:r>
            <a:endParaRPr lang="en-US" dirty="0"/>
          </a:p>
        </p:txBody>
      </p:sp>
      <p:sp>
        <p:nvSpPr>
          <p:cNvPr id="4" name="TextBox 3"/>
          <p:cNvSpPr txBox="1"/>
          <p:nvPr/>
        </p:nvSpPr>
        <p:spPr>
          <a:xfrm>
            <a:off x="611560" y="3933055"/>
            <a:ext cx="6479018" cy="1015663"/>
          </a:xfrm>
          <a:prstGeom prst="rect">
            <a:avLst/>
          </a:prstGeom>
          <a:noFill/>
        </p:spPr>
        <p:txBody>
          <a:bodyPr wrap="none" rtlCol="0">
            <a:spAutoFit/>
          </a:bodyPr>
          <a:lstStyle/>
          <a:p>
            <a:r>
              <a:rPr lang="id-ID" b="1" dirty="0" smtClean="0">
                <a:solidFill>
                  <a:srgbClr val="C00000"/>
                </a:solidFill>
              </a:rPr>
              <a:t>BAD:</a:t>
            </a:r>
          </a:p>
          <a:p>
            <a:r>
              <a:rPr lang="en-US" dirty="0"/>
              <a:t>GET </a:t>
            </a:r>
            <a:r>
              <a:rPr lang="en-US" dirty="0">
                <a:hlinkClick r:id="rId3"/>
              </a:rPr>
              <a:t>http://MyService/DeletePersons/1</a:t>
            </a:r>
            <a:r>
              <a:rPr lang="en-US" dirty="0"/>
              <a:t> HTTP/1.1</a:t>
            </a:r>
          </a:p>
          <a:p>
            <a:r>
              <a:rPr lang="en-US" dirty="0"/>
              <a:t>HOST: </a:t>
            </a:r>
            <a:r>
              <a:rPr lang="en-US" dirty="0" err="1" smtClean="0"/>
              <a:t>MyService</a:t>
            </a:r>
            <a:endParaRPr lang="en-US" dirty="0"/>
          </a:p>
        </p:txBody>
      </p:sp>
      <p:sp>
        <p:nvSpPr>
          <p:cNvPr id="5" name="TextBox 4"/>
          <p:cNvSpPr txBox="1"/>
          <p:nvPr/>
        </p:nvSpPr>
        <p:spPr>
          <a:xfrm>
            <a:off x="685270" y="5157192"/>
            <a:ext cx="6118342" cy="1015663"/>
          </a:xfrm>
          <a:prstGeom prst="rect">
            <a:avLst/>
          </a:prstGeom>
          <a:noFill/>
        </p:spPr>
        <p:txBody>
          <a:bodyPr wrap="none" rtlCol="0">
            <a:spAutoFit/>
          </a:bodyPr>
          <a:lstStyle/>
          <a:p>
            <a:r>
              <a:rPr lang="id-ID" b="1" dirty="0" smtClean="0">
                <a:solidFill>
                  <a:srgbClr val="0070C0"/>
                </a:solidFill>
              </a:rPr>
              <a:t>GOOD:</a:t>
            </a:r>
          </a:p>
          <a:p>
            <a:r>
              <a:rPr lang="nb-NO" dirty="0"/>
              <a:t>DELETE </a:t>
            </a:r>
            <a:r>
              <a:rPr lang="nb-NO" dirty="0">
                <a:hlinkClick r:id="rId4"/>
              </a:rPr>
              <a:t>http://MyService/Persons/1</a:t>
            </a:r>
            <a:r>
              <a:rPr lang="nb-NO" dirty="0"/>
              <a:t> HTTP/1.1</a:t>
            </a:r>
          </a:p>
          <a:p>
            <a:r>
              <a:rPr lang="nb-NO" dirty="0"/>
              <a:t>HOST: MyService</a:t>
            </a:r>
          </a:p>
        </p:txBody>
      </p:sp>
      <p:sp>
        <p:nvSpPr>
          <p:cNvPr id="6" name="TextBox 5"/>
          <p:cNvSpPr txBox="1"/>
          <p:nvPr/>
        </p:nvSpPr>
        <p:spPr>
          <a:xfrm>
            <a:off x="4644008" y="3904777"/>
            <a:ext cx="3289683" cy="338554"/>
          </a:xfrm>
          <a:prstGeom prst="rect">
            <a:avLst/>
          </a:prstGeom>
          <a:noFill/>
        </p:spPr>
        <p:txBody>
          <a:bodyPr wrap="none" rtlCol="0">
            <a:spAutoFit/>
          </a:bodyPr>
          <a:lstStyle/>
          <a:p>
            <a:r>
              <a:rPr lang="id-ID" sz="1600" dirty="0" smtClean="0"/>
              <a:t>This is not a RESTful design !!</a:t>
            </a:r>
            <a:endParaRPr lang="en-US" sz="1600" dirty="0"/>
          </a:p>
        </p:txBody>
      </p:sp>
    </p:spTree>
    <p:extLst>
      <p:ext uri="{BB962C8B-B14F-4D97-AF65-F5344CB8AC3E}">
        <p14:creationId xmlns:p14="http://schemas.microsoft.com/office/powerpoint/2010/main" val="35918125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53425"/>
            <a:ext cx="8162925" cy="584775"/>
          </a:xfrm>
        </p:spPr>
        <p:txBody>
          <a:bodyPr/>
          <a:lstStyle/>
          <a:p>
            <a:pPr eaLnBrk="1" hangingPunct="1"/>
            <a:r>
              <a:rPr lang="id-ID" altLang="en-US" sz="3200" dirty="0" smtClean="0"/>
              <a:t>Distributed Computing Technologies</a:t>
            </a:r>
            <a:endParaRPr lang="en-AU" altLang="en-US" sz="3200" dirty="0"/>
          </a:p>
        </p:txBody>
      </p:sp>
      <p:sp>
        <p:nvSpPr>
          <p:cNvPr id="7171" name="Content Placeholder 2"/>
          <p:cNvSpPr>
            <a:spLocks noGrp="1"/>
          </p:cNvSpPr>
          <p:nvPr>
            <p:ph idx="1"/>
          </p:nvPr>
        </p:nvSpPr>
        <p:spPr/>
        <p:txBody>
          <a:bodyPr/>
          <a:lstStyle/>
          <a:p>
            <a:pPr eaLnBrk="1" hangingPunct="1"/>
            <a:r>
              <a:rPr lang="id-ID" altLang="en-US" dirty="0" smtClean="0"/>
              <a:t>Enterprise Applications can be very complex</a:t>
            </a:r>
          </a:p>
          <a:p>
            <a:pPr marL="0" indent="0" eaLnBrk="1" hangingPunct="1">
              <a:buNone/>
            </a:pPr>
            <a:endParaRPr lang="en-AU" altLang="en-US" dirty="0"/>
          </a:p>
          <a:p>
            <a:pPr eaLnBrk="1" hangingPunct="1"/>
            <a:r>
              <a:rPr lang="id-ID" dirty="0" smtClean="0"/>
              <a:t>T</a:t>
            </a:r>
            <a:r>
              <a:rPr lang="en-US" dirty="0" smtClean="0"/>
              <a:t>hey </a:t>
            </a:r>
            <a:r>
              <a:rPr lang="en-US" dirty="0"/>
              <a:t>need to </a:t>
            </a:r>
            <a:r>
              <a:rPr lang="en-US" u="sng" dirty="0">
                <a:solidFill>
                  <a:srgbClr val="FF0000"/>
                </a:solidFill>
              </a:rPr>
              <a:t>integrate</a:t>
            </a:r>
            <a:r>
              <a:rPr lang="en-US" dirty="0"/>
              <a:t> with other enterprise</a:t>
            </a:r>
            <a:r>
              <a:rPr lang="id-ID" dirty="0"/>
              <a:t> </a:t>
            </a:r>
            <a:r>
              <a:rPr lang="en-US" dirty="0"/>
              <a:t>applications scattered around the enterprise</a:t>
            </a:r>
            <a:r>
              <a:rPr lang="id-ID" dirty="0" smtClean="0"/>
              <a:t>.</a:t>
            </a:r>
          </a:p>
          <a:p>
            <a:pPr eaLnBrk="1" hangingPunct="1"/>
            <a:endParaRPr lang="id-ID" altLang="en-US" dirty="0"/>
          </a:p>
          <a:p>
            <a:pPr eaLnBrk="1" hangingPunct="1"/>
            <a:r>
              <a:rPr lang="id-ID" dirty="0" smtClean="0"/>
              <a:t>How to establish a</a:t>
            </a:r>
            <a:r>
              <a:rPr lang="en-US" dirty="0" smtClean="0"/>
              <a:t> </a:t>
            </a:r>
            <a:r>
              <a:rPr lang="en-US" dirty="0"/>
              <a:t>communication that </a:t>
            </a:r>
            <a:r>
              <a:rPr lang="en-US" dirty="0" smtClean="0"/>
              <a:t>allow </a:t>
            </a:r>
            <a:r>
              <a:rPr lang="en-US" u="sng" dirty="0" smtClean="0">
                <a:solidFill>
                  <a:srgbClr val="FF0000"/>
                </a:solidFill>
              </a:rPr>
              <a:t>interoperability</a:t>
            </a:r>
            <a:r>
              <a:rPr lang="en-US" dirty="0" smtClean="0"/>
              <a:t> </a:t>
            </a:r>
            <a:r>
              <a:rPr lang="en-US" dirty="0"/>
              <a:t>between different applications on different </a:t>
            </a:r>
            <a:r>
              <a:rPr lang="en-US" dirty="0" smtClean="0"/>
              <a:t>platforms</a:t>
            </a:r>
            <a:r>
              <a:rPr lang="id-ID" dirty="0" smtClean="0"/>
              <a:t>?</a:t>
            </a:r>
            <a:r>
              <a:rPr lang="en-US" dirty="0" smtClean="0"/>
              <a:t> </a:t>
            </a:r>
            <a:endParaRPr lang="id-ID" dirty="0" smtClean="0"/>
          </a:p>
          <a:p>
            <a:pPr marL="0" indent="0" eaLnBrk="1" hangingPunct="1">
              <a:buNone/>
            </a:pPr>
            <a:endParaRPr lang="en-AU" altLang="en-US" dirty="0"/>
          </a:p>
          <a:p>
            <a:pPr eaLnBrk="1" hangingPunct="1"/>
            <a:endParaRPr lang="en-AU" alt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PUT vs POST</a:t>
            </a:r>
            <a:endParaRPr lang="en-US" dirty="0"/>
          </a:p>
        </p:txBody>
      </p:sp>
      <p:sp>
        <p:nvSpPr>
          <p:cNvPr id="3" name="Content Placeholder 2"/>
          <p:cNvSpPr>
            <a:spLocks noGrp="1"/>
          </p:cNvSpPr>
          <p:nvPr>
            <p:ph idx="1"/>
          </p:nvPr>
        </p:nvSpPr>
        <p:spPr/>
        <p:txBody>
          <a:bodyPr/>
          <a:lstStyle/>
          <a:p>
            <a:r>
              <a:rPr lang="en-US" sz="2000" dirty="0"/>
              <a:t>The key difference between PUT and POST is that PUT is idempotent while POST is </a:t>
            </a:r>
            <a:r>
              <a:rPr lang="en-US" sz="2000" dirty="0" smtClean="0"/>
              <a:t>not</a:t>
            </a:r>
            <a:r>
              <a:rPr lang="id-ID" sz="2000" dirty="0" smtClean="0"/>
              <a:t>. </a:t>
            </a:r>
          </a:p>
          <a:p>
            <a:pPr lvl="1"/>
            <a:r>
              <a:rPr lang="en-US" sz="2000" dirty="0" smtClean="0"/>
              <a:t>No </a:t>
            </a:r>
            <a:r>
              <a:rPr lang="en-US" sz="2000" dirty="0"/>
              <a:t>matter how many times you send a PUT request, the results will be same</a:t>
            </a:r>
            <a:r>
              <a:rPr lang="en-US" sz="2000" dirty="0" smtClean="0"/>
              <a:t>.</a:t>
            </a:r>
            <a:r>
              <a:rPr lang="id-ID" sz="2000" dirty="0" smtClean="0"/>
              <a:t> </a:t>
            </a:r>
          </a:p>
          <a:p>
            <a:pPr lvl="1"/>
            <a:r>
              <a:rPr lang="id-ID" sz="2000" dirty="0" smtClean="0"/>
              <a:t>But, </a:t>
            </a:r>
            <a:r>
              <a:rPr lang="en-US" sz="2000" dirty="0"/>
              <a:t>Making a POST multiple times may result in multiple resources getting created on the server</a:t>
            </a:r>
            <a:r>
              <a:rPr lang="en-US" sz="2000" dirty="0" smtClean="0"/>
              <a:t>.</a:t>
            </a:r>
            <a:endParaRPr lang="id-ID" sz="2000" dirty="0" smtClean="0"/>
          </a:p>
          <a:p>
            <a:r>
              <a:rPr lang="en-US" sz="2000" dirty="0"/>
              <a:t>Another difference is that, with PUT, you must always specify the complete URI of the resource.</a:t>
            </a:r>
            <a:endParaRPr lang="id-ID" sz="2000" dirty="0" smtClean="0"/>
          </a:p>
          <a:p>
            <a:endParaRPr lang="en-US" dirty="0"/>
          </a:p>
        </p:txBody>
      </p:sp>
    </p:spTree>
    <p:extLst>
      <p:ext uri="{BB962C8B-B14F-4D97-AF65-F5344CB8AC3E}">
        <p14:creationId xmlns:p14="http://schemas.microsoft.com/office/powerpoint/2010/main" val="7686607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PUT vs POST</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98440464"/>
              </p:ext>
            </p:extLst>
          </p:nvPr>
        </p:nvGraphicFramePr>
        <p:xfrm>
          <a:off x="683568" y="1556792"/>
          <a:ext cx="7776864" cy="3479799"/>
        </p:xfrm>
        <a:graphic>
          <a:graphicData uri="http://schemas.openxmlformats.org/drawingml/2006/table">
            <a:tbl>
              <a:tblPr firstRow="1" bandRow="1">
                <a:tableStyleId>{5C22544A-7EE6-4342-B048-85BDC9FD1C3A}</a:tableStyleId>
              </a:tblPr>
              <a:tblGrid>
                <a:gridCol w="3672408"/>
                <a:gridCol w="4104456"/>
              </a:tblGrid>
              <a:tr h="370840">
                <a:tc>
                  <a:txBody>
                    <a:bodyPr/>
                    <a:lstStyle/>
                    <a:p>
                      <a:r>
                        <a:rPr lang="id-ID" dirty="0" smtClean="0">
                          <a:solidFill>
                            <a:schemeClr val="tx1"/>
                          </a:solidFill>
                        </a:rPr>
                        <a:t>Request</a:t>
                      </a:r>
                      <a:endParaRPr lang="en-US" dirty="0">
                        <a:solidFill>
                          <a:schemeClr val="tx1"/>
                        </a:solidFill>
                      </a:endParaRPr>
                    </a:p>
                  </a:txBody>
                  <a:tcPr/>
                </a:tc>
                <a:tc>
                  <a:txBody>
                    <a:bodyPr/>
                    <a:lstStyle/>
                    <a:p>
                      <a:r>
                        <a:rPr lang="id-ID" dirty="0" smtClean="0">
                          <a:solidFill>
                            <a:schemeClr val="tx1"/>
                          </a:solidFill>
                        </a:rPr>
                        <a:t>Operation</a:t>
                      </a:r>
                      <a:endParaRPr lang="en-US" dirty="0">
                        <a:solidFill>
                          <a:schemeClr val="tx1"/>
                        </a:solidFill>
                      </a:endParaRPr>
                    </a:p>
                  </a:txBody>
                  <a:tcPr/>
                </a:tc>
              </a:tr>
              <a:tr h="370840">
                <a:tc>
                  <a:txBody>
                    <a:bodyPr/>
                    <a:lstStyle/>
                    <a:p>
                      <a:r>
                        <a:rPr lang="en-US" dirty="0" smtClean="0"/>
                        <a:t>PUT </a:t>
                      </a:r>
                      <a:r>
                        <a:rPr lang="en-US" dirty="0" smtClean="0">
                          <a:hlinkClick r:id="rId2"/>
                        </a:rPr>
                        <a:t>http://MyService/Persons/</a:t>
                      </a:r>
                      <a:endParaRPr lang="id-ID" dirty="0" smtClean="0"/>
                    </a:p>
                  </a:txBody>
                  <a:tcPr/>
                </a:tc>
                <a:tc>
                  <a:txBody>
                    <a:bodyPr/>
                    <a:lstStyle/>
                    <a:p>
                      <a:r>
                        <a:rPr lang="en-US" dirty="0" smtClean="0"/>
                        <a:t>Won't work. PUT requires a complete URI</a:t>
                      </a:r>
                      <a:endParaRPr lang="en-US" dirty="0"/>
                    </a:p>
                  </a:txBody>
                  <a:tcPr/>
                </a:tc>
              </a:tr>
              <a:tr h="370840">
                <a:tc>
                  <a:txBody>
                    <a:bodyPr/>
                    <a:lstStyle/>
                    <a:p>
                      <a:r>
                        <a:rPr lang="en-US" dirty="0" smtClean="0"/>
                        <a:t>PUT </a:t>
                      </a:r>
                      <a:r>
                        <a:rPr lang="en-US" dirty="0" smtClean="0">
                          <a:hlinkClick r:id="rId3"/>
                        </a:rPr>
                        <a:t>http://MyService/Persons/1</a:t>
                      </a:r>
                      <a:endParaRPr lang="en-US" dirty="0"/>
                    </a:p>
                  </a:txBody>
                  <a:tcPr/>
                </a:tc>
                <a:tc>
                  <a:txBody>
                    <a:bodyPr/>
                    <a:lstStyle/>
                    <a:p>
                      <a:r>
                        <a:rPr lang="en-US" dirty="0" smtClean="0"/>
                        <a:t>Insert a new person with </a:t>
                      </a:r>
                      <a:r>
                        <a:rPr lang="en-US" dirty="0" err="1" smtClean="0"/>
                        <a:t>PersonID</a:t>
                      </a:r>
                      <a:r>
                        <a:rPr lang="en-US" dirty="0" smtClean="0"/>
                        <a:t>=1 if it does not already exist, or else update the existing resource</a:t>
                      </a:r>
                      <a:endParaRPr lang="en-US" dirty="0"/>
                    </a:p>
                  </a:txBody>
                  <a:tcPr/>
                </a:tc>
              </a:tr>
              <a:tr h="370840">
                <a:tc>
                  <a:txBody>
                    <a:bodyPr/>
                    <a:lstStyle/>
                    <a:p>
                      <a:r>
                        <a:rPr lang="en-US" dirty="0" smtClean="0"/>
                        <a:t>POST </a:t>
                      </a:r>
                      <a:r>
                        <a:rPr lang="en-US" dirty="0" smtClean="0">
                          <a:hlinkClick r:id="rId2"/>
                        </a:rPr>
                        <a:t>http://MyService/Persons/</a:t>
                      </a:r>
                      <a:endParaRPr lang="id-ID" dirty="0" smtClean="0"/>
                    </a:p>
                  </a:txBody>
                  <a:tcPr/>
                </a:tc>
                <a:tc>
                  <a:txBody>
                    <a:bodyPr/>
                    <a:lstStyle/>
                    <a:p>
                      <a:r>
                        <a:rPr lang="en-US" dirty="0" smtClean="0"/>
                        <a:t>Insert a new person every time this request is made and generate a new </a:t>
                      </a:r>
                      <a:r>
                        <a:rPr lang="en-US" dirty="0" err="1" smtClean="0"/>
                        <a:t>PersonID</a:t>
                      </a:r>
                      <a:r>
                        <a:rPr lang="en-US" dirty="0" smtClean="0"/>
                        <a:t>. </a:t>
                      </a:r>
                      <a:endParaRPr lang="en-US" dirty="0"/>
                    </a:p>
                  </a:txBody>
                  <a:tcPr/>
                </a:tc>
              </a:tr>
              <a:tr h="370840">
                <a:tc>
                  <a:txBody>
                    <a:bodyPr/>
                    <a:lstStyle/>
                    <a:p>
                      <a:r>
                        <a:rPr lang="en-US" dirty="0" smtClean="0"/>
                        <a:t>POST </a:t>
                      </a:r>
                      <a:r>
                        <a:rPr lang="en-US" dirty="0" smtClean="0">
                          <a:hlinkClick r:id="rId3"/>
                        </a:rPr>
                        <a:t>http://MyService/Persons/1</a:t>
                      </a:r>
                      <a:endParaRPr lang="id-ID" dirty="0" smtClean="0"/>
                    </a:p>
                  </a:txBody>
                  <a:tcPr/>
                </a:tc>
                <a:tc>
                  <a:txBody>
                    <a:bodyPr/>
                    <a:lstStyle/>
                    <a:p>
                      <a:r>
                        <a:rPr lang="en-US" dirty="0" smtClean="0"/>
                        <a:t>Update the existing person where </a:t>
                      </a:r>
                      <a:r>
                        <a:rPr lang="en-US" dirty="0" err="1" smtClean="0"/>
                        <a:t>PersonID</a:t>
                      </a:r>
                      <a:r>
                        <a:rPr lang="en-US" dirty="0" smtClean="0"/>
                        <a:t>=1</a:t>
                      </a:r>
                      <a:endParaRPr lang="en-US" dirty="0"/>
                    </a:p>
                  </a:txBody>
                  <a:tcPr/>
                </a:tc>
              </a:tr>
            </a:tbl>
          </a:graphicData>
        </a:graphic>
      </p:graphicFrame>
    </p:spTree>
    <p:extLst>
      <p:ext uri="{BB962C8B-B14F-4D97-AF65-F5344CB8AC3E}">
        <p14:creationId xmlns:p14="http://schemas.microsoft.com/office/powerpoint/2010/main" val="4161369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Statelessness</a:t>
            </a:r>
            <a:endParaRPr lang="en-US" dirty="0"/>
          </a:p>
        </p:txBody>
      </p:sp>
      <p:sp>
        <p:nvSpPr>
          <p:cNvPr id="3" name="Content Placeholder 2"/>
          <p:cNvSpPr>
            <a:spLocks noGrp="1"/>
          </p:cNvSpPr>
          <p:nvPr>
            <p:ph idx="1"/>
          </p:nvPr>
        </p:nvSpPr>
        <p:spPr/>
        <p:txBody>
          <a:bodyPr/>
          <a:lstStyle/>
          <a:p>
            <a:r>
              <a:rPr lang="en-US" dirty="0"/>
              <a:t>A </a:t>
            </a:r>
            <a:r>
              <a:rPr lang="en-US" dirty="0" err="1"/>
              <a:t>RESTful</a:t>
            </a:r>
            <a:r>
              <a:rPr lang="en-US" dirty="0"/>
              <a:t> service is stateless and does not maintain the application state for any client</a:t>
            </a:r>
            <a:r>
              <a:rPr lang="en-US" dirty="0" smtClean="0"/>
              <a:t>.</a:t>
            </a:r>
            <a:endParaRPr lang="id-ID" dirty="0" smtClean="0"/>
          </a:p>
          <a:p>
            <a:r>
              <a:rPr lang="en-US" dirty="0"/>
              <a:t>A request cannot be dependent on a past request and a service treats each request independently</a:t>
            </a:r>
            <a:r>
              <a:rPr lang="en-US" dirty="0" smtClean="0"/>
              <a:t>.</a:t>
            </a:r>
            <a:endParaRPr lang="id-ID" dirty="0" smtClean="0"/>
          </a:p>
          <a:p>
            <a:r>
              <a:rPr lang="en-US" dirty="0"/>
              <a:t>HTTP is a stateless protocol by design and you need to do something extra to implement a </a:t>
            </a:r>
            <a:r>
              <a:rPr lang="en-US" dirty="0" err="1"/>
              <a:t>stateful</a:t>
            </a:r>
            <a:r>
              <a:rPr lang="en-US" dirty="0"/>
              <a:t> service using HTTP.</a:t>
            </a:r>
          </a:p>
        </p:txBody>
      </p:sp>
    </p:spTree>
    <p:extLst>
      <p:ext uri="{BB962C8B-B14F-4D97-AF65-F5344CB8AC3E}">
        <p14:creationId xmlns:p14="http://schemas.microsoft.com/office/powerpoint/2010/main" val="32252574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Stateless</a:t>
            </a:r>
            <a:endParaRPr lang="en-US" dirty="0"/>
          </a:p>
        </p:txBody>
      </p:sp>
      <p:sp>
        <p:nvSpPr>
          <p:cNvPr id="3" name="Content Placeholder 2"/>
          <p:cNvSpPr>
            <a:spLocks noGrp="1"/>
          </p:cNvSpPr>
          <p:nvPr>
            <p:ph idx="1"/>
          </p:nvPr>
        </p:nvSpPr>
        <p:spPr/>
        <p:txBody>
          <a:bodyPr/>
          <a:lstStyle/>
          <a:p>
            <a:pPr marL="0" indent="0">
              <a:buNone/>
            </a:pPr>
            <a:r>
              <a:rPr lang="en-US" dirty="0"/>
              <a:t>A stateless design looks like so</a:t>
            </a:r>
            <a:r>
              <a:rPr lang="en-US" dirty="0" smtClean="0"/>
              <a:t>:</a:t>
            </a:r>
            <a:endParaRPr lang="id-ID" dirty="0" smtClean="0"/>
          </a:p>
          <a:p>
            <a:pPr marL="0" indent="0">
              <a:buNone/>
            </a:pPr>
            <a:endParaRPr lang="id-ID" dirty="0"/>
          </a:p>
          <a:p>
            <a:r>
              <a:rPr lang="en-US" dirty="0"/>
              <a:t>Request1: </a:t>
            </a:r>
            <a:r>
              <a:rPr lang="en-US" sz="2000" dirty="0">
                <a:solidFill>
                  <a:srgbClr val="0070C0"/>
                </a:solidFill>
                <a:latin typeface="Consolas" panose="020B0609020204030204" pitchFamily="49" charset="0"/>
                <a:cs typeface="Consolas" panose="020B0609020204030204" pitchFamily="49" charset="0"/>
              </a:rPr>
              <a:t>GET http://MyService/Persons/1 HTTP/1.1</a:t>
            </a:r>
            <a:endParaRPr lang="en-US" dirty="0">
              <a:solidFill>
                <a:srgbClr val="0070C0"/>
              </a:solidFill>
              <a:latin typeface="Consolas" panose="020B0609020204030204" pitchFamily="49" charset="0"/>
              <a:cs typeface="Consolas" panose="020B0609020204030204" pitchFamily="49" charset="0"/>
            </a:endParaRPr>
          </a:p>
          <a:p>
            <a:r>
              <a:rPr lang="en-US" dirty="0"/>
              <a:t>Request2: </a:t>
            </a:r>
            <a:r>
              <a:rPr lang="en-US" sz="2000" dirty="0">
                <a:solidFill>
                  <a:srgbClr val="0070C0"/>
                </a:solidFill>
                <a:latin typeface="Consolas" panose="020B0609020204030204" pitchFamily="49" charset="0"/>
                <a:cs typeface="Consolas" panose="020B0609020204030204" pitchFamily="49" charset="0"/>
              </a:rPr>
              <a:t>GET http://MyService/Persons/2 HTTP/1.1</a:t>
            </a:r>
            <a:endParaRPr lang="en-US" dirty="0">
              <a:solidFill>
                <a:srgbClr val="0070C0"/>
              </a:solidFill>
              <a:latin typeface="Consolas" panose="020B0609020204030204" pitchFamily="49" charset="0"/>
              <a:cs typeface="Consolas" panose="020B0609020204030204" pitchFamily="49" charset="0"/>
            </a:endParaRPr>
          </a:p>
          <a:p>
            <a:pPr marL="0" indent="0">
              <a:buNone/>
            </a:pPr>
            <a:endParaRPr lang="id-ID" dirty="0" smtClean="0"/>
          </a:p>
          <a:p>
            <a:pPr marL="0" indent="0">
              <a:buNone/>
            </a:pPr>
            <a:r>
              <a:rPr lang="en-US" dirty="0"/>
              <a:t>Each of these requests can be treated </a:t>
            </a:r>
            <a:r>
              <a:rPr lang="en-US" dirty="0" smtClean="0"/>
              <a:t>separately</a:t>
            </a:r>
            <a:r>
              <a:rPr lang="id-ID" dirty="0" smtClean="0"/>
              <a:t> !</a:t>
            </a:r>
            <a:endParaRPr lang="en-US" dirty="0"/>
          </a:p>
        </p:txBody>
      </p:sp>
    </p:spTree>
    <p:extLst>
      <p:ext uri="{BB962C8B-B14F-4D97-AF65-F5344CB8AC3E}">
        <p14:creationId xmlns:p14="http://schemas.microsoft.com/office/powerpoint/2010/main" val="353651777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Stateful</a:t>
            </a:r>
            <a:endParaRPr lang="en-US" dirty="0"/>
          </a:p>
        </p:txBody>
      </p:sp>
      <p:sp>
        <p:nvSpPr>
          <p:cNvPr id="3" name="Content Placeholder 2"/>
          <p:cNvSpPr>
            <a:spLocks noGrp="1"/>
          </p:cNvSpPr>
          <p:nvPr>
            <p:ph idx="1"/>
          </p:nvPr>
        </p:nvSpPr>
        <p:spPr/>
        <p:txBody>
          <a:bodyPr/>
          <a:lstStyle/>
          <a:p>
            <a:pPr marL="0" indent="0">
              <a:buNone/>
            </a:pPr>
            <a:r>
              <a:rPr lang="en-US" dirty="0"/>
              <a:t>A </a:t>
            </a:r>
            <a:r>
              <a:rPr lang="en-US" dirty="0" err="1"/>
              <a:t>stateful</a:t>
            </a:r>
            <a:r>
              <a:rPr lang="en-US" dirty="0"/>
              <a:t> design, on the other hand, looks like so</a:t>
            </a:r>
            <a:r>
              <a:rPr lang="en-US" dirty="0" smtClean="0"/>
              <a:t>:</a:t>
            </a:r>
            <a:endParaRPr lang="id-ID" dirty="0" smtClean="0"/>
          </a:p>
          <a:p>
            <a:pPr marL="0" indent="0">
              <a:buNone/>
            </a:pPr>
            <a:endParaRPr lang="id-ID" dirty="0"/>
          </a:p>
          <a:p>
            <a:r>
              <a:rPr lang="en-US" dirty="0"/>
              <a:t>Request1: </a:t>
            </a:r>
            <a:r>
              <a:rPr lang="en-US" sz="2000" dirty="0">
                <a:solidFill>
                  <a:srgbClr val="0070C0"/>
                </a:solidFill>
                <a:latin typeface="Consolas" panose="020B0609020204030204" pitchFamily="49" charset="0"/>
                <a:cs typeface="Consolas" panose="020B0609020204030204" pitchFamily="49" charset="0"/>
              </a:rPr>
              <a:t>GET http://MyService/Persons/1 HTTP/1.1</a:t>
            </a:r>
            <a:endParaRPr lang="en-US" dirty="0">
              <a:solidFill>
                <a:srgbClr val="0070C0"/>
              </a:solidFill>
              <a:latin typeface="Consolas" panose="020B0609020204030204" pitchFamily="49" charset="0"/>
              <a:cs typeface="Consolas" panose="020B0609020204030204" pitchFamily="49" charset="0"/>
            </a:endParaRPr>
          </a:p>
          <a:p>
            <a:r>
              <a:rPr lang="en-US" dirty="0"/>
              <a:t>Request2: </a:t>
            </a:r>
            <a:r>
              <a:rPr lang="en-US" sz="2000" dirty="0">
                <a:solidFill>
                  <a:srgbClr val="0070C0"/>
                </a:solidFill>
                <a:latin typeface="Consolas" panose="020B0609020204030204" pitchFamily="49" charset="0"/>
                <a:cs typeface="Consolas" panose="020B0609020204030204" pitchFamily="49" charset="0"/>
              </a:rPr>
              <a:t>GET http://MyService/NextPerson HTTP/1.1</a:t>
            </a:r>
            <a:endParaRPr lang="en-US" dirty="0">
              <a:solidFill>
                <a:srgbClr val="0070C0"/>
              </a:solidFill>
              <a:latin typeface="Consolas" panose="020B0609020204030204" pitchFamily="49" charset="0"/>
              <a:cs typeface="Consolas" panose="020B0609020204030204" pitchFamily="49" charset="0"/>
            </a:endParaRPr>
          </a:p>
          <a:p>
            <a:pPr marL="0" indent="0">
              <a:buNone/>
            </a:pPr>
            <a:endParaRPr lang="id-ID" dirty="0" smtClean="0"/>
          </a:p>
          <a:p>
            <a:pPr marL="0" indent="0">
              <a:buNone/>
            </a:pPr>
            <a:r>
              <a:rPr lang="en-US" dirty="0"/>
              <a:t>To process the second request, the server needs to remember the last </a:t>
            </a:r>
            <a:r>
              <a:rPr lang="en-US" dirty="0" err="1">
                <a:latin typeface="Consolas" panose="020B0609020204030204" pitchFamily="49" charset="0"/>
                <a:cs typeface="Consolas" panose="020B0609020204030204" pitchFamily="49" charset="0"/>
              </a:rPr>
              <a:t>PersonID</a:t>
            </a:r>
            <a:r>
              <a:rPr lang="en-US" dirty="0"/>
              <a:t> that the client fetched. In other words, the server needs to remember the current state — otherwise Request2 cannot be processed</a:t>
            </a:r>
            <a:r>
              <a:rPr lang="en-US" dirty="0" smtClean="0"/>
              <a:t>.</a:t>
            </a:r>
            <a:endParaRPr lang="id-ID" dirty="0" smtClean="0"/>
          </a:p>
          <a:p>
            <a:pPr marL="0" indent="0">
              <a:buNone/>
            </a:pPr>
            <a:endParaRPr lang="id-ID" dirty="0"/>
          </a:p>
          <a:p>
            <a:pPr marL="0" indent="0">
              <a:buNone/>
            </a:pPr>
            <a:r>
              <a:rPr lang="id-ID" dirty="0" smtClean="0">
                <a:solidFill>
                  <a:srgbClr val="C00000"/>
                </a:solidFill>
              </a:rPr>
              <a:t>RESTful design:</a:t>
            </a:r>
            <a:r>
              <a:rPr lang="id-ID" dirty="0" smtClean="0"/>
              <a:t> </a:t>
            </a:r>
            <a:r>
              <a:rPr lang="en-US" dirty="0"/>
              <a:t>Design your service in a way that a request never refers to a previous </a:t>
            </a:r>
            <a:r>
              <a:rPr lang="en-US" dirty="0" smtClean="0"/>
              <a:t>request</a:t>
            </a:r>
            <a:r>
              <a:rPr lang="id-ID" dirty="0" smtClean="0"/>
              <a:t> !</a:t>
            </a:r>
            <a:endParaRPr lang="en-US" dirty="0"/>
          </a:p>
        </p:txBody>
      </p:sp>
    </p:spTree>
    <p:extLst>
      <p:ext uri="{BB962C8B-B14F-4D97-AF65-F5344CB8AC3E}">
        <p14:creationId xmlns:p14="http://schemas.microsoft.com/office/powerpoint/2010/main" val="311326728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#6 Link between resources</a:t>
            </a:r>
            <a:endParaRPr lang="en-US" dirty="0"/>
          </a:p>
        </p:txBody>
      </p:sp>
      <p:sp>
        <p:nvSpPr>
          <p:cNvPr id="3" name="Content Placeholder 2"/>
          <p:cNvSpPr>
            <a:spLocks noGrp="1"/>
          </p:cNvSpPr>
          <p:nvPr>
            <p:ph idx="1"/>
          </p:nvPr>
        </p:nvSpPr>
        <p:spPr/>
        <p:txBody>
          <a:bodyPr/>
          <a:lstStyle/>
          <a:p>
            <a:r>
              <a:rPr lang="en-US" sz="2000" b="0" dirty="0"/>
              <a:t>A resource representation can contain links to other resources like </a:t>
            </a:r>
            <a:r>
              <a:rPr lang="en-US" sz="2000" b="0" dirty="0" smtClean="0"/>
              <a:t>an HTML </a:t>
            </a:r>
            <a:r>
              <a:rPr lang="en-US" sz="2000" b="0" dirty="0"/>
              <a:t>page contains links to other pages</a:t>
            </a:r>
            <a:r>
              <a:rPr lang="en-US" sz="2000" b="0" dirty="0" smtClean="0"/>
              <a:t>.</a:t>
            </a:r>
            <a:endParaRPr lang="id-ID" sz="2000" b="0" dirty="0"/>
          </a:p>
          <a:p>
            <a:r>
              <a:rPr lang="en-US" sz="2000" b="0" dirty="0"/>
              <a:t>Let's consider the case in which a client requests one resource that contains multiple other resources. </a:t>
            </a:r>
            <a:r>
              <a:rPr lang="en-US" sz="2000" b="0" dirty="0">
                <a:solidFill>
                  <a:srgbClr val="0070C0"/>
                </a:solidFill>
              </a:rPr>
              <a:t>Instead of dumping all these resources, you can list the resources and provide links to </a:t>
            </a:r>
            <a:r>
              <a:rPr lang="en-US" sz="2000" b="0" dirty="0" smtClean="0">
                <a:solidFill>
                  <a:srgbClr val="0070C0"/>
                </a:solidFill>
              </a:rPr>
              <a:t>them</a:t>
            </a:r>
            <a:r>
              <a:rPr lang="en-US" sz="2000" b="0" dirty="0" smtClean="0"/>
              <a:t>.</a:t>
            </a:r>
            <a:endParaRPr lang="en-US" sz="2000" b="0" dirty="0"/>
          </a:p>
        </p:txBody>
      </p:sp>
      <p:sp>
        <p:nvSpPr>
          <p:cNvPr id="4" name="TextBox 3"/>
          <p:cNvSpPr txBox="1"/>
          <p:nvPr/>
        </p:nvSpPr>
        <p:spPr>
          <a:xfrm>
            <a:off x="1809748" y="2852936"/>
            <a:ext cx="5570564" cy="3293209"/>
          </a:xfrm>
          <a:prstGeom prst="rect">
            <a:avLst/>
          </a:prstGeom>
          <a:noFill/>
        </p:spPr>
        <p:txBody>
          <a:bodyPr wrap="none" rtlCol="0">
            <a:spAutoFit/>
          </a:bodyPr>
          <a:lstStyle/>
          <a:p>
            <a:r>
              <a:rPr lang="en-US" sz="1600" dirty="0"/>
              <a:t>&lt;Club&gt;        </a:t>
            </a:r>
          </a:p>
          <a:p>
            <a:r>
              <a:rPr lang="en-US" sz="1600" dirty="0"/>
              <a:t>    &lt;Name&gt;Authors Club&lt;/Name&gt;</a:t>
            </a:r>
          </a:p>
          <a:p>
            <a:r>
              <a:rPr lang="en-US" sz="1600" dirty="0"/>
              <a:t>    &lt;Persons&gt;</a:t>
            </a:r>
          </a:p>
          <a:p>
            <a:r>
              <a:rPr lang="en-US" sz="1600" dirty="0"/>
              <a:t>        &lt;Person&gt;</a:t>
            </a:r>
          </a:p>
          <a:p>
            <a:r>
              <a:rPr lang="en-US" sz="1600" dirty="0"/>
              <a:t>            &lt;</a:t>
            </a:r>
            <a:r>
              <a:rPr lang="en-US" sz="1600" dirty="0" smtClean="0"/>
              <a:t>Name&gt;</a:t>
            </a:r>
            <a:r>
              <a:rPr lang="id-ID" sz="1600" dirty="0" smtClean="0"/>
              <a:t>Budi</a:t>
            </a:r>
            <a:r>
              <a:rPr lang="en-US" sz="1600" dirty="0" smtClean="0"/>
              <a:t>&lt;/</a:t>
            </a:r>
            <a:r>
              <a:rPr lang="en-US" sz="1600" dirty="0"/>
              <a:t>Name&gt;</a:t>
            </a:r>
          </a:p>
          <a:p>
            <a:r>
              <a:rPr lang="en-US" sz="1600" dirty="0"/>
              <a:t>            &lt;URI&gt;</a:t>
            </a:r>
            <a:r>
              <a:rPr lang="en-US" sz="1600" dirty="0">
                <a:hlinkClick r:id="rId2"/>
              </a:rPr>
              <a:t>http://MyService/Persons/1</a:t>
            </a:r>
            <a:r>
              <a:rPr lang="en-US" sz="1600" dirty="0"/>
              <a:t>&lt;/URI&gt;</a:t>
            </a:r>
          </a:p>
          <a:p>
            <a:r>
              <a:rPr lang="en-US" sz="1600" dirty="0"/>
              <a:t>        &lt;/Person&gt;</a:t>
            </a:r>
          </a:p>
          <a:p>
            <a:r>
              <a:rPr lang="en-US" sz="1600" dirty="0"/>
              <a:t>        &lt;Person&gt;</a:t>
            </a:r>
          </a:p>
          <a:p>
            <a:r>
              <a:rPr lang="en-US" sz="1600" dirty="0"/>
              <a:t>            &lt;</a:t>
            </a:r>
            <a:r>
              <a:rPr lang="en-US" sz="1600" dirty="0" smtClean="0"/>
              <a:t>Name&gt;</a:t>
            </a:r>
            <a:r>
              <a:rPr lang="id-ID" sz="1600" dirty="0" smtClean="0"/>
              <a:t>Rudi</a:t>
            </a:r>
            <a:r>
              <a:rPr lang="en-US" sz="1600" dirty="0" smtClean="0"/>
              <a:t>&lt;/</a:t>
            </a:r>
            <a:r>
              <a:rPr lang="en-US" sz="1600" dirty="0"/>
              <a:t>Name&gt;</a:t>
            </a:r>
          </a:p>
          <a:p>
            <a:r>
              <a:rPr lang="en-US" sz="1600" dirty="0"/>
              <a:t>            &lt;URI&gt;</a:t>
            </a:r>
            <a:r>
              <a:rPr lang="en-US" sz="1600" dirty="0">
                <a:hlinkClick r:id="rId3"/>
              </a:rPr>
              <a:t>http://MyService/Persons/12</a:t>
            </a:r>
            <a:r>
              <a:rPr lang="en-US" sz="1600" dirty="0"/>
              <a:t>&lt;/URI&gt;</a:t>
            </a:r>
          </a:p>
          <a:p>
            <a:r>
              <a:rPr lang="en-US" sz="1600" dirty="0"/>
              <a:t>        &lt;/Person&gt;</a:t>
            </a:r>
          </a:p>
          <a:p>
            <a:r>
              <a:rPr lang="en-US" sz="1600" dirty="0"/>
              <a:t>    &lt;/Persons&gt;</a:t>
            </a:r>
          </a:p>
          <a:p>
            <a:r>
              <a:rPr lang="en-US" sz="1600" dirty="0"/>
              <a:t>&lt;/Club&gt;</a:t>
            </a:r>
          </a:p>
        </p:txBody>
      </p:sp>
      <p:sp>
        <p:nvSpPr>
          <p:cNvPr id="5" name="TextBox 4"/>
          <p:cNvSpPr txBox="1"/>
          <p:nvPr/>
        </p:nvSpPr>
        <p:spPr>
          <a:xfrm>
            <a:off x="35496" y="6536377"/>
            <a:ext cx="6975051" cy="276999"/>
          </a:xfrm>
          <a:prstGeom prst="rect">
            <a:avLst/>
          </a:prstGeom>
          <a:noFill/>
        </p:spPr>
        <p:txBody>
          <a:bodyPr wrap="none" rtlCol="0">
            <a:spAutoFit/>
          </a:bodyPr>
          <a:lstStyle/>
          <a:p>
            <a:r>
              <a:rPr lang="en-US" sz="1200" dirty="0"/>
              <a:t>http://www.drdobbs.com/web-development/restful-web-services-a-tutorial/240169069</a:t>
            </a:r>
          </a:p>
        </p:txBody>
      </p:sp>
    </p:spTree>
    <p:extLst>
      <p:ext uri="{BB962C8B-B14F-4D97-AF65-F5344CB8AC3E}">
        <p14:creationId xmlns:p14="http://schemas.microsoft.com/office/powerpoint/2010/main" val="198648339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#7 Caching</a:t>
            </a:r>
            <a:endParaRPr lang="en-US" dirty="0"/>
          </a:p>
        </p:txBody>
      </p:sp>
      <p:sp>
        <p:nvSpPr>
          <p:cNvPr id="3" name="Content Placeholder 2"/>
          <p:cNvSpPr>
            <a:spLocks noGrp="1"/>
          </p:cNvSpPr>
          <p:nvPr>
            <p:ph idx="1"/>
          </p:nvPr>
        </p:nvSpPr>
        <p:spPr/>
        <p:txBody>
          <a:bodyPr/>
          <a:lstStyle/>
          <a:p>
            <a:r>
              <a:rPr lang="en-US" dirty="0"/>
              <a:t>Caching is the concept of storing the generated results and using the stored results instead of generating them repeatedly if the same request arrives in the near future</a:t>
            </a:r>
            <a:r>
              <a:rPr lang="en-US" dirty="0" smtClean="0"/>
              <a:t>.</a:t>
            </a:r>
            <a:endParaRPr lang="id-ID" dirty="0" smtClean="0"/>
          </a:p>
          <a:p>
            <a:endParaRPr lang="id-ID" dirty="0"/>
          </a:p>
          <a:p>
            <a:r>
              <a:rPr lang="en-US" dirty="0"/>
              <a:t>This can be done on the client, the server, or on any other component between them, such as a proxy server</a:t>
            </a:r>
            <a:r>
              <a:rPr lang="en-US" dirty="0" smtClean="0"/>
              <a:t>.</a:t>
            </a:r>
            <a:endParaRPr lang="id-ID" dirty="0" smtClean="0"/>
          </a:p>
          <a:p>
            <a:endParaRPr lang="id-ID" dirty="0"/>
          </a:p>
          <a:p>
            <a:r>
              <a:rPr lang="en-US" dirty="0"/>
              <a:t>Caching is a great way of enhancing the service performance, but if not managed properly, it can result in client being served stale results.</a:t>
            </a:r>
          </a:p>
        </p:txBody>
      </p:sp>
    </p:spTree>
    <p:extLst>
      <p:ext uri="{BB962C8B-B14F-4D97-AF65-F5344CB8AC3E}">
        <p14:creationId xmlns:p14="http://schemas.microsoft.com/office/powerpoint/2010/main" val="23448395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Documenting a RESTful Service</a:t>
            </a:r>
            <a:endParaRPr lang="en-US" dirty="0"/>
          </a:p>
        </p:txBody>
      </p:sp>
      <p:sp>
        <p:nvSpPr>
          <p:cNvPr id="3" name="Content Placeholder 2"/>
          <p:cNvSpPr>
            <a:spLocks noGrp="1"/>
          </p:cNvSpPr>
          <p:nvPr>
            <p:ph idx="1"/>
          </p:nvPr>
        </p:nvSpPr>
        <p:spPr/>
        <p:txBody>
          <a:bodyPr/>
          <a:lstStyle/>
          <a:p>
            <a:r>
              <a:rPr lang="en-US" dirty="0" err="1"/>
              <a:t>RESTful</a:t>
            </a:r>
            <a:r>
              <a:rPr lang="en-US" dirty="0"/>
              <a:t> services do not necessarily require a document to help clients discover them. Due to URIs, links, and a uniform interface, it is extremely simple to discover </a:t>
            </a:r>
            <a:r>
              <a:rPr lang="en-US" dirty="0" err="1"/>
              <a:t>RESTful</a:t>
            </a:r>
            <a:r>
              <a:rPr lang="en-US" dirty="0"/>
              <a:t> services at runtime</a:t>
            </a:r>
            <a:r>
              <a:rPr lang="en-US" dirty="0" smtClean="0"/>
              <a:t>.</a:t>
            </a:r>
            <a:endParaRPr lang="id-ID" dirty="0" smtClean="0"/>
          </a:p>
          <a:p>
            <a:endParaRPr lang="id-ID" dirty="0"/>
          </a:p>
          <a:p>
            <a:r>
              <a:rPr lang="en-US" dirty="0"/>
              <a:t>This does not mean that </a:t>
            </a:r>
            <a:r>
              <a:rPr lang="en-US" dirty="0" err="1"/>
              <a:t>RESTful</a:t>
            </a:r>
            <a:r>
              <a:rPr lang="en-US" dirty="0"/>
              <a:t> services require no documentation at all. There is no excuse for not documenting your service. You should document every resource and URI for client developers. </a:t>
            </a:r>
          </a:p>
        </p:txBody>
      </p:sp>
    </p:spTree>
    <p:extLst>
      <p:ext uri="{BB962C8B-B14F-4D97-AF65-F5344CB8AC3E}">
        <p14:creationId xmlns:p14="http://schemas.microsoft.com/office/powerpoint/2010/main" val="27272333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6535"/>
            <a:ext cx="8162925" cy="461665"/>
          </a:xfrm>
        </p:spPr>
        <p:txBody>
          <a:bodyPr/>
          <a:lstStyle/>
          <a:p>
            <a:r>
              <a:rPr lang="id-ID" sz="2400" dirty="0" smtClean="0"/>
              <a:t>Documenting a RESTful Service – an example</a:t>
            </a:r>
            <a:endParaRPr lang="en-US" sz="2400" dirty="0"/>
          </a:p>
        </p:txBody>
      </p:sp>
      <p:sp>
        <p:nvSpPr>
          <p:cNvPr id="3" name="Content Placeholder 2"/>
          <p:cNvSpPr>
            <a:spLocks noGrp="1"/>
          </p:cNvSpPr>
          <p:nvPr>
            <p:ph idx="1"/>
          </p:nvPr>
        </p:nvSpPr>
        <p:spPr>
          <a:xfrm>
            <a:off x="107504" y="908720"/>
            <a:ext cx="8337550" cy="5334000"/>
          </a:xfrm>
        </p:spPr>
        <p:txBody>
          <a:bodyPr/>
          <a:lstStyle/>
          <a:p>
            <a:pPr marL="0" indent="0">
              <a:buNone/>
            </a:pPr>
            <a:r>
              <a:rPr lang="en-US" sz="1800" b="0" dirty="0" smtClean="0">
                <a:latin typeface="Consolas" panose="020B0609020204030204" pitchFamily="49" charset="0"/>
                <a:cs typeface="Consolas" panose="020B0609020204030204" pitchFamily="49" charset="0"/>
              </a:rPr>
              <a:t>Service Name: </a:t>
            </a:r>
            <a:r>
              <a:rPr lang="en-US" sz="1800" b="0" dirty="0" err="1" smtClean="0">
                <a:latin typeface="Consolas" panose="020B0609020204030204" pitchFamily="49" charset="0"/>
                <a:cs typeface="Consolas" panose="020B0609020204030204" pitchFamily="49" charset="0"/>
              </a:rPr>
              <a:t>MyService</a:t>
            </a:r>
            <a:endParaRPr lang="en-US" sz="1800" b="0" dirty="0" smtClean="0">
              <a:latin typeface="Consolas" panose="020B0609020204030204" pitchFamily="49" charset="0"/>
              <a:cs typeface="Consolas" panose="020B0609020204030204" pitchFamily="49" charset="0"/>
            </a:endParaRPr>
          </a:p>
          <a:p>
            <a:pPr marL="0" indent="0">
              <a:buNone/>
            </a:pPr>
            <a:r>
              <a:rPr lang="en-US" sz="1800" b="0" dirty="0" smtClean="0">
                <a:latin typeface="Consolas" panose="020B0609020204030204" pitchFamily="49" charset="0"/>
                <a:cs typeface="Consolas" panose="020B0609020204030204" pitchFamily="49" charset="0"/>
              </a:rPr>
              <a:t>Address: http://MyService/</a:t>
            </a:r>
            <a:endParaRPr lang="en-US" b="0" dirty="0" smtClean="0">
              <a:latin typeface="Consolas" panose="020B0609020204030204" pitchFamily="49" charset="0"/>
              <a:cs typeface="Consolas" panose="020B0609020204030204" pitchFamily="49"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2003892"/>
              </p:ext>
            </p:extLst>
          </p:nvPr>
        </p:nvGraphicFramePr>
        <p:xfrm>
          <a:off x="107504" y="1628800"/>
          <a:ext cx="8712968" cy="5186679"/>
        </p:xfrm>
        <a:graphic>
          <a:graphicData uri="http://schemas.openxmlformats.org/drawingml/2006/table">
            <a:tbl>
              <a:tblPr firstRow="1" bandRow="1">
                <a:tableStyleId>{5C22544A-7EE6-4342-B048-85BDC9FD1C3A}</a:tableStyleId>
              </a:tblPr>
              <a:tblGrid>
                <a:gridCol w="1296144"/>
                <a:gridCol w="1152128"/>
                <a:gridCol w="2520280"/>
                <a:gridCol w="3744416"/>
              </a:tblGrid>
              <a:tr h="370840">
                <a:tc>
                  <a:txBody>
                    <a:bodyPr/>
                    <a:lstStyle/>
                    <a:p>
                      <a:r>
                        <a:rPr lang="id-ID" dirty="0" smtClean="0">
                          <a:solidFill>
                            <a:schemeClr val="tx1"/>
                          </a:solidFill>
                        </a:rPr>
                        <a:t>Resource</a:t>
                      </a:r>
                      <a:endParaRPr lang="en-US" dirty="0">
                        <a:solidFill>
                          <a:schemeClr val="tx1"/>
                        </a:solidFill>
                      </a:endParaRPr>
                    </a:p>
                  </a:txBody>
                  <a:tcPr/>
                </a:tc>
                <a:tc>
                  <a:txBody>
                    <a:bodyPr/>
                    <a:lstStyle/>
                    <a:p>
                      <a:r>
                        <a:rPr lang="id-ID" dirty="0" smtClean="0">
                          <a:solidFill>
                            <a:schemeClr val="tx1"/>
                          </a:solidFill>
                        </a:rPr>
                        <a:t>Method</a:t>
                      </a:r>
                      <a:endParaRPr lang="en-US" dirty="0">
                        <a:solidFill>
                          <a:schemeClr val="tx1"/>
                        </a:solidFill>
                      </a:endParaRPr>
                    </a:p>
                  </a:txBody>
                  <a:tcPr/>
                </a:tc>
                <a:tc>
                  <a:txBody>
                    <a:bodyPr/>
                    <a:lstStyle/>
                    <a:p>
                      <a:r>
                        <a:rPr lang="id-ID" dirty="0" smtClean="0">
                          <a:solidFill>
                            <a:schemeClr val="tx1"/>
                          </a:solidFill>
                        </a:rPr>
                        <a:t>URI</a:t>
                      </a:r>
                      <a:endParaRPr lang="en-US" dirty="0">
                        <a:solidFill>
                          <a:schemeClr val="tx1"/>
                        </a:solidFill>
                      </a:endParaRPr>
                    </a:p>
                  </a:txBody>
                  <a:tcPr/>
                </a:tc>
                <a:tc>
                  <a:txBody>
                    <a:bodyPr/>
                    <a:lstStyle/>
                    <a:p>
                      <a:r>
                        <a:rPr lang="id-ID" dirty="0" smtClean="0">
                          <a:solidFill>
                            <a:schemeClr val="tx1"/>
                          </a:solidFill>
                        </a:rPr>
                        <a:t>Description</a:t>
                      </a:r>
                      <a:endParaRPr lang="en-US" dirty="0">
                        <a:solidFill>
                          <a:schemeClr val="tx1"/>
                        </a:solidFill>
                      </a:endParaRPr>
                    </a:p>
                  </a:txBody>
                  <a:tcPr/>
                </a:tc>
              </a:tr>
              <a:tr h="370840">
                <a:tc>
                  <a:txBody>
                    <a:bodyPr/>
                    <a:lstStyle/>
                    <a:p>
                      <a:r>
                        <a:rPr lang="id-ID" sz="1600" dirty="0" smtClean="0"/>
                        <a:t>Person</a:t>
                      </a:r>
                      <a:endParaRPr lang="en-US" sz="1600" dirty="0"/>
                    </a:p>
                  </a:txBody>
                  <a:tcPr/>
                </a:tc>
                <a:tc>
                  <a:txBody>
                    <a:bodyPr/>
                    <a:lstStyle/>
                    <a:p>
                      <a:r>
                        <a:rPr lang="id-ID" sz="1600" dirty="0" smtClean="0"/>
                        <a:t>GET, POST, PUT, DELETE</a:t>
                      </a:r>
                      <a:endParaRPr lang="en-US" sz="1600" dirty="0"/>
                    </a:p>
                  </a:txBody>
                  <a:tcPr/>
                </a:tc>
                <a:tc>
                  <a:txBody>
                    <a:bodyPr/>
                    <a:lstStyle/>
                    <a:p>
                      <a:r>
                        <a:rPr lang="en-US" sz="1600" dirty="0" smtClean="0"/>
                        <a:t>http://MyService/Persons/{PersonID}</a:t>
                      </a:r>
                      <a:endParaRPr lang="en-US" sz="1600" dirty="0"/>
                    </a:p>
                  </a:txBody>
                  <a:tcPr/>
                </a:tc>
                <a:tc>
                  <a:txBody>
                    <a:bodyPr/>
                    <a:lstStyle/>
                    <a:p>
                      <a:r>
                        <a:rPr lang="en-US" sz="1600" dirty="0" smtClean="0"/>
                        <a:t>Contains information about a person</a:t>
                      </a:r>
                    </a:p>
                    <a:p>
                      <a:endParaRPr lang="id-ID" sz="1600" dirty="0" smtClean="0"/>
                    </a:p>
                    <a:p>
                      <a:r>
                        <a:rPr lang="en-US" sz="1600" b="1" dirty="0" smtClean="0"/>
                        <a:t>{</a:t>
                      </a:r>
                      <a:r>
                        <a:rPr lang="en-US" sz="1600" b="1" dirty="0" err="1" smtClean="0"/>
                        <a:t>PersonID</a:t>
                      </a:r>
                      <a:r>
                        <a:rPr lang="en-US" sz="1600" b="1" dirty="0" smtClean="0"/>
                        <a:t>}</a:t>
                      </a:r>
                      <a:r>
                        <a:rPr lang="en-US" sz="1600" dirty="0" smtClean="0"/>
                        <a:t> is optional</a:t>
                      </a:r>
                      <a:endParaRPr lang="id-ID" sz="1600" dirty="0" smtClean="0"/>
                    </a:p>
                    <a:p>
                      <a:endParaRPr lang="en-US" sz="1600" dirty="0" smtClean="0"/>
                    </a:p>
                    <a:p>
                      <a:r>
                        <a:rPr lang="en-US" sz="1600" b="1" dirty="0" smtClean="0"/>
                        <a:t>Format:</a:t>
                      </a:r>
                      <a:r>
                        <a:rPr lang="en-US" sz="1600" dirty="0" smtClean="0"/>
                        <a:t> text/</a:t>
                      </a:r>
                      <a:r>
                        <a:rPr lang="id-ID" sz="1600" dirty="0" smtClean="0"/>
                        <a:t>json</a:t>
                      </a:r>
                      <a:endParaRPr lang="en-US" sz="1600" dirty="0" smtClean="0"/>
                    </a:p>
                    <a:p>
                      <a:endParaRPr lang="en-US" sz="1600" dirty="0"/>
                    </a:p>
                  </a:txBody>
                  <a:tcPr/>
                </a:tc>
              </a:tr>
              <a:tr h="370840">
                <a:tc>
                  <a:txBody>
                    <a:bodyPr/>
                    <a:lstStyle/>
                    <a:p>
                      <a:r>
                        <a:rPr lang="id-ID" sz="1600" dirty="0" smtClean="0"/>
                        <a:t>Search</a:t>
                      </a:r>
                      <a:endParaRPr lang="en-US" sz="1600" dirty="0"/>
                    </a:p>
                  </a:txBody>
                  <a:tcPr/>
                </a:tc>
                <a:tc>
                  <a:txBody>
                    <a:bodyPr/>
                    <a:lstStyle/>
                    <a:p>
                      <a:r>
                        <a:rPr lang="id-ID" sz="1600" dirty="0" smtClean="0"/>
                        <a:t>GET</a:t>
                      </a:r>
                      <a:endParaRPr lang="en-US" sz="1600" dirty="0"/>
                    </a:p>
                  </a:txBody>
                  <a:tcPr/>
                </a:tc>
                <a:tc>
                  <a:txBody>
                    <a:bodyPr/>
                    <a:lstStyle/>
                    <a:p>
                      <a:r>
                        <a:rPr lang="en-US" sz="1600" dirty="0" smtClean="0"/>
                        <a:t>http://MyService/Search?</a:t>
                      </a:r>
                      <a:endParaRPr lang="en-US" sz="1600" dirty="0"/>
                    </a:p>
                  </a:txBody>
                  <a:tcPr/>
                </a:tc>
                <a:tc>
                  <a:txBody>
                    <a:bodyPr/>
                    <a:lstStyle/>
                    <a:p>
                      <a:r>
                        <a:rPr lang="en-US" sz="1600" dirty="0" smtClean="0"/>
                        <a:t>Search a person or a club</a:t>
                      </a:r>
                    </a:p>
                    <a:p>
                      <a:endParaRPr lang="id-ID" sz="1600" b="1" dirty="0" smtClean="0"/>
                    </a:p>
                    <a:p>
                      <a:r>
                        <a:rPr lang="en-US" sz="1600" b="1" dirty="0" smtClean="0"/>
                        <a:t>Format:</a:t>
                      </a:r>
                      <a:r>
                        <a:rPr lang="en-US" sz="1600" dirty="0" smtClean="0"/>
                        <a:t> text/</a:t>
                      </a:r>
                      <a:r>
                        <a:rPr lang="id-ID" sz="1600" dirty="0" smtClean="0"/>
                        <a:t>json</a:t>
                      </a:r>
                    </a:p>
                    <a:p>
                      <a:endParaRPr lang="en-US" sz="1600" dirty="0" smtClean="0"/>
                    </a:p>
                    <a:p>
                      <a:r>
                        <a:rPr lang="en-US" sz="1600" b="1" dirty="0" smtClean="0"/>
                        <a:t>Query Parameters:</a:t>
                      </a:r>
                      <a:endParaRPr lang="en-US" sz="1600" dirty="0" smtClean="0"/>
                    </a:p>
                    <a:p>
                      <a:r>
                        <a:rPr lang="en-US" sz="1600" u="sng" dirty="0" smtClean="0"/>
                        <a:t>Name</a:t>
                      </a:r>
                      <a:r>
                        <a:rPr lang="en-US" sz="1600" dirty="0" smtClean="0"/>
                        <a:t>: String, Name of a person or a club</a:t>
                      </a:r>
                    </a:p>
                    <a:p>
                      <a:r>
                        <a:rPr lang="en-US" sz="1600" u="sng" dirty="0" smtClean="0"/>
                        <a:t>Country</a:t>
                      </a:r>
                      <a:r>
                        <a:rPr lang="en-US" sz="1600" dirty="0" smtClean="0"/>
                        <a:t>: String, optional, Name of the country of a person or a club</a:t>
                      </a:r>
                    </a:p>
                    <a:p>
                      <a:r>
                        <a:rPr lang="en-US" sz="1600" u="sng" dirty="0" smtClean="0"/>
                        <a:t>Type</a:t>
                      </a:r>
                      <a:r>
                        <a:rPr lang="en-US" sz="1600" b="1" dirty="0" smtClean="0"/>
                        <a:t>: </a:t>
                      </a:r>
                      <a:r>
                        <a:rPr lang="en-US" sz="1600" dirty="0" smtClean="0"/>
                        <a:t>String, optional, Person or Club. If not provided then search will result in both Person and Cubs</a:t>
                      </a:r>
                    </a:p>
                    <a:p>
                      <a:endParaRPr lang="en-US" sz="1600" dirty="0"/>
                    </a:p>
                  </a:txBody>
                  <a:tcPr/>
                </a:tc>
              </a:tr>
            </a:tbl>
          </a:graphicData>
        </a:graphic>
      </p:graphicFrame>
    </p:spTree>
    <p:extLst>
      <p:ext uri="{BB962C8B-B14F-4D97-AF65-F5344CB8AC3E}">
        <p14:creationId xmlns:p14="http://schemas.microsoft.com/office/powerpoint/2010/main" val="271717523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Web service goal:</a:t>
            </a:r>
          </a:p>
          <a:p>
            <a:pPr lvl="1"/>
            <a:r>
              <a:rPr lang="en-US" dirty="0" smtClean="0"/>
              <a:t>Interoperability between </a:t>
            </a:r>
            <a:r>
              <a:rPr lang="en-US" dirty="0" smtClean="0"/>
              <a:t>services/applications</a:t>
            </a:r>
          </a:p>
          <a:p>
            <a:pPr lvl="1"/>
            <a:r>
              <a:rPr lang="en-US" dirty="0" smtClean="0"/>
              <a:t>Enable integration</a:t>
            </a:r>
            <a:endParaRPr lang="en-US" dirty="0" smtClean="0"/>
          </a:p>
          <a:p>
            <a:r>
              <a:rPr lang="en-US" dirty="0" smtClean="0"/>
              <a:t>REST</a:t>
            </a:r>
            <a:endParaRPr lang="en-US" dirty="0" smtClean="0"/>
          </a:p>
          <a:p>
            <a:pPr lvl="1"/>
            <a:r>
              <a:rPr lang="en-US" dirty="0" smtClean="0"/>
              <a:t>Architectural style</a:t>
            </a:r>
          </a:p>
          <a:p>
            <a:endParaRPr lang="en-US" dirty="0" smtClean="0"/>
          </a:p>
          <a:p>
            <a:pPr lvl="1"/>
            <a:endParaRPr lang="en-US" dirty="0"/>
          </a:p>
        </p:txBody>
      </p:sp>
    </p:spTree>
    <p:extLst>
      <p:ext uri="{BB962C8B-B14F-4D97-AF65-F5344CB8AC3E}">
        <p14:creationId xmlns:p14="http://schemas.microsoft.com/office/powerpoint/2010/main" val="34431593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425"/>
            <a:ext cx="8162925" cy="584775"/>
          </a:xfrm>
        </p:spPr>
        <p:txBody>
          <a:bodyPr/>
          <a:lstStyle/>
          <a:p>
            <a:r>
              <a:rPr lang="id-ID" sz="3200" dirty="0" smtClean="0"/>
              <a:t>Distributed Computing Technologies</a:t>
            </a:r>
            <a:endParaRPr lang="en-US" sz="3200" dirty="0"/>
          </a:p>
        </p:txBody>
      </p:sp>
      <p:sp>
        <p:nvSpPr>
          <p:cNvPr id="3" name="Content Placeholder 2"/>
          <p:cNvSpPr>
            <a:spLocks noGrp="1"/>
          </p:cNvSpPr>
          <p:nvPr>
            <p:ph idx="1"/>
          </p:nvPr>
        </p:nvSpPr>
        <p:spPr/>
        <p:txBody>
          <a:bodyPr/>
          <a:lstStyle/>
          <a:p>
            <a:pPr marL="0" indent="0">
              <a:buNone/>
            </a:pPr>
            <a:r>
              <a:rPr lang="id-ID" dirty="0" smtClean="0">
                <a:solidFill>
                  <a:srgbClr val="C00000"/>
                </a:solidFill>
              </a:rPr>
              <a:t>History...</a:t>
            </a:r>
          </a:p>
          <a:p>
            <a:r>
              <a:rPr lang="id-ID" sz="2000" dirty="0" smtClean="0"/>
              <a:t>CORBA (OMG)</a:t>
            </a:r>
          </a:p>
          <a:p>
            <a:pPr lvl="1"/>
            <a:r>
              <a:rPr lang="id-ID" sz="2000" b="0" dirty="0" smtClean="0"/>
              <a:t>Vendor-neutral</a:t>
            </a:r>
          </a:p>
          <a:p>
            <a:pPr lvl="1"/>
            <a:r>
              <a:rPr lang="en-US" sz="2000" b="0" dirty="0" smtClean="0"/>
              <a:t>Very </a:t>
            </a:r>
            <a:r>
              <a:rPr lang="en-US" sz="2000" b="0" dirty="0"/>
              <a:t>powerful but limited however by its complicated way </a:t>
            </a:r>
            <a:r>
              <a:rPr lang="en-US" sz="2000" b="0" dirty="0" smtClean="0"/>
              <a:t>of</a:t>
            </a:r>
            <a:r>
              <a:rPr lang="id-ID" sz="2000" b="0" dirty="0" smtClean="0"/>
              <a:t> </a:t>
            </a:r>
            <a:r>
              <a:rPr lang="en-US" sz="2000" b="0" dirty="0" smtClean="0"/>
              <a:t>utilizing </a:t>
            </a:r>
            <a:r>
              <a:rPr lang="en-US" sz="2000" b="0" dirty="0"/>
              <a:t>the power and flexibility of the </a:t>
            </a:r>
            <a:r>
              <a:rPr lang="en-US" sz="2000" b="0" dirty="0" smtClean="0"/>
              <a:t>Internet</a:t>
            </a:r>
            <a:endParaRPr lang="id-ID" sz="2000" b="0" dirty="0" smtClean="0"/>
          </a:p>
          <a:p>
            <a:r>
              <a:rPr lang="id-ID" sz="2000" dirty="0" smtClean="0"/>
              <a:t>DCOM (Microsoft)</a:t>
            </a:r>
          </a:p>
          <a:p>
            <a:pPr lvl="1"/>
            <a:r>
              <a:rPr lang="en-US" sz="2000" b="0" dirty="0"/>
              <a:t>Distributed Computing platform closely tied to </a:t>
            </a:r>
            <a:r>
              <a:rPr lang="en-US" sz="2000" b="0" dirty="0" smtClean="0"/>
              <a:t>Microsoft</a:t>
            </a:r>
            <a:r>
              <a:rPr lang="id-ID" sz="2000" b="0" dirty="0" smtClean="0"/>
              <a:t> </a:t>
            </a:r>
            <a:r>
              <a:rPr lang="en-US" sz="2000" b="0" dirty="0" smtClean="0"/>
              <a:t>component </a:t>
            </a:r>
            <a:r>
              <a:rPr lang="en-US" sz="2000" b="0" dirty="0"/>
              <a:t>efforts such as OLE, COM and </a:t>
            </a:r>
            <a:r>
              <a:rPr lang="en-US" sz="2000" b="0" dirty="0" smtClean="0"/>
              <a:t>ActiveX</a:t>
            </a:r>
            <a:endParaRPr lang="id-ID" sz="2000" b="0" dirty="0" smtClean="0"/>
          </a:p>
          <a:p>
            <a:r>
              <a:rPr lang="id-ID" sz="2000" dirty="0" smtClean="0"/>
              <a:t>RMI (Sun Microsystems)</a:t>
            </a:r>
          </a:p>
          <a:p>
            <a:pPr lvl="1"/>
            <a:r>
              <a:rPr lang="en-US" sz="2000" b="0" dirty="0"/>
              <a:t>Java based effort which doesn’t play well with </a:t>
            </a:r>
            <a:r>
              <a:rPr lang="en-US" sz="2000" b="0" dirty="0" smtClean="0"/>
              <a:t>other</a:t>
            </a:r>
            <a:r>
              <a:rPr lang="id-ID" sz="2000" b="0" dirty="0" smtClean="0"/>
              <a:t> </a:t>
            </a:r>
            <a:r>
              <a:rPr lang="en-US" sz="2000" b="0" dirty="0" smtClean="0"/>
              <a:t>languages.</a:t>
            </a:r>
            <a:endParaRPr lang="id-ID" sz="2000" b="0" dirty="0" smtClean="0"/>
          </a:p>
          <a:p>
            <a:r>
              <a:rPr lang="id-ID" sz="2000" dirty="0" smtClean="0"/>
              <a:t>Web Services (W3C)</a:t>
            </a:r>
          </a:p>
          <a:p>
            <a:pPr lvl="1"/>
            <a:endParaRPr lang="id-ID" sz="2000" dirty="0" smtClean="0"/>
          </a:p>
        </p:txBody>
      </p:sp>
    </p:spTree>
    <p:extLst>
      <p:ext uri="{BB962C8B-B14F-4D97-AF65-F5344CB8AC3E}">
        <p14:creationId xmlns:p14="http://schemas.microsoft.com/office/powerpoint/2010/main" val="28047180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CRUD </a:t>
            </a:r>
            <a:r>
              <a:rPr lang="en-US" smtClean="0"/>
              <a:t>with REST</a:t>
            </a:r>
            <a:endParaRPr lang="en-US" dirty="0" smtClean="0"/>
          </a:p>
        </p:txBody>
      </p:sp>
    </p:spTree>
    <p:extLst>
      <p:ext uri="{BB962C8B-B14F-4D97-AF65-F5344CB8AC3E}">
        <p14:creationId xmlns:p14="http://schemas.microsoft.com/office/powerpoint/2010/main" val="2936795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altLang="en-US" dirty="0" smtClean="0"/>
              <a:t>References</a:t>
            </a:r>
            <a:endParaRPr lang="en-AU" altLang="en-US" dirty="0"/>
          </a:p>
        </p:txBody>
      </p:sp>
      <p:sp>
        <p:nvSpPr>
          <p:cNvPr id="6147" name="Content Placeholder 2"/>
          <p:cNvSpPr>
            <a:spLocks noGrp="1"/>
          </p:cNvSpPr>
          <p:nvPr>
            <p:ph idx="1"/>
          </p:nvPr>
        </p:nvSpPr>
        <p:spPr/>
        <p:txBody>
          <a:bodyPr/>
          <a:lstStyle/>
          <a:p>
            <a:pPr eaLnBrk="1" hangingPunct="1"/>
            <a:r>
              <a:rPr lang="id-ID" altLang="en-US" dirty="0"/>
              <a:t>Roy Fielding (REST is his dissertation at UC Irvine) - </a:t>
            </a:r>
            <a:r>
              <a:rPr lang="id-ID" altLang="en-US" dirty="0">
                <a:hlinkClick r:id="rId2"/>
              </a:rPr>
              <a:t>https://www.ics.uci.edu/~</a:t>
            </a:r>
            <a:r>
              <a:rPr lang="id-ID" altLang="en-US" dirty="0" smtClean="0">
                <a:hlinkClick r:id="rId2"/>
              </a:rPr>
              <a:t>fielding/pubs/dissertation/rest_arch_style.htm</a:t>
            </a:r>
            <a:endParaRPr lang="en-AU" altLang="en-US" dirty="0"/>
          </a:p>
          <a:p>
            <a:pPr eaLnBrk="1" hangingPunct="1"/>
            <a:r>
              <a:rPr lang="en-AU" altLang="en-US" dirty="0">
                <a:hlinkClick r:id="rId3"/>
              </a:rPr>
              <a:t>http://</a:t>
            </a:r>
            <a:r>
              <a:rPr lang="en-AU" altLang="en-US" dirty="0" smtClean="0">
                <a:hlinkClick r:id="rId3"/>
              </a:rPr>
              <a:t>docs.oracle.com/javaee/6/tutorial/doc/gijqy.html</a:t>
            </a:r>
            <a:endParaRPr lang="id-ID" altLang="en-US" dirty="0" smtClean="0"/>
          </a:p>
          <a:p>
            <a:pPr eaLnBrk="1" hangingPunct="1"/>
            <a:r>
              <a:rPr lang="en-AU" altLang="en-US" dirty="0">
                <a:hlinkClick r:id="rId4"/>
              </a:rPr>
              <a:t>http://</a:t>
            </a:r>
            <a:r>
              <a:rPr lang="en-AU" altLang="en-US" dirty="0" smtClean="0">
                <a:hlinkClick r:id="rId4"/>
              </a:rPr>
              <a:t>docs.oracle.com/javaee/6/tutorial/doc/giqsx.html</a:t>
            </a:r>
            <a:endParaRPr lang="id-ID" altLang="en-US" dirty="0" smtClean="0"/>
          </a:p>
          <a:p>
            <a:pPr eaLnBrk="1" hangingPunct="1"/>
            <a:r>
              <a:rPr lang="id-ID" altLang="en-US" dirty="0">
                <a:hlinkClick r:id="rId5"/>
              </a:rPr>
              <a:t>http://</a:t>
            </a:r>
            <a:r>
              <a:rPr lang="id-ID" altLang="en-US" dirty="0" smtClean="0">
                <a:hlinkClick r:id="rId5"/>
              </a:rPr>
              <a:t>www.drdobbs.com/web-development/restful-web-services-a-tutorial/240169069</a:t>
            </a:r>
            <a:endParaRPr lang="id-ID" altLang="en-US" dirty="0" smtClean="0"/>
          </a:p>
          <a:p>
            <a:pPr eaLnBrk="1" hangingPunct="1"/>
            <a:r>
              <a:rPr lang="id-ID" altLang="en-US" dirty="0" smtClean="0"/>
              <a:t>Introduction To Web Services, Ioannis G. Baltopoulos, Department of Computer Science, Imperial College London</a:t>
            </a:r>
          </a:p>
          <a:p>
            <a:pPr eaLnBrk="1" hangingPunct="1"/>
            <a:r>
              <a:rPr lang="id-ID" altLang="en-US" dirty="0" smtClean="0"/>
              <a:t>RESTful Web Services, John Cowan</a:t>
            </a:r>
            <a:endParaRPr lang="en-AU" altLang="en-US" dirty="0"/>
          </a:p>
          <a:p>
            <a:pPr eaLnBrk="1" hangingPunct="1"/>
            <a:endParaRPr lang="en-AU" altLang="en-US" dirty="0"/>
          </a:p>
        </p:txBody>
      </p:sp>
    </p:spTree>
    <p:extLst>
      <p:ext uri="{BB962C8B-B14F-4D97-AF65-F5344CB8AC3E}">
        <p14:creationId xmlns:p14="http://schemas.microsoft.com/office/powerpoint/2010/main" val="17738106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Services</a:t>
            </a:r>
            <a:endParaRPr lang="en-US" dirty="0"/>
          </a:p>
        </p:txBody>
      </p:sp>
      <p:sp>
        <p:nvSpPr>
          <p:cNvPr id="3" name="Content Placeholder 2"/>
          <p:cNvSpPr>
            <a:spLocks noGrp="1"/>
          </p:cNvSpPr>
          <p:nvPr>
            <p:ph idx="1"/>
          </p:nvPr>
        </p:nvSpPr>
        <p:spPr/>
        <p:txBody>
          <a:bodyPr/>
          <a:lstStyle/>
          <a:p>
            <a:r>
              <a:rPr lang="id-ID" dirty="0" smtClean="0"/>
              <a:t>Based on W3C, </a:t>
            </a:r>
            <a:r>
              <a:rPr lang="en-US" dirty="0"/>
              <a:t>web services provide a standard means of interoperating between software applications running on a </a:t>
            </a:r>
            <a:r>
              <a:rPr lang="en-US" dirty="0">
                <a:solidFill>
                  <a:srgbClr val="0070C0"/>
                </a:solidFill>
              </a:rPr>
              <a:t>variety of platforms</a:t>
            </a:r>
            <a:r>
              <a:rPr lang="en-US" dirty="0"/>
              <a:t> and </a:t>
            </a:r>
            <a:r>
              <a:rPr lang="en-US" dirty="0">
                <a:solidFill>
                  <a:srgbClr val="0070C0"/>
                </a:solidFill>
              </a:rPr>
              <a:t>frameworks</a:t>
            </a:r>
            <a:r>
              <a:rPr lang="en-US" dirty="0" smtClean="0"/>
              <a:t>.</a:t>
            </a:r>
            <a:endParaRPr lang="id-ID" dirty="0" smtClean="0"/>
          </a:p>
          <a:p>
            <a:endParaRPr lang="id-ID" dirty="0"/>
          </a:p>
          <a:p>
            <a:r>
              <a:rPr lang="id-ID" dirty="0" smtClean="0"/>
              <a:t>Actually, </a:t>
            </a:r>
            <a:r>
              <a:rPr lang="en-GB" altLang="en-US" dirty="0"/>
              <a:t>a Web service is a Web page that’s meant to be </a:t>
            </a:r>
            <a:r>
              <a:rPr lang="en-GB" altLang="en-US" dirty="0">
                <a:solidFill>
                  <a:srgbClr val="0070C0"/>
                </a:solidFill>
              </a:rPr>
              <a:t>consumed by an </a:t>
            </a:r>
            <a:r>
              <a:rPr lang="en-GB" altLang="en-US" i="1" dirty="0">
                <a:solidFill>
                  <a:srgbClr val="0070C0"/>
                </a:solidFill>
              </a:rPr>
              <a:t>autonomous</a:t>
            </a:r>
            <a:r>
              <a:rPr lang="en-GB" altLang="en-US" dirty="0">
                <a:solidFill>
                  <a:srgbClr val="0070C0"/>
                </a:solidFill>
              </a:rPr>
              <a:t> program</a:t>
            </a:r>
            <a:r>
              <a:rPr lang="en-GB" altLang="en-US" dirty="0"/>
              <a:t> as opposed to a Web browser or similar UI </a:t>
            </a:r>
            <a:r>
              <a:rPr lang="en-GB" altLang="en-US" dirty="0" smtClean="0"/>
              <a:t>tool</a:t>
            </a:r>
            <a:r>
              <a:rPr lang="id-ID" altLang="en-US" dirty="0" smtClean="0"/>
              <a:t>.</a:t>
            </a:r>
            <a:endParaRPr lang="en-US" dirty="0"/>
          </a:p>
        </p:txBody>
      </p:sp>
    </p:spTree>
    <p:extLst>
      <p:ext uri="{BB962C8B-B14F-4D97-AF65-F5344CB8AC3E}">
        <p14:creationId xmlns:p14="http://schemas.microsoft.com/office/powerpoint/2010/main" val="27858977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95536" y="980728"/>
            <a:ext cx="8352928" cy="5256584"/>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Web Service</a:t>
            </a:r>
            <a:endParaRPr lang="en-US" dirty="0"/>
          </a:p>
        </p:txBody>
      </p:sp>
      <p:sp>
        <p:nvSpPr>
          <p:cNvPr id="6" name="Cube 5"/>
          <p:cNvSpPr/>
          <p:nvPr/>
        </p:nvSpPr>
        <p:spPr bwMode="auto">
          <a:xfrm>
            <a:off x="5292080" y="2852936"/>
            <a:ext cx="3096344" cy="2088232"/>
          </a:xfrm>
          <a:prstGeom prst="cube">
            <a:avLst/>
          </a:prstGeom>
          <a:solidFill>
            <a:srgbClr val="CCFFCC"/>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Verdana" pitchFamily="34" charset="0"/>
              </a:rPr>
              <a:t>getMovieById</a:t>
            </a:r>
            <a:endParaRPr kumimoji="0" lang="en-US" sz="2000" b="0" i="0" u="none" strike="noStrike" cap="none" normalizeH="0" baseline="0" dirty="0" smtClean="0">
              <a:ln>
                <a:noFill/>
              </a:ln>
              <a:solidFill>
                <a:srgbClr val="000000"/>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solidFill>
                  <a:srgbClr val="000000"/>
                </a:solidFill>
              </a:rPr>
              <a:t>updateMovie</a:t>
            </a:r>
            <a:endParaRPr lang="en-US"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Verdana" pitchFamily="34" charset="0"/>
              </a:rPr>
              <a:t>searchMovieByTitle</a:t>
            </a:r>
            <a:endParaRPr kumimoji="0" lang="en-US" sz="2000" b="0" i="0" u="none" strike="noStrike" cap="none" normalizeH="0" baseline="0" dirty="0" smtClean="0">
              <a:ln>
                <a:noFill/>
              </a:ln>
              <a:solidFill>
                <a:srgbClr val="000000"/>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solidFill>
                  <a:srgbClr val="000000"/>
                </a:solidFill>
              </a:rPr>
              <a:t>getActorsByName</a:t>
            </a:r>
            <a:endParaRPr kumimoji="0" lang="en-US" sz="2000" b="0" i="0" u="none" strike="noStrike" cap="none" normalizeH="0" baseline="0" dirty="0" smtClean="0">
              <a:ln>
                <a:noFill/>
              </a:ln>
              <a:solidFill>
                <a:srgbClr val="000000"/>
              </a:solidFill>
              <a:effectLst/>
            </a:endParaRPr>
          </a:p>
        </p:txBody>
      </p:sp>
      <p:sp>
        <p:nvSpPr>
          <p:cNvPr id="7" name="Cube 6"/>
          <p:cNvSpPr/>
          <p:nvPr/>
        </p:nvSpPr>
        <p:spPr bwMode="auto">
          <a:xfrm>
            <a:off x="899592" y="1340768"/>
            <a:ext cx="3096344" cy="1296144"/>
          </a:xfrm>
          <a:prstGeom prst="cube">
            <a:avLst/>
          </a:prstGeom>
          <a:solidFill>
            <a:srgbClr val="CCFFCC"/>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rPr>
              <a:t>Movie Client</a:t>
            </a:r>
          </a:p>
        </p:txBody>
      </p:sp>
      <p:cxnSp>
        <p:nvCxnSpPr>
          <p:cNvPr id="11" name="Elbow Connector 10"/>
          <p:cNvCxnSpPr>
            <a:stCxn id="7" idx="5"/>
            <a:endCxn id="6" idx="1"/>
          </p:cNvCxnSpPr>
          <p:nvPr/>
        </p:nvCxnSpPr>
        <p:spPr bwMode="auto">
          <a:xfrm>
            <a:off x="3995936" y="1826822"/>
            <a:ext cx="2583287" cy="1548172"/>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sp>
        <p:nvSpPr>
          <p:cNvPr id="14" name="TextBox 13"/>
          <p:cNvSpPr txBox="1"/>
          <p:nvPr/>
        </p:nvSpPr>
        <p:spPr>
          <a:xfrm>
            <a:off x="1043608" y="2852936"/>
            <a:ext cx="2664296" cy="400110"/>
          </a:xfrm>
          <a:prstGeom prst="rect">
            <a:avLst/>
          </a:prstGeom>
          <a:noFill/>
        </p:spPr>
        <p:txBody>
          <a:bodyPr wrap="square" rtlCol="0">
            <a:spAutoFit/>
          </a:bodyPr>
          <a:lstStyle/>
          <a:p>
            <a:pPr algn="ctr"/>
            <a:r>
              <a:rPr lang="en-US" b="1" dirty="0" smtClean="0"/>
              <a:t>Class A</a:t>
            </a:r>
            <a:endParaRPr lang="en-US" b="1" dirty="0"/>
          </a:p>
        </p:txBody>
      </p:sp>
      <p:sp>
        <p:nvSpPr>
          <p:cNvPr id="15" name="TextBox 14"/>
          <p:cNvSpPr txBox="1"/>
          <p:nvPr/>
        </p:nvSpPr>
        <p:spPr>
          <a:xfrm>
            <a:off x="5292080" y="5085184"/>
            <a:ext cx="2664296" cy="400110"/>
          </a:xfrm>
          <a:prstGeom prst="rect">
            <a:avLst/>
          </a:prstGeom>
          <a:noFill/>
        </p:spPr>
        <p:txBody>
          <a:bodyPr wrap="square" rtlCol="0">
            <a:spAutoFit/>
          </a:bodyPr>
          <a:lstStyle/>
          <a:p>
            <a:pPr algn="ctr"/>
            <a:r>
              <a:rPr lang="en-US" b="1" dirty="0" smtClean="0"/>
              <a:t>Class B</a:t>
            </a:r>
            <a:endParaRPr lang="en-US" b="1" dirty="0"/>
          </a:p>
        </p:txBody>
      </p:sp>
    </p:spTree>
    <p:extLst>
      <p:ext uri="{BB962C8B-B14F-4D97-AF65-F5344CB8AC3E}">
        <p14:creationId xmlns:p14="http://schemas.microsoft.com/office/powerpoint/2010/main" val="30156112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932040" y="1124744"/>
            <a:ext cx="4067944" cy="396044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Web Service</a:t>
            </a:r>
            <a:endParaRPr lang="en-US" dirty="0"/>
          </a:p>
        </p:txBody>
      </p:sp>
      <p:sp>
        <p:nvSpPr>
          <p:cNvPr id="4" name="Cube 3"/>
          <p:cNvSpPr/>
          <p:nvPr/>
        </p:nvSpPr>
        <p:spPr bwMode="auto">
          <a:xfrm>
            <a:off x="5652120" y="2420888"/>
            <a:ext cx="3096344" cy="2088232"/>
          </a:xfrm>
          <a:prstGeom prst="cube">
            <a:avLst/>
          </a:prstGeom>
          <a:solidFill>
            <a:srgbClr val="CCFFCC"/>
          </a:solid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Verdana" pitchFamily="34" charset="0"/>
              </a:rPr>
              <a:t>getMovieById</a:t>
            </a:r>
            <a:endParaRPr kumimoji="0" lang="en-US" sz="2000" b="0" i="0" u="none" strike="noStrike" cap="none" normalizeH="0" baseline="0" dirty="0" smtClean="0">
              <a:ln>
                <a:noFill/>
              </a:ln>
              <a:solidFill>
                <a:srgbClr val="000000"/>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solidFill>
                  <a:srgbClr val="000000"/>
                </a:solidFill>
              </a:rPr>
              <a:t>updateMovie</a:t>
            </a:r>
            <a:endParaRPr lang="en-US"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Verdana" pitchFamily="34" charset="0"/>
              </a:rPr>
              <a:t>searchMovieByTitle</a:t>
            </a:r>
            <a:endParaRPr kumimoji="0" lang="en-US" sz="2000" b="0" i="0" u="none" strike="noStrike" cap="none" normalizeH="0" baseline="0" dirty="0" smtClean="0">
              <a:ln>
                <a:noFill/>
              </a:ln>
              <a:solidFill>
                <a:srgbClr val="000000"/>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solidFill>
                  <a:srgbClr val="000000"/>
                </a:solidFill>
              </a:rPr>
              <a:t>getActorsByName</a:t>
            </a:r>
            <a:endParaRPr kumimoji="0" lang="en-US" sz="2000" b="0" i="0" u="none" strike="noStrike" cap="none" normalizeH="0" baseline="0" dirty="0" smtClean="0">
              <a:ln>
                <a:noFill/>
              </a:ln>
              <a:solidFill>
                <a:srgbClr val="000000"/>
              </a:solidFill>
              <a:effectLst/>
            </a:endParaRPr>
          </a:p>
        </p:txBody>
      </p:sp>
      <p:sp>
        <p:nvSpPr>
          <p:cNvPr id="6" name="TextBox 5"/>
          <p:cNvSpPr txBox="1"/>
          <p:nvPr/>
        </p:nvSpPr>
        <p:spPr>
          <a:xfrm>
            <a:off x="6012160" y="1412776"/>
            <a:ext cx="2232248" cy="707886"/>
          </a:xfrm>
          <a:prstGeom prst="rect">
            <a:avLst/>
          </a:prstGeom>
          <a:noFill/>
        </p:spPr>
        <p:txBody>
          <a:bodyPr wrap="square" rtlCol="0">
            <a:spAutoFit/>
          </a:bodyPr>
          <a:lstStyle/>
          <a:p>
            <a:pPr algn="ctr"/>
            <a:r>
              <a:rPr lang="en-US" dirty="0" smtClean="0"/>
              <a:t>MOVIE SERVICE</a:t>
            </a:r>
            <a:endParaRPr lang="en-US" dirty="0"/>
          </a:p>
        </p:txBody>
      </p:sp>
      <p:sp>
        <p:nvSpPr>
          <p:cNvPr id="7" name="Cloud 6"/>
          <p:cNvSpPr/>
          <p:nvPr/>
        </p:nvSpPr>
        <p:spPr bwMode="auto">
          <a:xfrm>
            <a:off x="2411760" y="2132856"/>
            <a:ext cx="1944216" cy="2016224"/>
          </a:xfrm>
          <a:prstGeom prst="cloud">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a:t> </a:t>
            </a:r>
            <a:r>
              <a:rPr lang="en-US" dirty="0" smtClean="0"/>
              <a:t> </a:t>
            </a:r>
            <a:r>
              <a:rPr kumimoji="0" lang="en-US" sz="2000" b="0" i="0" u="none" strike="noStrike" cap="none" normalizeH="0" baseline="0" dirty="0" smtClean="0">
                <a:ln>
                  <a:noFill/>
                </a:ln>
                <a:solidFill>
                  <a:schemeClr val="tx1"/>
                </a:solidFill>
                <a:effectLst/>
                <a:latin typeface="Verdana" pitchFamily="34" charset="0"/>
              </a:rPr>
              <a:t>Internet</a:t>
            </a:r>
          </a:p>
        </p:txBody>
      </p:sp>
      <p:cxnSp>
        <p:nvCxnSpPr>
          <p:cNvPr id="9" name="Straight Arrow Connector 8"/>
          <p:cNvCxnSpPr>
            <a:stCxn id="7" idx="0"/>
            <a:endCxn id="5" idx="1"/>
          </p:cNvCxnSpPr>
          <p:nvPr/>
        </p:nvCxnSpPr>
        <p:spPr bwMode="auto">
          <a:xfrm flipV="1">
            <a:off x="4354356" y="3104964"/>
            <a:ext cx="577684" cy="3600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pic>
        <p:nvPicPr>
          <p:cNvPr id="10" name="Picture 9" descr="clien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556792"/>
            <a:ext cx="867954" cy="864096"/>
          </a:xfrm>
          <a:prstGeom prst="rect">
            <a:avLst/>
          </a:prstGeom>
        </p:spPr>
      </p:pic>
      <p:pic>
        <p:nvPicPr>
          <p:cNvPr id="12" name="Picture 11" descr="clien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4797152"/>
            <a:ext cx="867954" cy="864096"/>
          </a:xfrm>
          <a:prstGeom prst="rect">
            <a:avLst/>
          </a:prstGeom>
        </p:spPr>
      </p:pic>
      <p:pic>
        <p:nvPicPr>
          <p:cNvPr id="13" name="Picture 12" descr="clien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924944"/>
            <a:ext cx="867954" cy="864096"/>
          </a:xfrm>
          <a:prstGeom prst="rect">
            <a:avLst/>
          </a:prstGeom>
        </p:spPr>
      </p:pic>
      <p:cxnSp>
        <p:nvCxnSpPr>
          <p:cNvPr id="15" name="Straight Arrow Connector 14"/>
          <p:cNvCxnSpPr>
            <a:stCxn id="10" idx="3"/>
            <a:endCxn id="7" idx="3"/>
          </p:cNvCxnSpPr>
          <p:nvPr/>
        </p:nvCxnSpPr>
        <p:spPr bwMode="auto">
          <a:xfrm>
            <a:off x="1407506" y="1988840"/>
            <a:ext cx="1976362" cy="25929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 name="Straight Arrow Connector 15"/>
          <p:cNvCxnSpPr>
            <a:stCxn id="13" idx="3"/>
            <a:endCxn id="7" idx="2"/>
          </p:cNvCxnSpPr>
          <p:nvPr/>
        </p:nvCxnSpPr>
        <p:spPr bwMode="auto">
          <a:xfrm flipV="1">
            <a:off x="1335498" y="3140968"/>
            <a:ext cx="1082293" cy="21602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9" name="Straight Arrow Connector 18"/>
          <p:cNvCxnSpPr>
            <a:stCxn id="12" idx="3"/>
            <a:endCxn id="7" idx="1"/>
          </p:cNvCxnSpPr>
          <p:nvPr/>
        </p:nvCxnSpPr>
        <p:spPr bwMode="auto">
          <a:xfrm flipV="1">
            <a:off x="1479514" y="4146933"/>
            <a:ext cx="1904354" cy="108226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36976302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t>
            </a:r>
            <a:r>
              <a:rPr lang="en-US" dirty="0" err="1" smtClean="0"/>
              <a:t>vs</a:t>
            </a:r>
            <a:r>
              <a:rPr lang="en-US" dirty="0" smtClean="0"/>
              <a:t> Web Application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40571799"/>
              </p:ext>
            </p:extLst>
          </p:nvPr>
        </p:nvGraphicFramePr>
        <p:xfrm>
          <a:off x="1187624" y="1844824"/>
          <a:ext cx="6432376" cy="2752078"/>
        </p:xfrm>
        <a:graphic>
          <a:graphicData uri="http://schemas.openxmlformats.org/drawingml/2006/table">
            <a:tbl>
              <a:tblPr firstRow="1" bandRow="1">
                <a:tableStyleId>{10A1B5D5-9B99-4C35-A422-299274C87663}</a:tableStyleId>
              </a:tblPr>
              <a:tblGrid>
                <a:gridCol w="3216188"/>
                <a:gridCol w="3216188"/>
              </a:tblGrid>
              <a:tr h="480626">
                <a:tc>
                  <a:txBody>
                    <a:bodyPr/>
                    <a:lstStyle/>
                    <a:p>
                      <a:pPr algn="ctr"/>
                      <a:r>
                        <a:rPr lang="en-US" dirty="0" smtClean="0">
                          <a:solidFill>
                            <a:schemeClr val="tx1"/>
                          </a:solidFill>
                        </a:rPr>
                        <a:t>Web</a:t>
                      </a:r>
                      <a:r>
                        <a:rPr lang="en-US" baseline="0" dirty="0" smtClean="0">
                          <a:solidFill>
                            <a:schemeClr val="tx1"/>
                          </a:solidFill>
                        </a:rPr>
                        <a:t> Service</a:t>
                      </a:r>
                      <a:endParaRPr lang="en-US" dirty="0">
                        <a:solidFill>
                          <a:schemeClr val="tx1"/>
                        </a:solidFill>
                      </a:endParaRPr>
                    </a:p>
                  </a:txBody>
                  <a:tcPr/>
                </a:tc>
                <a:tc>
                  <a:txBody>
                    <a:bodyPr/>
                    <a:lstStyle/>
                    <a:p>
                      <a:pPr algn="ctr"/>
                      <a:r>
                        <a:rPr lang="en-US" dirty="0" smtClean="0">
                          <a:solidFill>
                            <a:srgbClr val="000000"/>
                          </a:solidFill>
                        </a:rPr>
                        <a:t>Web Application</a:t>
                      </a:r>
                      <a:endParaRPr lang="en-US" dirty="0">
                        <a:solidFill>
                          <a:srgbClr val="000000"/>
                        </a:solidFill>
                      </a:endParaRPr>
                    </a:p>
                  </a:txBody>
                  <a:tcPr/>
                </a:tc>
              </a:tr>
              <a:tr h="480626">
                <a:tc>
                  <a:txBody>
                    <a:bodyPr/>
                    <a:lstStyle/>
                    <a:p>
                      <a:pPr algn="ctr"/>
                      <a:r>
                        <a:rPr lang="en-US" dirty="0" smtClean="0"/>
                        <a:t>XML/JSON</a:t>
                      </a:r>
                      <a:endParaRPr lang="en-US" dirty="0"/>
                    </a:p>
                  </a:txBody>
                  <a:tcPr/>
                </a:tc>
                <a:tc>
                  <a:txBody>
                    <a:bodyPr/>
                    <a:lstStyle/>
                    <a:p>
                      <a:pPr algn="ctr"/>
                      <a:r>
                        <a:rPr lang="en-US" dirty="0" smtClean="0"/>
                        <a:t>HTML</a:t>
                      </a:r>
                      <a:endParaRPr lang="en-US" dirty="0"/>
                    </a:p>
                  </a:txBody>
                  <a:tcPr/>
                </a:tc>
              </a:tr>
              <a:tr h="829574">
                <a:tc>
                  <a:txBody>
                    <a:bodyPr/>
                    <a:lstStyle/>
                    <a:p>
                      <a:pPr algn="ctr"/>
                      <a:r>
                        <a:rPr lang="en-US" dirty="0" smtClean="0"/>
                        <a:t>Program to Program interaction</a:t>
                      </a:r>
                      <a:endParaRPr lang="en-US" dirty="0"/>
                    </a:p>
                  </a:txBody>
                  <a:tcPr/>
                </a:tc>
                <a:tc>
                  <a:txBody>
                    <a:bodyPr/>
                    <a:lstStyle/>
                    <a:p>
                      <a:pPr algn="ctr"/>
                      <a:r>
                        <a:rPr lang="en-US" dirty="0" smtClean="0"/>
                        <a:t>User to program</a:t>
                      </a:r>
                      <a:endParaRPr lang="en-US" dirty="0"/>
                    </a:p>
                  </a:txBody>
                  <a:tcPr/>
                </a:tc>
              </a:tr>
              <a:tr h="480626">
                <a:tc>
                  <a:txBody>
                    <a:bodyPr/>
                    <a:lstStyle/>
                    <a:p>
                      <a:pPr algn="ctr"/>
                      <a:r>
                        <a:rPr lang="en-US" dirty="0" smtClean="0"/>
                        <a:t>CRUD based</a:t>
                      </a:r>
                      <a:endParaRPr lang="en-US" dirty="0"/>
                    </a:p>
                  </a:txBody>
                  <a:tcPr/>
                </a:tc>
                <a:tc>
                  <a:txBody>
                    <a:bodyPr/>
                    <a:lstStyle/>
                    <a:p>
                      <a:pPr algn="ctr"/>
                      <a:r>
                        <a:rPr lang="en-US" dirty="0" smtClean="0"/>
                        <a:t>User interaction</a:t>
                      </a:r>
                      <a:endParaRPr lang="en-US" dirty="0"/>
                    </a:p>
                  </a:txBody>
                  <a:tcPr/>
                </a:tc>
              </a:tr>
              <a:tr h="480626">
                <a:tc>
                  <a:txBody>
                    <a:bodyPr/>
                    <a:lstStyle/>
                    <a:p>
                      <a:pPr algn="ctr"/>
                      <a:r>
                        <a:rPr lang="en-US" dirty="0" smtClean="0"/>
                        <a:t>Service integration</a:t>
                      </a:r>
                      <a:endParaRPr lang="en-US" dirty="0"/>
                    </a:p>
                  </a:txBody>
                  <a:tcPr/>
                </a:tc>
                <a:tc>
                  <a:txBody>
                    <a:bodyPr/>
                    <a:lstStyle/>
                    <a:p>
                      <a:pPr algn="ctr"/>
                      <a:r>
                        <a:rPr lang="en-US" dirty="0" smtClean="0"/>
                        <a:t>Monolithic</a:t>
                      </a:r>
                      <a:endParaRPr lang="en-US" dirty="0"/>
                    </a:p>
                  </a:txBody>
                  <a:tcPr/>
                </a:tc>
              </a:tr>
            </a:tbl>
          </a:graphicData>
        </a:graphic>
      </p:graphicFrame>
    </p:spTree>
    <p:extLst>
      <p:ext uri="{BB962C8B-B14F-4D97-AF65-F5344CB8AC3E}">
        <p14:creationId xmlns:p14="http://schemas.microsoft.com/office/powerpoint/2010/main" val="24340566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Services</a:t>
            </a:r>
            <a:endParaRPr lang="en-US" dirty="0"/>
          </a:p>
        </p:txBody>
      </p:sp>
      <p:sp>
        <p:nvSpPr>
          <p:cNvPr id="3" name="Content Placeholder 2"/>
          <p:cNvSpPr>
            <a:spLocks noGrp="1"/>
          </p:cNvSpPr>
          <p:nvPr>
            <p:ph idx="1"/>
          </p:nvPr>
        </p:nvSpPr>
        <p:spPr/>
        <p:txBody>
          <a:bodyPr/>
          <a:lstStyle/>
          <a:p>
            <a:pPr marL="0" indent="0">
              <a:buNone/>
            </a:pPr>
            <a:r>
              <a:rPr lang="id-ID" dirty="0" smtClean="0"/>
              <a:t>Formally...</a:t>
            </a:r>
            <a:endParaRPr lang="id-ID" dirty="0"/>
          </a:p>
          <a:p>
            <a:pPr algn="just"/>
            <a:r>
              <a:rPr lang="en-US" b="0" dirty="0"/>
              <a:t>A Web Service is a </a:t>
            </a:r>
            <a:r>
              <a:rPr lang="en-US" b="0" dirty="0">
                <a:solidFill>
                  <a:srgbClr val="FF0000"/>
                </a:solidFill>
              </a:rPr>
              <a:t>standards-based, language-agnostic </a:t>
            </a:r>
            <a:r>
              <a:rPr lang="en-US" b="0" dirty="0" smtClean="0"/>
              <a:t>software</a:t>
            </a:r>
            <a:r>
              <a:rPr lang="id-ID" b="0" dirty="0" smtClean="0"/>
              <a:t> </a:t>
            </a:r>
            <a:r>
              <a:rPr lang="en-US" b="0" dirty="0" smtClean="0"/>
              <a:t>entity</a:t>
            </a:r>
            <a:r>
              <a:rPr lang="en-US" b="0" dirty="0"/>
              <a:t>, that accepts specially </a:t>
            </a:r>
            <a:r>
              <a:rPr lang="en-US" b="0" dirty="0">
                <a:solidFill>
                  <a:srgbClr val="FF0000"/>
                </a:solidFill>
              </a:rPr>
              <a:t>formatted requests </a:t>
            </a:r>
            <a:r>
              <a:rPr lang="en-US" b="0" dirty="0"/>
              <a:t>from </a:t>
            </a:r>
            <a:r>
              <a:rPr lang="en-US" b="0" dirty="0" smtClean="0"/>
              <a:t>other</a:t>
            </a:r>
            <a:r>
              <a:rPr lang="id-ID" b="0" dirty="0" smtClean="0"/>
              <a:t> </a:t>
            </a:r>
            <a:r>
              <a:rPr lang="en-US" b="0" dirty="0" smtClean="0"/>
              <a:t>software </a:t>
            </a:r>
            <a:r>
              <a:rPr lang="en-US" b="0" dirty="0"/>
              <a:t>entities on </a:t>
            </a:r>
            <a:r>
              <a:rPr lang="en-US" b="0" dirty="0">
                <a:solidFill>
                  <a:srgbClr val="FF0000"/>
                </a:solidFill>
              </a:rPr>
              <a:t>remote machines </a:t>
            </a:r>
            <a:r>
              <a:rPr lang="en-US" b="0" dirty="0"/>
              <a:t>via </a:t>
            </a:r>
            <a:r>
              <a:rPr lang="en-US" b="0" dirty="0">
                <a:solidFill>
                  <a:srgbClr val="FF0000"/>
                </a:solidFill>
              </a:rPr>
              <a:t>vendor and </a:t>
            </a:r>
            <a:r>
              <a:rPr lang="en-US" b="0" dirty="0" smtClean="0">
                <a:solidFill>
                  <a:srgbClr val="FF0000"/>
                </a:solidFill>
              </a:rPr>
              <a:t>transport</a:t>
            </a:r>
            <a:r>
              <a:rPr lang="id-ID" b="0" dirty="0" smtClean="0">
                <a:solidFill>
                  <a:srgbClr val="FF0000"/>
                </a:solidFill>
              </a:rPr>
              <a:t> </a:t>
            </a:r>
            <a:r>
              <a:rPr lang="en-US" b="0" dirty="0" smtClean="0">
                <a:solidFill>
                  <a:srgbClr val="FF0000"/>
                </a:solidFill>
              </a:rPr>
              <a:t>neutral </a:t>
            </a:r>
            <a:r>
              <a:rPr lang="en-US" b="0" dirty="0"/>
              <a:t>communication protocols, producing application </a:t>
            </a:r>
            <a:r>
              <a:rPr lang="en-US" b="0" dirty="0" smtClean="0"/>
              <a:t>specific</a:t>
            </a:r>
            <a:r>
              <a:rPr lang="id-ID" b="0" dirty="0" smtClean="0"/>
              <a:t> </a:t>
            </a:r>
            <a:r>
              <a:rPr lang="en-US" b="0" dirty="0" smtClean="0"/>
              <a:t>responses.</a:t>
            </a:r>
            <a:endParaRPr lang="id-ID" b="0" dirty="0" smtClean="0"/>
          </a:p>
          <a:p>
            <a:endParaRPr lang="id-ID" b="0" dirty="0"/>
          </a:p>
          <a:p>
            <a:pPr marL="0" indent="0">
              <a:buNone/>
            </a:pPr>
            <a:r>
              <a:rPr lang="id-ID" sz="2000" dirty="0" smtClean="0"/>
              <a:t>Keywords: </a:t>
            </a:r>
          </a:p>
          <a:p>
            <a:r>
              <a:rPr lang="en-US" sz="2000" b="0" dirty="0"/>
              <a:t>Standards </a:t>
            </a:r>
            <a:r>
              <a:rPr lang="en-US" sz="2000" b="0" dirty="0" smtClean="0"/>
              <a:t>based</a:t>
            </a:r>
            <a:endParaRPr lang="id-ID" sz="2000" b="0" dirty="0" smtClean="0"/>
          </a:p>
          <a:p>
            <a:r>
              <a:rPr lang="en-US" sz="2000" b="0" dirty="0"/>
              <a:t>Language </a:t>
            </a:r>
            <a:r>
              <a:rPr lang="en-US" sz="2000" b="0" dirty="0" smtClean="0"/>
              <a:t>agnostic</a:t>
            </a:r>
            <a:endParaRPr lang="id-ID" sz="2000" b="0" dirty="0" smtClean="0"/>
          </a:p>
          <a:p>
            <a:r>
              <a:rPr lang="en-US" sz="2000" b="0" dirty="0"/>
              <a:t>Formatted </a:t>
            </a:r>
            <a:r>
              <a:rPr lang="en-US" sz="2000" b="0" dirty="0" smtClean="0"/>
              <a:t>requests</a:t>
            </a:r>
            <a:endParaRPr lang="id-ID" sz="2000" b="0" dirty="0" smtClean="0"/>
          </a:p>
          <a:p>
            <a:r>
              <a:rPr lang="en-US" sz="2000" b="0" dirty="0"/>
              <a:t>Remote </a:t>
            </a:r>
            <a:r>
              <a:rPr lang="en-US" sz="2000" b="0" dirty="0" smtClean="0"/>
              <a:t>machines</a:t>
            </a:r>
            <a:endParaRPr lang="id-ID" sz="2000" b="0" dirty="0" smtClean="0"/>
          </a:p>
          <a:p>
            <a:r>
              <a:rPr lang="id-ID" sz="2000" b="0" dirty="0" smtClean="0"/>
              <a:t>Vendor and Transport Neutral</a:t>
            </a:r>
            <a:endParaRPr lang="en-US" sz="2000" dirty="0"/>
          </a:p>
        </p:txBody>
      </p:sp>
    </p:spTree>
    <p:extLst>
      <p:ext uri="{BB962C8B-B14F-4D97-AF65-F5344CB8AC3E}">
        <p14:creationId xmlns:p14="http://schemas.microsoft.com/office/powerpoint/2010/main" val="11766284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C:\home\denny\kp1\KP1-template.pot</Template>
  <TotalTime>22905</TotalTime>
  <Words>3309</Words>
  <Application>Microsoft Macintosh PowerPoint</Application>
  <PresentationFormat>On-screen Show (4:3)</PresentationFormat>
  <Paragraphs>376</Paragraphs>
  <Slides>41</Slides>
  <Notes>19</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KP1-template</vt:lpstr>
      <vt:lpstr>Web Services &amp; REST</vt:lpstr>
      <vt:lpstr>Today </vt:lpstr>
      <vt:lpstr>Distributed Computing Technologies</vt:lpstr>
      <vt:lpstr>Distributed Computing Technologies</vt:lpstr>
      <vt:lpstr>Web Services</vt:lpstr>
      <vt:lpstr>Web Service</vt:lpstr>
      <vt:lpstr>Web Service</vt:lpstr>
      <vt:lpstr>Web Service vs Web Application</vt:lpstr>
      <vt:lpstr>Web Services</vt:lpstr>
      <vt:lpstr>Benefits of Web Services</vt:lpstr>
      <vt:lpstr>Web Service Architectures</vt:lpstr>
      <vt:lpstr>Web Service Architectures</vt:lpstr>
      <vt:lpstr>Example</vt:lpstr>
      <vt:lpstr>Type of Web Services</vt:lpstr>
      <vt:lpstr>“Big” SOAP Web Services</vt:lpstr>
      <vt:lpstr>Why XML?</vt:lpstr>
      <vt:lpstr>But, Why Not Just Use Plain HTML?</vt:lpstr>
      <vt:lpstr>RESTful Web Services</vt:lpstr>
      <vt:lpstr>REST</vt:lpstr>
      <vt:lpstr>Motivation</vt:lpstr>
      <vt:lpstr>Properties and Features of RESTful Web Services</vt:lpstr>
      <vt:lpstr>#1 Representations</vt:lpstr>
      <vt:lpstr>#2 Messages</vt:lpstr>
      <vt:lpstr>#2 Messages</vt:lpstr>
      <vt:lpstr>#3 Resource Identification through URIs</vt:lpstr>
      <vt:lpstr>#3 Resource Identification through URIs</vt:lpstr>
      <vt:lpstr>URI, URL</vt:lpstr>
      <vt:lpstr>#4 Uniform Interface</vt:lpstr>
      <vt:lpstr>GET</vt:lpstr>
      <vt:lpstr>PUT vs POST</vt:lpstr>
      <vt:lpstr>PUT vs POST</vt:lpstr>
      <vt:lpstr>#5 Statelessness</vt:lpstr>
      <vt:lpstr>Stateless</vt:lpstr>
      <vt:lpstr>Stateful</vt:lpstr>
      <vt:lpstr>#6 Link between resources</vt:lpstr>
      <vt:lpstr>#7 Caching</vt:lpstr>
      <vt:lpstr>Documenting a RESTful Service</vt:lpstr>
      <vt:lpstr>Documenting a RESTful Service – an example</vt:lpstr>
      <vt:lpstr>Summary</vt:lpstr>
      <vt:lpstr>Demo</vt:lpstr>
      <vt:lpstr>References</vt:lpstr>
    </vt:vector>
  </TitlesOfParts>
  <Company>University of Indonesia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Java Program</dc:title>
  <dc:subject>Compiling</dc:subject>
  <dc:creator>Denny</dc:creator>
  <cp:lastModifiedBy>Samuel Louvan</cp:lastModifiedBy>
  <cp:revision>776</cp:revision>
  <cp:lastPrinted>2000-10-04T08:54:03Z</cp:lastPrinted>
  <dcterms:created xsi:type="dcterms:W3CDTF">2000-01-30T03:59:38Z</dcterms:created>
  <dcterms:modified xsi:type="dcterms:W3CDTF">2017-10-27T00:58:25Z</dcterms:modified>
</cp:coreProperties>
</file>