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1"/>
  </p:notesMasterIdLst>
  <p:handoutMasterIdLst>
    <p:handoutMasterId r:id="rId42"/>
  </p:handoutMasterIdLst>
  <p:sldIdLst>
    <p:sldId id="394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30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31" r:id="rId36"/>
    <p:sldId id="432" r:id="rId37"/>
    <p:sldId id="433" r:id="rId38"/>
    <p:sldId id="434" r:id="rId39"/>
    <p:sldId id="429" r:id="rId40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E62E20"/>
    <a:srgbClr val="FFCC66"/>
    <a:srgbClr val="FF99CC"/>
    <a:srgbClr val="00FF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9742" autoAdjust="0"/>
  </p:normalViewPr>
  <p:slideViewPr>
    <p:cSldViewPr>
      <p:cViewPr varScale="1">
        <p:scale>
          <a:sx n="54" d="100"/>
          <a:sy n="54" d="100"/>
        </p:scale>
        <p:origin x="11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56"/>
    </p:cViewPr>
  </p:sorterViewPr>
  <p:notesViewPr>
    <p:cSldViewPr>
      <p:cViewPr varScale="1">
        <p:scale>
          <a:sx n="89" d="100"/>
          <a:sy n="89" d="100"/>
        </p:scale>
        <p:origin x="-384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B88E04F-B422-41FF-AB2F-6D7E99BA59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311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0"/>
            <a:r>
              <a:rPr lang="en-GB" noProof="0"/>
              <a:t>Second level</a:t>
            </a:r>
          </a:p>
          <a:p>
            <a:pPr lvl="0"/>
            <a:r>
              <a:rPr lang="en-GB" noProof="0"/>
              <a:t>Third level</a:t>
            </a:r>
          </a:p>
          <a:p>
            <a:pPr lvl="0"/>
            <a:r>
              <a:rPr lang="en-GB" noProof="0"/>
              <a:t>Fourth level</a:t>
            </a:r>
          </a:p>
          <a:p>
            <a:pPr lvl="0"/>
            <a:r>
              <a:rPr lang="en-GB" noProof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88E122F-E897-4F75-A60E-D6A0A731487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93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test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testing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E122F-E897-4F75-A60E-D6A0A731487E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15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The V-Model demonstrates the relationships between each phase of the development life cycle and its associated phase of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 tooltip="Software testing"/>
              </a:rPr>
              <a:t>testing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E122F-E897-4F75-A60E-D6A0A731487E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222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Regression testing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is a type of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 tooltip="Software testing"/>
              </a:rPr>
              <a:t>software testing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that verifies that software previously developed and tested still performs correctly even after it was changed or interfaced with other software.</a:t>
            </a:r>
          </a:p>
          <a:p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The purpose of regression testing is to ensure that changes such as those mentioned above have not introduced new faults.</a:t>
            </a:r>
          </a:p>
          <a:p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One of the main reasons for regression testing is to determine whether a change in one part of the software affects other parts of the software.</a:t>
            </a:r>
          </a:p>
          <a:p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Common methods of regression testing include re-running previously completed tests and checking whether program behavior has changed and whether previously fixed faults have re-emerged.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E122F-E897-4F75-A60E-D6A0A731487E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991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Stubs = </a:t>
            </a:r>
            <a:r>
              <a:rPr lang="en-US" dirty="0" err="1"/>
              <a:t>potongan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E122F-E897-4F75-A60E-D6A0A731487E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156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need to pass all of the test cases?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E122F-E897-4F75-A60E-D6A0A731487E}" type="slidenum">
              <a:rPr lang="en-GB" altLang="en-US" smtClean="0"/>
              <a:pPr>
                <a:defRPr/>
              </a:pPr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417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38400" y="2590800"/>
            <a:ext cx="59594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400175"/>
            <a:ext cx="8312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br>
              <a:rPr lang="en-US" altLang="en-US" sz="3200" dirty="0">
                <a:solidFill>
                  <a:schemeClr val="tx2"/>
                </a:solidFill>
              </a:rPr>
            </a:br>
            <a:r>
              <a:rPr lang="en-US" altLang="en-US" sz="2400" i="1" dirty="0">
                <a:solidFill>
                  <a:schemeClr val="tx2"/>
                </a:solidFill>
              </a:rPr>
              <a:t>Enterprise </a:t>
            </a:r>
            <a:r>
              <a:rPr lang="en-US" altLang="en-US" sz="2400" i="1" dirty="0" err="1">
                <a:solidFill>
                  <a:schemeClr val="tx2"/>
                </a:solidFill>
              </a:rPr>
              <a:t>Ap</a:t>
            </a:r>
            <a:r>
              <a:rPr lang="id-ID" altLang="en-US" sz="2400" i="1" dirty="0">
                <a:solidFill>
                  <a:schemeClr val="tx2"/>
                </a:solidFill>
              </a:rPr>
              <a:t>p</a:t>
            </a:r>
            <a:r>
              <a:rPr lang="en-US" altLang="en-US" sz="2400" i="1" dirty="0" err="1">
                <a:solidFill>
                  <a:schemeClr val="tx2"/>
                </a:solidFill>
              </a:rPr>
              <a:t>lication</a:t>
            </a:r>
            <a:r>
              <a:rPr lang="en-US" altLang="en-US" sz="2400" i="1" dirty="0">
                <a:solidFill>
                  <a:schemeClr val="tx2"/>
                </a:solidFill>
              </a:rPr>
              <a:t> Architecture</a:t>
            </a:r>
            <a:r>
              <a:rPr lang="id-ID" altLang="en-US" sz="2400" i="1" dirty="0">
                <a:solidFill>
                  <a:schemeClr val="tx2"/>
                </a:solidFill>
              </a:rPr>
              <a:t> &amp; Programming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514725" y="5516563"/>
            <a:ext cx="488315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1400" dirty="0" err="1"/>
              <a:t>Fakultas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Ilmu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Komputer</a:t>
            </a:r>
            <a:r>
              <a:rPr lang="en-US" altLang="en-US" sz="1400" dirty="0"/>
              <a:t> </a:t>
            </a:r>
            <a:br>
              <a:rPr lang="en-US" altLang="en-US" sz="1400" dirty="0"/>
            </a:br>
            <a:r>
              <a:rPr lang="en-US" altLang="en-US" sz="1400" dirty="0" err="1"/>
              <a:t>Universitas</a:t>
            </a:r>
            <a:r>
              <a:rPr lang="en-US" altLang="en-US" sz="1400" dirty="0"/>
              <a:t> Indonesia</a:t>
            </a:r>
          </a:p>
          <a:p>
            <a:pPr algn="r" eaLnBrk="1" hangingPunct="1">
              <a:spcBef>
                <a:spcPct val="50000"/>
              </a:spcBef>
              <a:defRPr/>
            </a:pPr>
            <a:br>
              <a:rPr lang="en-US" altLang="en-US" sz="1400" dirty="0"/>
            </a:br>
            <a:r>
              <a:rPr lang="en-US" altLang="en-US" sz="800" b="1" dirty="0"/>
              <a:t>Version 1.0  - Internal Use Only</a:t>
            </a:r>
          </a:p>
        </p:txBody>
      </p:sp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1925"/>
            <a:ext cx="3455988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75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895600" y="2819400"/>
            <a:ext cx="5468938" cy="461665"/>
          </a:xfrm>
        </p:spPr>
        <p:txBody>
          <a:bodyPr anchor="t"/>
          <a:lstStyle>
            <a:lvl1pPr algn="r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775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279650" y="3717032"/>
            <a:ext cx="6102350" cy="11303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35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196850"/>
            <a:ext cx="2103437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96850"/>
            <a:ext cx="6157913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Calibri" pitchFamily="34" charset="0"/>
              </a:defRPr>
            </a:lvl1pPr>
            <a:lvl2pPr>
              <a:lnSpc>
                <a:spcPct val="100000"/>
              </a:lnSpc>
              <a:defRPr>
                <a:latin typeface="Calibri" pitchFamily="34" charset="0"/>
              </a:defRPr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28800"/>
            <a:ext cx="7772400" cy="1362075"/>
          </a:xfrm>
        </p:spPr>
        <p:txBody>
          <a:bodyPr/>
          <a:lstStyle>
            <a:lvl1pPr algn="l">
              <a:defRPr sz="4000" b="1" cap="small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3100400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92575" cy="5334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990600"/>
            <a:ext cx="4092575" cy="5334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6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4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8" y="5964238"/>
            <a:ext cx="6508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6850"/>
            <a:ext cx="816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375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76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418263"/>
            <a:ext cx="1905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6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19475" y="6380163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04025" y="6400800"/>
            <a:ext cx="136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dirty="0"/>
              <a:t>PSP/V1.0/</a:t>
            </a:r>
            <a:fld id="{C99A6D4F-441F-4B0A-8A10-F149B53D136F}" type="slidenum">
              <a:rPr lang="en-US" altLang="en-US" sz="1000" smtClean="0"/>
              <a:pPr algn="r" eaLnBrk="1" hangingPunct="1">
                <a:defRPr/>
              </a:pPr>
              <a:t>‹#›</a:t>
            </a:fld>
            <a:endParaRPr lang="en-US" alt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0000"/>
        </a:spcBef>
        <a:spcAft>
          <a:spcPct val="2000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10000"/>
        </a:spcBef>
        <a:spcAft>
          <a:spcPct val="2000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Clr>
          <a:schemeClr val="tx2"/>
        </a:buClr>
        <a:buChar char="•"/>
        <a:defRPr sz="20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lieber/" TargetMode="External"/><Relationship Id="rId2" Type="http://schemas.openxmlformats.org/officeDocument/2006/relationships/hyperlink" Target="http://www.ccs.neu.edu/home/lieber/courses/cs4500/f05/f0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blog/2016/04/15/testing-improvements-in-spring-boot-1-4" TargetMode="External"/><Relationship Id="rId4" Type="http://schemas.openxmlformats.org/officeDocument/2006/relationships/hyperlink" Target="https://spring.io/guides/gs/testing-we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ject" TargetMode="External"/><Relationship Id="rId2" Type="http://schemas.openxmlformats.org/officeDocument/2006/relationships/hyperlink" Target="https://en.wikipedia.org/wiki/Apache_Software_Found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eb_application" TargetMode="External"/><Relationship Id="rId4" Type="http://schemas.openxmlformats.org/officeDocument/2006/relationships/hyperlink" Target="https://en.wikipedia.org/wiki/Load_testing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101"/>
          <p:cNvSpPr>
            <a:spLocks noGrp="1" noChangeArrowheads="1"/>
          </p:cNvSpPr>
          <p:nvPr>
            <p:ph type="ctrTitle"/>
          </p:nvPr>
        </p:nvSpPr>
        <p:spPr>
          <a:xfrm>
            <a:off x="2895600" y="2819400"/>
            <a:ext cx="5468938" cy="461963"/>
          </a:xfrm>
        </p:spPr>
        <p:txBody>
          <a:bodyPr/>
          <a:lstStyle/>
          <a:p>
            <a:pPr eaLnBrk="1" hangingPunct="1"/>
            <a:r>
              <a:rPr lang="en-US" altLang="en-US" dirty="0"/>
              <a:t>Unit Testing</a:t>
            </a:r>
          </a:p>
        </p:txBody>
      </p:sp>
      <p:sp>
        <p:nvSpPr>
          <p:cNvPr id="5123" name="Rectangle 4102"/>
          <p:cNvSpPr>
            <a:spLocks noGrp="1" noChangeArrowheads="1"/>
          </p:cNvSpPr>
          <p:nvPr>
            <p:ph type="subTitle" idx="1"/>
          </p:nvPr>
        </p:nvSpPr>
        <p:spPr>
          <a:xfrm>
            <a:off x="2279650" y="3716338"/>
            <a:ext cx="6102350" cy="1130300"/>
          </a:xfrm>
        </p:spPr>
        <p:txBody>
          <a:bodyPr/>
          <a:lstStyle/>
          <a:p>
            <a:pPr eaLnBrk="1" hangingPunct="1"/>
            <a:r>
              <a:rPr lang="en-US" altLang="en-US" dirty="0"/>
              <a:t>Denny, </a:t>
            </a:r>
            <a:r>
              <a:rPr lang="en-US" altLang="en-US" dirty="0" err="1"/>
              <a:t>Bayu</a:t>
            </a:r>
            <a:r>
              <a:rPr lang="en-US" altLang="en-US" dirty="0"/>
              <a:t>, </a:t>
            </a:r>
            <a:r>
              <a:rPr lang="en-US" altLang="en-US" dirty="0" err="1"/>
              <a:t>Alfan</a:t>
            </a:r>
            <a:r>
              <a:rPr lang="en-US" altLang="en-US"/>
              <a:t>, Samuel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test case is a document that describes an </a:t>
            </a:r>
            <a:r>
              <a:rPr lang="de-DE" u="sng" dirty="0"/>
              <a:t>input</a:t>
            </a:r>
            <a:r>
              <a:rPr lang="de-DE" dirty="0"/>
              <a:t>, </a:t>
            </a:r>
            <a:r>
              <a:rPr lang="de-DE" u="sng" dirty="0"/>
              <a:t>action</a:t>
            </a:r>
            <a:r>
              <a:rPr lang="de-DE" dirty="0"/>
              <a:t>, or </a:t>
            </a:r>
            <a:r>
              <a:rPr lang="de-DE" u="sng" dirty="0"/>
              <a:t>event</a:t>
            </a:r>
            <a:r>
              <a:rPr lang="de-DE" dirty="0"/>
              <a:t> and an </a:t>
            </a:r>
            <a:r>
              <a:rPr lang="de-DE" u="sng" dirty="0"/>
              <a:t>expected response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The Use: to determine if a feature of an application is working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3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Design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Test case design techniques can be broadly split into two main categories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lvl="1" indent="-342900">
              <a:buSzPct val="75000"/>
            </a:pPr>
            <a:r>
              <a:rPr lang="de-DE" b="1" dirty="0"/>
              <a:t>Black box (functional)</a:t>
            </a:r>
          </a:p>
          <a:p>
            <a:endParaRPr lang="de-DE" dirty="0"/>
          </a:p>
          <a:p>
            <a:pPr marL="342900" lvl="1" indent="-342900">
              <a:buSzPct val="75000"/>
            </a:pPr>
            <a:r>
              <a:rPr lang="de-DE" b="1" dirty="0"/>
              <a:t>White box (structural)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Targeted at the </a:t>
            </a:r>
            <a:r>
              <a:rPr lang="en-US" sz="2100" u="sng" dirty="0"/>
              <a:t>apparent simplicity</a:t>
            </a:r>
            <a:r>
              <a:rPr lang="en-US" sz="2100" dirty="0"/>
              <a:t> of the software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Makes assumptions about implementation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Good for testing component interactions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Tests the interfaces and behavior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52800" y="1628800"/>
            <a:ext cx="19050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de-DE" sz="6000" b="1">
              <a:solidFill>
                <a:schemeClr val="bg1"/>
              </a:solidFill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85800" y="2238400"/>
            <a:ext cx="2590800" cy="762000"/>
            <a:chOff x="432" y="1584"/>
            <a:chExt cx="1632" cy="48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32" y="1584"/>
              <a:ext cx="1056" cy="48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 dirty="0"/>
                <a:t>Input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488" y="18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257800" y="2238400"/>
            <a:ext cx="2667000" cy="762000"/>
            <a:chOff x="3312" y="1584"/>
            <a:chExt cx="1680" cy="480"/>
          </a:xfrm>
        </p:grpSpPr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936" y="1584"/>
              <a:ext cx="1056" cy="48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Output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312" y="18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12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Targeted at the </a:t>
            </a:r>
            <a:r>
              <a:rPr lang="en-US" sz="2600" u="sng" dirty="0"/>
              <a:t>underlying complexity</a:t>
            </a:r>
            <a:r>
              <a:rPr lang="en-US" sz="2600" dirty="0"/>
              <a:t> of the software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Intimate knowledge of implementation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Good for testing individual functions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Tests the implementation and design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5800" y="2514600"/>
            <a:ext cx="2590800" cy="762000"/>
            <a:chOff x="432" y="1584"/>
            <a:chExt cx="1632" cy="48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432" y="1584"/>
              <a:ext cx="1056" cy="48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/>
                <a:t>Input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488" y="18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257800" y="2514600"/>
            <a:ext cx="2667000" cy="762000"/>
            <a:chOff x="3312" y="1584"/>
            <a:chExt cx="1680" cy="48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936" y="1584"/>
              <a:ext cx="1056" cy="48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 dirty="0"/>
                <a:t>Output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312" y="18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352800" y="1447800"/>
            <a:ext cx="2743200" cy="2362200"/>
            <a:chOff x="2112" y="912"/>
            <a:chExt cx="1728" cy="1488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112" y="1200"/>
              <a:ext cx="1200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de-DE" sz="6000" b="1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256" y="1344"/>
              <a:ext cx="43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256" y="1968"/>
              <a:ext cx="43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784" y="1680"/>
              <a:ext cx="43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08" y="912"/>
              <a:ext cx="43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AutoShape 16"/>
            <p:cNvCxnSpPr>
              <a:cxnSpLocks noChangeShapeType="1"/>
              <a:stCxn id="12" idx="4"/>
              <a:endCxn id="13" idx="0"/>
            </p:cNvCxnSpPr>
            <p:nvPr/>
          </p:nvCxnSpPr>
          <p:spPr bwMode="auto">
            <a:xfrm>
              <a:off x="2472" y="163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12" idx="5"/>
              <a:endCxn id="14" idx="1"/>
            </p:cNvCxnSpPr>
            <p:nvPr/>
          </p:nvCxnSpPr>
          <p:spPr bwMode="auto">
            <a:xfrm>
              <a:off x="2625" y="1590"/>
              <a:ext cx="222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13" idx="6"/>
              <a:endCxn id="14" idx="3"/>
            </p:cNvCxnSpPr>
            <p:nvPr/>
          </p:nvCxnSpPr>
          <p:spPr bwMode="auto">
            <a:xfrm flipV="1">
              <a:off x="2688" y="1926"/>
              <a:ext cx="159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14" idx="0"/>
              <a:endCxn id="15" idx="2"/>
            </p:cNvCxnSpPr>
            <p:nvPr/>
          </p:nvCxnSpPr>
          <p:spPr bwMode="auto">
            <a:xfrm rot="16200000">
              <a:off x="2892" y="1164"/>
              <a:ext cx="624" cy="4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4684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Unit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Individual classes or types</a:t>
            </a:r>
          </a:p>
          <a:p>
            <a:pPr lvl="1"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600" dirty="0"/>
              <a:t>Component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Group of related classes or types</a:t>
            </a:r>
          </a:p>
          <a:p>
            <a:pPr lvl="1"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600" dirty="0"/>
              <a:t>Integration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Interaction between classes</a:t>
            </a:r>
          </a:p>
          <a:p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660232" y="1268760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126832" y="2411760"/>
            <a:ext cx="1447800" cy="1143000"/>
            <a:chOff x="3552" y="2064"/>
            <a:chExt cx="912" cy="7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552" y="2064"/>
              <a:ext cx="912" cy="72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888" y="2160"/>
              <a:ext cx="240" cy="2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48" y="2448"/>
              <a:ext cx="240" cy="2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128" y="2448"/>
              <a:ext cx="240" cy="2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AutoShape 10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3853" y="2365"/>
              <a:ext cx="70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1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093" y="2365"/>
              <a:ext cx="70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669632" y="3935760"/>
            <a:ext cx="2438400" cy="1447800"/>
            <a:chOff x="3264" y="2976"/>
            <a:chExt cx="1536" cy="912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264" y="2976"/>
              <a:ext cx="15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504" y="3264"/>
              <a:ext cx="384" cy="3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080" y="3072"/>
              <a:ext cx="384" cy="3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080" y="3456"/>
              <a:ext cx="384" cy="3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" name="AutoShape 17"/>
            <p:cNvCxnSpPr>
              <a:cxnSpLocks noChangeShapeType="1"/>
              <a:stCxn id="14" idx="3"/>
              <a:endCxn id="15" idx="1"/>
            </p:cNvCxnSpPr>
            <p:nvPr/>
          </p:nvCxnSpPr>
          <p:spPr bwMode="auto">
            <a:xfrm flipV="1">
              <a:off x="3888" y="3224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14" idx="3"/>
              <a:endCxn id="16" idx="1"/>
            </p:cNvCxnSpPr>
            <p:nvPr/>
          </p:nvCxnSpPr>
          <p:spPr bwMode="auto">
            <a:xfrm>
              <a:off x="3888" y="3416"/>
              <a:ext cx="1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15" idx="3"/>
              <a:endCxn id="16" idx="3"/>
            </p:cNvCxnSpPr>
            <p:nvPr/>
          </p:nvCxnSpPr>
          <p:spPr bwMode="auto">
            <a:xfrm>
              <a:off x="4464" y="3224"/>
              <a:ext cx="1" cy="38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0411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framework provides </a:t>
            </a:r>
            <a:r>
              <a:rPr lang="en-US" u="sng" dirty="0"/>
              <a:t>reusable test functionality</a:t>
            </a:r>
            <a:r>
              <a:rPr lang="en-US" dirty="0"/>
              <a:t> which:</a:t>
            </a:r>
          </a:p>
          <a:p>
            <a:pPr lvl="1"/>
            <a:r>
              <a:rPr lang="en-US" dirty="0"/>
              <a:t>Is easier to use (e.g. don’t have to write the same code for each class)</a:t>
            </a:r>
          </a:p>
          <a:p>
            <a:pPr lvl="1"/>
            <a:r>
              <a:rPr lang="en-US" dirty="0"/>
              <a:t>Is standardized and reusable</a:t>
            </a:r>
          </a:p>
          <a:p>
            <a:pPr lvl="1"/>
            <a:r>
              <a:rPr lang="en-US" dirty="0"/>
              <a:t>Provides a base for regression tests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 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9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Testing focusing on the </a:t>
            </a:r>
            <a:r>
              <a:rPr lang="en-US" altLang="en-US" i="1" dirty="0"/>
              <a:t>smallest units of code</a:t>
            </a:r>
            <a:r>
              <a:rPr lang="en-US" altLang="en-US" dirty="0"/>
              <a:t>, such as</a:t>
            </a:r>
          </a:p>
          <a:p>
            <a:pPr lvl="1" eaLnBrk="1" hangingPunct="1"/>
            <a:r>
              <a:rPr lang="en-US" altLang="en-US" sz="2000" dirty="0"/>
              <a:t>Functions, procedures, subroutines, subprograms</a:t>
            </a:r>
          </a:p>
          <a:p>
            <a:pPr lvl="1" eaLnBrk="1" hangingPunct="1"/>
            <a:r>
              <a:rPr lang="en-US" altLang="en-US" sz="2000" dirty="0"/>
              <a:t>Methods, </a:t>
            </a:r>
            <a:r>
              <a:rPr lang="en-US" altLang="en-US" sz="2000" b="1" dirty="0"/>
              <a:t>classes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dirty="0"/>
              <a:t>Component tested </a:t>
            </a:r>
            <a:r>
              <a:rPr lang="en-US" altLang="en-US" i="1" dirty="0"/>
              <a:t>in isolation</a:t>
            </a:r>
            <a:r>
              <a:rPr lang="en-US" altLang="en-US" dirty="0"/>
              <a:t> from the rest of the system and </a:t>
            </a:r>
            <a:r>
              <a:rPr lang="en-US" altLang="en-US" i="1" dirty="0"/>
              <a:t>in a controlled environment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sz="2000" dirty="0"/>
              <a:t>Uses appropriately chosen input data</a:t>
            </a:r>
          </a:p>
          <a:p>
            <a:pPr lvl="1" eaLnBrk="1" hangingPunct="1"/>
            <a:r>
              <a:rPr lang="en-US" altLang="en-US" sz="2000" dirty="0"/>
              <a:t>Uses component-level design description as guide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i="1" dirty="0"/>
              <a:t>A unit</a:t>
            </a:r>
            <a:r>
              <a:rPr lang="en-GB" altLang="en-US" dirty="0"/>
              <a:t> is a module or a small set of modules.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In</a:t>
            </a:r>
            <a:r>
              <a:rPr lang="en-GB" altLang="en-US" u="sng" dirty="0"/>
              <a:t> Java</a:t>
            </a:r>
            <a:r>
              <a:rPr lang="en-GB" altLang="en-US" dirty="0"/>
              <a:t>, a unit is a </a:t>
            </a:r>
            <a:r>
              <a:rPr lang="en-GB" altLang="en-US" u="sng" dirty="0"/>
              <a:t>class</a:t>
            </a:r>
            <a:r>
              <a:rPr lang="en-GB" altLang="en-US" dirty="0"/>
              <a:t> or </a:t>
            </a:r>
            <a:r>
              <a:rPr lang="en-GB" altLang="en-US" u="sng" dirty="0"/>
              <a:t>interface</a:t>
            </a:r>
            <a:r>
              <a:rPr lang="en-GB" altLang="en-US" dirty="0"/>
              <a:t>, or </a:t>
            </a:r>
            <a:r>
              <a:rPr lang="en-GB" altLang="en-US" u="sng" dirty="0"/>
              <a:t>a set of them</a:t>
            </a:r>
            <a:r>
              <a:rPr lang="en-GB" altLang="en-US" dirty="0"/>
              <a:t>, e.g.,</a:t>
            </a:r>
          </a:p>
          <a:p>
            <a:pPr lvl="1" eaLnBrk="1" hangingPunct="1"/>
            <a:r>
              <a:rPr lang="en-GB" altLang="en-US" dirty="0"/>
              <a:t>An interface and 3 classes that implement it</a:t>
            </a:r>
          </a:p>
          <a:p>
            <a:pPr lvl="1" eaLnBrk="1" hangingPunct="1"/>
            <a:r>
              <a:rPr lang="en-GB" altLang="en-US" dirty="0"/>
              <a:t>A public class along with its helper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42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500" i="1" dirty="0"/>
              <a:t>Code isn’t right if it’s not tested</a:t>
            </a:r>
            <a:r>
              <a:rPr lang="en-GB" altLang="en-US" sz="25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GB" altLang="en-US" sz="25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500" dirty="0"/>
              <a:t>Practical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/>
              <a:t>Most programmers rely on testing, e.g.,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GB" altLang="en-US" sz="2100" b="1" dirty="0"/>
              <a:t>     Microsoft has 1 tester per developer</a:t>
            </a:r>
            <a:r>
              <a:rPr lang="en-GB" altLang="en-US" sz="21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/>
              <a:t>You could get work as a tester.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82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Testing?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500" dirty="0"/>
              <a:t>Divide-and-conquer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/>
              <a:t>Split system into units.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/>
              <a:t>Debug unit individually.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b="1" dirty="0"/>
              <a:t>Narrow down places where bugs can be.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/>
              <a:t>Don’t want to chase down bugs in other units.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References</a:t>
            </a:r>
            <a:endParaRPr lang="en-AU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CSU 670 Fall 2005 (</a:t>
            </a:r>
            <a:r>
              <a:rPr lang="en-AU" altLang="en-US" dirty="0">
                <a:hlinkClick r:id="rId2"/>
              </a:rPr>
              <a:t>http://www.ccs.neu.edu/home/lieber/courses/cs4500/f05/f05.html</a:t>
            </a:r>
            <a:r>
              <a:rPr lang="en-AU" altLang="en-US" dirty="0"/>
              <a:t>)</a:t>
            </a:r>
          </a:p>
          <a:p>
            <a:pPr lvl="1"/>
            <a:r>
              <a:rPr lang="en-AU" altLang="en-US" dirty="0"/>
              <a:t>Slides’ Author: </a:t>
            </a:r>
            <a:r>
              <a:rPr lang="en-AU" altLang="en-US" dirty="0" err="1"/>
              <a:t>Prof.</a:t>
            </a:r>
            <a:r>
              <a:rPr lang="en-AU" altLang="en-US" dirty="0"/>
              <a:t> Karl </a:t>
            </a:r>
            <a:r>
              <a:rPr lang="en-AU" altLang="en-US" dirty="0" err="1"/>
              <a:t>Lieberherr</a:t>
            </a:r>
            <a:r>
              <a:rPr lang="en-AU" altLang="en-US" dirty="0"/>
              <a:t> (</a:t>
            </a:r>
            <a:r>
              <a:rPr lang="en-AU" altLang="en-US" dirty="0">
                <a:hlinkClick r:id="rId3"/>
              </a:rPr>
              <a:t>http://www.ccs.neu.edu/home/lieber/</a:t>
            </a:r>
            <a:r>
              <a:rPr lang="en-AU" altLang="en-US" dirty="0"/>
              <a:t>)</a:t>
            </a:r>
          </a:p>
          <a:p>
            <a:r>
              <a:rPr lang="en-AU" altLang="en-US" dirty="0"/>
              <a:t>Unit Testing with Junit (</a:t>
            </a:r>
            <a:r>
              <a:rPr lang="en-US" altLang="ko-KR" dirty="0"/>
              <a:t>Kent Beck and Eric Gamma. Test Infected: Programmers Love Writing Tests, Java Report, 3(7):37-50, 1998.</a:t>
            </a:r>
            <a:r>
              <a:rPr lang="en-AU" altLang="en-US" dirty="0"/>
              <a:t>)</a:t>
            </a:r>
          </a:p>
          <a:p>
            <a:r>
              <a:rPr lang="en-AU" altLang="en-US" dirty="0">
                <a:hlinkClick r:id="rId4"/>
              </a:rPr>
              <a:t>https://spring.io/guides/gs/testing-web</a:t>
            </a:r>
            <a:endParaRPr lang="en-AU" altLang="en-US" dirty="0"/>
          </a:p>
          <a:p>
            <a:r>
              <a:rPr lang="en-AU" altLang="en-US" dirty="0">
                <a:hlinkClick r:id="rId5"/>
              </a:rPr>
              <a:t>https://spring.io/blog/2016/04/15/testing-improvements-in-spring-boot-1-4</a:t>
            </a:r>
            <a:endParaRPr lang="en-AU" altLang="en-US" dirty="0"/>
          </a:p>
          <a:p>
            <a:endParaRPr lang="en-AU" altLang="en-US" dirty="0"/>
          </a:p>
          <a:p>
            <a:endParaRPr lang="en-AU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Testing?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Support </a:t>
            </a:r>
            <a:r>
              <a:rPr lang="en-GB" altLang="en-US" u="sng" dirty="0"/>
              <a:t>regression testing</a:t>
            </a:r>
          </a:p>
          <a:p>
            <a:pPr lvl="1" eaLnBrk="1" hangingPunct="1"/>
            <a:r>
              <a:rPr lang="en-GB" altLang="en-US" dirty="0"/>
              <a:t>So can make changes to lots of code and know if you broke something.</a:t>
            </a:r>
          </a:p>
          <a:p>
            <a:pPr lvl="1" eaLnBrk="1" hangingPunct="1"/>
            <a:r>
              <a:rPr lang="en-GB" altLang="en-US" dirty="0"/>
              <a:t>Can make big changes with confidence.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Regression Testing?</a:t>
            </a:r>
          </a:p>
          <a:p>
            <a:r>
              <a:rPr lang="en-US" b="0" dirty="0"/>
              <a:t>New code and changes to old code can </a:t>
            </a:r>
            <a:r>
              <a:rPr lang="en-US" u="sng" dirty="0"/>
              <a:t>affect </a:t>
            </a:r>
            <a:r>
              <a:rPr lang="en-US" b="0" dirty="0"/>
              <a:t>the rest of the code base. (‘Affect’ sometimes means ‘Break’)</a:t>
            </a:r>
          </a:p>
          <a:p>
            <a:r>
              <a:rPr lang="en-US" b="0" dirty="0"/>
              <a:t>We need to </a:t>
            </a:r>
            <a:r>
              <a:rPr lang="en-US" dirty="0"/>
              <a:t>run tests on the old code</a:t>
            </a:r>
            <a:r>
              <a:rPr lang="en-US" b="0" dirty="0"/>
              <a:t>, to verify it works</a:t>
            </a:r>
          </a:p>
          <a:p>
            <a:r>
              <a:rPr lang="en-US" b="0" dirty="0"/>
              <a:t>The purpose of regression testing is to ensure that changes such as those mentioned above have not introduced new faults.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3323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Unit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Build systems in layers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Starts with classes that don’t depend on others.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Continue testing building on already tested classes.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Benefits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Avoid having to write (test) stubs.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When testing a module, ones it depends on are reliable.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2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Choose the </a:t>
            </a:r>
            <a:r>
              <a:rPr lang="en-US" dirty="0"/>
              <a:t>input data</a:t>
            </a:r>
          </a:p>
          <a:p>
            <a:r>
              <a:rPr lang="en-US" b="0" dirty="0"/>
              <a:t>Define the </a:t>
            </a:r>
            <a:r>
              <a:rPr lang="en-US" dirty="0"/>
              <a:t>expected outcome</a:t>
            </a:r>
          </a:p>
          <a:p>
            <a:r>
              <a:rPr lang="en-US" b="0" dirty="0"/>
              <a:t>Run on the input to get the </a:t>
            </a:r>
            <a:r>
              <a:rPr lang="en-US" dirty="0"/>
              <a:t>actual outcome</a:t>
            </a:r>
          </a:p>
          <a:p>
            <a:r>
              <a:rPr lang="en-US" b="0" dirty="0"/>
              <a:t>Compare the </a:t>
            </a:r>
            <a:r>
              <a:rPr lang="en-US" dirty="0"/>
              <a:t>actual</a:t>
            </a:r>
            <a:r>
              <a:rPr lang="en-US" b="0" dirty="0"/>
              <a:t> and </a:t>
            </a:r>
            <a:r>
              <a:rPr lang="en-US" dirty="0"/>
              <a:t>expected</a:t>
            </a:r>
            <a:r>
              <a:rPr lang="en-US" b="0" dirty="0"/>
              <a:t> outcome</a:t>
            </a:r>
          </a:p>
        </p:txBody>
      </p:sp>
    </p:spTree>
    <p:extLst>
      <p:ext uri="{BB962C8B-B14F-4D97-AF65-F5344CB8AC3E}">
        <p14:creationId xmlns:p14="http://schemas.microsoft.com/office/powerpoint/2010/main" val="135814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80928"/>
            <a:ext cx="8162925" cy="641350"/>
          </a:xfrm>
        </p:spPr>
        <p:txBody>
          <a:bodyPr/>
          <a:lstStyle/>
          <a:p>
            <a:pPr algn="ctr"/>
            <a:r>
              <a:rPr lang="en-US" dirty="0"/>
              <a:t>Introduction to </a:t>
            </a:r>
            <a:r>
              <a:rPr lang="en-US" dirty="0" err="1"/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6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JUnit</a:t>
            </a:r>
            <a:r>
              <a:rPr lang="en-US" dirty="0"/>
              <a:t> is a framework for writing unit tests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b="1" dirty="0">
                <a:solidFill>
                  <a:schemeClr val="tx2"/>
                </a:solidFill>
              </a:rPr>
              <a:t>unit test</a:t>
            </a:r>
            <a:r>
              <a:rPr lang="en-US" sz="2800" b="1" dirty="0"/>
              <a:t> </a:t>
            </a:r>
            <a:r>
              <a:rPr lang="en-US" sz="2800" dirty="0"/>
              <a:t>is a test of a </a:t>
            </a:r>
            <a:r>
              <a:rPr lang="en-US" sz="2800" i="1" dirty="0"/>
              <a:t>single</a:t>
            </a:r>
            <a:r>
              <a:rPr lang="en-US" sz="2800" dirty="0"/>
              <a:t> class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tx2"/>
                </a:solidFill>
              </a:rPr>
              <a:t>test case</a:t>
            </a:r>
            <a:r>
              <a:rPr lang="en-US" sz="3000" b="1" dirty="0"/>
              <a:t> </a:t>
            </a:r>
            <a:r>
              <a:rPr lang="en-US" sz="3000" dirty="0"/>
              <a:t>is a single test of a single method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tx2"/>
                </a:solidFill>
              </a:rPr>
              <a:t>test suite</a:t>
            </a:r>
            <a:r>
              <a:rPr lang="en-US" sz="3000" b="1" dirty="0"/>
              <a:t> </a:t>
            </a:r>
            <a:r>
              <a:rPr lang="en-US" sz="3000" dirty="0"/>
              <a:t>is a collection of test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Unit testing is particularly important when software requirements change frequently</a:t>
            </a:r>
          </a:p>
          <a:p>
            <a:pPr lvl="1"/>
            <a:r>
              <a:rPr lang="en-US"/>
              <a:t>Code often has to be refactored to incorporate the changes</a:t>
            </a:r>
          </a:p>
          <a:p>
            <a:pPr lvl="1"/>
            <a:r>
              <a:rPr lang="en-US"/>
              <a:t>Unit testing helps ensure that the refactored code continues to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75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 err="1"/>
              <a:t>JUnit</a:t>
            </a:r>
            <a:r>
              <a:rPr lang="en-US" sz="3100" dirty="0"/>
              <a:t> helps the programmer:</a:t>
            </a:r>
          </a:p>
          <a:p>
            <a:pPr lvl="1"/>
            <a:r>
              <a:rPr lang="en-US" dirty="0"/>
              <a:t>Define and execute tests and test suites</a:t>
            </a:r>
          </a:p>
          <a:p>
            <a:pPr lvl="1"/>
            <a:r>
              <a:rPr lang="en-US" dirty="0"/>
              <a:t>Formalize requirements and clarify architecture</a:t>
            </a:r>
          </a:p>
          <a:p>
            <a:pPr lvl="1"/>
            <a:r>
              <a:rPr lang="en-US" dirty="0"/>
              <a:t>Write and debug code</a:t>
            </a:r>
          </a:p>
          <a:p>
            <a:pPr lvl="1"/>
            <a:r>
              <a:rPr lang="en-US" dirty="0"/>
              <a:t>Integrate code and always be ready to release a working version</a:t>
            </a:r>
          </a:p>
          <a:p>
            <a:pPr lvl="1"/>
            <a:r>
              <a:rPr lang="en-US" b="1" dirty="0" err="1"/>
              <a:t>JUnit</a:t>
            </a:r>
            <a:r>
              <a:rPr lang="en-US" b="1" dirty="0"/>
              <a:t> runs a suite of tests and reports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1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JUnit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Program To Test: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970088"/>
            <a:ext cx="841374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IMath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alt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Returns an integer approximation to the square root of x.*/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isqrt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x)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guess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while (guess * guess &lt; x)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guess++;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return guess;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6608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JUnit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Conventional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628800"/>
            <a:ext cx="841374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A class to test the class </a:t>
            </a:r>
            <a:r>
              <a:rPr lang="en-GB" alt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IMath</a:t>
            </a:r>
            <a:r>
              <a:rPr lang="en-GB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IMathTestNoJUnit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Runs the tests.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main(String[]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printTestResult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printTestResult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printTestResult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printTestResult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printTestResult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printTestResult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(7);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printTestResult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(9);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printTestResult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private static void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printTestResult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isqrt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 +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“) 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==&gt;  “);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System.out.println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IMath.isqrt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arg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));</a:t>
            </a:r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7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JUnit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Conventional Test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eaLnBrk="1" hangingPunct="1"/>
            <a:r>
              <a:rPr lang="en-GB" altLang="en-US" dirty="0"/>
              <a:t>What does this say about the code? Is it right?</a:t>
            </a:r>
          </a:p>
          <a:p>
            <a:pPr eaLnBrk="1" hangingPunct="1"/>
            <a:r>
              <a:rPr lang="en-GB" altLang="en-US" dirty="0"/>
              <a:t>What’s the problem with this kind of test output?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628800"/>
            <a:ext cx="841374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Isqrt</a:t>
            </a:r>
            <a:r>
              <a:rPr lang="en-GB" altLang="en-US" sz="1800" dirty="0"/>
              <a:t>(0) ==&gt;</a:t>
            </a:r>
            <a:r>
              <a:rPr lang="en-GB" altLang="en-US" sz="1800" dirty="0">
                <a:sym typeface="Wingdings" panose="05000000000000000000" pitchFamily="2" charset="2"/>
              </a:rPr>
              <a:t>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Isqrt</a:t>
            </a:r>
            <a:r>
              <a:rPr lang="en-GB" altLang="en-US" sz="1800" dirty="0"/>
              <a:t>(1) ==&gt;</a:t>
            </a:r>
            <a:r>
              <a:rPr lang="en-GB" altLang="en-US" sz="1800" dirty="0">
                <a:sym typeface="Wingdings" panose="05000000000000000000" pitchFamily="2" charset="2"/>
              </a:rPr>
              <a:t>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Isqrt</a:t>
            </a:r>
            <a:r>
              <a:rPr lang="en-GB" altLang="en-US" sz="1800" dirty="0"/>
              <a:t>(2) ==&gt;</a:t>
            </a:r>
            <a:r>
              <a:rPr lang="en-GB" altLang="en-US" sz="1800" dirty="0">
                <a:sym typeface="Wingdings" panose="05000000000000000000" pitchFamily="2" charset="2"/>
              </a:rPr>
              <a:t>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Isqrt</a:t>
            </a:r>
            <a:r>
              <a:rPr lang="en-GB" altLang="en-US" sz="1800" dirty="0"/>
              <a:t>(3) ==&gt;</a:t>
            </a:r>
            <a:r>
              <a:rPr lang="en-GB" altLang="en-US" sz="1800" dirty="0">
                <a:sym typeface="Wingdings" panose="05000000000000000000" pitchFamily="2" charset="2"/>
              </a:rPr>
              <a:t>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Isqrt</a:t>
            </a:r>
            <a:r>
              <a:rPr lang="en-GB" altLang="en-US" sz="1800" dirty="0"/>
              <a:t>(4) ==&gt;</a:t>
            </a:r>
            <a:r>
              <a:rPr lang="en-GB" altLang="en-US" sz="1800" dirty="0">
                <a:sym typeface="Wingdings" panose="05000000000000000000" pitchFamily="2" charset="2"/>
              </a:rPr>
              <a:t>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Isqrt</a:t>
            </a:r>
            <a:r>
              <a:rPr lang="en-GB" altLang="en-US" sz="1800" dirty="0"/>
              <a:t>(7) ==&gt;</a:t>
            </a:r>
            <a:r>
              <a:rPr lang="en-GB" altLang="en-US" sz="1800" dirty="0">
                <a:sym typeface="Wingdings" panose="05000000000000000000" pitchFamily="2" charset="2"/>
              </a:rPr>
              <a:t>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Isqrt</a:t>
            </a:r>
            <a:r>
              <a:rPr lang="en-GB" altLang="en-US" sz="1800" dirty="0"/>
              <a:t>(9) ==&gt;</a:t>
            </a:r>
            <a:r>
              <a:rPr lang="en-GB" altLang="en-US" sz="1800" dirty="0">
                <a:sym typeface="Wingdings" panose="05000000000000000000" pitchFamily="2" charset="2"/>
              </a:rPr>
              <a:t>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Isqrt</a:t>
            </a:r>
            <a:r>
              <a:rPr lang="en-GB" altLang="en-US" sz="1800" dirty="0"/>
              <a:t>(100) ==&gt;</a:t>
            </a:r>
            <a:r>
              <a:rPr lang="en-GB" altLang="en-US" sz="1800" dirty="0">
                <a:sym typeface="Wingdings" panose="05000000000000000000" pitchFamily="2" charset="2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420973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Testing Concepts</a:t>
            </a:r>
          </a:p>
          <a:p>
            <a:pPr lvl="1"/>
            <a:r>
              <a:rPr lang="en-US" dirty="0"/>
              <a:t>We Will Focus on </a:t>
            </a:r>
            <a:r>
              <a:rPr lang="en-US" b="1" dirty="0"/>
              <a:t>Unit Testing</a:t>
            </a:r>
          </a:p>
          <a:p>
            <a:r>
              <a:rPr lang="en-US" dirty="0"/>
              <a:t>Conventional Approach</a:t>
            </a:r>
          </a:p>
          <a:p>
            <a:r>
              <a:rPr lang="en-US" dirty="0"/>
              <a:t>Testing Tool: </a:t>
            </a:r>
            <a:r>
              <a:rPr lang="en-US" dirty="0" err="1"/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40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JUnit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Solution?</a:t>
            </a:r>
          </a:p>
          <a:p>
            <a:pPr marL="0" indent="0">
              <a:buNone/>
            </a:pPr>
            <a:endParaRPr lang="en-US" dirty="0"/>
          </a:p>
          <a:p>
            <a:pPr eaLnBrk="1" hangingPunct="1"/>
            <a:r>
              <a:rPr lang="en-GB" altLang="en-US" sz="2500" dirty="0"/>
              <a:t>Automatic verification by testing program</a:t>
            </a:r>
          </a:p>
          <a:p>
            <a:pPr lvl="1" eaLnBrk="1" hangingPunct="1"/>
            <a:r>
              <a:rPr lang="en-GB" altLang="en-US" sz="2100" dirty="0"/>
              <a:t>Can write such a test program by yourself, or</a:t>
            </a:r>
          </a:p>
          <a:p>
            <a:pPr lvl="1" eaLnBrk="1" hangingPunct="1"/>
            <a:r>
              <a:rPr lang="en-GB" altLang="en-US" sz="2100" dirty="0"/>
              <a:t>Use a testing tool such as </a:t>
            </a:r>
            <a:r>
              <a:rPr lang="en-GB" altLang="en-US" sz="2100" b="1" dirty="0" err="1"/>
              <a:t>JUnit</a:t>
            </a:r>
            <a:endParaRPr lang="en-GB" altLang="en-US" sz="21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86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JUnit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With </a:t>
            </a:r>
            <a:r>
              <a:rPr lang="en-US" dirty="0" err="1"/>
              <a:t>JUnit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628800"/>
            <a:ext cx="84137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alt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org.junit.Test</a:t>
            </a:r>
            <a:r>
              <a:rPr lang="en-GB" alt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static </a:t>
            </a:r>
            <a:r>
              <a:rPr lang="en-GB" alt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org.junit.Assert</a:t>
            </a:r>
            <a:r>
              <a:rPr lang="en-GB" alt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A </a:t>
            </a:r>
            <a:r>
              <a:rPr lang="en-GB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</a:t>
            </a:r>
            <a:r>
              <a:rPr lang="en-GB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class to test the class </a:t>
            </a:r>
            <a:r>
              <a:rPr lang="en-GB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IMath</a:t>
            </a:r>
            <a:r>
              <a:rPr lang="en-GB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IMathTest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Test </a:t>
            </a:r>
            <a:r>
              <a:rPr lang="en-GB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isqrt</a:t>
            </a:r>
            <a:r>
              <a:rPr lang="en-GB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testIsqrt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alt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IMath.isqrt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(0));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(1,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IMath.isqrt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(1));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(1,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IMath.isqrt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(2));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(1,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IMath.isqrt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(3));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IMath.isqrt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(4));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IMath.isqrt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(7));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IMath.isqrt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(9));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(10,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IMath.isqrt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(100));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64137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JUnit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The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628800"/>
            <a:ext cx="841374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/** Run the tests.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GB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org.junit.runner.JUnitCore.main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IMathTest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2556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JUnit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628800"/>
            <a:ext cx="8413749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$ </a:t>
            </a:r>
            <a:r>
              <a:rPr lang="en-GB" altLang="en-US" sz="1800" dirty="0" err="1"/>
              <a:t>javac</a:t>
            </a:r>
            <a:r>
              <a:rPr lang="en-GB" altLang="en-US" sz="1800" dirty="0"/>
              <a:t> IMath.java IMathTest.java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$ java </a:t>
            </a:r>
            <a:r>
              <a:rPr lang="en-GB" altLang="en-US" sz="1800" dirty="0" err="1"/>
              <a:t>IMathTest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JUnit</a:t>
            </a:r>
            <a:r>
              <a:rPr lang="en-GB" altLang="en-US" sz="1800" dirty="0"/>
              <a:t> version 4.10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.E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Time: 0.015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There was 1 failure: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1) </a:t>
            </a:r>
            <a:r>
              <a:rPr lang="en-US" sz="1800" dirty="0" err="1"/>
              <a:t>testIsqrt</a:t>
            </a:r>
            <a:r>
              <a:rPr lang="en-US" sz="1800" dirty="0"/>
              <a:t>(</a:t>
            </a:r>
            <a:r>
              <a:rPr lang="en-US" sz="1800" dirty="0" err="1"/>
              <a:t>IMathTest</a:t>
            </a:r>
            <a:r>
              <a:rPr lang="en-US" sz="1800" dirty="0"/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     </a:t>
            </a:r>
            <a:r>
              <a:rPr lang="en-US" sz="1800" dirty="0" err="1"/>
              <a:t>java.lang.AssertionError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C00000"/>
                </a:solidFill>
              </a:rPr>
              <a:t>expected:&lt;0&gt; but was:&lt;1&gt;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        at </a:t>
            </a:r>
            <a:r>
              <a:rPr lang="en-US" sz="1800" dirty="0" err="1"/>
              <a:t>org.junit.Assert.fail</a:t>
            </a:r>
            <a:r>
              <a:rPr lang="en-US" sz="1800" dirty="0"/>
              <a:t>(Assert.java:93)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at </a:t>
            </a:r>
            <a:r>
              <a:rPr lang="en-GB" altLang="en-US" sz="1800" dirty="0" err="1"/>
              <a:t>IMathTest.main</a:t>
            </a:r>
            <a:r>
              <a:rPr lang="en-GB" altLang="en-US" sz="1800" dirty="0"/>
              <a:t>(IMathTest.java:13)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>
                <a:solidFill>
                  <a:srgbClr val="C00000"/>
                </a:solidFill>
                <a:ea typeface="굴림" panose="020B0600000101010101" pitchFamily="34" charset="-127"/>
              </a:rPr>
              <a:t>FAILURES!!!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>
                <a:solidFill>
                  <a:srgbClr val="C00000"/>
                </a:solidFill>
                <a:ea typeface="굴림" panose="020B0600000101010101" pitchFamily="34" charset="-127"/>
              </a:rPr>
              <a:t>Tests run: 1,  Failures: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Question: Is this better? If so, why?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1769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: ASML B.V.</a:t>
            </a:r>
          </a:p>
        </p:txBody>
      </p:sp>
      <p:pic>
        <p:nvPicPr>
          <p:cNvPr id="4" name="Picture 3" descr="ASML-Machin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93096"/>
            <a:ext cx="2527185" cy="1512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1196752"/>
            <a:ext cx="25202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Software Patch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276872"/>
            <a:ext cx="25202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Cases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1840" y="3356992"/>
            <a:ext cx="25202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Regression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200" y="335699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335699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Alpha Stage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494116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Beta Stage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9832" y="5949280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(Samsung, Intel,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 bwMode="auto">
          <a:xfrm>
            <a:off x="4391980" y="1596862"/>
            <a:ext cx="0" cy="6800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>
            <a:off x="4391980" y="2676982"/>
            <a:ext cx="0" cy="6800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7" idx="2"/>
            <a:endCxn id="4" idx="0"/>
          </p:cNvCxnSpPr>
          <p:nvPr/>
        </p:nvCxnSpPr>
        <p:spPr bwMode="auto">
          <a:xfrm>
            <a:off x="4391980" y="3757102"/>
            <a:ext cx="3453" cy="5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06932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to pass all the tests cases?</a:t>
            </a:r>
          </a:p>
        </p:txBody>
      </p:sp>
    </p:spTree>
    <p:extLst>
      <p:ext uri="{BB962C8B-B14F-4D97-AF65-F5344CB8AC3E}">
        <p14:creationId xmlns:p14="http://schemas.microsoft.com/office/powerpoint/2010/main" val="2060524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3A80-054F-477F-9D42-1A45B31F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16DB-2CFD-4965-A467-61A21FFF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Load testing</a:t>
            </a:r>
            <a:r>
              <a:rPr lang="en-US" dirty="0"/>
              <a:t> </a:t>
            </a:r>
            <a:r>
              <a:rPr lang="en-US" b="0" dirty="0"/>
              <a:t>generally refers to the practice of modeling the expected usage of a software program by simulating multiple users accessing the program concurrently</a:t>
            </a:r>
          </a:p>
          <a:p>
            <a:r>
              <a:rPr lang="en-US" b="0" dirty="0"/>
              <a:t>this testing is most relevant for multi-user systems; often one built using a client/server model, such as web servers</a:t>
            </a:r>
          </a:p>
        </p:txBody>
      </p:sp>
    </p:spTree>
    <p:extLst>
      <p:ext uri="{BB962C8B-B14F-4D97-AF65-F5344CB8AC3E}">
        <p14:creationId xmlns:p14="http://schemas.microsoft.com/office/powerpoint/2010/main" val="3402976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009D-8706-4392-BA6B-B76EEF88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 – Apache JMeter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0628-7FE7-4446-A0D7-78A80D28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JMeter is an </a:t>
            </a:r>
            <a:r>
              <a:rPr lang="en-US" dirty="0">
                <a:hlinkClick r:id="rId2" tooltip="Apache Software Foundation"/>
              </a:rPr>
              <a:t>Apache</a:t>
            </a:r>
            <a:r>
              <a:rPr lang="en-US" dirty="0"/>
              <a:t> </a:t>
            </a:r>
            <a:r>
              <a:rPr lang="en-US" dirty="0">
                <a:hlinkClick r:id="rId3" tooltip="Project"/>
              </a:rPr>
              <a:t>project</a:t>
            </a:r>
            <a:r>
              <a:rPr lang="en-US" dirty="0"/>
              <a:t> that can be used as a </a:t>
            </a:r>
            <a:r>
              <a:rPr lang="en-US" dirty="0">
                <a:hlinkClick r:id="rId4" tooltip="Load testing"/>
              </a:rPr>
              <a:t>load testing</a:t>
            </a:r>
            <a:r>
              <a:rPr lang="en-US" dirty="0"/>
              <a:t> tool for analyzing and measuring the performance of a variety of services, with a focus on </a:t>
            </a:r>
            <a:r>
              <a:rPr lang="en-US" dirty="0">
                <a:hlinkClick r:id="rId5" tooltip="Web application"/>
              </a:rPr>
              <a:t>web applications</a:t>
            </a:r>
            <a:endParaRPr lang="en-US" dirty="0"/>
          </a:p>
          <a:p>
            <a:r>
              <a:rPr lang="en-US" dirty="0"/>
              <a:t>JMeter can be used as a unit-test tool for JDBC database connections, FTP, LDAP, Webservices, JMS, HTTP, generic TCP connections and OS native processes</a:t>
            </a:r>
          </a:p>
        </p:txBody>
      </p:sp>
    </p:spTree>
    <p:extLst>
      <p:ext uri="{BB962C8B-B14F-4D97-AF65-F5344CB8AC3E}">
        <p14:creationId xmlns:p14="http://schemas.microsoft.com/office/powerpoint/2010/main" val="1450425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A33F-FC03-4708-8787-7F9A7296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Acceptance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2878-A904-4108-BF89-E01AED37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explained after </a:t>
            </a:r>
            <a:r>
              <a:rPr lang="en-US"/>
              <a:t>Midterm Test</a:t>
            </a:r>
          </a:p>
        </p:txBody>
      </p:sp>
    </p:spTree>
    <p:extLst>
      <p:ext uri="{BB962C8B-B14F-4D97-AF65-F5344CB8AC3E}">
        <p14:creationId xmlns:p14="http://schemas.microsoft.com/office/powerpoint/2010/main" val="1012277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 helps to:</a:t>
            </a:r>
          </a:p>
          <a:p>
            <a:pPr lvl="1"/>
            <a:r>
              <a:rPr lang="en-US" dirty="0"/>
              <a:t>Ensure that a module works</a:t>
            </a:r>
          </a:p>
          <a:p>
            <a:pPr lvl="1"/>
            <a:r>
              <a:rPr lang="en-US" dirty="0"/>
              <a:t>Catch bugs earlier</a:t>
            </a:r>
          </a:p>
          <a:p>
            <a:pPr lvl="1"/>
            <a:r>
              <a:rPr lang="en-US" dirty="0"/>
              <a:t>Allow better software design</a:t>
            </a:r>
          </a:p>
          <a:p>
            <a:r>
              <a:rPr lang="en-US" dirty="0"/>
              <a:t>Does not guarantee your software free from bugs but can increase the quality</a:t>
            </a:r>
          </a:p>
        </p:txBody>
      </p:sp>
    </p:spTree>
    <p:extLst>
      <p:ext uri="{BB962C8B-B14F-4D97-AF65-F5344CB8AC3E}">
        <p14:creationId xmlns:p14="http://schemas.microsoft.com/office/powerpoint/2010/main" val="49260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75000"/>
            </a:pPr>
            <a:r>
              <a:rPr lang="en-GB" altLang="en-US" b="1" dirty="0"/>
              <a:t>A process of showing that a program works for </a:t>
            </a:r>
            <a:r>
              <a:rPr lang="en-GB" altLang="en-US" b="1" u="sng" dirty="0">
                <a:solidFill>
                  <a:srgbClr val="FF0000"/>
                </a:solidFill>
              </a:rPr>
              <a:t>certain inputs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0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dirty="0"/>
              <a:t>Quality Assurance</a:t>
            </a:r>
          </a:p>
          <a:p>
            <a:r>
              <a:rPr lang="en-US" sz="3200" b="0" dirty="0"/>
              <a:t>Improve software design</a:t>
            </a:r>
          </a:p>
          <a:p>
            <a:pPr marL="0" indent="0">
              <a:buNone/>
            </a:pPr>
            <a:r>
              <a:rPr lang="en-US" sz="3200" b="0" dirty="0"/>
              <a:t>    Make software easier to understand</a:t>
            </a:r>
          </a:p>
          <a:p>
            <a:r>
              <a:rPr lang="en-US" sz="3200" b="0" dirty="0"/>
              <a:t>Reduce debugging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4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pPr marL="800100" lvl="3" indent="-342900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GB" altLang="en-US" dirty="0">
                <a:solidFill>
                  <a:srgbClr val="000000"/>
                </a:solidFill>
              </a:rPr>
              <a:t>To test each module (unit, or component) independently</a:t>
            </a:r>
          </a:p>
          <a:p>
            <a:pPr marL="800100" lvl="3" indent="-342900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GB" altLang="en-US" dirty="0">
                <a:solidFill>
                  <a:srgbClr val="000000"/>
                </a:solidFill>
              </a:rPr>
              <a:t>Mostly done by developers of the modules</a:t>
            </a:r>
          </a:p>
          <a:p>
            <a:pPr marL="800100" lvl="3" indent="-342900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GB" altLang="en-US" dirty="0">
              <a:solidFill>
                <a:srgbClr val="000000"/>
              </a:solidFill>
            </a:endParaRPr>
          </a:p>
          <a:p>
            <a:pPr marL="342900" lvl="2" indent="-342900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Integration and System Testing / Regression Test</a:t>
            </a:r>
          </a:p>
          <a:p>
            <a:pPr marL="800100" lvl="3" indent="-342900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GB" altLang="en-US" dirty="0">
                <a:solidFill>
                  <a:srgbClr val="000000"/>
                </a:solidFill>
              </a:rPr>
              <a:t>To test the system as a whole</a:t>
            </a:r>
          </a:p>
          <a:p>
            <a:pPr marL="800100" lvl="3" indent="-342900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Often done by separate testing or Quality Assurance Team</a:t>
            </a:r>
          </a:p>
          <a:p>
            <a:pPr marL="800100" lvl="3" indent="-342900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dirty="0">
              <a:cs typeface="Calibri" panose="020F0502020204030204" pitchFamily="34" charset="0"/>
            </a:endParaRPr>
          </a:p>
          <a:p>
            <a:pPr marL="342900" lvl="2" indent="-342900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Acceptance Testing</a:t>
            </a:r>
          </a:p>
          <a:p>
            <a:pPr marL="800100" lvl="3" indent="-342900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cs typeface="Calibri" panose="020F0502020204030204" pitchFamily="34" charset="0"/>
              </a:rPr>
              <a:t>To validate system functions (requirements)</a:t>
            </a:r>
          </a:p>
          <a:p>
            <a:pPr marL="800100" lvl="3" indent="-342900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cs typeface="Calibri" panose="020F0502020204030204" pitchFamily="34" charset="0"/>
              </a:rPr>
              <a:t>Dealing with customers or users</a:t>
            </a:r>
          </a:p>
          <a:p>
            <a:pPr marL="342900" lvl="2" indent="-342900">
              <a:spcBef>
                <a:spcPct val="10000"/>
              </a:spcBef>
              <a:spcAft>
                <a:spcPct val="2000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GB" alt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7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Start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Software Quality and Testing is life-cycle process…</a:t>
            </a:r>
          </a:p>
        </p:txBody>
      </p:sp>
    </p:spTree>
    <p:extLst>
      <p:ext uri="{BB962C8B-B14F-4D97-AF65-F5344CB8AC3E}">
        <p14:creationId xmlns:p14="http://schemas.microsoft.com/office/powerpoint/2010/main" val="92423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V-model of Development</a:t>
            </a:r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" y="1700808"/>
            <a:ext cx="8923338" cy="312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46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sz="3600" i="1" dirty="0"/>
          </a:p>
          <a:p>
            <a:pPr>
              <a:buNone/>
            </a:pPr>
            <a:endParaRPr lang="de-DE" sz="3600" i="1" dirty="0"/>
          </a:p>
          <a:p>
            <a:pPr>
              <a:buNone/>
            </a:pPr>
            <a:r>
              <a:rPr lang="de-DE" sz="3600" i="1" dirty="0"/>
              <a:t>Testing does not guarantee</a:t>
            </a:r>
          </a:p>
          <a:p>
            <a:pPr>
              <a:buNone/>
            </a:pPr>
            <a:r>
              <a:rPr lang="de-DE" sz="3600" i="1" dirty="0"/>
              <a:t>the absence of defects</a:t>
            </a:r>
            <a:endParaRPr lang="de-DE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14799"/>
      </p:ext>
    </p:extLst>
  </p:cSld>
  <p:clrMapOvr>
    <a:masterClrMapping/>
  </p:clrMapOvr>
</p:sld>
</file>

<file path=ppt/theme/theme1.xml><?xml version="1.0" encoding="utf-8"?>
<a:theme xmlns:a="http://schemas.openxmlformats.org/drawingml/2006/main" name="KP1-template">
  <a:themeElements>
    <a:clrScheme name="KP1-template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KP1-templat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KP1-template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P1-template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1-template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1-template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C:\home\denny\kp1\KP1-template.pot</Template>
  <TotalTime>26782</TotalTime>
  <Words>1671</Words>
  <Application>Microsoft Office PowerPoint</Application>
  <PresentationFormat>On-screen Show (4:3)</PresentationFormat>
  <Paragraphs>313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굴림</vt:lpstr>
      <vt:lpstr>Arial</vt:lpstr>
      <vt:lpstr>Calibri</vt:lpstr>
      <vt:lpstr>Consolas</vt:lpstr>
      <vt:lpstr>Verdana</vt:lpstr>
      <vt:lpstr>Wingdings</vt:lpstr>
      <vt:lpstr>KP1-template</vt:lpstr>
      <vt:lpstr>Unit Testing</vt:lpstr>
      <vt:lpstr>References</vt:lpstr>
      <vt:lpstr>Testing</vt:lpstr>
      <vt:lpstr>Testing</vt:lpstr>
      <vt:lpstr>Why Testing?</vt:lpstr>
      <vt:lpstr>Phases</vt:lpstr>
      <vt:lpstr>When To Start Testing?</vt:lpstr>
      <vt:lpstr>The V-model of Development</vt:lpstr>
      <vt:lpstr>Fact of Testing</vt:lpstr>
      <vt:lpstr>What is Test Case?</vt:lpstr>
      <vt:lpstr>Test Case Design Technique</vt:lpstr>
      <vt:lpstr>Black Box Tests</vt:lpstr>
      <vt:lpstr>White Box Tests</vt:lpstr>
      <vt:lpstr>Types of Tests</vt:lpstr>
      <vt:lpstr>Testing Framework</vt:lpstr>
      <vt:lpstr>Unit Testing</vt:lpstr>
      <vt:lpstr>Unit?</vt:lpstr>
      <vt:lpstr>Why Unit Testing?</vt:lpstr>
      <vt:lpstr>Why Unit Testing? (2)</vt:lpstr>
      <vt:lpstr>Why Unit Testing? (3)</vt:lpstr>
      <vt:lpstr>How to Do Unit Testing?</vt:lpstr>
      <vt:lpstr>Unit Testing Steps</vt:lpstr>
      <vt:lpstr>Introduction to JUnit</vt:lpstr>
      <vt:lpstr>JUnit</vt:lpstr>
      <vt:lpstr>JUnit</vt:lpstr>
      <vt:lpstr>JUnit...</vt:lpstr>
      <vt:lpstr>Why Use JUnit?</vt:lpstr>
      <vt:lpstr>Why Use JUnit?</vt:lpstr>
      <vt:lpstr>Why Use JUnit?</vt:lpstr>
      <vt:lpstr>Why Use JUnit?</vt:lpstr>
      <vt:lpstr>Why Use JUnit?</vt:lpstr>
      <vt:lpstr>Why Use JUnit?</vt:lpstr>
      <vt:lpstr>Why Use JUnit?</vt:lpstr>
      <vt:lpstr>Real Example : ASML B.V.</vt:lpstr>
      <vt:lpstr>Question</vt:lpstr>
      <vt:lpstr>Load Testing</vt:lpstr>
      <vt:lpstr>Load Testing – Apache JMeter</vt:lpstr>
      <vt:lpstr>User Acceptance Test</vt:lpstr>
      <vt:lpstr>Summary</vt:lpstr>
    </vt:vector>
  </TitlesOfParts>
  <Company>University of Indonesia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Java Program</dc:title>
  <dc:subject>Compiling</dc:subject>
  <dc:creator>Denny</dc:creator>
  <cp:lastModifiedBy>Qorib Munajat</cp:lastModifiedBy>
  <cp:revision>777</cp:revision>
  <cp:lastPrinted>2017-05-04T07:47:02Z</cp:lastPrinted>
  <dcterms:created xsi:type="dcterms:W3CDTF">2000-01-30T03:59:38Z</dcterms:created>
  <dcterms:modified xsi:type="dcterms:W3CDTF">2018-03-24T01:30:15Z</dcterms:modified>
</cp:coreProperties>
</file>