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4"/>
  </p:notesMasterIdLst>
  <p:handoutMasterIdLst>
    <p:handoutMasterId r:id="rId35"/>
  </p:handoutMasterIdLst>
  <p:sldIdLst>
    <p:sldId id="394" r:id="rId2"/>
    <p:sldId id="395" r:id="rId3"/>
    <p:sldId id="396" r:id="rId4"/>
    <p:sldId id="397" r:id="rId5"/>
    <p:sldId id="398" r:id="rId6"/>
    <p:sldId id="399" r:id="rId7"/>
    <p:sldId id="400" r:id="rId8"/>
    <p:sldId id="401" r:id="rId9"/>
    <p:sldId id="402" r:id="rId10"/>
    <p:sldId id="403" r:id="rId11"/>
    <p:sldId id="404" r:id="rId12"/>
    <p:sldId id="405" r:id="rId13"/>
    <p:sldId id="406" r:id="rId14"/>
    <p:sldId id="417" r:id="rId15"/>
    <p:sldId id="418" r:id="rId16"/>
    <p:sldId id="419" r:id="rId17"/>
    <p:sldId id="425" r:id="rId18"/>
    <p:sldId id="426" r:id="rId19"/>
    <p:sldId id="427" r:id="rId20"/>
    <p:sldId id="428" r:id="rId21"/>
    <p:sldId id="407" r:id="rId22"/>
    <p:sldId id="408" r:id="rId23"/>
    <p:sldId id="423" r:id="rId24"/>
    <p:sldId id="429" r:id="rId25"/>
    <p:sldId id="409" r:id="rId26"/>
    <p:sldId id="410" r:id="rId27"/>
    <p:sldId id="411" r:id="rId28"/>
    <p:sldId id="412" r:id="rId29"/>
    <p:sldId id="413" r:id="rId30"/>
    <p:sldId id="414" r:id="rId31"/>
    <p:sldId id="415" r:id="rId32"/>
    <p:sldId id="416" r:id="rId33"/>
  </p:sldIdLst>
  <p:sldSz cx="9144000" cy="6858000" type="screen4x3"/>
  <p:notesSz cx="7099300" cy="10234613"/>
  <p:defaultTextStyle>
    <a:defPPr>
      <a:defRPr lang="en-GB"/>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66CCFF"/>
    <a:srgbClr val="E62E20"/>
    <a:srgbClr val="FFCC66"/>
    <a:srgbClr val="FF99CC"/>
    <a:srgbClr val="00FF00"/>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8" autoAdjust="0"/>
    <p:restoredTop sz="86437" autoAdjust="0"/>
  </p:normalViewPr>
  <p:slideViewPr>
    <p:cSldViewPr>
      <p:cViewPr varScale="1">
        <p:scale>
          <a:sx n="85" d="100"/>
          <a:sy n="85" d="100"/>
        </p:scale>
        <p:origin x="-1888" y="-104"/>
      </p:cViewPr>
      <p:guideLst>
        <p:guide orient="horz" pos="2160"/>
        <p:guide pos="2880"/>
      </p:guideLst>
    </p:cSldViewPr>
  </p:slideViewPr>
  <p:outlineViewPr>
    <p:cViewPr>
      <p:scale>
        <a:sx n="33" d="100"/>
        <a:sy n="33" d="100"/>
      </p:scale>
      <p:origin x="0" y="13116"/>
    </p:cViewPr>
  </p:outlineViewPr>
  <p:notesTextViewPr>
    <p:cViewPr>
      <p:scale>
        <a:sx n="100" d="100"/>
        <a:sy n="100" d="100"/>
      </p:scale>
      <p:origin x="0" y="0"/>
    </p:cViewPr>
  </p:notesTextViewPr>
  <p:sorterViewPr>
    <p:cViewPr>
      <p:scale>
        <a:sx n="66" d="100"/>
        <a:sy n="66" d="100"/>
      </p:scale>
      <p:origin x="0" y="2256"/>
    </p:cViewPr>
  </p:sorterViewPr>
  <p:notesViewPr>
    <p:cSldViewPr>
      <p:cViewPr varScale="1">
        <p:scale>
          <a:sx n="89" d="100"/>
          <a:sy n="89" d="100"/>
        </p:scale>
        <p:origin x="-3846"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8" tIns="49524" rIns="99048" bIns="49524" numCol="1" anchor="t" anchorCtr="0" compatLnSpc="1">
            <a:prstTxWarp prst="textNoShape">
              <a:avLst/>
            </a:prstTxWarp>
          </a:bodyPr>
          <a:lstStyle>
            <a:lvl1pPr eaLnBrk="1" hangingPunct="1">
              <a:defRPr sz="1300"/>
            </a:lvl1pPr>
          </a:lstStyle>
          <a:p>
            <a:pPr>
              <a:defRPr/>
            </a:pPr>
            <a:endParaRPr lang="en-US"/>
          </a:p>
        </p:txBody>
      </p:sp>
      <p:sp>
        <p:nvSpPr>
          <p:cNvPr id="16793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8" tIns="49524" rIns="99048" bIns="49524" numCol="1" anchor="t" anchorCtr="0" compatLnSpc="1">
            <a:prstTxWarp prst="textNoShape">
              <a:avLst/>
            </a:prstTxWarp>
          </a:bodyPr>
          <a:lstStyle>
            <a:lvl1pPr algn="r" eaLnBrk="1" hangingPunct="1">
              <a:defRPr sz="1300"/>
            </a:lvl1pPr>
          </a:lstStyle>
          <a:p>
            <a:pPr>
              <a:defRPr/>
            </a:pPr>
            <a:endParaRPr lang="en-US"/>
          </a:p>
        </p:txBody>
      </p:sp>
      <p:sp>
        <p:nvSpPr>
          <p:cNvPr id="16794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8" tIns="49524" rIns="99048" bIns="49524" numCol="1" anchor="b" anchorCtr="0" compatLnSpc="1">
            <a:prstTxWarp prst="textNoShape">
              <a:avLst/>
            </a:prstTxWarp>
          </a:bodyPr>
          <a:lstStyle>
            <a:lvl1pPr eaLnBrk="1" hangingPunct="1">
              <a:defRPr sz="1300"/>
            </a:lvl1pPr>
          </a:lstStyle>
          <a:p>
            <a:pPr>
              <a:defRPr/>
            </a:pPr>
            <a:endParaRPr lang="en-US"/>
          </a:p>
        </p:txBody>
      </p:sp>
      <p:sp>
        <p:nvSpPr>
          <p:cNvPr id="16794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8" tIns="49524" rIns="99048" bIns="49524" numCol="1" anchor="b" anchorCtr="0" compatLnSpc="1">
            <a:prstTxWarp prst="textNoShape">
              <a:avLst/>
            </a:prstTxWarp>
          </a:bodyPr>
          <a:lstStyle>
            <a:lvl1pPr algn="r" eaLnBrk="1" hangingPunct="1">
              <a:defRPr sz="1300"/>
            </a:lvl1pPr>
          </a:lstStyle>
          <a:p>
            <a:pPr>
              <a:defRPr/>
            </a:pPr>
            <a:fld id="{BB88E04F-B422-41FF-AB2F-6D7E99BA5902}" type="slidenum">
              <a:rPr lang="en-US" altLang="en-US"/>
              <a:pPr>
                <a:defRPr/>
              </a:pPr>
              <a:t>‹#›</a:t>
            </a:fld>
            <a:endParaRPr lang="en-US" altLang="en-US"/>
          </a:p>
        </p:txBody>
      </p:sp>
    </p:spTree>
    <p:extLst>
      <p:ext uri="{BB962C8B-B14F-4D97-AF65-F5344CB8AC3E}">
        <p14:creationId xmlns:p14="http://schemas.microsoft.com/office/powerpoint/2010/main" val="4207461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GB"/>
          </a:p>
        </p:txBody>
      </p:sp>
      <p:sp>
        <p:nvSpPr>
          <p:cNvPr id="8909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0"/>
            <a:r>
              <a:rPr lang="en-GB" noProof="0"/>
              <a:t>Second level</a:t>
            </a:r>
          </a:p>
          <a:p>
            <a:pPr lvl="0"/>
            <a:r>
              <a:rPr lang="en-GB" noProof="0"/>
              <a:t>Third level</a:t>
            </a:r>
          </a:p>
          <a:p>
            <a:pPr lvl="0"/>
            <a:r>
              <a:rPr lang="en-GB" noProof="0"/>
              <a:t>Fourth level</a:t>
            </a:r>
          </a:p>
          <a:p>
            <a:pPr lvl="0"/>
            <a:r>
              <a:rPr lang="en-GB" noProof="0"/>
              <a:t>Fifth level</a:t>
            </a:r>
          </a:p>
        </p:txBody>
      </p:sp>
      <p:sp>
        <p:nvSpPr>
          <p:cNvPr id="8909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GB"/>
          </a:p>
        </p:txBody>
      </p:sp>
      <p:sp>
        <p:nvSpPr>
          <p:cNvPr id="8909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A88E122F-E897-4F75-A60E-D6A0A731487E}" type="slidenum">
              <a:rPr lang="en-GB" altLang="en-US"/>
              <a:pPr>
                <a:defRPr/>
              </a:pPr>
              <a:t>‹#›</a:t>
            </a:fld>
            <a:endParaRPr lang="en-GB" altLang="en-US"/>
          </a:p>
        </p:txBody>
      </p:sp>
    </p:spTree>
    <p:extLst>
      <p:ext uri="{BB962C8B-B14F-4D97-AF65-F5344CB8AC3E}">
        <p14:creationId xmlns:p14="http://schemas.microsoft.com/office/powerpoint/2010/main" val="1548957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Karena</a:t>
            </a:r>
            <a:r>
              <a:rPr lang="en-US" dirty="0" smtClean="0"/>
              <a:t> scheduling </a:t>
            </a:r>
            <a:r>
              <a:rPr lang="en-US" dirty="0" err="1" smtClean="0"/>
              <a:t>dari</a:t>
            </a:r>
            <a:r>
              <a:rPr lang="en-US" baseline="0" dirty="0" smtClean="0"/>
              <a:t> operating system </a:t>
            </a:r>
            <a:r>
              <a:rPr lang="en-US" baseline="0" dirty="0" err="1" smtClean="0"/>
              <a:t>bisa</a:t>
            </a:r>
            <a:r>
              <a:rPr lang="en-US" baseline="0" dirty="0" smtClean="0"/>
              <a:t> berbeda2 </a:t>
            </a:r>
            <a:r>
              <a:rPr lang="en-US" baseline="0" dirty="0" err="1" smtClean="0"/>
              <a:t>dan</a:t>
            </a:r>
            <a:r>
              <a:rPr lang="en-US" baseline="0" dirty="0" smtClean="0"/>
              <a:t> </a:t>
            </a:r>
            <a:r>
              <a:rPr lang="en-US" baseline="0" dirty="0" err="1" smtClean="0"/>
              <a:t>kita</a:t>
            </a:r>
            <a:r>
              <a:rPr lang="en-US" baseline="0" dirty="0" smtClean="0"/>
              <a:t> </a:t>
            </a:r>
            <a:r>
              <a:rPr lang="en-US" baseline="0" dirty="0" err="1" smtClean="0"/>
              <a:t>tidak</a:t>
            </a:r>
            <a:r>
              <a:rPr lang="en-US" baseline="0" dirty="0" smtClean="0"/>
              <a:t> </a:t>
            </a:r>
            <a:r>
              <a:rPr lang="en-US" baseline="0" dirty="0" err="1" smtClean="0"/>
              <a:t>punya</a:t>
            </a:r>
            <a:r>
              <a:rPr lang="en-US" baseline="0" dirty="0" smtClean="0"/>
              <a:t> </a:t>
            </a:r>
            <a:r>
              <a:rPr lang="en-US" baseline="0" dirty="0" err="1" smtClean="0"/>
              <a:t>kontrol</a:t>
            </a:r>
            <a:r>
              <a:rPr lang="en-US" baseline="0" dirty="0" smtClean="0"/>
              <a:t> </a:t>
            </a:r>
            <a:r>
              <a:rPr lang="en-US" baseline="0" dirty="0" err="1" smtClean="0"/>
              <a:t>terhadap</a:t>
            </a:r>
            <a:r>
              <a:rPr lang="en-US" baseline="0" dirty="0" smtClean="0"/>
              <a:t> </a:t>
            </a:r>
            <a:r>
              <a:rPr lang="en-US" baseline="0" dirty="0" err="1" smtClean="0"/>
              <a:t>itu</a:t>
            </a:r>
            <a:endParaRPr lang="en-US" baseline="0" dirty="0" smtClean="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a:t>
            </a:fld>
            <a:endParaRPr lang="en-GB" altLang="en-US"/>
          </a:p>
        </p:txBody>
      </p:sp>
    </p:spTree>
    <p:extLst>
      <p:ext uri="{BB962C8B-B14F-4D97-AF65-F5344CB8AC3E}">
        <p14:creationId xmlns:p14="http://schemas.microsoft.com/office/powerpoint/2010/main" val="91899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4</a:t>
            </a:fld>
            <a:endParaRPr lang="en-GB" altLang="en-US"/>
          </a:p>
        </p:txBody>
      </p:sp>
    </p:spTree>
    <p:extLst>
      <p:ext uri="{BB962C8B-B14F-4D97-AF65-F5344CB8AC3E}">
        <p14:creationId xmlns:p14="http://schemas.microsoft.com/office/powerpoint/2010/main" val="393031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 a victim</a:t>
            </a:r>
          </a:p>
          <a:p>
            <a:r>
              <a:rPr lang="en-US" dirty="0" smtClean="0"/>
              <a:t>Timeout</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14</a:t>
            </a:fld>
            <a:endParaRPr lang="en-GB" altLang="en-US"/>
          </a:p>
        </p:txBody>
      </p:sp>
    </p:spTree>
    <p:extLst>
      <p:ext uri="{BB962C8B-B14F-4D97-AF65-F5344CB8AC3E}">
        <p14:creationId xmlns:p14="http://schemas.microsoft.com/office/powerpoint/2010/main" val="61360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Atomicity : No partial completion</a:t>
            </a:r>
          </a:p>
          <a:p>
            <a:endParaRPr lang="en-US" dirty="0" smtClean="0"/>
          </a:p>
          <a:p>
            <a:r>
              <a:rPr lang="en-US" dirty="0" smtClean="0"/>
              <a:t>Example for each of this?</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16</a:t>
            </a:fld>
            <a:endParaRPr lang="en-GB" altLang="en-US"/>
          </a:p>
        </p:txBody>
      </p:sp>
    </p:spTree>
    <p:extLst>
      <p:ext uri="{BB962C8B-B14F-4D97-AF65-F5344CB8AC3E}">
        <p14:creationId xmlns:p14="http://schemas.microsoft.com/office/powerpoint/2010/main" val="280970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438400" y="2590800"/>
            <a:ext cx="59594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defRPr/>
            </a:pPr>
            <a:endParaRPr kumimoji="1" lang="en-US" altLang="en-US" sz="2400"/>
          </a:p>
        </p:txBody>
      </p:sp>
      <p:sp>
        <p:nvSpPr>
          <p:cNvPr id="5" name="Text Box 8"/>
          <p:cNvSpPr txBox="1">
            <a:spLocks noChangeArrowheads="1"/>
          </p:cNvSpPr>
          <p:nvPr/>
        </p:nvSpPr>
        <p:spPr bwMode="auto">
          <a:xfrm>
            <a:off x="2286000" y="1400175"/>
            <a:ext cx="62055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2800" i="1" dirty="0">
                <a:solidFill>
                  <a:schemeClr val="tx2"/>
                </a:solidFill>
              </a:rPr>
              <a:t>Enterprise </a:t>
            </a:r>
            <a:r>
              <a:rPr lang="en-US" altLang="en-US" sz="2800" i="1" dirty="0" err="1">
                <a:solidFill>
                  <a:schemeClr val="tx2"/>
                </a:solidFill>
              </a:rPr>
              <a:t>Aplication</a:t>
            </a:r>
            <a:r>
              <a:rPr lang="en-US" altLang="en-US" sz="2800" i="1" dirty="0">
                <a:solidFill>
                  <a:schemeClr val="tx2"/>
                </a:solidFill>
              </a:rPr>
              <a:t> Architecture</a:t>
            </a:r>
          </a:p>
          <a:p>
            <a:pPr algn="r" eaLnBrk="1" hangingPunct="1">
              <a:defRPr/>
            </a:pPr>
            <a:r>
              <a:rPr lang="en-US" altLang="en-US" sz="2800" i="1" dirty="0">
                <a:solidFill>
                  <a:schemeClr val="tx2"/>
                </a:solidFill>
              </a:rPr>
              <a:t>and Programming</a:t>
            </a:r>
            <a:endParaRPr lang="en-US" altLang="en-US" sz="3600" dirty="0">
              <a:solidFill>
                <a:schemeClr val="tx2"/>
              </a:solidFill>
            </a:endParaRPr>
          </a:p>
        </p:txBody>
      </p:sp>
      <p:sp>
        <p:nvSpPr>
          <p:cNvPr id="6" name="Text Box 9"/>
          <p:cNvSpPr txBox="1">
            <a:spLocks noChangeArrowheads="1"/>
          </p:cNvSpPr>
          <p:nvPr/>
        </p:nvSpPr>
        <p:spPr bwMode="auto">
          <a:xfrm>
            <a:off x="3514725" y="5516563"/>
            <a:ext cx="48831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spcBef>
                <a:spcPct val="50000"/>
              </a:spcBef>
              <a:defRPr/>
            </a:pPr>
            <a:r>
              <a:rPr lang="en-US" altLang="en-US" sz="1400" dirty="0" err="1"/>
              <a:t>Fakultas</a:t>
            </a:r>
            <a:r>
              <a:rPr lang="en-US" altLang="en-US" sz="1400" dirty="0"/>
              <a:t> </a:t>
            </a:r>
            <a:r>
              <a:rPr lang="en-US" altLang="en-US" sz="1400" dirty="0" err="1"/>
              <a:t>Ilmu</a:t>
            </a:r>
            <a:r>
              <a:rPr lang="en-US" altLang="en-US" sz="1400" dirty="0"/>
              <a:t> </a:t>
            </a:r>
            <a:r>
              <a:rPr lang="en-US" altLang="en-US" sz="1400" dirty="0" err="1"/>
              <a:t>Komputer</a:t>
            </a:r>
            <a:r>
              <a:rPr lang="en-US" altLang="en-US" sz="1400" dirty="0"/>
              <a:t> </a:t>
            </a:r>
            <a:br>
              <a:rPr lang="en-US" altLang="en-US" sz="1400" dirty="0"/>
            </a:br>
            <a:r>
              <a:rPr lang="en-US" altLang="en-US" sz="1400" dirty="0" err="1"/>
              <a:t>Universitas</a:t>
            </a:r>
            <a:r>
              <a:rPr lang="en-US" altLang="en-US" sz="1400" dirty="0"/>
              <a:t> Indonesia</a:t>
            </a:r>
          </a:p>
          <a:p>
            <a:pPr algn="r" eaLnBrk="1" hangingPunct="1">
              <a:spcBef>
                <a:spcPct val="50000"/>
              </a:spcBef>
              <a:defRPr/>
            </a:pPr>
            <a:r>
              <a:rPr lang="en-US" altLang="en-US" sz="1400" dirty="0"/>
              <a:t/>
            </a:r>
            <a:br>
              <a:rPr lang="en-US" altLang="en-US" sz="1400" dirty="0"/>
            </a:br>
            <a:r>
              <a:rPr lang="en-US" altLang="en-US" sz="800" b="1" dirty="0"/>
              <a:t>Version 1.0  - Internal Use Only</a:t>
            </a:r>
          </a:p>
        </p:txBody>
      </p:sp>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161925"/>
            <a:ext cx="34559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7571" name="Rectangle 3"/>
          <p:cNvSpPr>
            <a:spLocks noGrp="1" noChangeArrowheads="1"/>
          </p:cNvSpPr>
          <p:nvPr>
            <p:ph type="ctrTitle" sz="quarter"/>
          </p:nvPr>
        </p:nvSpPr>
        <p:spPr>
          <a:xfrm>
            <a:off x="2895600" y="2819400"/>
            <a:ext cx="5468938" cy="461665"/>
          </a:xfrm>
        </p:spPr>
        <p:txBody>
          <a:bodyPr anchor="t"/>
          <a:lstStyle>
            <a:lvl1pPr algn="r">
              <a:spcBef>
                <a:spcPct val="10000"/>
              </a:spcBef>
              <a:spcAft>
                <a:spcPct val="20000"/>
              </a:spcAft>
              <a:buClr>
                <a:schemeClr val="folHlink"/>
              </a:buClr>
              <a:buSzPct val="75000"/>
              <a:buFont typeface="Wingdings" pitchFamily="2" charset="2"/>
              <a:buNone/>
              <a:defRPr sz="2400" b="1">
                <a:solidFill>
                  <a:schemeClr val="tx1"/>
                </a:solidFill>
                <a:latin typeface="Calibri" pitchFamily="34" charset="0"/>
              </a:defRPr>
            </a:lvl1pPr>
          </a:lstStyle>
          <a:p>
            <a:r>
              <a:rPr lang="en-US" dirty="0"/>
              <a:t>Click to edit Master title style</a:t>
            </a:r>
          </a:p>
        </p:txBody>
      </p:sp>
      <p:sp>
        <p:nvSpPr>
          <p:cNvPr id="877578" name="Rectangle 10"/>
          <p:cNvSpPr>
            <a:spLocks noGrp="1" noChangeArrowheads="1"/>
          </p:cNvSpPr>
          <p:nvPr>
            <p:ph type="subTitle" idx="1"/>
          </p:nvPr>
        </p:nvSpPr>
        <p:spPr>
          <a:xfrm>
            <a:off x="2279650" y="3717032"/>
            <a:ext cx="6102350" cy="1130300"/>
          </a:xfrm>
        </p:spPr>
        <p:txBody>
          <a:bodyPr/>
          <a:lstStyle>
            <a:lvl1pPr marL="0" indent="0" algn="r">
              <a:buFont typeface="Wingdings" pitchFamily="2" charset="2"/>
              <a:buNone/>
              <a:defRPr>
                <a:latin typeface="Calibri" pitchFamily="34" charset="0"/>
              </a:defRPr>
            </a:lvl1pPr>
          </a:lstStyle>
          <a:p>
            <a:r>
              <a:rPr lang="en-US" dirty="0"/>
              <a:t>Click to edit Master subtitle style</a:t>
            </a:r>
          </a:p>
        </p:txBody>
      </p:sp>
    </p:spTree>
    <p:extLst>
      <p:ext uri="{BB962C8B-B14F-4D97-AF65-F5344CB8AC3E}">
        <p14:creationId xmlns:p14="http://schemas.microsoft.com/office/powerpoint/2010/main" val="182035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376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96850"/>
            <a:ext cx="2103437" cy="61277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196850"/>
            <a:ext cx="6157913" cy="6127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846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lvl1pPr>
              <a:lnSpc>
                <a:spcPct val="100000"/>
              </a:lnSpc>
              <a:defRPr>
                <a:latin typeface="Calibri" pitchFamily="34" charset="0"/>
              </a:defRPr>
            </a:lvl1pPr>
            <a:lvl2pPr>
              <a:lnSpc>
                <a:spcPct val="100000"/>
              </a:lnSpc>
              <a:defRPr>
                <a:latin typeface="Calibri" pitchFamily="34" charset="0"/>
              </a:defRPr>
            </a:lvl2pPr>
            <a:lvl3pPr>
              <a:lnSpc>
                <a:spcPct val="100000"/>
              </a:lnSpc>
              <a:defRPr sz="1800"/>
            </a:lvl3pPr>
            <a:lvl4pPr>
              <a:lnSpc>
                <a:spcPct val="100000"/>
              </a:lnSpc>
              <a:defRPr sz="1800"/>
            </a:lvl4pPr>
            <a:lvl5pPr>
              <a:lnSpc>
                <a:spcPct val="10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01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1628800"/>
            <a:ext cx="7772400" cy="1362075"/>
          </a:xfrm>
        </p:spPr>
        <p:txBody>
          <a:bodyPr/>
          <a:lstStyle>
            <a:lvl1pPr algn="l">
              <a:defRPr sz="4000" b="1" cap="small" baseline="0"/>
            </a:lvl1pPr>
          </a:lstStyle>
          <a:p>
            <a:r>
              <a:rPr lang="en-US" dirty="0"/>
              <a:t>Click to edit Master title style</a:t>
            </a:r>
            <a:endParaRPr lang="en-AU" dirty="0"/>
          </a:p>
        </p:txBody>
      </p:sp>
      <p:sp>
        <p:nvSpPr>
          <p:cNvPr id="3" name="Text Placeholder 2"/>
          <p:cNvSpPr>
            <a:spLocks noGrp="1"/>
          </p:cNvSpPr>
          <p:nvPr>
            <p:ph type="body" idx="1"/>
          </p:nvPr>
        </p:nvSpPr>
        <p:spPr>
          <a:xfrm>
            <a:off x="899592" y="3100400"/>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184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702175"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3336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14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659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513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7131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53198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56588" y="5964238"/>
            <a:ext cx="650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196850"/>
            <a:ext cx="8162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3375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6548" name="Rectangle 4"/>
          <p:cNvSpPr>
            <a:spLocks noGrp="1" noChangeArrowheads="1"/>
          </p:cNvSpPr>
          <p:nvPr>
            <p:ph type="dt" sz="half" idx="2"/>
          </p:nvPr>
        </p:nvSpPr>
        <p:spPr bwMode="auto">
          <a:xfrm>
            <a:off x="428625" y="6418263"/>
            <a:ext cx="1905000"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vl1pPr>
          </a:lstStyle>
          <a:p>
            <a:pPr>
              <a:defRPr/>
            </a:pPr>
            <a:endParaRPr lang="en-US"/>
          </a:p>
        </p:txBody>
      </p:sp>
      <p:sp>
        <p:nvSpPr>
          <p:cNvPr id="876549" name="Rectangle 5"/>
          <p:cNvSpPr>
            <a:spLocks noGrp="1" noChangeArrowheads="1"/>
          </p:cNvSpPr>
          <p:nvPr>
            <p:ph type="ftr" sz="quarter" idx="3"/>
          </p:nvPr>
        </p:nvSpPr>
        <p:spPr bwMode="auto">
          <a:xfrm>
            <a:off x="3419475" y="6380163"/>
            <a:ext cx="28956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a:lvl1pPr>
          </a:lstStyle>
          <a:p>
            <a:pPr>
              <a:defRPr/>
            </a:pPr>
            <a:endParaRPr lang="en-US"/>
          </a:p>
        </p:txBody>
      </p:sp>
      <p:sp>
        <p:nvSpPr>
          <p:cNvPr id="1030" name="Text Box 6"/>
          <p:cNvSpPr txBox="1">
            <a:spLocks noChangeArrowheads="1"/>
          </p:cNvSpPr>
          <p:nvPr/>
        </p:nvSpPr>
        <p:spPr bwMode="auto">
          <a:xfrm>
            <a:off x="6804025" y="6400800"/>
            <a:ext cx="1368425" cy="244475"/>
          </a:xfrm>
          <a:prstGeom prst="rect">
            <a:avLst/>
          </a:prstGeom>
          <a:noFill/>
          <a:ln w="9525">
            <a:noFill/>
            <a:miter lim="800000"/>
            <a:headEnd/>
            <a:tailEnd/>
          </a:ln>
        </p:spPr>
        <p:txBody>
          <a:bodyPr>
            <a:spAutoFit/>
          </a:bodyPr>
          <a:lstStyle>
            <a:lvl1pPr eaLnBrk="0" hangingPunct="0">
              <a:defRPr sz="2000">
                <a:solidFill>
                  <a:schemeClr val="tx1"/>
                </a:solidFill>
                <a:latin typeface="Verdana" panose="020B0604030504040204" pitchFamily="34" charset="0"/>
              </a:defRPr>
            </a:lvl1pPr>
            <a:lvl2pPr marL="742950" indent="-285750" eaLnBrk="0" hangingPunct="0">
              <a:defRPr sz="2000">
                <a:solidFill>
                  <a:schemeClr val="tx1"/>
                </a:solidFill>
                <a:latin typeface="Verdana" panose="020B0604030504040204" pitchFamily="34" charset="0"/>
              </a:defRPr>
            </a:lvl2pPr>
            <a:lvl3pPr marL="1143000" indent="-228600" eaLnBrk="0" hangingPunct="0">
              <a:defRPr sz="2000">
                <a:solidFill>
                  <a:schemeClr val="tx1"/>
                </a:solidFill>
                <a:latin typeface="Verdana" panose="020B0604030504040204" pitchFamily="34" charset="0"/>
              </a:defRPr>
            </a:lvl3pPr>
            <a:lvl4pPr marL="1600200" indent="-228600" eaLnBrk="0" hangingPunct="0">
              <a:defRPr sz="2000">
                <a:solidFill>
                  <a:schemeClr val="tx1"/>
                </a:solidFill>
                <a:latin typeface="Verdana" panose="020B0604030504040204" pitchFamily="34" charset="0"/>
              </a:defRPr>
            </a:lvl4pPr>
            <a:lvl5pPr marL="2057400" indent="-228600" eaLnBrk="0" hangingPunct="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1000" dirty="0"/>
              <a:t>PSP/V1.0/</a:t>
            </a:r>
            <a:fld id="{C99A6D4F-441F-4B0A-8A10-F149B53D136F}" type="slidenum">
              <a:rPr lang="en-US" altLang="en-US" sz="1000" smtClean="0"/>
              <a:pPr algn="r" eaLnBrk="1" hangingPunct="1">
                <a:defRPr/>
              </a:pPr>
              <a:t>‹#›</a:t>
            </a:fld>
            <a:endParaRPr lang="en-US" altLang="en-US" sz="1000" dirty="0"/>
          </a:p>
        </p:txBody>
      </p:sp>
    </p:spTree>
  </p:cSld>
  <p:clrMap bg1="lt1" tx1="dk1" bg2="lt2" tx2="dk2" accent1="accent1" accent2="accent2" accent3="accent3" accent4="accent4" accent5="accent5" accent6="accent6" hlink="hlink" folHlink="folHlink"/>
  <p:sldLayoutIdLst>
    <p:sldLayoutId id="2147483846"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fontAlgn="base">
        <a:spcBef>
          <a:spcPct val="0"/>
        </a:spcBef>
        <a:spcAft>
          <a:spcPct val="0"/>
        </a:spcAft>
        <a:defRPr sz="3600">
          <a:solidFill>
            <a:schemeClr val="tx2"/>
          </a:solidFill>
          <a:latin typeface="Verdana" pitchFamily="34" charset="0"/>
        </a:defRPr>
      </a:lvl6pPr>
      <a:lvl7pPr marL="914400" algn="l" rtl="0" fontAlgn="base">
        <a:spcBef>
          <a:spcPct val="0"/>
        </a:spcBef>
        <a:spcAft>
          <a:spcPct val="0"/>
        </a:spcAft>
        <a:defRPr sz="3600">
          <a:solidFill>
            <a:schemeClr val="tx2"/>
          </a:solidFill>
          <a:latin typeface="Verdana" pitchFamily="34" charset="0"/>
        </a:defRPr>
      </a:lvl7pPr>
      <a:lvl8pPr marL="1371600" algn="l" rtl="0" fontAlgn="base">
        <a:spcBef>
          <a:spcPct val="0"/>
        </a:spcBef>
        <a:spcAft>
          <a:spcPct val="0"/>
        </a:spcAft>
        <a:defRPr sz="3600">
          <a:solidFill>
            <a:schemeClr val="tx2"/>
          </a:solidFill>
          <a:latin typeface="Verdana" pitchFamily="34" charset="0"/>
        </a:defRPr>
      </a:lvl8pPr>
      <a:lvl9pPr marL="1828800" algn="l" rtl="0" fontAlgn="base">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lnSpc>
          <a:spcPct val="9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8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90000"/>
        </a:lnSpc>
        <a:spcBef>
          <a:spcPct val="20000"/>
        </a:spcBef>
        <a:spcAft>
          <a:spcPct val="10000"/>
        </a:spcAft>
        <a:buClr>
          <a:schemeClr val="tx2"/>
        </a:buClr>
        <a:buChar char="•"/>
        <a:defRPr sz="2000">
          <a:solidFill>
            <a:schemeClr val="tx1"/>
          </a:solidFill>
          <a:latin typeface="+mj-lt"/>
        </a:defRPr>
      </a:lvl3pPr>
      <a:lvl4pPr marL="1600200" indent="-228600" algn="l" rtl="0" eaLnBrk="0" fontAlgn="base" hangingPunct="0">
        <a:lnSpc>
          <a:spcPct val="90000"/>
        </a:lnSpc>
        <a:spcBef>
          <a:spcPct val="20000"/>
        </a:spcBef>
        <a:spcAft>
          <a:spcPct val="0"/>
        </a:spcAft>
        <a:buClr>
          <a:schemeClr val="hlink"/>
        </a:buClr>
        <a:buChar char="•"/>
        <a:defRPr sz="2000">
          <a:solidFill>
            <a:schemeClr val="tx1"/>
          </a:solidFill>
          <a:latin typeface="+mj-lt"/>
        </a:defRPr>
      </a:lvl4pPr>
      <a:lvl5pPr marL="2057400" indent="-228600" algn="l" rtl="0" eaLnBrk="0" fontAlgn="base" hangingPunct="0">
        <a:lnSpc>
          <a:spcPct val="90000"/>
        </a:lnSpc>
        <a:spcBef>
          <a:spcPct val="20000"/>
        </a:spcBef>
        <a:spcAft>
          <a:spcPct val="0"/>
        </a:spcAft>
        <a:buClr>
          <a:schemeClr val="tx1"/>
        </a:buClr>
        <a:buSzPct val="85000"/>
        <a:buChar char="•"/>
        <a:defRPr sz="2000">
          <a:solidFill>
            <a:schemeClr val="tx1"/>
          </a:solidFill>
          <a:latin typeface="+mj-lt"/>
        </a:defRPr>
      </a:lvl5pPr>
      <a:lvl6pPr marL="25146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101"/>
          <p:cNvSpPr>
            <a:spLocks noGrp="1" noChangeArrowheads="1"/>
          </p:cNvSpPr>
          <p:nvPr>
            <p:ph type="ctrTitle"/>
          </p:nvPr>
        </p:nvSpPr>
        <p:spPr>
          <a:xfrm>
            <a:off x="2895600" y="2819400"/>
            <a:ext cx="5468938" cy="461963"/>
          </a:xfrm>
        </p:spPr>
        <p:txBody>
          <a:bodyPr/>
          <a:lstStyle/>
          <a:p>
            <a:pPr eaLnBrk="1" hangingPunct="1"/>
            <a:r>
              <a:rPr lang="en-US" altLang="en-US" dirty="0"/>
              <a:t>Concurrency </a:t>
            </a:r>
            <a:r>
              <a:rPr lang="en-US" altLang="en-US"/>
              <a:t>&amp; Session</a:t>
            </a:r>
            <a:endParaRPr lang="en-US" altLang="en-US" dirty="0"/>
          </a:p>
        </p:txBody>
      </p:sp>
      <p:sp>
        <p:nvSpPr>
          <p:cNvPr id="5123" name="Rectangle 4102"/>
          <p:cNvSpPr>
            <a:spLocks noGrp="1" noChangeArrowheads="1"/>
          </p:cNvSpPr>
          <p:nvPr>
            <p:ph type="subTitle" idx="1"/>
          </p:nvPr>
        </p:nvSpPr>
        <p:spPr>
          <a:xfrm>
            <a:off x="2279650" y="3716338"/>
            <a:ext cx="6102350" cy="1130300"/>
          </a:xfrm>
        </p:spPr>
        <p:txBody>
          <a:bodyPr/>
          <a:lstStyle/>
          <a:p>
            <a:pPr eaLnBrk="1" hangingPunct="1"/>
            <a:r>
              <a:rPr lang="id-ID" altLang="en-US" dirty="0"/>
              <a:t>Denny, Bayu, Alfan</a:t>
            </a:r>
            <a:endParaRPr lang="en-US"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Problem</a:t>
            </a:r>
          </a:p>
        </p:txBody>
      </p:sp>
      <p:sp>
        <p:nvSpPr>
          <p:cNvPr id="3" name="Content Placeholder 2"/>
          <p:cNvSpPr>
            <a:spLocks noGrp="1"/>
          </p:cNvSpPr>
          <p:nvPr>
            <p:ph idx="1"/>
          </p:nvPr>
        </p:nvSpPr>
        <p:spPr/>
        <p:txBody>
          <a:bodyPr/>
          <a:lstStyle/>
          <a:p>
            <a:r>
              <a:rPr lang="en-US" b="0" dirty="0"/>
              <a:t>All of the problem mentioned above cause failure of </a:t>
            </a:r>
            <a:r>
              <a:rPr lang="en-US" dirty="0"/>
              <a:t>correctness</a:t>
            </a:r>
          </a:p>
          <a:p>
            <a:r>
              <a:rPr lang="en-US" b="0" dirty="0"/>
              <a:t>They result in incorrect behavior that would not have occurred without two people trying to work with the same data at the same time</a:t>
            </a:r>
          </a:p>
          <a:p>
            <a:r>
              <a:rPr lang="en-US" b="0" dirty="0"/>
              <a:t>If correctness were the only issue, these problems wouldn't be that serious. We can use some technique</a:t>
            </a:r>
          </a:p>
          <a:p>
            <a:pPr lvl="1"/>
            <a:r>
              <a:rPr lang="en-US" sz="2000" dirty="0"/>
              <a:t>Serialization, Locking, Timestamp, etc.</a:t>
            </a:r>
          </a:p>
          <a:p>
            <a:r>
              <a:rPr lang="en-US" b="0" dirty="0"/>
              <a:t>The essential problem of any concurrent programming is that it's not enough to worry about correctness; you also have to worry about </a:t>
            </a:r>
            <a:r>
              <a:rPr lang="en-US" dirty="0"/>
              <a:t>liveness</a:t>
            </a:r>
          </a:p>
          <a:p>
            <a:pPr lvl="1"/>
            <a:r>
              <a:rPr lang="en-US" dirty="0"/>
              <a:t>How much concurrent activity can go on</a:t>
            </a:r>
          </a:p>
        </p:txBody>
      </p:sp>
    </p:spTree>
    <p:extLst>
      <p:ext uri="{BB962C8B-B14F-4D97-AF65-F5344CB8AC3E}">
        <p14:creationId xmlns:p14="http://schemas.microsoft.com/office/powerpoint/2010/main" val="932588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&amp; Immutability</a:t>
            </a:r>
          </a:p>
        </p:txBody>
      </p:sp>
      <p:sp>
        <p:nvSpPr>
          <p:cNvPr id="3" name="Content Placeholder 2"/>
          <p:cNvSpPr>
            <a:spLocks noGrp="1"/>
          </p:cNvSpPr>
          <p:nvPr>
            <p:ph idx="1"/>
          </p:nvPr>
        </p:nvSpPr>
        <p:spPr/>
        <p:txBody>
          <a:bodyPr/>
          <a:lstStyle/>
          <a:p>
            <a:r>
              <a:rPr lang="en-US" b="0" dirty="0"/>
              <a:t>Concurrency problems occur when more than one active agent, such as a process or thread, has access to the same piece of data</a:t>
            </a:r>
          </a:p>
          <a:p>
            <a:pPr lvl="1"/>
            <a:r>
              <a:rPr lang="en-US" dirty="0"/>
              <a:t>Isolation: Partition the data so that any piece of it can only be accessed by one active agent</a:t>
            </a:r>
          </a:p>
          <a:p>
            <a:r>
              <a:rPr lang="en-US" b="0" dirty="0"/>
              <a:t>You only get concurrency problems if the data you're sharing can be modified</a:t>
            </a:r>
          </a:p>
          <a:p>
            <a:pPr lvl="1"/>
            <a:r>
              <a:rPr lang="en-US" dirty="0"/>
              <a:t>One way to avoid concurrency conflicts is to recognize immutable data</a:t>
            </a:r>
          </a:p>
          <a:p>
            <a:pPr lvl="1"/>
            <a:r>
              <a:rPr lang="en-US" dirty="0"/>
              <a:t>We can't make all data immutable. Identifying some data as immutable to relax concurrency concerns</a:t>
            </a:r>
          </a:p>
          <a:p>
            <a:pPr lvl="1"/>
            <a:r>
              <a:rPr lang="en-US" b="0" dirty="0"/>
              <a:t>Another option is to separate applications that are only reading data, and have them use copied data sources.</a:t>
            </a:r>
            <a:endParaRPr lang="en-US" dirty="0"/>
          </a:p>
        </p:txBody>
      </p:sp>
    </p:spTree>
    <p:extLst>
      <p:ext uri="{BB962C8B-B14F-4D97-AF65-F5344CB8AC3E}">
        <p14:creationId xmlns:p14="http://schemas.microsoft.com/office/powerpoint/2010/main" val="10470825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6535"/>
            <a:ext cx="8162925" cy="461665"/>
          </a:xfrm>
        </p:spPr>
        <p:txBody>
          <a:bodyPr/>
          <a:lstStyle/>
          <a:p>
            <a:r>
              <a:rPr lang="en-US" sz="2400" dirty="0"/>
              <a:t>Optimistic &amp; Pessimistic Concurrency Control</a:t>
            </a:r>
          </a:p>
        </p:txBody>
      </p:sp>
      <p:sp>
        <p:nvSpPr>
          <p:cNvPr id="3" name="Content Placeholder 2"/>
          <p:cNvSpPr>
            <a:spLocks noGrp="1"/>
          </p:cNvSpPr>
          <p:nvPr>
            <p:ph idx="1"/>
          </p:nvPr>
        </p:nvSpPr>
        <p:spPr/>
        <p:txBody>
          <a:bodyPr/>
          <a:lstStyle/>
          <a:p>
            <a:pPr marL="0" indent="0">
              <a:buNone/>
            </a:pPr>
            <a:r>
              <a:rPr lang="en-US" b="0" dirty="0"/>
              <a:t>Let's suppose that Martin and David both want to edit the </a:t>
            </a:r>
            <a:r>
              <a:rPr lang="en-US" b="0" dirty="0">
                <a:latin typeface="Courier New"/>
                <a:cs typeface="Courier New"/>
              </a:rPr>
              <a:t>Customer</a:t>
            </a:r>
            <a:r>
              <a:rPr lang="en-US" b="0" dirty="0"/>
              <a:t> file at the same time. </a:t>
            </a:r>
          </a:p>
          <a:p>
            <a:pPr marL="0" indent="0">
              <a:buNone/>
            </a:pPr>
            <a:r>
              <a:rPr lang="en-US" dirty="0"/>
              <a:t>With optimistic locking </a:t>
            </a:r>
            <a:r>
              <a:rPr lang="en-US" b="0" dirty="0"/>
              <a:t>both of them can make a copy of the file and edit it freely. If David is the first to finish, he can check in his work without trouble. The concurrency control kicks in when Martin tries to commit his changes. At this point the source code control system detects a conflict between Martin's changes and David's changes. Martin's commit is rejected and it's up to him to figure out how to deal with the situation. </a:t>
            </a:r>
          </a:p>
          <a:p>
            <a:pPr marL="0" indent="0">
              <a:buNone/>
            </a:pPr>
            <a:r>
              <a:rPr lang="en-US" dirty="0"/>
              <a:t>With pessimistic locking </a:t>
            </a:r>
            <a:r>
              <a:rPr lang="en-US" b="0" dirty="0"/>
              <a:t>whoever checks out the file first prevents anyone else from editing it. So if Martin is first to check out, David can't work with the file until Martin is finished with it and commits his changes.</a:t>
            </a:r>
            <a:endParaRPr lang="en-US" dirty="0"/>
          </a:p>
        </p:txBody>
      </p:sp>
    </p:spTree>
    <p:extLst>
      <p:ext uri="{BB962C8B-B14F-4D97-AF65-F5344CB8AC3E}">
        <p14:creationId xmlns:p14="http://schemas.microsoft.com/office/powerpoint/2010/main" val="13936025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6535"/>
            <a:ext cx="8162925" cy="461665"/>
          </a:xfrm>
        </p:spPr>
        <p:txBody>
          <a:bodyPr/>
          <a:lstStyle/>
          <a:p>
            <a:r>
              <a:rPr lang="en-US" sz="2400" dirty="0">
                <a:solidFill>
                  <a:srgbClr val="003366"/>
                </a:solidFill>
              </a:rPr>
              <a:t>Optimistic &amp; Pessimistic Concurrency Control</a:t>
            </a:r>
            <a:endParaRPr lang="en-US" dirty="0"/>
          </a:p>
        </p:txBody>
      </p:sp>
      <p:sp>
        <p:nvSpPr>
          <p:cNvPr id="3" name="Content Placeholder 2"/>
          <p:cNvSpPr>
            <a:spLocks noGrp="1"/>
          </p:cNvSpPr>
          <p:nvPr>
            <p:ph idx="1"/>
          </p:nvPr>
        </p:nvSpPr>
        <p:spPr/>
        <p:txBody>
          <a:bodyPr/>
          <a:lstStyle/>
          <a:p>
            <a:r>
              <a:rPr lang="en-US" b="0" dirty="0"/>
              <a:t>Optimistic lock</a:t>
            </a:r>
          </a:p>
          <a:p>
            <a:pPr lvl="1"/>
            <a:r>
              <a:rPr lang="en-US" dirty="0"/>
              <a:t>conflict detection</a:t>
            </a:r>
          </a:p>
          <a:p>
            <a:pPr lvl="1"/>
            <a:r>
              <a:rPr lang="en-US" b="0" dirty="0"/>
              <a:t>provide merging mecha</a:t>
            </a:r>
            <a:r>
              <a:rPr lang="en-US" dirty="0"/>
              <a:t>nism?</a:t>
            </a:r>
          </a:p>
          <a:p>
            <a:pPr lvl="1"/>
            <a:r>
              <a:rPr lang="en-US" dirty="0"/>
              <a:t>use this technique if conflicts are sufficiently </a:t>
            </a:r>
            <a:r>
              <a:rPr lang="en-US" dirty="0" smtClean="0"/>
              <a:t>rare</a:t>
            </a:r>
          </a:p>
          <a:p>
            <a:pPr lvl="1"/>
            <a:r>
              <a:rPr lang="en-US" b="0" dirty="0" smtClean="0"/>
              <a:t>Example : </a:t>
            </a:r>
            <a:r>
              <a:rPr lang="en-US" b="0" dirty="0" err="1" smtClean="0"/>
              <a:t>Git</a:t>
            </a:r>
            <a:endParaRPr lang="en-US" b="0" dirty="0"/>
          </a:p>
          <a:p>
            <a:r>
              <a:rPr lang="en-US" b="0" dirty="0"/>
              <a:t>Pessimistic lock</a:t>
            </a:r>
          </a:p>
          <a:p>
            <a:pPr lvl="1"/>
            <a:r>
              <a:rPr lang="en-US" dirty="0"/>
              <a:t>conflict prevention</a:t>
            </a:r>
          </a:p>
          <a:p>
            <a:pPr lvl="1"/>
            <a:r>
              <a:rPr lang="en-US" b="0" dirty="0"/>
              <a:t>reduces </a:t>
            </a:r>
            <a:r>
              <a:rPr lang="en-US" b="0" dirty="0" smtClean="0"/>
              <a:t>concurrency</a:t>
            </a:r>
          </a:p>
          <a:p>
            <a:pPr lvl="1"/>
            <a:r>
              <a:rPr lang="en-US" dirty="0" smtClean="0"/>
              <a:t>Example : Visual </a:t>
            </a:r>
            <a:r>
              <a:rPr lang="en-US" dirty="0"/>
              <a:t>Source Safe (around 2003)</a:t>
            </a:r>
            <a:endParaRPr lang="en-US" dirty="0"/>
          </a:p>
        </p:txBody>
      </p:sp>
    </p:spTree>
    <p:extLst>
      <p:ext uri="{BB962C8B-B14F-4D97-AF65-F5344CB8AC3E}">
        <p14:creationId xmlns:p14="http://schemas.microsoft.com/office/powerpoint/2010/main" val="17030528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lstStyle/>
          <a:p>
            <a:r>
              <a:rPr lang="en-US" b="0" dirty="0" smtClean="0"/>
              <a:t>Particular problem with pessimistic techniques</a:t>
            </a:r>
          </a:p>
          <a:p>
            <a:r>
              <a:rPr lang="en-US" b="0" dirty="0" smtClean="0"/>
              <a:t>Martin is editing the </a:t>
            </a:r>
            <a:r>
              <a:rPr lang="en-US" sz="2000" b="0" dirty="0" smtClean="0">
                <a:latin typeface="Courier New"/>
                <a:cs typeface="Courier New"/>
              </a:rPr>
              <a:t>Customer</a:t>
            </a:r>
            <a:r>
              <a:rPr lang="en-US" sz="2000" b="0" dirty="0" smtClean="0"/>
              <a:t> </a:t>
            </a:r>
            <a:r>
              <a:rPr lang="en-US" b="0" dirty="0" smtClean="0"/>
              <a:t>class</a:t>
            </a:r>
            <a:r>
              <a:rPr lang="en-US" sz="2000" b="0" dirty="0" smtClean="0"/>
              <a:t> </a:t>
            </a:r>
            <a:r>
              <a:rPr lang="en-US" b="0" dirty="0" smtClean="0"/>
              <a:t>file and David is editing the </a:t>
            </a:r>
            <a:r>
              <a:rPr lang="en-US" sz="2000" b="0" dirty="0" smtClean="0">
                <a:latin typeface="Courier New"/>
                <a:cs typeface="Courier New"/>
              </a:rPr>
              <a:t>Order</a:t>
            </a:r>
            <a:r>
              <a:rPr lang="en-US" sz="2000" b="0" dirty="0" smtClean="0"/>
              <a:t> </a:t>
            </a:r>
            <a:r>
              <a:rPr lang="en-US" b="0" dirty="0" smtClean="0"/>
              <a:t>class</a:t>
            </a:r>
            <a:r>
              <a:rPr lang="en-US" sz="2000" b="0" dirty="0" smtClean="0"/>
              <a:t> </a:t>
            </a:r>
            <a:r>
              <a:rPr lang="en-US" b="0" dirty="0" smtClean="0"/>
              <a:t>file</a:t>
            </a:r>
          </a:p>
          <a:p>
            <a:pPr lvl="1"/>
            <a:r>
              <a:rPr lang="en-US" b="0" dirty="0" smtClean="0"/>
              <a:t>What can cause deadlock here?</a:t>
            </a:r>
          </a:p>
          <a:p>
            <a:r>
              <a:rPr lang="en-US" b="0" dirty="0" smtClean="0"/>
              <a:t>How to remedy this?</a:t>
            </a:r>
            <a:endParaRPr lang="en-US" b="0" dirty="0"/>
          </a:p>
        </p:txBody>
      </p:sp>
    </p:spTree>
    <p:extLst>
      <p:ext uri="{BB962C8B-B14F-4D97-AF65-F5344CB8AC3E}">
        <p14:creationId xmlns:p14="http://schemas.microsoft.com/office/powerpoint/2010/main" val="30350906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b="0" dirty="0" smtClean="0"/>
              <a:t>Example?</a:t>
            </a:r>
          </a:p>
          <a:p>
            <a:r>
              <a:rPr lang="en-US" b="0" dirty="0" smtClean="0"/>
              <a:t>Definition for transaction:</a:t>
            </a:r>
          </a:p>
          <a:p>
            <a:pPr lvl="1"/>
            <a:r>
              <a:rPr lang="en-US" dirty="0" smtClean="0"/>
              <a:t>Sequence of work</a:t>
            </a:r>
          </a:p>
          <a:p>
            <a:pPr lvl="1"/>
            <a:r>
              <a:rPr lang="en-US" b="0" dirty="0" smtClean="0"/>
              <a:t>All resources are in a consistent state</a:t>
            </a:r>
          </a:p>
          <a:p>
            <a:pPr lvl="1"/>
            <a:r>
              <a:rPr lang="en-US" dirty="0" smtClean="0"/>
              <a:t>Complete OR nothing basis</a:t>
            </a:r>
            <a:endParaRPr lang="en-US" b="0" dirty="0"/>
          </a:p>
        </p:txBody>
      </p:sp>
    </p:spTree>
    <p:extLst>
      <p:ext uri="{BB962C8B-B14F-4D97-AF65-F5344CB8AC3E}">
        <p14:creationId xmlns:p14="http://schemas.microsoft.com/office/powerpoint/2010/main" val="29625238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lstStyle/>
          <a:p>
            <a:r>
              <a:rPr lang="en-US" dirty="0" smtClean="0"/>
              <a:t>Atomicity</a:t>
            </a:r>
          </a:p>
          <a:p>
            <a:r>
              <a:rPr lang="en-US" dirty="0" smtClean="0"/>
              <a:t>Consistency</a:t>
            </a:r>
          </a:p>
          <a:p>
            <a:r>
              <a:rPr lang="en-US" dirty="0" smtClean="0"/>
              <a:t>Isolation</a:t>
            </a:r>
          </a:p>
          <a:p>
            <a:r>
              <a:rPr lang="en-US" dirty="0" smtClean="0"/>
              <a:t>Durability</a:t>
            </a:r>
            <a:endParaRPr lang="en-US" dirty="0"/>
          </a:p>
        </p:txBody>
      </p:sp>
    </p:spTree>
    <p:extLst>
      <p:ext uri="{BB962C8B-B14F-4D97-AF65-F5344CB8AC3E}">
        <p14:creationId xmlns:p14="http://schemas.microsoft.com/office/powerpoint/2010/main" val="421745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a:t>
            </a:r>
            <a:r>
              <a:rPr lang="en-US" dirty="0" smtClean="0"/>
              <a:t>tomicity</a:t>
            </a:r>
            <a:endParaRPr lang="en-US" dirty="0"/>
          </a:p>
        </p:txBody>
      </p:sp>
      <p:sp>
        <p:nvSpPr>
          <p:cNvPr id="3" name="Content Placeholder 2"/>
          <p:cNvSpPr>
            <a:spLocks noGrp="1"/>
          </p:cNvSpPr>
          <p:nvPr>
            <p:ph idx="1"/>
          </p:nvPr>
        </p:nvSpPr>
        <p:spPr/>
        <p:txBody>
          <a:bodyPr/>
          <a:lstStyle/>
          <a:p>
            <a:r>
              <a:rPr lang="en-US" b="0" dirty="0" smtClean="0"/>
              <a:t>Indivisible action</a:t>
            </a:r>
          </a:p>
          <a:p>
            <a:r>
              <a:rPr lang="en-US" b="0" dirty="0" smtClean="0"/>
              <a:t>All or nothing at all</a:t>
            </a:r>
          </a:p>
          <a:p>
            <a:r>
              <a:rPr lang="en-US" b="0" dirty="0" smtClean="0"/>
              <a:t>Should consider a lot of situation:</a:t>
            </a:r>
          </a:p>
          <a:p>
            <a:pPr lvl="1"/>
            <a:r>
              <a:rPr lang="en-US" dirty="0" smtClean="0"/>
              <a:t>Power failures</a:t>
            </a:r>
          </a:p>
          <a:p>
            <a:pPr lvl="1"/>
            <a:r>
              <a:rPr lang="en-US" b="0" dirty="0" smtClean="0"/>
              <a:t>Error</a:t>
            </a:r>
          </a:p>
          <a:p>
            <a:pPr lvl="1"/>
            <a:r>
              <a:rPr lang="en-US" dirty="0" smtClean="0"/>
              <a:t>Crashes</a:t>
            </a:r>
            <a:endParaRPr lang="en-US" b="0" dirty="0" smtClean="0"/>
          </a:p>
        </p:txBody>
      </p:sp>
    </p:spTree>
    <p:extLst>
      <p:ext uri="{BB962C8B-B14F-4D97-AF65-F5344CB8AC3E}">
        <p14:creationId xmlns:p14="http://schemas.microsoft.com/office/powerpoint/2010/main" val="296823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t>
            </a:r>
            <a:r>
              <a:rPr lang="en-US" dirty="0" smtClean="0"/>
              <a:t>onsistency</a:t>
            </a:r>
            <a:endParaRPr lang="en-US" dirty="0"/>
          </a:p>
        </p:txBody>
      </p:sp>
      <p:sp>
        <p:nvSpPr>
          <p:cNvPr id="3" name="Content Placeholder 2"/>
          <p:cNvSpPr>
            <a:spLocks noGrp="1"/>
          </p:cNvSpPr>
          <p:nvPr>
            <p:ph idx="1"/>
          </p:nvPr>
        </p:nvSpPr>
        <p:spPr/>
        <p:txBody>
          <a:bodyPr/>
          <a:lstStyle/>
          <a:p>
            <a:r>
              <a:rPr lang="en-US" b="0" dirty="0" smtClean="0"/>
              <a:t>Bring the database from one valid state to another</a:t>
            </a:r>
          </a:p>
          <a:p>
            <a:r>
              <a:rPr lang="en-US" b="0" dirty="0" smtClean="0"/>
              <a:t>What does “valid” mean?</a:t>
            </a:r>
            <a:endParaRPr lang="en-US" b="0" dirty="0"/>
          </a:p>
        </p:txBody>
      </p:sp>
    </p:spTree>
    <p:extLst>
      <p:ext uri="{BB962C8B-B14F-4D97-AF65-F5344CB8AC3E}">
        <p14:creationId xmlns:p14="http://schemas.microsoft.com/office/powerpoint/2010/main" val="216280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a:t>
            </a:r>
            <a:r>
              <a:rPr lang="en-US" dirty="0" smtClean="0"/>
              <a:t>solation</a:t>
            </a:r>
            <a:endParaRPr lang="en-US" dirty="0"/>
          </a:p>
        </p:txBody>
      </p:sp>
      <p:sp>
        <p:nvSpPr>
          <p:cNvPr id="3" name="Content Placeholder 2"/>
          <p:cNvSpPr>
            <a:spLocks noGrp="1"/>
          </p:cNvSpPr>
          <p:nvPr>
            <p:ph idx="1"/>
          </p:nvPr>
        </p:nvSpPr>
        <p:spPr/>
        <p:txBody>
          <a:bodyPr/>
          <a:lstStyle/>
          <a:p>
            <a:r>
              <a:rPr lang="en-US" b="0" dirty="0" smtClean="0"/>
              <a:t>Concurrent execution of transaction results in a system state that would be obtained if transactions were executed sequentially.</a:t>
            </a:r>
          </a:p>
          <a:p>
            <a:r>
              <a:rPr lang="en-US" b="0" dirty="0" smtClean="0"/>
              <a:t>Main goal of concurrency control</a:t>
            </a:r>
            <a:endParaRPr lang="en-US" b="0" dirty="0"/>
          </a:p>
        </p:txBody>
      </p:sp>
    </p:spTree>
    <p:extLst>
      <p:ext uri="{BB962C8B-B14F-4D97-AF65-F5344CB8AC3E}">
        <p14:creationId xmlns:p14="http://schemas.microsoft.com/office/powerpoint/2010/main" val="80968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pPr marL="0" indent="0" algn="ctr">
              <a:buNone/>
            </a:pPr>
            <a:endParaRPr lang="en-US" b="0" dirty="0"/>
          </a:p>
          <a:p>
            <a:pPr marL="0" indent="0" algn="ctr">
              <a:buNone/>
            </a:pPr>
            <a:endParaRPr lang="en-US" b="0" dirty="0"/>
          </a:p>
          <a:p>
            <a:pPr marL="0" indent="0" algn="ctr">
              <a:buNone/>
            </a:pPr>
            <a:endParaRPr lang="en-US" b="0" dirty="0"/>
          </a:p>
          <a:p>
            <a:pPr marL="0" indent="0" algn="ctr">
              <a:buNone/>
            </a:pPr>
            <a:r>
              <a:rPr lang="en-US" sz="3600" b="0" i="1" dirty="0">
                <a:latin typeface="Angsana New" panose="02020603050405020304" pitchFamily="18" charset="-34"/>
                <a:cs typeface="Angsana New" panose="02020603050405020304" pitchFamily="18" charset="-34"/>
              </a:rPr>
              <a:t>“Concurrency is one of the most tricky aspects of software development”</a:t>
            </a:r>
            <a:endParaRPr lang="en-US" i="1"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050345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
            </a:r>
            <a:r>
              <a:rPr lang="en-US" dirty="0" smtClean="0"/>
              <a:t>urability</a:t>
            </a:r>
            <a:endParaRPr lang="en-US" dirty="0"/>
          </a:p>
        </p:txBody>
      </p:sp>
      <p:sp>
        <p:nvSpPr>
          <p:cNvPr id="3" name="Content Placeholder 2"/>
          <p:cNvSpPr>
            <a:spLocks noGrp="1"/>
          </p:cNvSpPr>
          <p:nvPr>
            <p:ph idx="1"/>
          </p:nvPr>
        </p:nvSpPr>
        <p:spPr>
          <a:xfrm>
            <a:off x="457200" y="990600"/>
            <a:ext cx="8337550" cy="1070248"/>
          </a:xfrm>
        </p:spPr>
        <p:txBody>
          <a:bodyPr/>
          <a:lstStyle/>
          <a:p>
            <a:r>
              <a:rPr lang="en-US" b="0" dirty="0" smtClean="0"/>
              <a:t>Once a transaction has been committed, it will remain so</a:t>
            </a:r>
          </a:p>
          <a:p>
            <a:r>
              <a:rPr lang="en-US" b="0" dirty="0" smtClean="0"/>
              <a:t>Must be recorded in a non-volatile memory</a:t>
            </a:r>
            <a:endParaRPr lang="en-US" b="0" dirty="0"/>
          </a:p>
        </p:txBody>
      </p:sp>
    </p:spTree>
    <p:extLst>
      <p:ext uri="{BB962C8B-B14F-4D97-AF65-F5344CB8AC3E}">
        <p14:creationId xmlns:p14="http://schemas.microsoft.com/office/powerpoint/2010/main" val="2436425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282989"/>
            <a:ext cx="7772400" cy="707886"/>
          </a:xfrm>
        </p:spPr>
        <p:txBody>
          <a:bodyPr/>
          <a:lstStyle/>
          <a:p>
            <a:r>
              <a:rPr lang="en-US" dirty="0"/>
              <a:t>Session State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400255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State</a:t>
            </a:r>
          </a:p>
        </p:txBody>
      </p:sp>
      <p:sp>
        <p:nvSpPr>
          <p:cNvPr id="3" name="Content Placeholder 2"/>
          <p:cNvSpPr>
            <a:spLocks noGrp="1"/>
          </p:cNvSpPr>
          <p:nvPr>
            <p:ph idx="1"/>
          </p:nvPr>
        </p:nvSpPr>
        <p:spPr/>
        <p:txBody>
          <a:bodyPr/>
          <a:lstStyle/>
          <a:p>
            <a:endParaRPr lang="en-US" b="0" dirty="0"/>
          </a:p>
          <a:p>
            <a:r>
              <a:rPr lang="en-US" b="0" dirty="0"/>
              <a:t>In concurrency control, we raised the issue of the difference between business and system transactions</a:t>
            </a:r>
          </a:p>
          <a:p>
            <a:pPr lvl="1"/>
            <a:r>
              <a:rPr lang="en-US" dirty="0"/>
              <a:t>affects how to store the data that's used within a business transaction but isn't yet ready to be committed to the general database of record.</a:t>
            </a:r>
            <a:endParaRPr lang="en-US" b="0" dirty="0"/>
          </a:p>
        </p:txBody>
      </p:sp>
    </p:spTree>
    <p:extLst>
      <p:ext uri="{BB962C8B-B14F-4D97-AF65-F5344CB8AC3E}">
        <p14:creationId xmlns:p14="http://schemas.microsoft.com/office/powerpoint/2010/main" val="17413011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session?</a:t>
            </a:r>
            <a:endParaRPr lang="en-US" dirty="0"/>
          </a:p>
        </p:txBody>
      </p:sp>
      <p:sp>
        <p:nvSpPr>
          <p:cNvPr id="3" name="Content Placeholder 2"/>
          <p:cNvSpPr>
            <a:spLocks noGrp="1"/>
          </p:cNvSpPr>
          <p:nvPr>
            <p:ph idx="1"/>
          </p:nvPr>
        </p:nvSpPr>
        <p:spPr/>
        <p:txBody>
          <a:bodyPr/>
          <a:lstStyle/>
          <a:p>
            <a:endParaRPr lang="en-US" dirty="0"/>
          </a:p>
          <a:p>
            <a:r>
              <a:rPr lang="en-US" b="0" dirty="0" smtClean="0"/>
              <a:t>a </a:t>
            </a:r>
            <a:r>
              <a:rPr lang="en-US" b="0" dirty="0"/>
              <a:t>semi-permanent interactive information interchange, also known as a dialogue, a conversation or a meeting, between two or more communicating devices, or between a computer and user</a:t>
            </a:r>
          </a:p>
        </p:txBody>
      </p:sp>
    </p:spTree>
    <p:extLst>
      <p:ext uri="{BB962C8B-B14F-4D97-AF65-F5344CB8AC3E}">
        <p14:creationId xmlns:p14="http://schemas.microsoft.com/office/powerpoint/2010/main" val="196832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Cookie</a:t>
            </a:r>
            <a:endParaRPr lang="en-US" dirty="0"/>
          </a:p>
        </p:txBody>
      </p:sp>
      <p:sp>
        <p:nvSpPr>
          <p:cNvPr id="3" name="Content Placeholder 2"/>
          <p:cNvSpPr>
            <a:spLocks noGrp="1"/>
          </p:cNvSpPr>
          <p:nvPr>
            <p:ph idx="1"/>
          </p:nvPr>
        </p:nvSpPr>
        <p:spPr/>
        <p:txBody>
          <a:bodyPr/>
          <a:lstStyle/>
          <a:p>
            <a:r>
              <a:rPr lang="en-US" dirty="0" smtClean="0"/>
              <a:t>Small piece of data sent by the web server and then stored at the user’s computer</a:t>
            </a:r>
          </a:p>
          <a:p>
            <a:r>
              <a:rPr lang="en-US" dirty="0" smtClean="0"/>
              <a:t>Usage of Cookie?</a:t>
            </a:r>
          </a:p>
          <a:p>
            <a:pPr lvl="1"/>
            <a:r>
              <a:rPr lang="en-US" dirty="0" smtClean="0"/>
              <a:t>Shopping Cart</a:t>
            </a:r>
          </a:p>
          <a:p>
            <a:pPr lvl="1"/>
            <a:r>
              <a:rPr lang="en-US" dirty="0" smtClean="0"/>
              <a:t>Login/Authentication</a:t>
            </a:r>
          </a:p>
        </p:txBody>
      </p:sp>
    </p:spTree>
    <p:extLst>
      <p:ext uri="{BB962C8B-B14F-4D97-AF65-F5344CB8AC3E}">
        <p14:creationId xmlns:p14="http://schemas.microsoft.com/office/powerpoint/2010/main" val="3244697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Statelessness</a:t>
            </a:r>
          </a:p>
        </p:txBody>
      </p:sp>
      <p:sp>
        <p:nvSpPr>
          <p:cNvPr id="3" name="Content Placeholder 2"/>
          <p:cNvSpPr>
            <a:spLocks noGrp="1"/>
          </p:cNvSpPr>
          <p:nvPr>
            <p:ph idx="1"/>
          </p:nvPr>
        </p:nvSpPr>
        <p:spPr/>
        <p:txBody>
          <a:bodyPr/>
          <a:lstStyle/>
          <a:p>
            <a:endParaRPr lang="en-US" b="0" dirty="0"/>
          </a:p>
          <a:p>
            <a:r>
              <a:rPr lang="en-US" b="0" dirty="0"/>
              <a:t>Stateless server see an object that doesn't retain state between requests.</a:t>
            </a:r>
          </a:p>
          <a:p>
            <a:r>
              <a:rPr lang="en-US" b="0" dirty="0" err="1"/>
              <a:t>Stateful</a:t>
            </a:r>
            <a:r>
              <a:rPr lang="en-US" b="0" dirty="0"/>
              <a:t> server persist all information between request</a:t>
            </a:r>
          </a:p>
          <a:p>
            <a:pPr lvl="1"/>
            <a:r>
              <a:rPr lang="en-US" dirty="0"/>
              <a:t>Imagine that you want to keep track of all the ISBNs visited by a particular client IP address</a:t>
            </a:r>
          </a:p>
          <a:p>
            <a:pPr lvl="1"/>
            <a:r>
              <a:rPr lang="en-US" dirty="0" err="1"/>
              <a:t>Stateful</a:t>
            </a:r>
            <a:r>
              <a:rPr lang="en-US" dirty="0"/>
              <a:t> server keep this in a list maintained by the server object</a:t>
            </a:r>
            <a:endParaRPr lang="en-US" b="0" dirty="0"/>
          </a:p>
        </p:txBody>
      </p:sp>
    </p:spTree>
    <p:extLst>
      <p:ext uri="{BB962C8B-B14F-4D97-AF65-F5344CB8AC3E}">
        <p14:creationId xmlns:p14="http://schemas.microsoft.com/office/powerpoint/2010/main" val="18752794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vs </a:t>
            </a:r>
            <a:r>
              <a:rPr lang="en-US" dirty="0" err="1"/>
              <a:t>Stateful</a:t>
            </a:r>
            <a:endParaRPr lang="en-US" dirty="0"/>
          </a:p>
        </p:txBody>
      </p:sp>
      <p:sp>
        <p:nvSpPr>
          <p:cNvPr id="3" name="Content Placeholder 2"/>
          <p:cNvSpPr>
            <a:spLocks noGrp="1"/>
          </p:cNvSpPr>
          <p:nvPr>
            <p:ph idx="1"/>
          </p:nvPr>
        </p:nvSpPr>
        <p:spPr/>
        <p:txBody>
          <a:bodyPr/>
          <a:lstStyle/>
          <a:p>
            <a:r>
              <a:rPr lang="en-US" b="0" dirty="0"/>
              <a:t>The primary issue is one of server resources</a:t>
            </a:r>
          </a:p>
          <a:p>
            <a:r>
              <a:rPr lang="en-US" b="0" dirty="0"/>
              <a:t>Any </a:t>
            </a:r>
            <a:r>
              <a:rPr lang="en-US" b="0" dirty="0" err="1"/>
              <a:t>stateful</a:t>
            </a:r>
            <a:r>
              <a:rPr lang="en-US" b="0" dirty="0"/>
              <a:t> server object needs to keep all its state while waiting for a user to ponder a Web page</a:t>
            </a:r>
          </a:p>
          <a:p>
            <a:r>
              <a:rPr lang="en-US" dirty="0"/>
              <a:t>Example:</a:t>
            </a:r>
          </a:p>
          <a:p>
            <a:pPr lvl="1"/>
            <a:r>
              <a:rPr lang="en-US" dirty="0"/>
              <a:t>We have a hundred people who want to know about books, and processing a request about a book takes one second</a:t>
            </a:r>
          </a:p>
          <a:p>
            <a:pPr lvl="1"/>
            <a:r>
              <a:rPr lang="en-US" dirty="0"/>
              <a:t>Each person makes one request every ten seconds, and all requests are perfectly balanced</a:t>
            </a:r>
          </a:p>
          <a:p>
            <a:pPr lvl="1"/>
            <a:r>
              <a:rPr lang="en-US" dirty="0"/>
              <a:t>If we want to track a user's requests with a </a:t>
            </a:r>
            <a:r>
              <a:rPr lang="en-US" dirty="0" err="1"/>
              <a:t>stateful</a:t>
            </a:r>
            <a:r>
              <a:rPr lang="en-US" dirty="0"/>
              <a:t> server object, we must have one server object per user: one hundred objects</a:t>
            </a:r>
          </a:p>
        </p:txBody>
      </p:sp>
    </p:spTree>
    <p:extLst>
      <p:ext uri="{BB962C8B-B14F-4D97-AF65-F5344CB8AC3E}">
        <p14:creationId xmlns:p14="http://schemas.microsoft.com/office/powerpoint/2010/main" val="13506735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vs </a:t>
            </a:r>
            <a:r>
              <a:rPr lang="en-US" dirty="0" err="1"/>
              <a:t>Stateful</a:t>
            </a:r>
            <a:endParaRPr lang="en-US" dirty="0"/>
          </a:p>
        </p:txBody>
      </p:sp>
      <p:sp>
        <p:nvSpPr>
          <p:cNvPr id="3" name="Content Placeholder 2"/>
          <p:cNvSpPr>
            <a:spLocks noGrp="1"/>
          </p:cNvSpPr>
          <p:nvPr>
            <p:ph idx="1"/>
          </p:nvPr>
        </p:nvSpPr>
        <p:spPr/>
        <p:txBody>
          <a:bodyPr/>
          <a:lstStyle/>
          <a:p>
            <a:r>
              <a:rPr lang="en-US" b="0" dirty="0"/>
              <a:t>Many client interactions are inherently </a:t>
            </a:r>
            <a:r>
              <a:rPr lang="en-US" b="0" dirty="0" err="1"/>
              <a:t>stateful</a:t>
            </a:r>
            <a:endParaRPr lang="en-US" b="0" dirty="0"/>
          </a:p>
          <a:p>
            <a:pPr lvl="1"/>
            <a:r>
              <a:rPr lang="en-US" dirty="0"/>
              <a:t>Example: Shopping cart</a:t>
            </a:r>
          </a:p>
          <a:p>
            <a:pPr lvl="1"/>
            <a:r>
              <a:rPr lang="en-US" dirty="0"/>
              <a:t>The user's interaction involves browsing several books and picking which ones to buy</a:t>
            </a:r>
          </a:p>
          <a:p>
            <a:pPr lvl="1"/>
            <a:r>
              <a:rPr lang="en-US" dirty="0"/>
              <a:t>Shopping cart needs to be remembered for the user's entire session</a:t>
            </a:r>
          </a:p>
        </p:txBody>
      </p:sp>
    </p:spTree>
    <p:extLst>
      <p:ext uri="{BB962C8B-B14F-4D97-AF65-F5344CB8AC3E}">
        <p14:creationId xmlns:p14="http://schemas.microsoft.com/office/powerpoint/2010/main" val="16653682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State</a:t>
            </a:r>
          </a:p>
        </p:txBody>
      </p:sp>
      <p:sp>
        <p:nvSpPr>
          <p:cNvPr id="3" name="Content Placeholder 2"/>
          <p:cNvSpPr>
            <a:spLocks noGrp="1"/>
          </p:cNvSpPr>
          <p:nvPr>
            <p:ph idx="1"/>
          </p:nvPr>
        </p:nvSpPr>
        <p:spPr/>
        <p:txBody>
          <a:bodyPr/>
          <a:lstStyle/>
          <a:p>
            <a:r>
              <a:rPr lang="en-US" b="0" dirty="0"/>
              <a:t>Session state is distinct from record data (data in database)</a:t>
            </a:r>
          </a:p>
          <a:p>
            <a:r>
              <a:rPr lang="en-US" b="0" dirty="0"/>
              <a:t>Record data is long-term persistent data held in the database and visible to all sessions</a:t>
            </a:r>
          </a:p>
          <a:p>
            <a:r>
              <a:rPr lang="en-US" b="0" dirty="0"/>
              <a:t>Session state needs to be committed to become record data</a:t>
            </a:r>
          </a:p>
          <a:p>
            <a:r>
              <a:rPr lang="en-US" b="0" dirty="0"/>
              <a:t>Not all data held by the session counts as session state</a:t>
            </a:r>
          </a:p>
          <a:p>
            <a:pPr lvl="1"/>
            <a:r>
              <a:rPr lang="en-US" dirty="0"/>
              <a:t>The session may cache some data that doesn't really need to be stored between requests but is stored to improve performance</a:t>
            </a:r>
          </a:p>
        </p:txBody>
      </p:sp>
    </p:spTree>
    <p:extLst>
      <p:ext uri="{BB962C8B-B14F-4D97-AF65-F5344CB8AC3E}">
        <p14:creationId xmlns:p14="http://schemas.microsoft.com/office/powerpoint/2010/main" val="32725820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State – Storing Data</a:t>
            </a:r>
          </a:p>
        </p:txBody>
      </p:sp>
      <p:sp>
        <p:nvSpPr>
          <p:cNvPr id="3" name="Content Placeholder 2"/>
          <p:cNvSpPr>
            <a:spLocks noGrp="1"/>
          </p:cNvSpPr>
          <p:nvPr>
            <p:ph idx="1"/>
          </p:nvPr>
        </p:nvSpPr>
        <p:spPr/>
        <p:txBody>
          <a:bodyPr/>
          <a:lstStyle/>
          <a:p>
            <a:r>
              <a:rPr lang="en-US" sz="2000" dirty="0"/>
              <a:t>Client Session State</a:t>
            </a:r>
          </a:p>
          <a:p>
            <a:pPr lvl="1"/>
            <a:r>
              <a:rPr lang="en-US" sz="2000" dirty="0"/>
              <a:t>stores the data on the client</a:t>
            </a:r>
          </a:p>
          <a:p>
            <a:pPr lvl="1"/>
            <a:r>
              <a:rPr lang="en-US" sz="2000" dirty="0"/>
              <a:t>encoding data in a URL for a Web presentation, using cookies, serializing the data into some hidden field on a Web form, and holding the data in objects on a rich client</a:t>
            </a:r>
          </a:p>
          <a:p>
            <a:r>
              <a:rPr lang="en-US" sz="2000" dirty="0"/>
              <a:t>Server Session State</a:t>
            </a:r>
          </a:p>
          <a:p>
            <a:pPr lvl="1"/>
            <a:r>
              <a:rPr lang="en-US" sz="2000" dirty="0"/>
              <a:t>holding the data in memory between requests</a:t>
            </a:r>
          </a:p>
          <a:p>
            <a:pPr lvl="1"/>
            <a:r>
              <a:rPr lang="en-US" sz="2000" dirty="0"/>
              <a:t>store as serialized object with session ID</a:t>
            </a:r>
          </a:p>
          <a:p>
            <a:pPr lvl="1"/>
            <a:r>
              <a:rPr lang="en-US" sz="2000" dirty="0"/>
              <a:t>store in server local filesystem</a:t>
            </a:r>
          </a:p>
          <a:p>
            <a:r>
              <a:rPr lang="en-US" sz="2000" dirty="0"/>
              <a:t>Database Session State</a:t>
            </a:r>
          </a:p>
          <a:p>
            <a:pPr lvl="1"/>
            <a:r>
              <a:rPr lang="en-US" sz="2000" dirty="0"/>
              <a:t>server-side storage</a:t>
            </a:r>
          </a:p>
          <a:p>
            <a:pPr lvl="1"/>
            <a:r>
              <a:rPr lang="en-US" sz="2000" dirty="0"/>
              <a:t>breaking up the data into tables and fields and storing it in the database much as you would store more lasting data</a:t>
            </a:r>
          </a:p>
          <a:p>
            <a:pPr lvl="1"/>
            <a:endParaRPr lang="en-US" sz="2000" dirty="0"/>
          </a:p>
        </p:txBody>
      </p:sp>
    </p:spTree>
    <p:extLst>
      <p:ext uri="{BB962C8B-B14F-4D97-AF65-F5344CB8AC3E}">
        <p14:creationId xmlns:p14="http://schemas.microsoft.com/office/powerpoint/2010/main" val="37265998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Problem</a:t>
            </a:r>
          </a:p>
        </p:txBody>
      </p:sp>
      <p:sp>
        <p:nvSpPr>
          <p:cNvPr id="3" name="Content Placeholder 2"/>
          <p:cNvSpPr>
            <a:spLocks noGrp="1"/>
          </p:cNvSpPr>
          <p:nvPr>
            <p:ph idx="1"/>
          </p:nvPr>
        </p:nvSpPr>
        <p:spPr/>
        <p:txBody>
          <a:bodyPr/>
          <a:lstStyle/>
          <a:p>
            <a:endParaRPr lang="en-US" b="0" dirty="0"/>
          </a:p>
          <a:p>
            <a:r>
              <a:rPr lang="en-US" b="0" dirty="0"/>
              <a:t>Multiple processes or threads manipulating the same </a:t>
            </a:r>
            <a:r>
              <a:rPr lang="en-US" b="0" dirty="0" smtClean="0"/>
              <a:t>data</a:t>
            </a:r>
          </a:p>
          <a:p>
            <a:r>
              <a:rPr lang="en-US" b="0" dirty="0" smtClean="0"/>
              <a:t>Difficult </a:t>
            </a:r>
            <a:r>
              <a:rPr lang="en-US" b="0" dirty="0"/>
              <a:t>to enumerate the possible </a:t>
            </a:r>
            <a:r>
              <a:rPr lang="en-US" b="0" dirty="0" smtClean="0"/>
              <a:t>scenarios</a:t>
            </a:r>
            <a:endParaRPr lang="en-US" b="0" dirty="0"/>
          </a:p>
          <a:p>
            <a:r>
              <a:rPr lang="en-US" b="0" dirty="0"/>
              <a:t>Concurrency is hard to test for</a:t>
            </a:r>
            <a:endParaRPr lang="en-US" dirty="0"/>
          </a:p>
        </p:txBody>
      </p:sp>
    </p:spTree>
    <p:extLst>
      <p:ext uri="{BB962C8B-B14F-4D97-AF65-F5344CB8AC3E}">
        <p14:creationId xmlns:p14="http://schemas.microsoft.com/office/powerpoint/2010/main" val="35525525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Session State - Problem </a:t>
            </a:r>
          </a:p>
        </p:txBody>
      </p:sp>
      <p:sp>
        <p:nvSpPr>
          <p:cNvPr id="3" name="Content Placeholder 2"/>
          <p:cNvSpPr>
            <a:spLocks noGrp="1"/>
          </p:cNvSpPr>
          <p:nvPr>
            <p:ph idx="1"/>
          </p:nvPr>
        </p:nvSpPr>
        <p:spPr/>
        <p:txBody>
          <a:bodyPr/>
          <a:lstStyle/>
          <a:p>
            <a:r>
              <a:rPr lang="en-US" dirty="0"/>
              <a:t>Bandwidth</a:t>
            </a:r>
          </a:p>
          <a:p>
            <a:pPr lvl="1"/>
            <a:r>
              <a:rPr lang="en-US" dirty="0"/>
              <a:t>Transfer data from client to server</a:t>
            </a:r>
          </a:p>
          <a:p>
            <a:pPr lvl="1"/>
            <a:r>
              <a:rPr lang="en-US" dirty="0"/>
              <a:t>Need to transfer data even it is not used in presentation</a:t>
            </a:r>
          </a:p>
          <a:p>
            <a:r>
              <a:rPr lang="en-US" dirty="0"/>
              <a:t>Security and Integrity</a:t>
            </a:r>
          </a:p>
          <a:p>
            <a:pPr lvl="1"/>
            <a:r>
              <a:rPr lang="en-US" dirty="0"/>
              <a:t>Encrypt the data</a:t>
            </a:r>
          </a:p>
          <a:p>
            <a:pPr lvl="1"/>
            <a:r>
              <a:rPr lang="en-US" dirty="0"/>
              <a:t>Malicious user still can edit your data</a:t>
            </a:r>
          </a:p>
          <a:p>
            <a:endParaRPr lang="en-US" dirty="0"/>
          </a:p>
        </p:txBody>
      </p:sp>
    </p:spTree>
    <p:extLst>
      <p:ext uri="{BB962C8B-B14F-4D97-AF65-F5344CB8AC3E}">
        <p14:creationId xmlns:p14="http://schemas.microsoft.com/office/powerpoint/2010/main" val="35846335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Session State </a:t>
            </a:r>
          </a:p>
        </p:txBody>
      </p:sp>
      <p:sp>
        <p:nvSpPr>
          <p:cNvPr id="3" name="Content Placeholder 2"/>
          <p:cNvSpPr>
            <a:spLocks noGrp="1"/>
          </p:cNvSpPr>
          <p:nvPr>
            <p:ph idx="1"/>
          </p:nvPr>
        </p:nvSpPr>
        <p:spPr/>
        <p:txBody>
          <a:bodyPr/>
          <a:lstStyle/>
          <a:p>
            <a:r>
              <a:rPr lang="en-US" dirty="0"/>
              <a:t>Session data has to be isolated</a:t>
            </a:r>
          </a:p>
          <a:p>
            <a:pPr lvl="1"/>
            <a:r>
              <a:rPr lang="en-US" dirty="0"/>
              <a:t>one session shouldn't affect what's going on in another</a:t>
            </a:r>
          </a:p>
          <a:p>
            <a:pPr lvl="1"/>
            <a:r>
              <a:rPr lang="en-US" dirty="0"/>
              <a:t>have to work hard to isolate the session data from the record data that sits in the database</a:t>
            </a:r>
          </a:p>
        </p:txBody>
      </p:sp>
    </p:spTree>
    <p:extLst>
      <p:ext uri="{BB962C8B-B14F-4D97-AF65-F5344CB8AC3E}">
        <p14:creationId xmlns:p14="http://schemas.microsoft.com/office/powerpoint/2010/main" val="206827761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Session State</a:t>
            </a:r>
          </a:p>
        </p:txBody>
      </p:sp>
      <p:sp>
        <p:nvSpPr>
          <p:cNvPr id="3" name="Content Placeholder 2"/>
          <p:cNvSpPr>
            <a:spLocks noGrp="1"/>
          </p:cNvSpPr>
          <p:nvPr>
            <p:ph idx="1"/>
          </p:nvPr>
        </p:nvSpPr>
        <p:spPr/>
        <p:txBody>
          <a:bodyPr/>
          <a:lstStyle/>
          <a:p>
            <a:r>
              <a:rPr lang="en-US" dirty="0"/>
              <a:t>Session migration</a:t>
            </a:r>
          </a:p>
          <a:p>
            <a:pPr lvl="1"/>
            <a:r>
              <a:rPr lang="en-US" dirty="0"/>
              <a:t>Implication for load balancing the request</a:t>
            </a:r>
          </a:p>
          <a:p>
            <a:r>
              <a:rPr lang="en-US" dirty="0"/>
              <a:t>When to purge the session data</a:t>
            </a:r>
          </a:p>
          <a:p>
            <a:pPr lvl="1"/>
            <a:r>
              <a:rPr lang="en-US" dirty="0"/>
              <a:t>Need to remove information for idle user?</a:t>
            </a:r>
          </a:p>
          <a:p>
            <a:r>
              <a:rPr lang="en-US" dirty="0"/>
              <a:t>Failure in the middle of transaction</a:t>
            </a:r>
          </a:p>
          <a:p>
            <a:pPr lvl="1"/>
            <a:r>
              <a:rPr lang="en-US" dirty="0"/>
              <a:t>Server/client crash, network connection error -&gt; session data might be lost</a:t>
            </a:r>
          </a:p>
        </p:txBody>
      </p:sp>
    </p:spTree>
    <p:extLst>
      <p:ext uri="{BB962C8B-B14F-4D97-AF65-F5344CB8AC3E}">
        <p14:creationId xmlns:p14="http://schemas.microsoft.com/office/powerpoint/2010/main" val="5081690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Problem</a:t>
            </a:r>
          </a:p>
        </p:txBody>
      </p:sp>
      <p:sp>
        <p:nvSpPr>
          <p:cNvPr id="3" name="Content Placeholder 2"/>
          <p:cNvSpPr>
            <a:spLocks noGrp="1"/>
          </p:cNvSpPr>
          <p:nvPr>
            <p:ph idx="1"/>
          </p:nvPr>
        </p:nvSpPr>
        <p:spPr/>
        <p:txBody>
          <a:bodyPr/>
          <a:lstStyle/>
          <a:p>
            <a:r>
              <a:rPr lang="en-US" b="0" dirty="0"/>
              <a:t>Developer use concurrency more yet worry about it less</a:t>
            </a:r>
            <a:r>
              <a:rPr lang="en-US" dirty="0"/>
              <a:t> </a:t>
            </a:r>
          </a:p>
          <a:p>
            <a:pPr lvl="1"/>
            <a:r>
              <a:rPr lang="en-US" dirty="0"/>
              <a:t>Transaction managers</a:t>
            </a:r>
          </a:p>
          <a:p>
            <a:pPr lvl="1"/>
            <a:r>
              <a:rPr lang="en-US" b="0" dirty="0"/>
              <a:t>Transactions provide a framework that helps avoid many of the most tricky aspects of concurrency in an enterprise application</a:t>
            </a:r>
          </a:p>
          <a:p>
            <a:r>
              <a:rPr lang="en-US" b="0" dirty="0"/>
              <a:t>Still can’t ignore concurrency problems completely</a:t>
            </a:r>
          </a:p>
          <a:p>
            <a:pPr lvl="1"/>
            <a:r>
              <a:rPr lang="en-US" dirty="0"/>
              <a:t>Interactions with a system can't be placed within a single database transaction</a:t>
            </a:r>
            <a:endParaRPr lang="en-US" b="0" dirty="0"/>
          </a:p>
        </p:txBody>
      </p:sp>
    </p:spTree>
    <p:extLst>
      <p:ext uri="{BB962C8B-B14F-4D97-AF65-F5344CB8AC3E}">
        <p14:creationId xmlns:p14="http://schemas.microsoft.com/office/powerpoint/2010/main" val="14137984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Concurrency Problem</a:t>
            </a:r>
          </a:p>
        </p:txBody>
      </p:sp>
      <p:sp>
        <p:nvSpPr>
          <p:cNvPr id="3" name="Content Placeholder 2"/>
          <p:cNvSpPr>
            <a:spLocks noGrp="1"/>
          </p:cNvSpPr>
          <p:nvPr>
            <p:ph idx="1"/>
          </p:nvPr>
        </p:nvSpPr>
        <p:spPr/>
        <p:txBody>
          <a:bodyPr/>
          <a:lstStyle/>
          <a:p>
            <a:endParaRPr lang="en-US" b="0" dirty="0"/>
          </a:p>
          <a:p>
            <a:r>
              <a:rPr lang="en-US" b="0" dirty="0"/>
              <a:t>Lost update problem</a:t>
            </a:r>
          </a:p>
          <a:p>
            <a:r>
              <a:rPr lang="en-US" b="0" dirty="0"/>
              <a:t>Uncommitted dependency problem</a:t>
            </a:r>
          </a:p>
          <a:p>
            <a:r>
              <a:rPr lang="en-US" b="0" dirty="0"/>
              <a:t>Inconsistent read </a:t>
            </a:r>
          </a:p>
          <a:p>
            <a:endParaRPr lang="en-US" dirty="0"/>
          </a:p>
        </p:txBody>
      </p:sp>
    </p:spTree>
    <p:extLst>
      <p:ext uri="{BB962C8B-B14F-4D97-AF65-F5344CB8AC3E}">
        <p14:creationId xmlns:p14="http://schemas.microsoft.com/office/powerpoint/2010/main" val="35737222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a:t>
            </a:r>
          </a:p>
        </p:txBody>
      </p:sp>
      <p:sp>
        <p:nvSpPr>
          <p:cNvPr id="3" name="Content Placeholder 2"/>
          <p:cNvSpPr>
            <a:spLocks noGrp="1"/>
          </p:cNvSpPr>
          <p:nvPr>
            <p:ph idx="1"/>
          </p:nvPr>
        </p:nvSpPr>
        <p:spPr/>
        <p:txBody>
          <a:bodyPr/>
          <a:lstStyle/>
          <a:p>
            <a:pPr algn="just"/>
            <a:r>
              <a:rPr lang="en-US" b="0" dirty="0"/>
              <a:t>Successfully completed update is overridden by another user.</a:t>
            </a:r>
          </a:p>
          <a:p>
            <a:pPr algn="just"/>
            <a:r>
              <a:rPr lang="en-US" b="0" dirty="0"/>
              <a:t>T</a:t>
            </a:r>
            <a:r>
              <a:rPr lang="en-US" b="0" baseline="-25000" dirty="0"/>
              <a:t>1</a:t>
            </a:r>
            <a:r>
              <a:rPr lang="en-US" b="0" dirty="0"/>
              <a:t> withdrawing £10 from an account with </a:t>
            </a:r>
            <a:r>
              <a:rPr lang="en-US" b="0" dirty="0" err="1"/>
              <a:t>bal</a:t>
            </a:r>
            <a:r>
              <a:rPr lang="en-US" b="0" baseline="-25000" dirty="0" err="1"/>
              <a:t>x</a:t>
            </a:r>
            <a:r>
              <a:rPr lang="en-US" b="0" dirty="0"/>
              <a:t>, initially £100.</a:t>
            </a:r>
          </a:p>
          <a:p>
            <a:pPr algn="just"/>
            <a:r>
              <a:rPr lang="en-US" b="0" dirty="0"/>
              <a:t>T</a:t>
            </a:r>
            <a:r>
              <a:rPr lang="en-US" b="0" baseline="-25000" dirty="0"/>
              <a:t>2</a:t>
            </a:r>
            <a:r>
              <a:rPr lang="en-US" b="0" dirty="0"/>
              <a:t> depositing £100 into same account. </a:t>
            </a:r>
          </a:p>
          <a:p>
            <a:pPr algn="just"/>
            <a:r>
              <a:rPr lang="en-US" b="0" dirty="0"/>
              <a:t>Serially, final balance would be £190.</a:t>
            </a:r>
            <a:r>
              <a:rPr lang="en-US" sz="2500" b="0" dirty="0"/>
              <a:t> </a:t>
            </a:r>
          </a:p>
          <a:p>
            <a:pPr algn="just"/>
            <a:endParaRPr lang="en-US" sz="2500" b="0" dirty="0"/>
          </a:p>
          <a:p>
            <a:pPr algn="just"/>
            <a:endParaRPr lang="en-US" sz="2500" b="0" dirty="0"/>
          </a:p>
          <a:p>
            <a:pPr algn="just"/>
            <a:endParaRPr lang="en-US" sz="2500" b="0" dirty="0"/>
          </a:p>
          <a:p>
            <a:pPr algn="just"/>
            <a:endParaRPr lang="en-US" sz="2500" b="0" dirty="0"/>
          </a:p>
          <a:p>
            <a:pPr algn="just"/>
            <a:endParaRPr lang="en-US" b="0" dirty="0"/>
          </a:p>
          <a:p>
            <a:pPr algn="just"/>
            <a:r>
              <a:rPr lang="en-US" b="0" dirty="0"/>
              <a:t>Loss of T</a:t>
            </a:r>
            <a:r>
              <a:rPr lang="en-US" b="0" baseline="-25000" dirty="0"/>
              <a:t>2</a:t>
            </a:r>
            <a:r>
              <a:rPr lang="en-US" b="0" dirty="0"/>
              <a:t>’s update avoided by preventing T</a:t>
            </a:r>
            <a:r>
              <a:rPr lang="en-US" b="0" baseline="-25000" dirty="0"/>
              <a:t>1</a:t>
            </a:r>
            <a:r>
              <a:rPr lang="en-US" b="0" dirty="0"/>
              <a:t> from reading </a:t>
            </a:r>
            <a:r>
              <a:rPr lang="en-US" b="0" dirty="0" err="1"/>
              <a:t>bal</a:t>
            </a:r>
            <a:r>
              <a:rPr lang="en-US" b="0" baseline="-25000" dirty="0" err="1"/>
              <a:t>x</a:t>
            </a:r>
            <a:r>
              <a:rPr lang="en-US" b="0" dirty="0"/>
              <a:t> until after update.</a:t>
            </a:r>
          </a:p>
          <a:p>
            <a:pPr algn="just"/>
            <a:endParaRPr lang="en-US" sz="2500" b="0" dirty="0"/>
          </a:p>
          <a:p>
            <a:endParaRPr lang="en-US" dirty="0"/>
          </a:p>
        </p:txBody>
      </p:sp>
      <p:pic>
        <p:nvPicPr>
          <p:cNvPr id="4" name="Picture 4" descr="DS3-Figure 19-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938" y="2852936"/>
            <a:ext cx="6966446" cy="2649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057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S3-Figure 19-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279775"/>
            <a:ext cx="7345362" cy="3197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1000" y="-115907"/>
            <a:ext cx="8162925" cy="954107"/>
          </a:xfrm>
        </p:spPr>
        <p:txBody>
          <a:bodyPr/>
          <a:lstStyle/>
          <a:p>
            <a:r>
              <a:rPr lang="en-US" sz="2800" dirty="0"/>
              <a:t>Uncommitted Dependency </a:t>
            </a:r>
            <a:r>
              <a:rPr lang="en-US" sz="2800" dirty="0" smtClean="0"/>
              <a:t>Problem (Dirty Read)</a:t>
            </a:r>
            <a:endParaRPr lang="en-US" sz="2800" dirty="0"/>
          </a:p>
        </p:txBody>
      </p:sp>
      <p:sp>
        <p:nvSpPr>
          <p:cNvPr id="3" name="Content Placeholder 2"/>
          <p:cNvSpPr>
            <a:spLocks noGrp="1"/>
          </p:cNvSpPr>
          <p:nvPr>
            <p:ph idx="1"/>
          </p:nvPr>
        </p:nvSpPr>
        <p:spPr/>
        <p:txBody>
          <a:bodyPr/>
          <a:lstStyle/>
          <a:p>
            <a:pPr algn="just"/>
            <a:r>
              <a:rPr lang="en-US" b="0" dirty="0"/>
              <a:t>Occurs when one transaction can see intermediate results of another transaction before it has committed. </a:t>
            </a:r>
          </a:p>
          <a:p>
            <a:pPr algn="just"/>
            <a:r>
              <a:rPr lang="en-US" b="0" dirty="0"/>
              <a:t>T</a:t>
            </a:r>
            <a:r>
              <a:rPr lang="en-US" b="0" baseline="-25000" dirty="0"/>
              <a:t>4</a:t>
            </a:r>
            <a:r>
              <a:rPr lang="en-US" b="0" dirty="0"/>
              <a:t> updates </a:t>
            </a:r>
            <a:r>
              <a:rPr lang="en-US" b="0" dirty="0" err="1"/>
              <a:t>bal</a:t>
            </a:r>
            <a:r>
              <a:rPr lang="en-US" b="0" baseline="-25000" dirty="0" err="1"/>
              <a:t>x</a:t>
            </a:r>
            <a:r>
              <a:rPr lang="en-US" b="0" dirty="0"/>
              <a:t> to £200 but it aborts, so </a:t>
            </a:r>
            <a:r>
              <a:rPr lang="en-US" b="0" dirty="0" err="1"/>
              <a:t>bal</a:t>
            </a:r>
            <a:r>
              <a:rPr lang="en-US" b="0" baseline="-25000" dirty="0" err="1"/>
              <a:t>x</a:t>
            </a:r>
            <a:r>
              <a:rPr lang="en-US" b="0" dirty="0"/>
              <a:t> should be back at original value of £100.</a:t>
            </a:r>
          </a:p>
          <a:p>
            <a:pPr algn="just"/>
            <a:r>
              <a:rPr lang="en-US" b="0" dirty="0"/>
              <a:t>T</a:t>
            </a:r>
            <a:r>
              <a:rPr lang="en-US" b="0" baseline="-25000" dirty="0"/>
              <a:t>3</a:t>
            </a:r>
            <a:r>
              <a:rPr lang="en-US" b="0" dirty="0"/>
              <a:t> has read new value of </a:t>
            </a:r>
            <a:r>
              <a:rPr lang="en-US" b="0" dirty="0" err="1"/>
              <a:t>bal</a:t>
            </a:r>
            <a:r>
              <a:rPr lang="en-US" b="0" baseline="-25000" dirty="0" err="1"/>
              <a:t>x</a:t>
            </a:r>
            <a:r>
              <a:rPr lang="en-US" b="0" dirty="0"/>
              <a:t> (£200) and uses value as basis of £10 reduction, giving a new balance of £190, instead of £90. </a:t>
            </a:r>
          </a:p>
          <a:p>
            <a:endParaRPr lang="en-US" dirty="0"/>
          </a:p>
        </p:txBody>
      </p:sp>
    </p:spTree>
    <p:extLst>
      <p:ext uri="{BB962C8B-B14F-4D97-AF65-F5344CB8AC3E}">
        <p14:creationId xmlns:p14="http://schemas.microsoft.com/office/powerpoint/2010/main" val="521131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Inconsistent Read</a:t>
            </a:r>
          </a:p>
        </p:txBody>
      </p:sp>
      <p:sp>
        <p:nvSpPr>
          <p:cNvPr id="3" name="Content Placeholder 2"/>
          <p:cNvSpPr>
            <a:spLocks noGrp="1"/>
          </p:cNvSpPr>
          <p:nvPr>
            <p:ph idx="1"/>
          </p:nvPr>
        </p:nvSpPr>
        <p:spPr/>
        <p:txBody>
          <a:bodyPr/>
          <a:lstStyle/>
          <a:p>
            <a:pPr algn="just"/>
            <a:r>
              <a:rPr lang="en-US" b="0" dirty="0"/>
              <a:t>Occurs when transaction reads several values but second transaction updates some of them during execution of first. </a:t>
            </a:r>
          </a:p>
          <a:p>
            <a:pPr algn="just"/>
            <a:r>
              <a:rPr lang="en-US" b="0" dirty="0"/>
              <a:t>Sometimes referred to as </a:t>
            </a:r>
            <a:r>
              <a:rPr lang="en-US" b="0" i="1" dirty="0"/>
              <a:t>dirty read</a:t>
            </a:r>
            <a:r>
              <a:rPr lang="en-US" b="0" dirty="0"/>
              <a:t> or </a:t>
            </a:r>
            <a:r>
              <a:rPr lang="en-US" b="0" i="1" dirty="0"/>
              <a:t>unrepeatable read</a:t>
            </a:r>
            <a:r>
              <a:rPr lang="en-US" b="0" dirty="0"/>
              <a:t>. </a:t>
            </a:r>
          </a:p>
          <a:p>
            <a:pPr algn="just"/>
            <a:r>
              <a:rPr lang="en-US" b="0" dirty="0"/>
              <a:t>T</a:t>
            </a:r>
            <a:r>
              <a:rPr lang="en-US" b="0" baseline="-25000" dirty="0"/>
              <a:t>6</a:t>
            </a:r>
            <a:r>
              <a:rPr lang="en-US" b="0" dirty="0"/>
              <a:t> is totaling balances of account x (£100), account y (£50), and account z (£25).</a:t>
            </a:r>
          </a:p>
          <a:p>
            <a:pPr algn="just"/>
            <a:r>
              <a:rPr lang="en-US" b="0" dirty="0"/>
              <a:t>Meantime, T</a:t>
            </a:r>
            <a:r>
              <a:rPr lang="en-US" b="0" baseline="-25000" dirty="0"/>
              <a:t>5</a:t>
            </a:r>
            <a:r>
              <a:rPr lang="en-US" b="0" dirty="0"/>
              <a:t> has transferred £10 from </a:t>
            </a:r>
            <a:r>
              <a:rPr lang="en-US" b="0" dirty="0" err="1"/>
              <a:t>bal</a:t>
            </a:r>
            <a:r>
              <a:rPr lang="en-US" b="0" baseline="-25000" dirty="0" err="1"/>
              <a:t>x</a:t>
            </a:r>
            <a:r>
              <a:rPr lang="en-US" b="0" dirty="0"/>
              <a:t> to </a:t>
            </a:r>
            <a:r>
              <a:rPr lang="en-US" b="0" dirty="0" err="1"/>
              <a:t>bal</a:t>
            </a:r>
            <a:r>
              <a:rPr lang="en-US" b="0" baseline="-25000" dirty="0" err="1"/>
              <a:t>z</a:t>
            </a:r>
            <a:r>
              <a:rPr lang="en-US" b="0" dirty="0"/>
              <a:t>, so T</a:t>
            </a:r>
            <a:r>
              <a:rPr lang="en-US" b="0" baseline="-25000" dirty="0"/>
              <a:t>6</a:t>
            </a:r>
            <a:r>
              <a:rPr lang="en-US" b="0" dirty="0"/>
              <a:t> now has wrong result (£10 too high).</a:t>
            </a:r>
            <a:endParaRPr lang="en-US" sz="2500" b="0" dirty="0"/>
          </a:p>
          <a:p>
            <a:endParaRPr lang="en-US" dirty="0"/>
          </a:p>
        </p:txBody>
      </p:sp>
    </p:spTree>
    <p:extLst>
      <p:ext uri="{BB962C8B-B14F-4D97-AF65-F5344CB8AC3E}">
        <p14:creationId xmlns:p14="http://schemas.microsoft.com/office/powerpoint/2010/main" val="32367632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Inconsistent Read</a:t>
            </a:r>
          </a:p>
        </p:txBody>
      </p:sp>
      <p:sp>
        <p:nvSpPr>
          <p:cNvPr id="3" name="Content Placeholder 2"/>
          <p:cNvSpPr>
            <a:spLocks noGrp="1"/>
          </p:cNvSpPr>
          <p:nvPr>
            <p:ph idx="1"/>
          </p:nvPr>
        </p:nvSpPr>
        <p:spPr/>
        <p:txBody>
          <a:bodyPr/>
          <a:lstStyle/>
          <a:p>
            <a:endParaRPr lang="en-US" dirty="0"/>
          </a:p>
        </p:txBody>
      </p:sp>
      <p:pic>
        <p:nvPicPr>
          <p:cNvPr id="4" name="Picture 4" descr="DS3-Figure 19-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575" y="1700808"/>
            <a:ext cx="7416800" cy="335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143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P1-template">
  <a:themeElements>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P1-templat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KP1-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P1-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P1-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C:\home\denny\kp1\KP1-template.pot</Template>
  <TotalTime>24347</TotalTime>
  <Words>1479</Words>
  <Application>Microsoft Macintosh PowerPoint</Application>
  <PresentationFormat>On-screen Show (4:3)</PresentationFormat>
  <Paragraphs>179</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KP1-template</vt:lpstr>
      <vt:lpstr>Concurrency &amp; Session</vt:lpstr>
      <vt:lpstr>PowerPoint Presentation</vt:lpstr>
      <vt:lpstr>Concurrency Problem</vt:lpstr>
      <vt:lpstr>Concurrency Problem</vt:lpstr>
      <vt:lpstr>Example of Concurrency Problem</vt:lpstr>
      <vt:lpstr>Lost Update Problem</vt:lpstr>
      <vt:lpstr>Uncommitted Dependency Problem (Dirty Read)</vt:lpstr>
      <vt:lpstr>Inconsistent Read</vt:lpstr>
      <vt:lpstr>Inconsistent Read</vt:lpstr>
      <vt:lpstr>Concurrency Problem</vt:lpstr>
      <vt:lpstr>Isolation &amp; Immutability</vt:lpstr>
      <vt:lpstr>Optimistic &amp; Pessimistic Concurrency Control</vt:lpstr>
      <vt:lpstr>Optimistic &amp; Pessimistic Concurrency Control</vt:lpstr>
      <vt:lpstr>Deadlock</vt:lpstr>
      <vt:lpstr>Transaction</vt:lpstr>
      <vt:lpstr>ACID</vt:lpstr>
      <vt:lpstr>Atomicity</vt:lpstr>
      <vt:lpstr>Consistency</vt:lpstr>
      <vt:lpstr>Isolation</vt:lpstr>
      <vt:lpstr>Durability</vt:lpstr>
      <vt:lpstr>Session State</vt:lpstr>
      <vt:lpstr>Session State</vt:lpstr>
      <vt:lpstr>What is a session?</vt:lpstr>
      <vt:lpstr>HTTP Cookie</vt:lpstr>
      <vt:lpstr>The Value of Statelessness</vt:lpstr>
      <vt:lpstr>Stateless vs Stateful</vt:lpstr>
      <vt:lpstr>Stateless vs Stateful</vt:lpstr>
      <vt:lpstr>Session State</vt:lpstr>
      <vt:lpstr>Session State – Storing Data</vt:lpstr>
      <vt:lpstr>Client Session State - Problem </vt:lpstr>
      <vt:lpstr>Database Session State </vt:lpstr>
      <vt:lpstr>Server Session State</vt:lpstr>
    </vt:vector>
  </TitlesOfParts>
  <Company>University of Indonesia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Java Program</dc:title>
  <dc:subject>Compiling</dc:subject>
  <dc:creator>Denny</dc:creator>
  <cp:lastModifiedBy>Samuel Louvan</cp:lastModifiedBy>
  <cp:revision>688</cp:revision>
  <cp:lastPrinted>2017-05-12T05:55:52Z</cp:lastPrinted>
  <dcterms:created xsi:type="dcterms:W3CDTF">2000-01-30T03:59:38Z</dcterms:created>
  <dcterms:modified xsi:type="dcterms:W3CDTF">2017-05-14T16:54:05Z</dcterms:modified>
</cp:coreProperties>
</file>