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7"/>
  </p:notesMasterIdLst>
  <p:handoutMasterIdLst>
    <p:handoutMasterId r:id="rId18"/>
  </p:handoutMasterIdLst>
  <p:sldIdLst>
    <p:sldId id="394" r:id="rId2"/>
    <p:sldId id="396" r:id="rId3"/>
    <p:sldId id="395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</p:sldIdLst>
  <p:sldSz cx="9144000" cy="6858000" type="screen4x3"/>
  <p:notesSz cx="7099300" cy="102346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E62E20"/>
    <a:srgbClr val="FFCC66"/>
    <a:srgbClr val="FF99CC"/>
    <a:srgbClr val="00FF00"/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9" autoAdjust="0"/>
    <p:restoredTop sz="86437" autoAdjust="0"/>
  </p:normalViewPr>
  <p:slideViewPr>
    <p:cSldViewPr>
      <p:cViewPr varScale="1">
        <p:scale>
          <a:sx n="59" d="100"/>
          <a:sy n="59" d="100"/>
        </p:scale>
        <p:origin x="154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56"/>
    </p:cViewPr>
  </p:sorterViewPr>
  <p:notesViewPr>
    <p:cSldViewPr>
      <p:cViewPr varScale="1">
        <p:scale>
          <a:sx n="89" d="100"/>
          <a:sy n="89" d="100"/>
        </p:scale>
        <p:origin x="-3846" y="-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B88E04F-B422-41FF-AB2F-6D7E99BA59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0"/>
            <a:r>
              <a:rPr lang="en-GB" noProof="0"/>
              <a:t>Second level</a:t>
            </a:r>
          </a:p>
          <a:p>
            <a:pPr lvl="0"/>
            <a:r>
              <a:rPr lang="en-GB" noProof="0"/>
              <a:t>Third level</a:t>
            </a:r>
          </a:p>
          <a:p>
            <a:pPr lvl="0"/>
            <a:r>
              <a:rPr lang="en-GB" noProof="0"/>
              <a:t>Fourth level</a:t>
            </a:r>
          </a:p>
          <a:p>
            <a:pPr lvl="0"/>
            <a:r>
              <a:rPr lang="en-GB" noProof="0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A88E122F-E897-4F75-A60E-D6A0A731487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38400" y="2590800"/>
            <a:ext cx="5959475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286000" y="1400175"/>
            <a:ext cx="62055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2800" i="1" dirty="0">
                <a:solidFill>
                  <a:schemeClr val="tx2"/>
                </a:solidFill>
              </a:rPr>
              <a:t>Enterprise </a:t>
            </a:r>
            <a:r>
              <a:rPr lang="en-US" altLang="en-US" sz="2800" i="1" dirty="0" err="1">
                <a:solidFill>
                  <a:schemeClr val="tx2"/>
                </a:solidFill>
              </a:rPr>
              <a:t>Aplication</a:t>
            </a:r>
            <a:r>
              <a:rPr lang="en-US" altLang="en-US" sz="2800" i="1" dirty="0">
                <a:solidFill>
                  <a:schemeClr val="tx2"/>
                </a:solidFill>
              </a:rPr>
              <a:t> Architecture</a:t>
            </a:r>
          </a:p>
          <a:p>
            <a:pPr algn="r" eaLnBrk="1" hangingPunct="1">
              <a:defRPr/>
            </a:pPr>
            <a:r>
              <a:rPr lang="en-US" altLang="en-US" sz="2800" i="1" dirty="0">
                <a:solidFill>
                  <a:schemeClr val="tx2"/>
                </a:solidFill>
              </a:rPr>
              <a:t>and Programming</a:t>
            </a:r>
            <a:endParaRPr lang="en-US" altLang="en-US" sz="3600" dirty="0">
              <a:solidFill>
                <a:schemeClr val="tx2"/>
              </a:solidFill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514725" y="5516563"/>
            <a:ext cx="4883150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1400" dirty="0" err="1"/>
              <a:t>Fakultas</a:t>
            </a:r>
            <a:r>
              <a:rPr lang="en-US" altLang="en-US" sz="1400" dirty="0"/>
              <a:t> </a:t>
            </a:r>
            <a:r>
              <a:rPr lang="en-US" altLang="en-US" sz="1400" dirty="0" err="1"/>
              <a:t>Ilmu</a:t>
            </a:r>
            <a:r>
              <a:rPr lang="en-US" altLang="en-US" sz="1400" dirty="0"/>
              <a:t> </a:t>
            </a:r>
            <a:r>
              <a:rPr lang="en-US" altLang="en-US" sz="1400" dirty="0" err="1"/>
              <a:t>Komputer</a:t>
            </a:r>
            <a:r>
              <a:rPr lang="en-US" altLang="en-US" sz="1400" dirty="0"/>
              <a:t> </a:t>
            </a:r>
            <a:br>
              <a:rPr lang="en-US" altLang="en-US" sz="1400" dirty="0"/>
            </a:br>
            <a:r>
              <a:rPr lang="en-US" altLang="en-US" sz="1400" dirty="0" err="1"/>
              <a:t>Universitas</a:t>
            </a:r>
            <a:r>
              <a:rPr lang="en-US" altLang="en-US" sz="1400" dirty="0"/>
              <a:t> Indonesia</a:t>
            </a:r>
          </a:p>
          <a:p>
            <a:pPr algn="r" eaLnBrk="1" hangingPunct="1">
              <a:spcBef>
                <a:spcPct val="50000"/>
              </a:spcBef>
              <a:defRPr/>
            </a:pPr>
            <a:br>
              <a:rPr lang="en-US" altLang="en-US" sz="1400" dirty="0"/>
            </a:br>
            <a:r>
              <a:rPr lang="en-US" altLang="en-US" sz="800" b="1" dirty="0"/>
              <a:t>Version 1.0  - Internal Use Only</a:t>
            </a:r>
          </a:p>
        </p:txBody>
      </p:sp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1925"/>
            <a:ext cx="3455988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757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2895600" y="2819400"/>
            <a:ext cx="5468938" cy="461665"/>
          </a:xfrm>
        </p:spPr>
        <p:txBody>
          <a:bodyPr anchor="t"/>
          <a:lstStyle>
            <a:lvl1pPr algn="r">
              <a:spcBef>
                <a:spcPct val="10000"/>
              </a:spcBef>
              <a:spcAft>
                <a:spcPct val="2000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775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2279650" y="3717032"/>
            <a:ext cx="6102350" cy="11303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35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196850"/>
            <a:ext cx="2103437" cy="6127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96850"/>
            <a:ext cx="6157913" cy="6127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5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Calibri" pitchFamily="34" charset="0"/>
              </a:defRPr>
            </a:lvl1pPr>
            <a:lvl2pPr>
              <a:lnSpc>
                <a:spcPct val="100000"/>
              </a:lnSpc>
              <a:defRPr>
                <a:latin typeface="Calibri" pitchFamily="34" charset="0"/>
              </a:defRPr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628800"/>
            <a:ext cx="7772400" cy="1362075"/>
          </a:xfrm>
        </p:spPr>
        <p:txBody>
          <a:bodyPr/>
          <a:lstStyle>
            <a:lvl1pPr algn="l">
              <a:defRPr sz="4000" b="1" cap="small" baseline="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9592" y="3100400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4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92575" cy="5334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990600"/>
            <a:ext cx="4092575" cy="5334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6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4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3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1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588" y="5964238"/>
            <a:ext cx="6508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96850"/>
            <a:ext cx="8162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33755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765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8625" y="6418263"/>
            <a:ext cx="1905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65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19475" y="6380163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6804025" y="6400800"/>
            <a:ext cx="1368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000" dirty="0"/>
              <a:t>PSP/V1.0/</a:t>
            </a:r>
            <a:fld id="{C99A6D4F-441F-4B0A-8A10-F149B53D136F}" type="slidenum">
              <a:rPr lang="en-US" altLang="en-US" sz="1000" smtClean="0"/>
              <a:pPr algn="r" eaLnBrk="1" hangingPunct="1">
                <a:defRPr/>
              </a:pPr>
              <a:t>‹#›</a:t>
            </a:fld>
            <a:endParaRPr lang="en-US" alt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10000"/>
        </a:spcBef>
        <a:spcAft>
          <a:spcPct val="20000"/>
        </a:spcAft>
        <a:buClr>
          <a:schemeClr val="folHlink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10000"/>
        </a:spcBef>
        <a:spcAft>
          <a:spcPct val="2000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20000"/>
        </a:spcBef>
        <a:spcAft>
          <a:spcPct val="10000"/>
        </a:spcAft>
        <a:buClr>
          <a:schemeClr val="tx2"/>
        </a:buClr>
        <a:buChar char="•"/>
        <a:defRPr sz="20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j-lt"/>
        </a:defRPr>
      </a:lvl5pPr>
      <a:lvl6pPr marL="25146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j-lt"/>
        </a:defRPr>
      </a:lvl6pPr>
      <a:lvl7pPr marL="29718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j-lt"/>
        </a:defRPr>
      </a:lvl7pPr>
      <a:lvl8pPr marL="34290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j-lt"/>
        </a:defRPr>
      </a:lvl8pPr>
      <a:lvl9pPr marL="38862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101"/>
          <p:cNvSpPr>
            <a:spLocks noGrp="1" noChangeArrowheads="1"/>
          </p:cNvSpPr>
          <p:nvPr>
            <p:ph type="ctrTitle"/>
          </p:nvPr>
        </p:nvSpPr>
        <p:spPr>
          <a:xfrm>
            <a:off x="2895600" y="2819400"/>
            <a:ext cx="5468938" cy="461963"/>
          </a:xfrm>
        </p:spPr>
        <p:txBody>
          <a:bodyPr/>
          <a:lstStyle/>
          <a:p>
            <a:pPr eaLnBrk="1" hangingPunct="1"/>
            <a:r>
              <a:rPr lang="en-US" altLang="en-US" dirty="0"/>
              <a:t>Putting it All Together</a:t>
            </a:r>
          </a:p>
        </p:txBody>
      </p:sp>
      <p:sp>
        <p:nvSpPr>
          <p:cNvPr id="5123" name="Rectangle 4102"/>
          <p:cNvSpPr>
            <a:spLocks noGrp="1" noChangeArrowheads="1"/>
          </p:cNvSpPr>
          <p:nvPr>
            <p:ph type="subTitle" idx="1"/>
          </p:nvPr>
        </p:nvSpPr>
        <p:spPr>
          <a:xfrm>
            <a:off x="2279650" y="3716338"/>
            <a:ext cx="6102350" cy="1130300"/>
          </a:xfrm>
        </p:spPr>
        <p:txBody>
          <a:bodyPr/>
          <a:lstStyle/>
          <a:p>
            <a:pPr eaLnBrk="1" hangingPunct="1"/>
            <a:r>
              <a:rPr lang="en-US" altLang="en-US" dirty="0"/>
              <a:t>Denny, Alfan, Bayu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Relatively independent from the choice of lower layer</a:t>
            </a:r>
          </a:p>
          <a:p>
            <a:pPr lvl="1"/>
            <a:r>
              <a:rPr lang="en-US" dirty="0"/>
              <a:t>HTML</a:t>
            </a:r>
          </a:p>
          <a:p>
            <a:pPr lvl="2"/>
            <a:r>
              <a:rPr lang="en-US" dirty="0"/>
              <a:t>Using MVC</a:t>
            </a:r>
          </a:p>
          <a:p>
            <a:pPr lvl="2"/>
            <a:r>
              <a:rPr lang="en-US" dirty="0"/>
              <a:t>Use template engine</a:t>
            </a:r>
          </a:p>
          <a:p>
            <a:pPr lvl="1"/>
            <a:r>
              <a:rPr lang="en-US" dirty="0"/>
              <a:t>Rich Client Interface</a:t>
            </a:r>
          </a:p>
          <a:p>
            <a:pPr lvl="2"/>
            <a:r>
              <a:rPr lang="en-US" dirty="0"/>
              <a:t>Silverlight, JavaFX, Flash, etc.</a:t>
            </a:r>
          </a:p>
        </p:txBody>
      </p:sp>
    </p:spTree>
    <p:extLst>
      <p:ext uri="{BB962C8B-B14F-4D97-AF65-F5344CB8AC3E}">
        <p14:creationId xmlns:p14="http://schemas.microsoft.com/office/powerpoint/2010/main" val="2621335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Layering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Brown Model</a:t>
            </a:r>
          </a:p>
          <a:p>
            <a:pPr lvl="1"/>
            <a:r>
              <a:rPr lang="en-US" dirty="0"/>
              <a:t>Presentation</a:t>
            </a:r>
          </a:p>
          <a:p>
            <a:pPr lvl="1"/>
            <a:r>
              <a:rPr lang="en-US" dirty="0"/>
              <a:t>Controller/Mediator</a:t>
            </a:r>
          </a:p>
          <a:p>
            <a:pPr lvl="1"/>
            <a:r>
              <a:rPr lang="en-US" dirty="0"/>
              <a:t>Domain</a:t>
            </a:r>
          </a:p>
          <a:p>
            <a:pPr lvl="1"/>
            <a:r>
              <a:rPr lang="en-US" dirty="0"/>
              <a:t>Data Mapping</a:t>
            </a:r>
          </a:p>
          <a:p>
            <a:pPr lvl="1"/>
            <a:r>
              <a:rPr lang="en-US" dirty="0"/>
              <a:t>Data Source</a:t>
            </a:r>
          </a:p>
        </p:txBody>
      </p:sp>
    </p:spTree>
    <p:extLst>
      <p:ext uri="{BB962C8B-B14F-4D97-AF65-F5344CB8AC3E}">
        <p14:creationId xmlns:p14="http://schemas.microsoft.com/office/powerpoint/2010/main" val="362701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Layering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J2EE</a:t>
            </a:r>
          </a:p>
          <a:p>
            <a:pPr lvl="1"/>
            <a:r>
              <a:rPr lang="en-US" dirty="0"/>
              <a:t>Client</a:t>
            </a:r>
          </a:p>
          <a:p>
            <a:pPr lvl="1"/>
            <a:r>
              <a:rPr lang="en-US" dirty="0"/>
              <a:t>Presentation</a:t>
            </a:r>
          </a:p>
          <a:p>
            <a:pPr lvl="1"/>
            <a:r>
              <a:rPr lang="en-US" dirty="0"/>
              <a:t>Business</a:t>
            </a:r>
          </a:p>
          <a:p>
            <a:pPr lvl="1"/>
            <a:r>
              <a:rPr lang="en-US" dirty="0"/>
              <a:t>Integration</a:t>
            </a:r>
          </a:p>
          <a:p>
            <a:pPr lvl="1"/>
            <a:r>
              <a:rPr lang="en-US" dirty="0"/>
              <a:t>Resource</a:t>
            </a:r>
          </a:p>
        </p:txBody>
      </p:sp>
    </p:spTree>
    <p:extLst>
      <p:ext uri="{BB962C8B-B14F-4D97-AF65-F5344CB8AC3E}">
        <p14:creationId xmlns:p14="http://schemas.microsoft.com/office/powerpoint/2010/main" val="2032133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Layering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DNA</a:t>
            </a:r>
          </a:p>
          <a:p>
            <a:pPr lvl="1"/>
            <a:r>
              <a:rPr lang="en-US" dirty="0"/>
              <a:t>Presentation</a:t>
            </a:r>
          </a:p>
          <a:p>
            <a:pPr lvl="1"/>
            <a:r>
              <a:rPr lang="en-US" dirty="0"/>
              <a:t>Business</a:t>
            </a:r>
          </a:p>
          <a:p>
            <a:pPr lvl="1"/>
            <a:r>
              <a:rPr lang="en-US" dirty="0"/>
              <a:t>Data Access</a:t>
            </a:r>
          </a:p>
        </p:txBody>
      </p:sp>
    </p:spTree>
    <p:extLst>
      <p:ext uri="{BB962C8B-B14F-4D97-AF65-F5344CB8AC3E}">
        <p14:creationId xmlns:p14="http://schemas.microsoft.com/office/powerpoint/2010/main" val="184188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Layering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Marinescu</a:t>
            </a:r>
            <a:r>
              <a:rPr lang="en-US" dirty="0"/>
              <a:t> Layer</a:t>
            </a:r>
          </a:p>
          <a:p>
            <a:pPr lvl="1"/>
            <a:r>
              <a:rPr lang="en-US" dirty="0"/>
              <a:t>Presentation</a:t>
            </a:r>
          </a:p>
          <a:p>
            <a:pPr lvl="1"/>
            <a:r>
              <a:rPr lang="en-US" dirty="0"/>
              <a:t>Application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/>
              <a:t>Domain</a:t>
            </a:r>
          </a:p>
          <a:p>
            <a:pPr lvl="1"/>
            <a:r>
              <a:rPr lang="en-US" dirty="0"/>
              <a:t>Persistence</a:t>
            </a:r>
          </a:p>
        </p:txBody>
      </p:sp>
    </p:spTree>
    <p:extLst>
      <p:ext uri="{BB962C8B-B14F-4D97-AF65-F5344CB8AC3E}">
        <p14:creationId xmlns:p14="http://schemas.microsoft.com/office/powerpoint/2010/main" val="891833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Layering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Nilsson Layers</a:t>
            </a:r>
          </a:p>
          <a:p>
            <a:pPr lvl="1"/>
            <a:r>
              <a:rPr lang="en-US" dirty="0"/>
              <a:t>Consumer</a:t>
            </a:r>
          </a:p>
          <a:p>
            <a:pPr lvl="1"/>
            <a:r>
              <a:rPr lang="en-US" dirty="0"/>
              <a:t>Consumer helper</a:t>
            </a:r>
          </a:p>
          <a:p>
            <a:pPr lvl="1"/>
            <a:r>
              <a:rPr lang="en-US" dirty="0"/>
              <a:t>Application</a:t>
            </a:r>
          </a:p>
          <a:p>
            <a:pPr lvl="1"/>
            <a:r>
              <a:rPr lang="en-US" dirty="0"/>
              <a:t>Domain</a:t>
            </a:r>
          </a:p>
          <a:p>
            <a:pPr lvl="1"/>
            <a:r>
              <a:rPr lang="en-US" dirty="0"/>
              <a:t>Persistence Access</a:t>
            </a:r>
          </a:p>
          <a:p>
            <a:pPr lvl="1"/>
            <a:r>
              <a:rPr lang="en-US" dirty="0"/>
              <a:t>Public stored Procedures</a:t>
            </a:r>
          </a:p>
          <a:p>
            <a:pPr lvl="1"/>
            <a:r>
              <a:rPr lang="en-US" dirty="0"/>
              <a:t>Private </a:t>
            </a:r>
            <a:r>
              <a:rPr lang="en-US"/>
              <a:t>Stored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know far more about your project</a:t>
            </a:r>
          </a:p>
          <a:p>
            <a:r>
              <a:rPr lang="en-US" dirty="0"/>
              <a:t>Use this knowledge to prod your thinking, but don’t use it as a replacement of your thinking</a:t>
            </a:r>
          </a:p>
          <a:p>
            <a:r>
              <a:rPr lang="en-US" dirty="0"/>
              <a:t>Architectural refactoring is hard, and we’re still ignorant of its full cost, but it isn’t impossible</a:t>
            </a:r>
          </a:p>
        </p:txBody>
      </p:sp>
    </p:spTree>
    <p:extLst>
      <p:ext uri="{BB962C8B-B14F-4D97-AF65-F5344CB8AC3E}">
        <p14:creationId xmlns:p14="http://schemas.microsoft.com/office/powerpoint/2010/main" val="403710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Domain Layer</a:t>
            </a:r>
          </a:p>
          <a:p>
            <a:pPr lvl="1"/>
            <a:r>
              <a:rPr lang="en-US" dirty="0"/>
              <a:t>The complexity of domain logic is impossible to quantify, or even qualify, with any degree of precision</a:t>
            </a:r>
          </a:p>
          <a:p>
            <a:r>
              <a:rPr lang="en-US" dirty="0"/>
              <a:t>Data Source Layer</a:t>
            </a:r>
          </a:p>
          <a:p>
            <a:endParaRPr lang="en-US" dirty="0"/>
          </a:p>
          <a:p>
            <a:r>
              <a:rPr lang="en-US" dirty="0"/>
              <a:t>Presentation Layer</a:t>
            </a:r>
          </a:p>
        </p:txBody>
      </p:sp>
    </p:spTree>
    <p:extLst>
      <p:ext uri="{BB962C8B-B14F-4D97-AF65-F5344CB8AC3E}">
        <p14:creationId xmlns:p14="http://schemas.microsoft.com/office/powerpoint/2010/main" val="7891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Layer – Transaction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Fits with the procedural model that most people still comfortable with</a:t>
            </a:r>
          </a:p>
          <a:p>
            <a:r>
              <a:rPr lang="en-US" dirty="0"/>
              <a:t>Encapsulate the logic of each system transaction in comprehensible script</a:t>
            </a:r>
          </a:p>
          <a:p>
            <a:r>
              <a:rPr lang="en-US" dirty="0"/>
              <a:t>Easy to build on top of relational database</a:t>
            </a:r>
          </a:p>
          <a:p>
            <a:endParaRPr lang="en-US" dirty="0"/>
          </a:p>
          <a:p>
            <a:r>
              <a:rPr lang="en-US" dirty="0"/>
              <a:t>Doesn’t deal well with complex business logic</a:t>
            </a:r>
          </a:p>
          <a:p>
            <a:r>
              <a:rPr lang="en-US" dirty="0"/>
              <a:t>Susceptible to duplicate code</a:t>
            </a:r>
          </a:p>
        </p:txBody>
      </p:sp>
    </p:spTree>
    <p:extLst>
      <p:ext uri="{BB962C8B-B14F-4D97-AF65-F5344CB8AC3E}">
        <p14:creationId xmlns:p14="http://schemas.microsoft.com/office/powerpoint/2010/main" val="367520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Layer – Domain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 really complex domain logic better</a:t>
            </a:r>
          </a:p>
          <a:p>
            <a:r>
              <a:rPr lang="en-US" dirty="0"/>
              <a:t>Simple problem can be tackle with ease</a:t>
            </a:r>
          </a:p>
          <a:p>
            <a:endParaRPr lang="en-US" dirty="0"/>
          </a:p>
          <a:p>
            <a:r>
              <a:rPr lang="en-US" dirty="0"/>
              <a:t>Difficulty of learning how to use a domain model</a:t>
            </a:r>
          </a:p>
          <a:p>
            <a:r>
              <a:rPr lang="en-US" dirty="0"/>
              <a:t>If done poorly, it will be a disaster</a:t>
            </a:r>
          </a:p>
          <a:p>
            <a:r>
              <a:rPr lang="en-US" dirty="0"/>
              <a:t>Difficulty on connection with relational database. Object model and relational model don’t fit well together</a:t>
            </a:r>
          </a:p>
        </p:txBody>
      </p:sp>
    </p:spTree>
    <p:extLst>
      <p:ext uri="{BB962C8B-B14F-4D97-AF65-F5344CB8AC3E}">
        <p14:creationId xmlns:p14="http://schemas.microsoft.com/office/powerpoint/2010/main" val="9355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Layer – Table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 domain logic better than transaction script</a:t>
            </a:r>
          </a:p>
          <a:p>
            <a:r>
              <a:rPr lang="en-US" dirty="0"/>
              <a:t>Fits with relational database</a:t>
            </a:r>
          </a:p>
          <a:p>
            <a:endParaRPr lang="en-US" dirty="0"/>
          </a:p>
          <a:p>
            <a:r>
              <a:rPr lang="en-US" dirty="0"/>
              <a:t>Doesn’t touch real Domain Model on handling complex domain logic</a:t>
            </a:r>
          </a:p>
        </p:txBody>
      </p:sp>
    </p:spTree>
    <p:extLst>
      <p:ext uri="{BB962C8B-B14F-4D97-AF65-F5344CB8AC3E}">
        <p14:creationId xmlns:p14="http://schemas.microsoft.com/office/powerpoint/2010/main" val="61208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14980"/>
            <a:ext cx="8162925" cy="523220"/>
          </a:xfrm>
        </p:spPr>
        <p:txBody>
          <a:bodyPr/>
          <a:lstStyle/>
          <a:p>
            <a:r>
              <a:rPr lang="en-US" sz="2800" dirty="0"/>
              <a:t>Data Source Layer for Transaction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Choice: Row Data Gateway and Table Data Gateway</a:t>
            </a:r>
          </a:p>
          <a:p>
            <a:pPr lvl="1"/>
            <a:r>
              <a:rPr lang="en-US" dirty="0"/>
              <a:t>Depend on facilities of your implementation platform</a:t>
            </a:r>
          </a:p>
          <a:p>
            <a:pPr lvl="1"/>
            <a:r>
              <a:rPr lang="en-US" dirty="0"/>
              <a:t>Future implementation</a:t>
            </a:r>
          </a:p>
          <a:p>
            <a:r>
              <a:rPr lang="en-US" dirty="0"/>
              <a:t>Key decision</a:t>
            </a:r>
          </a:p>
          <a:p>
            <a:pPr lvl="1"/>
            <a:r>
              <a:rPr lang="en-US" dirty="0"/>
              <a:t>Platform you used</a:t>
            </a:r>
          </a:p>
          <a:p>
            <a:pPr lvl="1"/>
            <a:r>
              <a:rPr lang="en-US" dirty="0"/>
              <a:t>Working with </a:t>
            </a:r>
            <a:r>
              <a:rPr lang="en-US" i="1" dirty="0"/>
              <a:t>record set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44269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3425"/>
            <a:ext cx="8162925" cy="584775"/>
          </a:xfrm>
        </p:spPr>
        <p:txBody>
          <a:bodyPr/>
          <a:lstStyle/>
          <a:p>
            <a:r>
              <a:rPr lang="en-US" sz="3200" dirty="0"/>
              <a:t>Data Source Layer for Table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reason to choose</a:t>
            </a:r>
          </a:p>
          <a:p>
            <a:pPr lvl="1"/>
            <a:r>
              <a:rPr lang="en-US" dirty="0"/>
              <a:t>Have a good </a:t>
            </a:r>
            <a:r>
              <a:rPr lang="en-US" i="1" dirty="0"/>
              <a:t>record set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172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3425"/>
            <a:ext cx="8162925" cy="584775"/>
          </a:xfrm>
        </p:spPr>
        <p:txBody>
          <a:bodyPr/>
          <a:lstStyle/>
          <a:p>
            <a:r>
              <a:rPr lang="en-US" sz="3200" dirty="0"/>
              <a:t>Data Source Layer for Domain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Complicated database connection</a:t>
            </a:r>
          </a:p>
          <a:p>
            <a:r>
              <a:rPr lang="en-US" dirty="0"/>
              <a:t>Choice:</a:t>
            </a:r>
          </a:p>
          <a:p>
            <a:pPr lvl="1"/>
            <a:r>
              <a:rPr lang="en-US" dirty="0"/>
              <a:t>Active record if only have a dozen classes</a:t>
            </a:r>
          </a:p>
          <a:p>
            <a:pPr lvl="1"/>
            <a:r>
              <a:rPr lang="en-US" dirty="0"/>
              <a:t>Table data gateway or row data gateway if the class have low coupling</a:t>
            </a:r>
          </a:p>
          <a:p>
            <a:pPr lvl="1"/>
            <a:r>
              <a:rPr lang="en-US" dirty="0"/>
              <a:t>Data mapper if have a complicated database connection. Use Object relational mapping technique</a:t>
            </a:r>
          </a:p>
        </p:txBody>
      </p:sp>
    </p:spTree>
    <p:extLst>
      <p:ext uri="{BB962C8B-B14F-4D97-AF65-F5344CB8AC3E}">
        <p14:creationId xmlns:p14="http://schemas.microsoft.com/office/powerpoint/2010/main" val="144648383"/>
      </p:ext>
    </p:extLst>
  </p:cSld>
  <p:clrMapOvr>
    <a:masterClrMapping/>
  </p:clrMapOvr>
</p:sld>
</file>

<file path=ppt/theme/theme1.xml><?xml version="1.0" encoding="utf-8"?>
<a:theme xmlns:a="http://schemas.openxmlformats.org/drawingml/2006/main" name="KP1-template">
  <a:themeElements>
    <a:clrScheme name="KP1-template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KP1-templat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KP1-template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P1-template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P1-template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P1-template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C:\home\denny\kp1\KP1-template.pot</Template>
  <TotalTime>19551</TotalTime>
  <Words>385</Words>
  <Application>Microsoft Office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Verdana</vt:lpstr>
      <vt:lpstr>Wingdings</vt:lpstr>
      <vt:lpstr>KP1-template</vt:lpstr>
      <vt:lpstr>Putting it All Together</vt:lpstr>
      <vt:lpstr>Remarks</vt:lpstr>
      <vt:lpstr>Recap</vt:lpstr>
      <vt:lpstr>Domain Layer – Transaction Script</vt:lpstr>
      <vt:lpstr>Domain Layer – Domain Model</vt:lpstr>
      <vt:lpstr>Domain Layer – Table Module</vt:lpstr>
      <vt:lpstr>Data Source Layer for Transaction Script</vt:lpstr>
      <vt:lpstr>Data Source Layer for Table Module</vt:lpstr>
      <vt:lpstr>Data Source Layer for Domain Model</vt:lpstr>
      <vt:lpstr>Presentation Layer</vt:lpstr>
      <vt:lpstr>Other Layering Scheme</vt:lpstr>
      <vt:lpstr>Other Layering Scheme</vt:lpstr>
      <vt:lpstr>Other Layering Scheme</vt:lpstr>
      <vt:lpstr>Other Layering Scheme</vt:lpstr>
      <vt:lpstr>Other Layering Scheme</vt:lpstr>
    </vt:vector>
  </TitlesOfParts>
  <Company>University of Indonesia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Java Program</dc:title>
  <dc:subject>Compiling</dc:subject>
  <dc:creator>Denny</dc:creator>
  <cp:lastModifiedBy>bayu</cp:lastModifiedBy>
  <cp:revision>659</cp:revision>
  <cp:lastPrinted>2000-10-04T08:54:03Z</cp:lastPrinted>
  <dcterms:created xsi:type="dcterms:W3CDTF">2000-01-30T03:59:38Z</dcterms:created>
  <dcterms:modified xsi:type="dcterms:W3CDTF">2016-10-26T02:02:22Z</dcterms:modified>
</cp:coreProperties>
</file>