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256" r:id="rId2"/>
    <p:sldId id="257" r:id="rId3"/>
    <p:sldId id="258" r:id="rId4"/>
    <p:sldId id="260" r:id="rId5"/>
    <p:sldId id="280" r:id="rId6"/>
    <p:sldId id="281" r:id="rId7"/>
    <p:sldId id="282" r:id="rId8"/>
    <p:sldId id="283" r:id="rId9"/>
    <p:sldId id="285" r:id="rId10"/>
    <p:sldId id="284" r:id="rId11"/>
    <p:sldId id="263"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62" r:id="rId26"/>
    <p:sldId id="279" r:id="rId27"/>
    <p:sldId id="261" r:id="rId28"/>
    <p:sldId id="259"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302" r:id="rId42"/>
    <p:sldId id="303" r:id="rId43"/>
    <p:sldId id="304" r:id="rId44"/>
    <p:sldId id="305" r:id="rId45"/>
    <p:sldId id="306" r:id="rId46"/>
    <p:sldId id="307"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47" d="100"/>
          <a:sy n="47" d="100"/>
        </p:scale>
        <p:origin x="-111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9A0908-79ED-504D-94FB-1E5780D58FAE}" type="datetimeFigureOut">
              <a:rPr lang="en-US" smtClean="0"/>
              <a:t>11/10/17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707A1D-772D-8245-A89A-CE7DB1BE5A7F}" type="slidenum">
              <a:rPr lang="en-US" smtClean="0"/>
              <a:t>‹#›</a:t>
            </a:fld>
            <a:endParaRPr lang="en-US"/>
          </a:p>
        </p:txBody>
      </p:sp>
    </p:spTree>
    <p:extLst>
      <p:ext uri="{BB962C8B-B14F-4D97-AF65-F5344CB8AC3E}">
        <p14:creationId xmlns:p14="http://schemas.microsoft.com/office/powerpoint/2010/main" val="150138018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Communications between services?</a:t>
            </a:r>
          </a:p>
          <a:p>
            <a:r>
              <a:rPr lang="en-US" dirty="0" smtClean="0"/>
              <a:t>How about unit testing?</a:t>
            </a:r>
          </a:p>
          <a:p>
            <a:r>
              <a:rPr lang="en-US" dirty="0" smtClean="0"/>
              <a:t>How about deployment?</a:t>
            </a:r>
          </a:p>
          <a:p>
            <a:r>
              <a:rPr lang="en-US" dirty="0" smtClean="0"/>
              <a:t>Size and scope?</a:t>
            </a:r>
          </a:p>
          <a:p>
            <a:endParaRPr lang="en-US" dirty="0"/>
          </a:p>
        </p:txBody>
      </p:sp>
      <p:sp>
        <p:nvSpPr>
          <p:cNvPr id="4" name="Slide Number Placeholder 3"/>
          <p:cNvSpPr>
            <a:spLocks noGrp="1"/>
          </p:cNvSpPr>
          <p:nvPr>
            <p:ph type="sldNum" sz="quarter" idx="10"/>
          </p:nvPr>
        </p:nvSpPr>
        <p:spPr/>
        <p:txBody>
          <a:bodyPr/>
          <a:lstStyle/>
          <a:p>
            <a:fld id="{FE707A1D-772D-8245-A89A-CE7DB1BE5A7F}" type="slidenum">
              <a:rPr lang="en-US" smtClean="0"/>
              <a:t>25</a:t>
            </a:fld>
            <a:endParaRPr lang="en-US"/>
          </a:p>
        </p:txBody>
      </p:sp>
    </p:spTree>
    <p:extLst>
      <p:ext uri="{BB962C8B-B14F-4D97-AF65-F5344CB8AC3E}">
        <p14:creationId xmlns:p14="http://schemas.microsoft.com/office/powerpoint/2010/main" val="256778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44083" eaLnBrk="0" fontAlgn="base" hangingPunct="0">
              <a:spcBef>
                <a:spcPct val="30000"/>
              </a:spcBef>
              <a:spcAft>
                <a:spcPct val="0"/>
              </a:spcAft>
              <a:defRPr/>
            </a:pPr>
            <a:r>
              <a:rPr lang="en-US" b="0" dirty="0"/>
              <a:t>Network Security Layer: the use of Secure Sockets Layer (SSL) to encode all sensitive information sent along the wire, but this is related more to the network protocol at the application level than to the network physical level at which firewalls operate</a:t>
            </a:r>
          </a:p>
          <a:p>
            <a:endParaRPr lang="en-US" dirty="0"/>
          </a:p>
          <a:p>
            <a:r>
              <a:rPr lang="en-US" dirty="0"/>
              <a:t>https vs http</a:t>
            </a:r>
          </a:p>
          <a:p>
            <a:endParaRPr lang="en-US" dirty="0"/>
          </a:p>
          <a:p>
            <a:r>
              <a:rPr kumimoji="1" lang="en-US" sz="1100" dirty="0">
                <a:latin typeface="Arial" pitchFamily="34" charset="0"/>
              </a:rPr>
              <a:t>OS Layer: attacker can do from spreading viruses to stealing passwords or deleting your whole server’s data and making it unusable.</a:t>
            </a:r>
            <a:endParaRPr lang="en-US" dirty="0"/>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31</a:t>
            </a:fld>
            <a:endParaRPr lang="en-GB" altLang="en-US"/>
          </a:p>
        </p:txBody>
      </p:sp>
    </p:spTree>
    <p:extLst>
      <p:ext uri="{BB962C8B-B14F-4D97-AF65-F5344CB8AC3E}">
        <p14:creationId xmlns:p14="http://schemas.microsoft.com/office/powerpoint/2010/main" val="2018117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33</a:t>
            </a:fld>
            <a:endParaRPr lang="en-GB" altLang="en-US"/>
          </a:p>
        </p:txBody>
      </p:sp>
    </p:spTree>
    <p:extLst>
      <p:ext uri="{BB962C8B-B14F-4D97-AF65-F5344CB8AC3E}">
        <p14:creationId xmlns:p14="http://schemas.microsoft.com/office/powerpoint/2010/main" val="2649961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44083" eaLnBrk="0" fontAlgn="base" hangingPunct="0">
              <a:spcBef>
                <a:spcPct val="30000"/>
              </a:spcBef>
              <a:spcAft>
                <a:spcPct val="0"/>
              </a:spcAft>
              <a:defRPr/>
            </a:pPr>
            <a:r>
              <a:rPr lang="en-US" dirty="0"/>
              <a:t>Authentication: username-password, public-private key, smart card, biometric</a:t>
            </a:r>
          </a:p>
          <a:p>
            <a:endParaRPr lang="en-US" dirty="0"/>
          </a:p>
          <a:p>
            <a:r>
              <a:rPr lang="en-US" dirty="0"/>
              <a:t>storage: </a:t>
            </a:r>
            <a:r>
              <a:rPr kumimoji="1" lang="en-US" sz="1100" dirty="0">
                <a:latin typeface="Arial" pitchFamily="34" charset="0"/>
              </a:rPr>
              <a:t>a database or LDAP (Lightweight Directory Access Protocol) server</a:t>
            </a:r>
            <a:endParaRPr lang="en-US" dirty="0"/>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34</a:t>
            </a:fld>
            <a:endParaRPr lang="en-GB" altLang="en-US"/>
          </a:p>
        </p:txBody>
      </p:sp>
    </p:spTree>
    <p:extLst>
      <p:ext uri="{BB962C8B-B14F-4D97-AF65-F5344CB8AC3E}">
        <p14:creationId xmlns:p14="http://schemas.microsoft.com/office/powerpoint/2010/main" val="344805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100" dirty="0">
                <a:latin typeface="Arial" pitchFamily="34" charset="0"/>
              </a:rPr>
              <a:t>The key difference is that ACLs normally work at a finer grained level in the application.</a:t>
            </a:r>
            <a:endParaRPr lang="en-US" dirty="0"/>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37</a:t>
            </a:fld>
            <a:endParaRPr lang="en-GB" altLang="en-US"/>
          </a:p>
        </p:txBody>
      </p:sp>
    </p:spTree>
    <p:extLst>
      <p:ext uri="{BB962C8B-B14F-4D97-AF65-F5344CB8AC3E}">
        <p14:creationId xmlns:p14="http://schemas.microsoft.com/office/powerpoint/2010/main" val="2884590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100" b="1" dirty="0">
                <a:latin typeface="Arial" pitchFamily="34" charset="0"/>
              </a:rPr>
              <a:t>User </a:t>
            </a:r>
            <a:r>
              <a:rPr kumimoji="1" lang="en-US" sz="1100" dirty="0">
                <a:latin typeface="Arial" pitchFamily="34" charset="0"/>
              </a:rPr>
              <a:t>The first step in securing a system from malicious attackers is to identify legitimate</a:t>
            </a:r>
          </a:p>
          <a:p>
            <a:r>
              <a:rPr kumimoji="1" lang="en-US" sz="1100" dirty="0">
                <a:latin typeface="Arial" pitchFamily="34" charset="0"/>
              </a:rPr>
              <a:t>users and allow access to them alone. User abstractions are created in the system and given</a:t>
            </a:r>
          </a:p>
          <a:p>
            <a:r>
              <a:rPr kumimoji="1" lang="en-US" sz="1100" dirty="0">
                <a:latin typeface="Arial" pitchFamily="34" charset="0"/>
              </a:rPr>
              <a:t>their own identity. These are the users that will later be allowed to use the system.</a:t>
            </a:r>
          </a:p>
          <a:p>
            <a:r>
              <a:rPr kumimoji="1" lang="en-US" sz="1100" dirty="0">
                <a:latin typeface="Arial" pitchFamily="34" charset="0"/>
              </a:rPr>
              <a:t>• </a:t>
            </a:r>
            <a:r>
              <a:rPr kumimoji="1" lang="en-US" sz="1100" b="1" dirty="0">
                <a:latin typeface="Arial" pitchFamily="34" charset="0"/>
              </a:rPr>
              <a:t>Credentials </a:t>
            </a:r>
            <a:r>
              <a:rPr kumimoji="1" lang="en-US" sz="1100" dirty="0" err="1">
                <a:latin typeface="Arial" pitchFamily="34" charset="0"/>
              </a:rPr>
              <a:t>Credentials</a:t>
            </a:r>
            <a:r>
              <a:rPr kumimoji="1" lang="en-US" sz="1100" dirty="0">
                <a:latin typeface="Arial" pitchFamily="34" charset="0"/>
              </a:rPr>
              <a:t> are the way that a user proves who he is. Normally, in the shape of</a:t>
            </a:r>
          </a:p>
          <a:p>
            <a:r>
              <a:rPr kumimoji="1" lang="en-US" sz="1100" dirty="0">
                <a:latin typeface="Arial" pitchFamily="34" charset="0"/>
              </a:rPr>
              <a:t>passwords (certificates are also a common way of presenting credentials), they are data that</a:t>
            </a:r>
          </a:p>
          <a:p>
            <a:r>
              <a:rPr kumimoji="1" lang="en-US" sz="1100" dirty="0">
                <a:latin typeface="Arial" pitchFamily="34" charset="0"/>
              </a:rPr>
              <a:t>only the owner of it knows.</a:t>
            </a:r>
          </a:p>
          <a:p>
            <a:r>
              <a:rPr kumimoji="1" lang="en-US" sz="1100" dirty="0">
                <a:latin typeface="Arial" pitchFamily="34" charset="0"/>
              </a:rPr>
              <a:t>• </a:t>
            </a:r>
            <a:r>
              <a:rPr kumimoji="1" lang="en-US" sz="1100" b="1" dirty="0">
                <a:latin typeface="Arial" pitchFamily="34" charset="0"/>
              </a:rPr>
              <a:t>Role </a:t>
            </a:r>
            <a:r>
              <a:rPr kumimoji="1" lang="en-US" sz="1100" dirty="0">
                <a:latin typeface="Arial" pitchFamily="34" charset="0"/>
              </a:rPr>
              <a:t>In an application security context, a role can be seen as a logical grouping of users.</a:t>
            </a:r>
          </a:p>
          <a:p>
            <a:r>
              <a:rPr kumimoji="1" lang="en-US" sz="1100" dirty="0">
                <a:latin typeface="Arial" pitchFamily="34" charset="0"/>
              </a:rPr>
              <a:t>This logical grouping is normally done so the grouped users share a set of permissions in</a:t>
            </a:r>
          </a:p>
          <a:p>
            <a:r>
              <a:rPr kumimoji="1" lang="en-US" sz="1100" dirty="0">
                <a:latin typeface="Arial" pitchFamily="34" charset="0"/>
              </a:rPr>
              <a:t>the application to access certain resources. For example, all users with the role “admin” will</a:t>
            </a:r>
          </a:p>
          <a:p>
            <a:r>
              <a:rPr kumimoji="1" lang="en-US" sz="1100" dirty="0">
                <a:latin typeface="Arial" pitchFamily="34" charset="0"/>
              </a:rPr>
              <a:t>have the same access and permissions to the same resources. Roles serve simply as a way to</a:t>
            </a:r>
          </a:p>
          <a:p>
            <a:r>
              <a:rPr kumimoji="1" lang="en-US" sz="1100" dirty="0">
                <a:latin typeface="Arial" pitchFamily="34" charset="0"/>
              </a:rPr>
              <a:t>group permissions to execute determined actions, making users with those Roles inherit such</a:t>
            </a:r>
          </a:p>
          <a:p>
            <a:r>
              <a:rPr kumimoji="1" lang="en-US" sz="1100" dirty="0">
                <a:latin typeface="Arial" pitchFamily="34" charset="0"/>
              </a:rPr>
              <a:t>permissions.</a:t>
            </a:r>
          </a:p>
          <a:p>
            <a:r>
              <a:rPr kumimoji="1" lang="en-US" sz="1100" dirty="0">
                <a:latin typeface="Arial" pitchFamily="34" charset="0"/>
              </a:rPr>
              <a:t>• </a:t>
            </a:r>
            <a:r>
              <a:rPr kumimoji="1" lang="en-US" sz="1100" b="1" dirty="0">
                <a:latin typeface="Arial" pitchFamily="34" charset="0"/>
              </a:rPr>
              <a:t>Resource </a:t>
            </a:r>
            <a:r>
              <a:rPr kumimoji="1" lang="en-US" sz="1100" dirty="0">
                <a:latin typeface="Arial" pitchFamily="34" charset="0"/>
              </a:rPr>
              <a:t>By a </a:t>
            </a:r>
            <a:r>
              <a:rPr kumimoji="1" lang="en-US" sz="1100" i="1" dirty="0">
                <a:latin typeface="Arial" pitchFamily="34" charset="0"/>
              </a:rPr>
              <a:t>resource</a:t>
            </a:r>
            <a:r>
              <a:rPr kumimoji="1" lang="en-US" sz="1100" dirty="0">
                <a:latin typeface="Arial" pitchFamily="34" charset="0"/>
              </a:rPr>
              <a:t>, I mean, in this context, any part of the application that we want to</a:t>
            </a:r>
          </a:p>
          <a:p>
            <a:r>
              <a:rPr kumimoji="1" lang="en-US" sz="1100" dirty="0">
                <a:latin typeface="Arial" pitchFamily="34" charset="0"/>
              </a:rPr>
              <a:t>access and that needs to be properly secured against unauthorized access—for example,</a:t>
            </a:r>
          </a:p>
          <a:p>
            <a:r>
              <a:rPr kumimoji="1" lang="en-US" sz="1100" dirty="0">
                <a:latin typeface="Arial" pitchFamily="34" charset="0"/>
              </a:rPr>
              <a:t>a URL, a business method, or a particular business object.</a:t>
            </a:r>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38</a:t>
            </a:fld>
            <a:endParaRPr lang="en-GB" altLang="en-US"/>
          </a:p>
        </p:txBody>
      </p:sp>
    </p:spTree>
    <p:extLst>
      <p:ext uri="{BB962C8B-B14F-4D97-AF65-F5344CB8AC3E}">
        <p14:creationId xmlns:p14="http://schemas.microsoft.com/office/powerpoint/2010/main" val="3498381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100" dirty="0">
                <a:latin typeface="Arial" pitchFamily="34" charset="0"/>
              </a:rPr>
              <a:t>• </a:t>
            </a:r>
            <a:r>
              <a:rPr kumimoji="1" lang="en-US" sz="1100" b="1" dirty="0">
                <a:latin typeface="Arial" pitchFamily="34" charset="0"/>
              </a:rPr>
              <a:t>Permissions </a:t>
            </a:r>
            <a:r>
              <a:rPr kumimoji="1" lang="en-US" sz="1100" dirty="0" err="1">
                <a:latin typeface="Arial" pitchFamily="34" charset="0"/>
              </a:rPr>
              <a:t>Permissions</a:t>
            </a:r>
            <a:r>
              <a:rPr kumimoji="1" lang="en-US" sz="1100" dirty="0">
                <a:latin typeface="Arial" pitchFamily="34" charset="0"/>
              </a:rPr>
              <a:t> refer to the access level needed to access a particular resource.</a:t>
            </a:r>
          </a:p>
          <a:p>
            <a:r>
              <a:rPr kumimoji="1" lang="en-US" sz="1100" dirty="0">
                <a:latin typeface="Arial" pitchFamily="34" charset="0"/>
              </a:rPr>
              <a:t>For example, two users may be allowed to read a particular document, but only one of them is</a:t>
            </a:r>
          </a:p>
          <a:p>
            <a:r>
              <a:rPr kumimoji="1" lang="en-US" sz="1100" dirty="0">
                <a:latin typeface="Arial" pitchFamily="34" charset="0"/>
              </a:rPr>
              <a:t>allowed to write to it. Permissions can apply either to individual users or to users that share a</a:t>
            </a:r>
          </a:p>
          <a:p>
            <a:r>
              <a:rPr kumimoji="1" lang="en-US" sz="1100" dirty="0">
                <a:latin typeface="Arial" pitchFamily="34" charset="0"/>
              </a:rPr>
              <a:t>particular role.</a:t>
            </a:r>
          </a:p>
          <a:p>
            <a:r>
              <a:rPr kumimoji="1" lang="en-US" sz="1100" dirty="0">
                <a:latin typeface="Arial" pitchFamily="34" charset="0"/>
              </a:rPr>
              <a:t>• </a:t>
            </a:r>
            <a:r>
              <a:rPr kumimoji="1" lang="en-US" sz="1100" b="1" dirty="0">
                <a:latin typeface="Arial" pitchFamily="34" charset="0"/>
              </a:rPr>
              <a:t>Encryption </a:t>
            </a:r>
            <a:r>
              <a:rPr kumimoji="1" lang="en-US" sz="1100" dirty="0">
                <a:latin typeface="Arial" pitchFamily="34" charset="0"/>
              </a:rPr>
              <a:t>This allows you to encrypt sensible information (normally passwords, but it can</a:t>
            </a:r>
          </a:p>
          <a:p>
            <a:r>
              <a:rPr kumimoji="1" lang="en-US" sz="1100" dirty="0">
                <a:latin typeface="Arial" pitchFamily="34" charset="0"/>
              </a:rPr>
              <a:t>be something else, like cookies) so as to make it incomprehensible to attackers even if they</a:t>
            </a:r>
          </a:p>
          <a:p>
            <a:r>
              <a:rPr kumimoji="1" lang="en-US" sz="1100" dirty="0">
                <a:latin typeface="Arial" pitchFamily="34" charset="0"/>
              </a:rPr>
              <a:t>get access to the encrypted version. The idea is that you never store the plain text version of</a:t>
            </a:r>
          </a:p>
          <a:p>
            <a:r>
              <a:rPr kumimoji="1" lang="en-US" sz="1100" dirty="0">
                <a:latin typeface="Arial" pitchFamily="34" charset="0"/>
              </a:rPr>
              <a:t>a password, but instead store an encrypted version so that nobody but the owner of such a</a:t>
            </a:r>
          </a:p>
          <a:p>
            <a:r>
              <a:rPr kumimoji="1" lang="en-US" sz="1100" dirty="0">
                <a:latin typeface="Arial" pitchFamily="34" charset="0"/>
              </a:rPr>
              <a:t>password knows the original one.</a:t>
            </a:r>
          </a:p>
          <a:p>
            <a:endParaRPr lang="en-US" dirty="0"/>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39</a:t>
            </a:fld>
            <a:endParaRPr lang="en-GB" altLang="en-US"/>
          </a:p>
        </p:txBody>
      </p:sp>
    </p:spTree>
    <p:extLst>
      <p:ext uri="{BB962C8B-B14F-4D97-AF65-F5344CB8AC3E}">
        <p14:creationId xmlns:p14="http://schemas.microsoft.com/office/powerpoint/2010/main" val="3794677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Case study: </a:t>
            </a:r>
            <a:r>
              <a:rPr lang="en-US" dirty="0" err="1"/>
              <a:t>pengembang</a:t>
            </a:r>
            <a:r>
              <a:rPr lang="en-US" dirty="0"/>
              <a:t> </a:t>
            </a:r>
            <a:r>
              <a:rPr lang="en-US" dirty="0" err="1"/>
              <a:t>tidak</a:t>
            </a:r>
            <a:r>
              <a:rPr lang="en-US" dirty="0"/>
              <a:t> </a:t>
            </a:r>
            <a:r>
              <a:rPr lang="en-US" dirty="0" err="1"/>
              <a:t>memahami</a:t>
            </a:r>
            <a:r>
              <a:rPr lang="en-US" dirty="0"/>
              <a:t> </a:t>
            </a:r>
            <a:r>
              <a:rPr lang="en-US" dirty="0" err="1"/>
              <a:t>konsep</a:t>
            </a:r>
            <a:r>
              <a:rPr lang="en-US" dirty="0"/>
              <a:t> security</a:t>
            </a:r>
          </a:p>
        </p:txBody>
      </p:sp>
      <p:sp>
        <p:nvSpPr>
          <p:cNvPr id="4" name="Slide Number Placeholder 3"/>
          <p:cNvSpPr>
            <a:spLocks noGrp="1"/>
          </p:cNvSpPr>
          <p:nvPr>
            <p:ph type="sldNum" sz="quarter" idx="10"/>
          </p:nvPr>
        </p:nvSpPr>
        <p:spPr/>
        <p:txBody>
          <a:bodyPr/>
          <a:lstStyle/>
          <a:p>
            <a:pPr>
              <a:defRPr/>
            </a:pPr>
            <a:fld id="{A88E122F-E897-4F75-A60E-D6A0A731487E}" type="slidenum">
              <a:rPr lang="en-GB" altLang="en-US" smtClean="0"/>
              <a:pPr>
                <a:defRPr/>
              </a:pPr>
              <a:t>42</a:t>
            </a:fld>
            <a:endParaRPr lang="en-GB" altLang="en-US"/>
          </a:p>
        </p:txBody>
      </p:sp>
    </p:spTree>
    <p:extLst>
      <p:ext uri="{BB962C8B-B14F-4D97-AF65-F5344CB8AC3E}">
        <p14:creationId xmlns:p14="http://schemas.microsoft.com/office/powerpoint/2010/main" val="1164663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50FB57-B97F-A44D-B627-AEE652FC2C70}" type="datetimeFigureOut">
              <a:rPr lang="en-US" smtClean="0"/>
              <a:t>11/9/17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22A297-028B-4F40-B707-9C9AFEC63750}" type="slidenum">
              <a:rPr lang="en-US" smtClean="0"/>
              <a:t>‹#›</a:t>
            </a:fld>
            <a:endParaRPr lang="en-US"/>
          </a:p>
        </p:txBody>
      </p:sp>
    </p:spTree>
    <p:extLst>
      <p:ext uri="{BB962C8B-B14F-4D97-AF65-F5344CB8AC3E}">
        <p14:creationId xmlns:p14="http://schemas.microsoft.com/office/powerpoint/2010/main" val="2415243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50FB57-B97F-A44D-B627-AEE652FC2C70}" type="datetimeFigureOut">
              <a:rPr lang="en-US" smtClean="0"/>
              <a:t>11/9/17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22A297-028B-4F40-B707-9C9AFEC63750}" type="slidenum">
              <a:rPr lang="en-US" smtClean="0"/>
              <a:t>‹#›</a:t>
            </a:fld>
            <a:endParaRPr lang="en-US"/>
          </a:p>
        </p:txBody>
      </p:sp>
    </p:spTree>
    <p:extLst>
      <p:ext uri="{BB962C8B-B14F-4D97-AF65-F5344CB8AC3E}">
        <p14:creationId xmlns:p14="http://schemas.microsoft.com/office/powerpoint/2010/main" val="310037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50FB57-B97F-A44D-B627-AEE652FC2C70}" type="datetimeFigureOut">
              <a:rPr lang="en-US" smtClean="0"/>
              <a:t>11/9/17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22A297-028B-4F40-B707-9C9AFEC63750}" type="slidenum">
              <a:rPr lang="en-US" smtClean="0"/>
              <a:t>‹#›</a:t>
            </a:fld>
            <a:endParaRPr lang="en-US"/>
          </a:p>
        </p:txBody>
      </p:sp>
    </p:spTree>
    <p:extLst>
      <p:ext uri="{BB962C8B-B14F-4D97-AF65-F5344CB8AC3E}">
        <p14:creationId xmlns:p14="http://schemas.microsoft.com/office/powerpoint/2010/main" val="637037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50FB57-B97F-A44D-B627-AEE652FC2C70}" type="datetimeFigureOut">
              <a:rPr lang="en-US" smtClean="0"/>
              <a:t>11/9/17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22A297-028B-4F40-B707-9C9AFEC63750}" type="slidenum">
              <a:rPr lang="en-US" smtClean="0"/>
              <a:t>‹#›</a:t>
            </a:fld>
            <a:endParaRPr lang="en-US"/>
          </a:p>
        </p:txBody>
      </p:sp>
    </p:spTree>
    <p:extLst>
      <p:ext uri="{BB962C8B-B14F-4D97-AF65-F5344CB8AC3E}">
        <p14:creationId xmlns:p14="http://schemas.microsoft.com/office/powerpoint/2010/main" val="2503683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50FB57-B97F-A44D-B627-AEE652FC2C70}" type="datetimeFigureOut">
              <a:rPr lang="en-US" smtClean="0"/>
              <a:t>11/9/17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22A297-028B-4F40-B707-9C9AFEC63750}" type="slidenum">
              <a:rPr lang="en-US" smtClean="0"/>
              <a:t>‹#›</a:t>
            </a:fld>
            <a:endParaRPr lang="en-US"/>
          </a:p>
        </p:txBody>
      </p:sp>
    </p:spTree>
    <p:extLst>
      <p:ext uri="{BB962C8B-B14F-4D97-AF65-F5344CB8AC3E}">
        <p14:creationId xmlns:p14="http://schemas.microsoft.com/office/powerpoint/2010/main" val="2111947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50FB57-B97F-A44D-B627-AEE652FC2C70}" type="datetimeFigureOut">
              <a:rPr lang="en-US" smtClean="0"/>
              <a:t>11/9/17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22A297-028B-4F40-B707-9C9AFEC63750}" type="slidenum">
              <a:rPr lang="en-US" smtClean="0"/>
              <a:t>‹#›</a:t>
            </a:fld>
            <a:endParaRPr lang="en-US"/>
          </a:p>
        </p:txBody>
      </p:sp>
    </p:spTree>
    <p:extLst>
      <p:ext uri="{BB962C8B-B14F-4D97-AF65-F5344CB8AC3E}">
        <p14:creationId xmlns:p14="http://schemas.microsoft.com/office/powerpoint/2010/main" val="401859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50FB57-B97F-A44D-B627-AEE652FC2C70}" type="datetimeFigureOut">
              <a:rPr lang="en-US" smtClean="0"/>
              <a:t>11/9/17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22A297-028B-4F40-B707-9C9AFEC63750}" type="slidenum">
              <a:rPr lang="en-US" smtClean="0"/>
              <a:t>‹#›</a:t>
            </a:fld>
            <a:endParaRPr lang="en-US"/>
          </a:p>
        </p:txBody>
      </p:sp>
    </p:spTree>
    <p:extLst>
      <p:ext uri="{BB962C8B-B14F-4D97-AF65-F5344CB8AC3E}">
        <p14:creationId xmlns:p14="http://schemas.microsoft.com/office/powerpoint/2010/main" val="3481906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50FB57-B97F-A44D-B627-AEE652FC2C70}" type="datetimeFigureOut">
              <a:rPr lang="en-US" smtClean="0"/>
              <a:t>11/9/17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22A297-028B-4F40-B707-9C9AFEC63750}" type="slidenum">
              <a:rPr lang="en-US" smtClean="0"/>
              <a:t>‹#›</a:t>
            </a:fld>
            <a:endParaRPr lang="en-US"/>
          </a:p>
        </p:txBody>
      </p:sp>
    </p:spTree>
    <p:extLst>
      <p:ext uri="{BB962C8B-B14F-4D97-AF65-F5344CB8AC3E}">
        <p14:creationId xmlns:p14="http://schemas.microsoft.com/office/powerpoint/2010/main" val="1007118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50FB57-B97F-A44D-B627-AEE652FC2C70}" type="datetimeFigureOut">
              <a:rPr lang="en-US" smtClean="0"/>
              <a:t>11/9/17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22A297-028B-4F40-B707-9C9AFEC63750}" type="slidenum">
              <a:rPr lang="en-US" smtClean="0"/>
              <a:t>‹#›</a:t>
            </a:fld>
            <a:endParaRPr lang="en-US"/>
          </a:p>
        </p:txBody>
      </p:sp>
    </p:spTree>
    <p:extLst>
      <p:ext uri="{BB962C8B-B14F-4D97-AF65-F5344CB8AC3E}">
        <p14:creationId xmlns:p14="http://schemas.microsoft.com/office/powerpoint/2010/main" val="11529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50FB57-B97F-A44D-B627-AEE652FC2C70}" type="datetimeFigureOut">
              <a:rPr lang="en-US" smtClean="0"/>
              <a:t>11/9/17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22A297-028B-4F40-B707-9C9AFEC63750}" type="slidenum">
              <a:rPr lang="en-US" smtClean="0"/>
              <a:t>‹#›</a:t>
            </a:fld>
            <a:endParaRPr lang="en-US"/>
          </a:p>
        </p:txBody>
      </p:sp>
    </p:spTree>
    <p:extLst>
      <p:ext uri="{BB962C8B-B14F-4D97-AF65-F5344CB8AC3E}">
        <p14:creationId xmlns:p14="http://schemas.microsoft.com/office/powerpoint/2010/main" val="3973644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50FB57-B97F-A44D-B627-AEE652FC2C70}" type="datetimeFigureOut">
              <a:rPr lang="en-US" smtClean="0"/>
              <a:t>11/9/17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22A297-028B-4F40-B707-9C9AFEC63750}" type="slidenum">
              <a:rPr lang="en-US" smtClean="0"/>
              <a:t>‹#›</a:t>
            </a:fld>
            <a:endParaRPr lang="en-US"/>
          </a:p>
        </p:txBody>
      </p:sp>
    </p:spTree>
    <p:extLst>
      <p:ext uri="{BB962C8B-B14F-4D97-AF65-F5344CB8AC3E}">
        <p14:creationId xmlns:p14="http://schemas.microsoft.com/office/powerpoint/2010/main" val="22807325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50FB57-B97F-A44D-B627-AEE652FC2C70}" type="datetimeFigureOut">
              <a:rPr lang="en-US" smtClean="0"/>
              <a:t>11/9/17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22A297-028B-4F40-B707-9C9AFEC63750}" type="slidenum">
              <a:rPr lang="en-US" smtClean="0"/>
              <a:t>‹#›</a:t>
            </a:fld>
            <a:endParaRPr lang="en-US"/>
          </a:p>
        </p:txBody>
      </p:sp>
    </p:spTree>
    <p:extLst>
      <p:ext uri="{BB962C8B-B14F-4D97-AF65-F5344CB8AC3E}">
        <p14:creationId xmlns:p14="http://schemas.microsoft.com/office/powerpoint/2010/main" val="2355707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s.gmu.edu/~tlatoza/teaching/swe432f17/Lecture%2011%20-%20Microservices.pdf" TargetMode="External"/><Relationship Id="rId3" Type="http://schemas.openxmlformats.org/officeDocument/2006/relationships/hyperlink" Target="https://blogs.oracle.com/developers/getting-started-with-microservices-part-two"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Microservices</a:t>
            </a:r>
            <a:endParaRPr lang="en-US" dirty="0"/>
          </a:p>
        </p:txBody>
      </p:sp>
      <p:sp>
        <p:nvSpPr>
          <p:cNvPr id="3" name="Subtitle 2"/>
          <p:cNvSpPr>
            <a:spLocks noGrp="1"/>
          </p:cNvSpPr>
          <p:nvPr>
            <p:ph type="subTitle" idx="1"/>
          </p:nvPr>
        </p:nvSpPr>
        <p:spPr/>
        <p:txBody>
          <a:bodyPr/>
          <a:lstStyle/>
          <a:p>
            <a:r>
              <a:rPr lang="en-US" dirty="0" smtClean="0"/>
              <a:t>(Samuel Louvan)</a:t>
            </a:r>
            <a:endParaRPr lang="en-US" dirty="0"/>
          </a:p>
        </p:txBody>
      </p:sp>
    </p:spTree>
    <p:extLst>
      <p:ext uri="{BB962C8B-B14F-4D97-AF65-F5344CB8AC3E}">
        <p14:creationId xmlns:p14="http://schemas.microsoft.com/office/powerpoint/2010/main" val="161527642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Microservice</a:t>
            </a:r>
            <a:endParaRPr lang="en-US" dirty="0"/>
          </a:p>
        </p:txBody>
      </p:sp>
      <p:pic>
        <p:nvPicPr>
          <p:cNvPr id="4" name="Picture 3" descr="Screen Shot 2017-11-09 at 11.13.1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688" y="1417638"/>
            <a:ext cx="6848992" cy="5295440"/>
          </a:xfrm>
          <a:prstGeom prst="rect">
            <a:avLst/>
          </a:prstGeom>
        </p:spPr>
      </p:pic>
    </p:spTree>
    <p:extLst>
      <p:ext uri="{BB962C8B-B14F-4D97-AF65-F5344CB8AC3E}">
        <p14:creationId xmlns:p14="http://schemas.microsoft.com/office/powerpoint/2010/main" val="150789836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Microservice</a:t>
            </a:r>
            <a:r>
              <a:rPr lang="en-US" dirty="0" smtClean="0"/>
              <a:t> </a:t>
            </a:r>
            <a:r>
              <a:rPr lang="en-US" dirty="0" err="1" smtClean="0"/>
              <a:t>vs</a:t>
            </a:r>
            <a:r>
              <a:rPr lang="en-US" dirty="0" smtClean="0"/>
              <a:t> Monolithic</a:t>
            </a:r>
            <a:endParaRPr lang="en-US" dirty="0"/>
          </a:p>
        </p:txBody>
      </p:sp>
      <p:sp>
        <p:nvSpPr>
          <p:cNvPr id="3" name="Content Placeholder 2"/>
          <p:cNvSpPr>
            <a:spLocks noGrp="1"/>
          </p:cNvSpPr>
          <p:nvPr>
            <p:ph idx="1"/>
          </p:nvPr>
        </p:nvSpPr>
        <p:spPr/>
        <p:txBody>
          <a:bodyPr>
            <a:normAutofit/>
          </a:bodyPr>
          <a:lstStyle/>
          <a:p>
            <a:r>
              <a:rPr lang="en-US" dirty="0"/>
              <a:t>Advantages of </a:t>
            </a:r>
            <a:r>
              <a:rPr lang="en-US" dirty="0" err="1"/>
              <a:t>microservices</a:t>
            </a:r>
            <a:r>
              <a:rPr lang="en-US" dirty="0"/>
              <a:t> over monoliths </a:t>
            </a:r>
            <a:r>
              <a:rPr lang="en-US" dirty="0" smtClean="0"/>
              <a:t>include:</a:t>
            </a:r>
          </a:p>
          <a:p>
            <a:pPr lvl="1"/>
            <a:r>
              <a:rPr lang="en-US" dirty="0" smtClean="0"/>
              <a:t>Support for scaling</a:t>
            </a:r>
          </a:p>
          <a:p>
            <a:pPr lvl="1"/>
            <a:r>
              <a:rPr lang="en-US" dirty="0" smtClean="0"/>
              <a:t>Support for change</a:t>
            </a:r>
          </a:p>
          <a:p>
            <a:pPr lvl="1"/>
            <a:r>
              <a:rPr lang="en-US" dirty="0" smtClean="0"/>
              <a:t>Support for reuse</a:t>
            </a:r>
          </a:p>
          <a:p>
            <a:pPr lvl="1"/>
            <a:r>
              <a:rPr lang="en-US" dirty="0" smtClean="0"/>
              <a:t>Support for separate team development</a:t>
            </a:r>
          </a:p>
          <a:p>
            <a:pPr lvl="1"/>
            <a:r>
              <a:rPr lang="en-US" dirty="0" smtClean="0"/>
              <a:t>Support for failure</a:t>
            </a:r>
            <a:endParaRPr lang="en-US" dirty="0"/>
          </a:p>
        </p:txBody>
      </p:sp>
    </p:spTree>
    <p:extLst>
      <p:ext uri="{BB962C8B-B14F-4D97-AF65-F5344CB8AC3E}">
        <p14:creationId xmlns:p14="http://schemas.microsoft.com/office/powerpoint/2010/main" val="307988498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for Scaling</a:t>
            </a:r>
            <a:endParaRPr lang="en-US" dirty="0"/>
          </a:p>
        </p:txBody>
      </p:sp>
      <p:pic>
        <p:nvPicPr>
          <p:cNvPr id="4" name="Picture 3" descr="Screen Shot 2017-11-03 at 2.13.2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1911" y="1968499"/>
            <a:ext cx="2990546" cy="3751943"/>
          </a:xfrm>
          <a:prstGeom prst="rect">
            <a:avLst/>
          </a:prstGeom>
        </p:spPr>
      </p:pic>
    </p:spTree>
    <p:extLst>
      <p:ext uri="{BB962C8B-B14F-4D97-AF65-F5344CB8AC3E}">
        <p14:creationId xmlns:p14="http://schemas.microsoft.com/office/powerpoint/2010/main" val="419044171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how do we scale it?</a:t>
            </a:r>
            <a:endParaRPr lang="en-US" dirty="0"/>
          </a:p>
        </p:txBody>
      </p:sp>
      <p:pic>
        <p:nvPicPr>
          <p:cNvPr id="4" name="Picture 3" descr="Screen Shot 2017-11-03 at 2.14.1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1900"/>
            <a:ext cx="9144000" cy="4392599"/>
          </a:xfrm>
          <a:prstGeom prst="rect">
            <a:avLst/>
          </a:prstGeom>
        </p:spPr>
      </p:pic>
      <p:sp>
        <p:nvSpPr>
          <p:cNvPr id="5" name="TextBox 4"/>
          <p:cNvSpPr txBox="1"/>
          <p:nvPr/>
        </p:nvSpPr>
        <p:spPr>
          <a:xfrm>
            <a:off x="707571" y="5908905"/>
            <a:ext cx="7937095" cy="400110"/>
          </a:xfrm>
          <a:prstGeom prst="rect">
            <a:avLst/>
          </a:prstGeom>
          <a:noFill/>
        </p:spPr>
        <p:txBody>
          <a:bodyPr wrap="square" rtlCol="0">
            <a:spAutoFit/>
          </a:bodyPr>
          <a:lstStyle/>
          <a:p>
            <a:pPr algn="ctr"/>
            <a:r>
              <a:rPr lang="en-US" sz="2000" b="1" dirty="0"/>
              <a:t>We run multiple copies of the backend, each with each </a:t>
            </a:r>
            <a:r>
              <a:rPr lang="en-US" sz="2000" b="1" dirty="0" smtClean="0"/>
              <a:t>of the </a:t>
            </a:r>
            <a:r>
              <a:rPr lang="en-US" sz="2000" b="1" dirty="0"/>
              <a:t>modules</a:t>
            </a:r>
          </a:p>
        </p:txBody>
      </p:sp>
    </p:spTree>
    <p:extLst>
      <p:ext uri="{BB962C8B-B14F-4D97-AF65-F5344CB8AC3E}">
        <p14:creationId xmlns:p14="http://schemas.microsoft.com/office/powerpoint/2010/main" val="303435170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wrong with this?</a:t>
            </a:r>
            <a:endParaRPr lang="en-US" dirty="0"/>
          </a:p>
        </p:txBody>
      </p:sp>
      <p:pic>
        <p:nvPicPr>
          <p:cNvPr id="4" name="Picture 3" descr="Screen Shot 2017-11-03 at 2.14.1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8713" y="1417638"/>
            <a:ext cx="5660571" cy="2719228"/>
          </a:xfrm>
          <a:prstGeom prst="rect">
            <a:avLst/>
          </a:prstGeom>
        </p:spPr>
      </p:pic>
      <p:sp>
        <p:nvSpPr>
          <p:cNvPr id="5" name="TextBox 4"/>
          <p:cNvSpPr txBox="1"/>
          <p:nvPr/>
        </p:nvSpPr>
        <p:spPr>
          <a:xfrm>
            <a:off x="1868713" y="4925786"/>
            <a:ext cx="5298483" cy="923330"/>
          </a:xfrm>
          <a:prstGeom prst="rect">
            <a:avLst/>
          </a:prstGeom>
          <a:noFill/>
        </p:spPr>
        <p:txBody>
          <a:bodyPr wrap="none" rtlCol="0">
            <a:spAutoFit/>
          </a:bodyPr>
          <a:lstStyle/>
          <a:p>
            <a:r>
              <a:rPr lang="en-US" b="1" dirty="0" smtClean="0"/>
              <a:t>If we need 100 servers ?</a:t>
            </a:r>
          </a:p>
          <a:p>
            <a:r>
              <a:rPr lang="en-US" b="1" dirty="0" smtClean="0"/>
              <a:t>Each server will have to run EACH module</a:t>
            </a:r>
          </a:p>
          <a:p>
            <a:r>
              <a:rPr lang="en-US" b="1" dirty="0" smtClean="0"/>
              <a:t>What if we need more of some modules than others?</a:t>
            </a:r>
            <a:endParaRPr lang="en-US" b="1" dirty="0"/>
          </a:p>
        </p:txBody>
      </p:sp>
    </p:spTree>
    <p:extLst>
      <p:ext uri="{BB962C8B-B14F-4D97-AF65-F5344CB8AC3E}">
        <p14:creationId xmlns:p14="http://schemas.microsoft.com/office/powerpoint/2010/main" val="38810030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for change</a:t>
            </a:r>
            <a:endParaRPr lang="en-US" dirty="0"/>
          </a:p>
        </p:txBody>
      </p:sp>
      <p:sp>
        <p:nvSpPr>
          <p:cNvPr id="3" name="Content Placeholder 2"/>
          <p:cNvSpPr>
            <a:spLocks noGrp="1"/>
          </p:cNvSpPr>
          <p:nvPr>
            <p:ph idx="1"/>
          </p:nvPr>
        </p:nvSpPr>
        <p:spPr/>
        <p:txBody>
          <a:bodyPr/>
          <a:lstStyle/>
          <a:p>
            <a:pPr algn="just"/>
            <a:r>
              <a:rPr lang="en-US" dirty="0" smtClean="0"/>
              <a:t>In a large organization e.g. Amazon, Facebook, </a:t>
            </a:r>
            <a:r>
              <a:rPr lang="en-US" dirty="0" err="1" smtClean="0"/>
              <a:t>Uber</a:t>
            </a:r>
            <a:r>
              <a:rPr lang="en-US" dirty="0" smtClean="0"/>
              <a:t> </a:t>
            </a:r>
            <a:r>
              <a:rPr lang="en-US" dirty="0" err="1" smtClean="0"/>
              <a:t>etc</a:t>
            </a:r>
            <a:r>
              <a:rPr lang="en-US" dirty="0" smtClean="0"/>
              <a:t>, will constantly have new features being finished and rolled out to production</a:t>
            </a:r>
          </a:p>
          <a:p>
            <a:pPr algn="just"/>
            <a:r>
              <a:rPr lang="en-US" dirty="0" smtClean="0"/>
              <a:t>Traditional model : releases</a:t>
            </a:r>
          </a:p>
          <a:p>
            <a:pPr algn="just"/>
            <a:r>
              <a:rPr lang="en-US" dirty="0" smtClean="0"/>
              <a:t>Web enables frequent updates</a:t>
            </a:r>
          </a:p>
          <a:p>
            <a:pPr lvl="1" algn="just"/>
            <a:r>
              <a:rPr lang="en-US" dirty="0" smtClean="0"/>
              <a:t>Could update every night or every hour</a:t>
            </a:r>
          </a:p>
          <a:p>
            <a:pPr algn="just"/>
            <a:r>
              <a:rPr lang="en-US" dirty="0" smtClean="0"/>
              <a:t>But, if updating every hour, we don’t want the website to be down</a:t>
            </a:r>
            <a:endParaRPr lang="en-US" dirty="0"/>
          </a:p>
        </p:txBody>
      </p:sp>
    </p:spTree>
    <p:extLst>
      <p:ext uri="{BB962C8B-B14F-4D97-AF65-F5344CB8AC3E}">
        <p14:creationId xmlns:p14="http://schemas.microsoft.com/office/powerpoint/2010/main" val="124299447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for reuse</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In a large organization (e.g. Facebook, Amazon </a:t>
            </a:r>
            <a:r>
              <a:rPr lang="en-US" dirty="0" err="1" smtClean="0"/>
              <a:t>etc</a:t>
            </a:r>
            <a:r>
              <a:rPr lang="en-US" dirty="0" smtClean="0"/>
              <a:t>), may have many internal products that all depend on a similar core service.</a:t>
            </a:r>
          </a:p>
          <a:p>
            <a:pPr algn="just"/>
            <a:r>
              <a:rPr lang="en-US" dirty="0" smtClean="0"/>
              <a:t>Would like to:</a:t>
            </a:r>
          </a:p>
          <a:p>
            <a:pPr lvl="1" algn="just"/>
            <a:r>
              <a:rPr lang="en-US" dirty="0" smtClean="0"/>
              <a:t>Build functionality once, reuse in many places</a:t>
            </a:r>
          </a:p>
          <a:p>
            <a:pPr lvl="1" algn="just"/>
            <a:r>
              <a:rPr lang="en-US" dirty="0" smtClean="0"/>
              <a:t>Swap out an old implementation with new implementation</a:t>
            </a:r>
          </a:p>
          <a:p>
            <a:pPr lvl="1" algn="just"/>
            <a:r>
              <a:rPr lang="en-US" dirty="0" smtClean="0"/>
              <a:t>Swap out an internal service with the new external service</a:t>
            </a:r>
            <a:endParaRPr lang="en-US" dirty="0"/>
          </a:p>
        </p:txBody>
      </p:sp>
    </p:spTree>
    <p:extLst>
      <p:ext uri="{BB962C8B-B14F-4D97-AF65-F5344CB8AC3E}">
        <p14:creationId xmlns:p14="http://schemas.microsoft.com/office/powerpoint/2010/main" val="271301165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Conway’s Law</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structure of an organization mirrors the structure of a</a:t>
            </a:r>
          </a:p>
          <a:p>
            <a:pPr marL="0" indent="0">
              <a:buNone/>
            </a:pPr>
            <a:r>
              <a:rPr lang="en-US" dirty="0" smtClean="0"/>
              <a:t>   product</a:t>
            </a:r>
            <a:r>
              <a:rPr lang="en-US" dirty="0"/>
              <a:t>.</a:t>
            </a:r>
          </a:p>
          <a:p>
            <a:pPr marL="0" indent="0">
              <a:buNone/>
            </a:pPr>
            <a:r>
              <a:rPr lang="en-US" dirty="0"/>
              <a:t>• Building a car.</a:t>
            </a:r>
          </a:p>
          <a:p>
            <a:pPr marL="400050" lvl="1" indent="0">
              <a:buNone/>
            </a:pPr>
            <a:r>
              <a:rPr lang="en-US" dirty="0"/>
              <a:t>• Have a team for tires</a:t>
            </a:r>
          </a:p>
          <a:p>
            <a:pPr marL="400050" lvl="1" indent="0">
              <a:buNone/>
            </a:pPr>
            <a:r>
              <a:rPr lang="en-US" dirty="0"/>
              <a:t>• Have a team for drivetrain</a:t>
            </a:r>
          </a:p>
          <a:p>
            <a:pPr marL="400050" lvl="1" indent="0">
              <a:buNone/>
            </a:pPr>
            <a:r>
              <a:rPr lang="en-US" dirty="0"/>
              <a:t>• Have a team for seating</a:t>
            </a:r>
          </a:p>
          <a:p>
            <a:pPr marL="400050" lvl="1" indent="0">
              <a:buNone/>
            </a:pPr>
            <a:r>
              <a:rPr lang="en-US" dirty="0"/>
              <a:t>• Have a team for paint</a:t>
            </a:r>
          </a:p>
          <a:p>
            <a:pPr marL="400050" lvl="1" indent="0">
              <a:buNone/>
            </a:pPr>
            <a:r>
              <a:rPr lang="en-US" dirty="0"/>
              <a:t>• Have a team for ...</a:t>
            </a:r>
          </a:p>
          <a:p>
            <a:pPr marL="0" indent="0">
              <a:buNone/>
            </a:pPr>
            <a:r>
              <a:rPr lang="en-US" dirty="0"/>
              <a:t>• Could pick a product structure and design </a:t>
            </a:r>
            <a:r>
              <a:rPr lang="en-US" b="1" dirty="0"/>
              <a:t>team</a:t>
            </a:r>
            <a:r>
              <a:rPr lang="en-US" dirty="0"/>
              <a:t> around it.</a:t>
            </a:r>
          </a:p>
          <a:p>
            <a:pPr marL="0" indent="0">
              <a:buNone/>
            </a:pPr>
            <a:r>
              <a:rPr lang="en-US" dirty="0"/>
              <a:t>• Or could pick a desired team structure and design </a:t>
            </a:r>
            <a:r>
              <a:rPr lang="en-US" b="1" dirty="0"/>
              <a:t>product</a:t>
            </a:r>
          </a:p>
          <a:p>
            <a:pPr marL="0" indent="0">
              <a:buNone/>
            </a:pPr>
            <a:r>
              <a:rPr lang="en-US" dirty="0" smtClean="0"/>
              <a:t>   around </a:t>
            </a:r>
            <a:r>
              <a:rPr lang="en-US" dirty="0"/>
              <a:t>it.</a:t>
            </a:r>
          </a:p>
        </p:txBody>
      </p:sp>
    </p:spTree>
    <p:extLst>
      <p:ext uri="{BB962C8B-B14F-4D97-AF65-F5344CB8AC3E}">
        <p14:creationId xmlns:p14="http://schemas.microsoft.com/office/powerpoint/2010/main" val="337245663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 in Monolith</a:t>
            </a:r>
            <a:endParaRPr lang="en-US" dirty="0"/>
          </a:p>
        </p:txBody>
      </p:sp>
      <p:pic>
        <p:nvPicPr>
          <p:cNvPr id="4" name="Picture 3" descr="Screen Shot 2017-11-03 at 3.12.5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642" y="1417638"/>
            <a:ext cx="7592786" cy="4561037"/>
          </a:xfrm>
          <a:prstGeom prst="rect">
            <a:avLst/>
          </a:prstGeom>
        </p:spPr>
      </p:pic>
    </p:spTree>
    <p:extLst>
      <p:ext uri="{BB962C8B-B14F-4D97-AF65-F5344CB8AC3E}">
        <p14:creationId xmlns:p14="http://schemas.microsoft.com/office/powerpoint/2010/main" val="43897817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Organization around business capabilities in </a:t>
            </a:r>
            <a:r>
              <a:rPr lang="en-US" dirty="0" err="1" smtClean="0"/>
              <a:t>microservices</a:t>
            </a:r>
            <a:endParaRPr lang="en-US" dirty="0"/>
          </a:p>
        </p:txBody>
      </p:sp>
      <p:pic>
        <p:nvPicPr>
          <p:cNvPr id="4" name="Picture 3" descr="Screen Shot 2017-11-03 at 3.13.5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4820" y="1868715"/>
            <a:ext cx="6479680" cy="4244710"/>
          </a:xfrm>
          <a:prstGeom prst="rect">
            <a:avLst/>
          </a:prstGeom>
        </p:spPr>
      </p:pic>
    </p:spTree>
    <p:extLst>
      <p:ext uri="{BB962C8B-B14F-4D97-AF65-F5344CB8AC3E}">
        <p14:creationId xmlns:p14="http://schemas.microsoft.com/office/powerpoint/2010/main" val="391041558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session</a:t>
            </a:r>
            <a:endParaRPr lang="en-US" dirty="0"/>
          </a:p>
        </p:txBody>
      </p:sp>
      <p:sp>
        <p:nvSpPr>
          <p:cNvPr id="3" name="Content Placeholder 2"/>
          <p:cNvSpPr>
            <a:spLocks noGrp="1"/>
          </p:cNvSpPr>
          <p:nvPr>
            <p:ph idx="1"/>
          </p:nvPr>
        </p:nvSpPr>
        <p:spPr/>
        <p:txBody>
          <a:bodyPr/>
          <a:lstStyle/>
          <a:p>
            <a:r>
              <a:rPr lang="en-US" dirty="0" smtClean="0"/>
              <a:t>Web service</a:t>
            </a:r>
          </a:p>
          <a:p>
            <a:pPr lvl="1"/>
            <a:r>
              <a:rPr lang="en-US" dirty="0" smtClean="0"/>
              <a:t>What?</a:t>
            </a:r>
          </a:p>
          <a:p>
            <a:pPr lvl="1"/>
            <a:r>
              <a:rPr lang="en-US" dirty="0" smtClean="0"/>
              <a:t>Why ?</a:t>
            </a:r>
          </a:p>
          <a:p>
            <a:pPr lvl="1"/>
            <a:r>
              <a:rPr lang="en-US" dirty="0" smtClean="0"/>
              <a:t>How ?</a:t>
            </a:r>
          </a:p>
          <a:p>
            <a:pPr lvl="2"/>
            <a:r>
              <a:rPr lang="en-US" dirty="0" smtClean="0"/>
              <a:t>REST API</a:t>
            </a:r>
            <a:endParaRPr lang="en-US" dirty="0"/>
          </a:p>
        </p:txBody>
      </p:sp>
    </p:spTree>
    <p:extLst>
      <p:ext uri="{BB962C8B-B14F-4D97-AF65-F5344CB8AC3E}">
        <p14:creationId xmlns:p14="http://schemas.microsoft.com/office/powerpoint/2010/main" val="123682521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big is a </a:t>
            </a:r>
            <a:r>
              <a:rPr lang="en-US" dirty="0" err="1" smtClean="0"/>
              <a:t>microservice</a:t>
            </a:r>
            <a:endParaRPr lang="en-US" dirty="0"/>
          </a:p>
        </p:txBody>
      </p:sp>
      <p:sp>
        <p:nvSpPr>
          <p:cNvPr id="3" name="Content Placeholder 2"/>
          <p:cNvSpPr>
            <a:spLocks noGrp="1"/>
          </p:cNvSpPr>
          <p:nvPr>
            <p:ph idx="1"/>
          </p:nvPr>
        </p:nvSpPr>
        <p:spPr/>
        <p:txBody>
          <a:bodyPr>
            <a:normAutofit fontScale="92500"/>
          </a:bodyPr>
          <a:lstStyle/>
          <a:p>
            <a:r>
              <a:rPr lang="en-US" dirty="0"/>
              <a:t>Metaphor: Building a stereo system</a:t>
            </a:r>
          </a:p>
          <a:p>
            <a:pPr marL="0" indent="0">
              <a:buNone/>
            </a:pPr>
            <a:r>
              <a:rPr lang="en-US" dirty="0"/>
              <a:t>• Components are independently </a:t>
            </a:r>
            <a:r>
              <a:rPr lang="en-US" dirty="0">
                <a:solidFill>
                  <a:srgbClr val="FF0000"/>
                </a:solidFill>
              </a:rPr>
              <a:t>replaceable</a:t>
            </a:r>
          </a:p>
          <a:p>
            <a:pPr marL="0" indent="0">
              <a:buNone/>
            </a:pPr>
            <a:r>
              <a:rPr lang="en-US" dirty="0"/>
              <a:t>• Components are independently </a:t>
            </a:r>
            <a:r>
              <a:rPr lang="en-US" dirty="0">
                <a:solidFill>
                  <a:srgbClr val="FF0000"/>
                </a:solidFill>
              </a:rPr>
              <a:t>updatable</a:t>
            </a:r>
          </a:p>
          <a:p>
            <a:pPr marL="0" indent="0">
              <a:buNone/>
            </a:pPr>
            <a:r>
              <a:rPr lang="en-US" dirty="0"/>
              <a:t>• This means that they can be also independently</a:t>
            </a:r>
          </a:p>
          <a:p>
            <a:pPr marL="0" indent="0">
              <a:buNone/>
            </a:pPr>
            <a:r>
              <a:rPr lang="en-US" smtClean="0"/>
              <a:t>    developed</a:t>
            </a:r>
            <a:r>
              <a:rPr lang="en-US" dirty="0"/>
              <a:t>, tested, </a:t>
            </a:r>
            <a:r>
              <a:rPr lang="en-US" dirty="0" err="1"/>
              <a:t>etc</a:t>
            </a:r>
            <a:endParaRPr lang="en-US" dirty="0"/>
          </a:p>
          <a:p>
            <a:pPr marL="0" indent="0">
              <a:buNone/>
            </a:pPr>
            <a:r>
              <a:rPr lang="en-US" dirty="0"/>
              <a:t>• Components can be built as:</a:t>
            </a:r>
          </a:p>
          <a:p>
            <a:pPr marL="400050" lvl="1" indent="0">
              <a:buNone/>
            </a:pPr>
            <a:r>
              <a:rPr lang="en-US" dirty="0"/>
              <a:t>• Library (e.g. module)</a:t>
            </a:r>
          </a:p>
          <a:p>
            <a:pPr marL="400050" lvl="1" indent="0">
              <a:buNone/>
            </a:pPr>
            <a:r>
              <a:rPr lang="en-US" dirty="0"/>
              <a:t>• Service (e.g. web service)</a:t>
            </a:r>
          </a:p>
        </p:txBody>
      </p:sp>
    </p:spTree>
    <p:extLst>
      <p:ext uri="{BB962C8B-B14F-4D97-AF65-F5344CB8AC3E}">
        <p14:creationId xmlns:p14="http://schemas.microsoft.com/office/powerpoint/2010/main" val="294174899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for Failure</a:t>
            </a:r>
            <a:endParaRPr lang="en-US" dirty="0"/>
          </a:p>
        </p:txBody>
      </p:sp>
      <p:sp>
        <p:nvSpPr>
          <p:cNvPr id="3" name="Content Placeholder 2"/>
          <p:cNvSpPr>
            <a:spLocks noGrp="1"/>
          </p:cNvSpPr>
          <p:nvPr>
            <p:ph idx="1"/>
          </p:nvPr>
        </p:nvSpPr>
        <p:spPr/>
        <p:txBody>
          <a:bodyPr>
            <a:normAutofit fontScale="85000" lnSpcReduction="20000"/>
          </a:bodyPr>
          <a:lstStyle/>
          <a:p>
            <a:r>
              <a:rPr lang="en-US" dirty="0"/>
              <a:t>Each of the many </a:t>
            </a:r>
            <a:r>
              <a:rPr lang="en-US" dirty="0" err="1"/>
              <a:t>microservices</a:t>
            </a:r>
            <a:r>
              <a:rPr lang="en-US" dirty="0"/>
              <a:t> might fail</a:t>
            </a:r>
          </a:p>
          <a:p>
            <a:pPr lvl="1"/>
            <a:r>
              <a:rPr lang="en-US" dirty="0"/>
              <a:t>Services might have bugs</a:t>
            </a:r>
          </a:p>
          <a:p>
            <a:pPr lvl="1"/>
            <a:r>
              <a:rPr lang="en-US" dirty="0"/>
              <a:t>Services might be slow to respond</a:t>
            </a:r>
          </a:p>
          <a:p>
            <a:pPr lvl="1"/>
            <a:r>
              <a:rPr lang="en-US" dirty="0"/>
              <a:t>Entire servers might go down</a:t>
            </a:r>
          </a:p>
          <a:p>
            <a:pPr lvl="1"/>
            <a:r>
              <a:rPr lang="en-US" dirty="0"/>
              <a:t>If I have 60,000 hard disks, 3 fail a day</a:t>
            </a:r>
          </a:p>
          <a:p>
            <a:r>
              <a:rPr lang="en-US" dirty="0"/>
              <a:t>The more </a:t>
            </a:r>
            <a:r>
              <a:rPr lang="en-US" dirty="0" err="1"/>
              <a:t>microservices</a:t>
            </a:r>
            <a:r>
              <a:rPr lang="en-US" dirty="0"/>
              <a:t> there are, the higher the</a:t>
            </a:r>
          </a:p>
          <a:p>
            <a:pPr marL="0" indent="0">
              <a:buNone/>
            </a:pPr>
            <a:r>
              <a:rPr lang="en-US" dirty="0" smtClean="0"/>
              <a:t>   </a:t>
            </a:r>
            <a:r>
              <a:rPr lang="en-US" dirty="0" smtClean="0"/>
              <a:t>  likelihood </a:t>
            </a:r>
            <a:r>
              <a:rPr lang="en-US" dirty="0"/>
              <a:t>at least one is currently failing</a:t>
            </a:r>
          </a:p>
          <a:p>
            <a:r>
              <a:rPr lang="en-US" dirty="0" smtClean="0"/>
              <a:t> Key</a:t>
            </a:r>
            <a:r>
              <a:rPr lang="en-US" dirty="0"/>
              <a:t>: design every service assuming that at some</a:t>
            </a:r>
          </a:p>
          <a:p>
            <a:pPr marL="0" indent="0">
              <a:buNone/>
            </a:pPr>
            <a:r>
              <a:rPr lang="en-US" dirty="0" smtClean="0"/>
              <a:t>     point</a:t>
            </a:r>
            <a:r>
              <a:rPr lang="en-US" dirty="0"/>
              <a:t>, everything it depends on might disappear -</a:t>
            </a:r>
          </a:p>
          <a:p>
            <a:pPr marL="0" indent="0">
              <a:buNone/>
            </a:pPr>
            <a:r>
              <a:rPr lang="en-US" dirty="0" smtClean="0"/>
              <a:t>     must </a:t>
            </a:r>
            <a:r>
              <a:rPr lang="en-US" dirty="0"/>
              <a:t>fail “gracefully”</a:t>
            </a:r>
          </a:p>
          <a:p>
            <a:r>
              <a:rPr lang="en-US" dirty="0" smtClean="0"/>
              <a:t> Netflix </a:t>
            </a:r>
            <a:r>
              <a:rPr lang="en-US" dirty="0"/>
              <a:t>simulates this constantly with “</a:t>
            </a:r>
            <a:r>
              <a:rPr lang="en-US" dirty="0" err="1"/>
              <a:t>ChaosMonkey</a:t>
            </a:r>
            <a:r>
              <a:rPr lang="en-US" dirty="0"/>
              <a:t>”</a:t>
            </a:r>
          </a:p>
        </p:txBody>
      </p:sp>
    </p:spTree>
    <p:extLst>
      <p:ext uri="{BB962C8B-B14F-4D97-AF65-F5344CB8AC3E}">
        <p14:creationId xmlns:p14="http://schemas.microsoft.com/office/powerpoint/2010/main" val="245171129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7-11-03 at 3.23.1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041" y="190500"/>
            <a:ext cx="7137387" cy="5007754"/>
          </a:xfrm>
          <a:prstGeom prst="rect">
            <a:avLst/>
          </a:prstGeom>
        </p:spPr>
      </p:pic>
      <p:sp>
        <p:nvSpPr>
          <p:cNvPr id="5" name="Oval 4"/>
          <p:cNvSpPr/>
          <p:nvPr/>
        </p:nvSpPr>
        <p:spPr>
          <a:xfrm>
            <a:off x="3038928" y="1787071"/>
            <a:ext cx="1696357" cy="653144"/>
          </a:xfrm>
          <a:prstGeom prst="ellipse">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6" name="Oval 5"/>
          <p:cNvSpPr/>
          <p:nvPr/>
        </p:nvSpPr>
        <p:spPr>
          <a:xfrm>
            <a:off x="4778825" y="1787071"/>
            <a:ext cx="1696357" cy="653144"/>
          </a:xfrm>
          <a:prstGeom prst="ellipse">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7" name="Oval 6"/>
          <p:cNvSpPr/>
          <p:nvPr/>
        </p:nvSpPr>
        <p:spPr>
          <a:xfrm>
            <a:off x="6574970" y="1750786"/>
            <a:ext cx="1696357" cy="653144"/>
          </a:xfrm>
          <a:prstGeom prst="ellipse">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8" name="Oval 7"/>
          <p:cNvSpPr/>
          <p:nvPr/>
        </p:nvSpPr>
        <p:spPr>
          <a:xfrm>
            <a:off x="3038928" y="4171042"/>
            <a:ext cx="1696357" cy="653144"/>
          </a:xfrm>
          <a:prstGeom prst="ellipse">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9" name="Oval 8"/>
          <p:cNvSpPr/>
          <p:nvPr/>
        </p:nvSpPr>
        <p:spPr>
          <a:xfrm>
            <a:off x="4778825" y="4171042"/>
            <a:ext cx="1696357" cy="653144"/>
          </a:xfrm>
          <a:prstGeom prst="ellipse">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10" name="Oval 9"/>
          <p:cNvSpPr/>
          <p:nvPr/>
        </p:nvSpPr>
        <p:spPr>
          <a:xfrm>
            <a:off x="6701971" y="4171042"/>
            <a:ext cx="1696357" cy="653144"/>
          </a:xfrm>
          <a:prstGeom prst="ellipse">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11" name="TextBox 10"/>
          <p:cNvSpPr txBox="1"/>
          <p:nvPr/>
        </p:nvSpPr>
        <p:spPr>
          <a:xfrm>
            <a:off x="2794000" y="5778500"/>
            <a:ext cx="5025571" cy="369332"/>
          </a:xfrm>
          <a:prstGeom prst="rect">
            <a:avLst/>
          </a:prstGeom>
          <a:noFill/>
        </p:spPr>
        <p:txBody>
          <a:bodyPr wrap="square" rtlCol="0">
            <a:spAutoFit/>
          </a:bodyPr>
          <a:lstStyle/>
          <a:p>
            <a:r>
              <a:rPr lang="en-US" dirty="0" smtClean="0"/>
              <a:t>What’s the consequence of this situation?</a:t>
            </a:r>
            <a:endParaRPr lang="en-US" dirty="0"/>
          </a:p>
        </p:txBody>
      </p:sp>
    </p:spTree>
    <p:extLst>
      <p:ext uri="{BB962C8B-B14F-4D97-AF65-F5344CB8AC3E}">
        <p14:creationId xmlns:p14="http://schemas.microsoft.com/office/powerpoint/2010/main" val="254805872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a:t>
            </a:r>
            <a:endParaRPr lang="en-US" dirty="0"/>
          </a:p>
        </p:txBody>
      </p:sp>
      <p:sp>
        <p:nvSpPr>
          <p:cNvPr id="3" name="Content Placeholder 2"/>
          <p:cNvSpPr>
            <a:spLocks noGrp="1"/>
          </p:cNvSpPr>
          <p:nvPr>
            <p:ph idx="1"/>
          </p:nvPr>
        </p:nvSpPr>
        <p:spPr/>
        <p:txBody>
          <a:bodyPr>
            <a:normAutofit/>
          </a:bodyPr>
          <a:lstStyle/>
          <a:p>
            <a:r>
              <a:rPr lang="en-US" dirty="0"/>
              <a:t>One of our rules was “no </a:t>
            </a:r>
            <a:r>
              <a:rPr lang="en-US" dirty="0" smtClean="0"/>
              <a:t>shared database</a:t>
            </a:r>
            <a:r>
              <a:rPr lang="en-US" dirty="0"/>
              <a:t>”</a:t>
            </a:r>
          </a:p>
          <a:p>
            <a:r>
              <a:rPr lang="en-US" dirty="0"/>
              <a:t>But surely some state will </a:t>
            </a:r>
            <a:r>
              <a:rPr lang="en-US" dirty="0" smtClean="0"/>
              <a:t>be shared</a:t>
            </a:r>
            <a:endParaRPr lang="en-US" dirty="0"/>
          </a:p>
          <a:p>
            <a:r>
              <a:rPr lang="en-US" dirty="0"/>
              <a:t>Updates are sent via </a:t>
            </a:r>
            <a:r>
              <a:rPr lang="en-US" dirty="0" smtClean="0"/>
              <a:t>HTTP request</a:t>
            </a:r>
            <a:endParaRPr lang="en-US" dirty="0"/>
          </a:p>
          <a:p>
            <a:r>
              <a:rPr lang="en-US" dirty="0"/>
              <a:t>No guarantee that those </a:t>
            </a:r>
            <a:r>
              <a:rPr lang="en-US" dirty="0" smtClean="0"/>
              <a:t>updates occur </a:t>
            </a:r>
            <a:r>
              <a:rPr lang="en-US" dirty="0"/>
              <a:t>immediately</a:t>
            </a:r>
          </a:p>
          <a:p>
            <a:r>
              <a:rPr lang="en-US" dirty="0"/>
              <a:t>Instead, guarantee that they </a:t>
            </a:r>
            <a:r>
              <a:rPr lang="en-US" dirty="0" smtClean="0"/>
              <a:t>occur </a:t>
            </a:r>
            <a:r>
              <a:rPr lang="en-US" b="1" dirty="0" smtClean="0"/>
              <a:t>eventually</a:t>
            </a:r>
            <a:endParaRPr lang="en-US" b="1" dirty="0"/>
          </a:p>
          <a:p>
            <a:r>
              <a:rPr lang="en-US" dirty="0"/>
              <a:t>Can force some ordering, </a:t>
            </a:r>
            <a:r>
              <a:rPr lang="en-US" dirty="0" smtClean="0"/>
              <a:t>but that’s </a:t>
            </a:r>
            <a:r>
              <a:rPr lang="en-US" dirty="0"/>
              <a:t>expensive</a:t>
            </a:r>
          </a:p>
        </p:txBody>
      </p:sp>
    </p:spTree>
    <p:extLst>
      <p:ext uri="{BB962C8B-B14F-4D97-AF65-F5344CB8AC3E}">
        <p14:creationId xmlns:p14="http://schemas.microsoft.com/office/powerpoint/2010/main" val="379913737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26557"/>
            <a:ext cx="8229600" cy="1456871"/>
          </a:xfrm>
        </p:spPr>
        <p:txBody>
          <a:bodyPr/>
          <a:lstStyle/>
          <a:p>
            <a:pPr marL="0" indent="0" algn="ctr">
              <a:buNone/>
            </a:pPr>
            <a:r>
              <a:rPr lang="en-US" dirty="0" smtClean="0"/>
              <a:t>We have seen some characteristics of </a:t>
            </a:r>
            <a:r>
              <a:rPr lang="en-US" dirty="0" err="1" smtClean="0"/>
              <a:t>microservices</a:t>
            </a:r>
            <a:r>
              <a:rPr lang="en-US" dirty="0" smtClean="0"/>
              <a:t>. What is the difference with SOA? </a:t>
            </a:r>
            <a:endParaRPr lang="en-US" dirty="0"/>
          </a:p>
        </p:txBody>
      </p:sp>
    </p:spTree>
    <p:extLst>
      <p:ext uri="{BB962C8B-B14F-4D97-AF65-F5344CB8AC3E}">
        <p14:creationId xmlns:p14="http://schemas.microsoft.com/office/powerpoint/2010/main" val="188398118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Microservices</a:t>
            </a:r>
            <a:r>
              <a:rPr lang="en-US" dirty="0" smtClean="0"/>
              <a:t> </a:t>
            </a:r>
            <a:r>
              <a:rPr lang="en-US" dirty="0" err="1" smtClean="0"/>
              <a:t>vs</a:t>
            </a:r>
            <a:r>
              <a:rPr lang="en-US" dirty="0" smtClean="0"/>
              <a:t> SOA</a:t>
            </a:r>
            <a:endParaRPr lang="en-US" dirty="0"/>
          </a:p>
        </p:txBody>
      </p:sp>
      <p:pic>
        <p:nvPicPr>
          <p:cNvPr id="4" name="Picture 3" descr="Screen Shot 2017-11-03 at 3.33.1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941285"/>
            <a:ext cx="4172857" cy="2970199"/>
          </a:xfrm>
          <a:prstGeom prst="rect">
            <a:avLst/>
          </a:prstGeom>
        </p:spPr>
      </p:pic>
      <p:pic>
        <p:nvPicPr>
          <p:cNvPr id="5" name="Picture 4" descr="Screen Shot 2017-11-03 at 3.33.52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0357" y="2013855"/>
            <a:ext cx="3949700" cy="2569320"/>
          </a:xfrm>
          <a:prstGeom prst="rect">
            <a:avLst/>
          </a:prstGeom>
        </p:spPr>
      </p:pic>
    </p:spTree>
    <p:extLst>
      <p:ext uri="{BB962C8B-B14F-4D97-AF65-F5344CB8AC3E}">
        <p14:creationId xmlns:p14="http://schemas.microsoft.com/office/powerpoint/2010/main" val="65804731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err="1" smtClean="0"/>
              <a:t>Microservices</a:t>
            </a:r>
            <a:endParaRPr lang="en-US" dirty="0" smtClean="0"/>
          </a:p>
          <a:p>
            <a:r>
              <a:rPr lang="en-US" dirty="0" smtClean="0"/>
              <a:t>Characteristics of </a:t>
            </a:r>
            <a:r>
              <a:rPr lang="en-US" dirty="0" err="1" smtClean="0"/>
              <a:t>Microservices</a:t>
            </a:r>
            <a:endParaRPr lang="en-US" dirty="0" smtClean="0"/>
          </a:p>
          <a:p>
            <a:pPr marL="0" indent="0">
              <a:buNone/>
            </a:pPr>
            <a:endParaRPr lang="en-US" dirty="0"/>
          </a:p>
        </p:txBody>
      </p:sp>
    </p:spTree>
    <p:extLst>
      <p:ext uri="{BB962C8B-B14F-4D97-AF65-F5344CB8AC3E}">
        <p14:creationId xmlns:p14="http://schemas.microsoft.com/office/powerpoint/2010/main" val="359068414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err="1" smtClean="0"/>
              <a:t>SpringBoot</a:t>
            </a:r>
            <a:r>
              <a:rPr lang="en-US" dirty="0" smtClean="0"/>
              <a:t> </a:t>
            </a:r>
            <a:r>
              <a:rPr lang="en-US" dirty="0" err="1" smtClean="0"/>
              <a:t>Microservices</a:t>
            </a:r>
            <a:endParaRPr lang="en-US" dirty="0"/>
          </a:p>
        </p:txBody>
      </p:sp>
    </p:spTree>
    <p:extLst>
      <p:ext uri="{BB962C8B-B14F-4D97-AF65-F5344CB8AC3E}">
        <p14:creationId xmlns:p14="http://schemas.microsoft.com/office/powerpoint/2010/main" val="363041997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342900" lvl="1" indent="-342900">
              <a:buFont typeface="Arial"/>
              <a:buChar char="•"/>
            </a:pPr>
            <a:r>
              <a:rPr lang="en-US" dirty="0">
                <a:hlinkClick r:id="rId2"/>
              </a:rPr>
              <a:t>https://cs.gmu.edu/~tlatoza/teaching/swe432f17/Lecture%2011%20-%</a:t>
            </a:r>
            <a:r>
              <a:rPr lang="en-US" dirty="0" smtClean="0">
                <a:hlinkClick r:id="rId2"/>
              </a:rPr>
              <a:t>20Microservices.pdf</a:t>
            </a:r>
            <a:endParaRPr lang="en-US" dirty="0" smtClean="0"/>
          </a:p>
          <a:p>
            <a:pPr marL="342900" lvl="1" indent="-342900">
              <a:buFont typeface="Arial"/>
              <a:buChar char="•"/>
            </a:pPr>
            <a:r>
              <a:rPr lang="en-US" dirty="0">
                <a:hlinkClick r:id="rId3"/>
              </a:rPr>
              <a:t>https://blogs.oracle.com/developers/getting-started-with-microservices-part-</a:t>
            </a:r>
            <a:r>
              <a:rPr lang="en-US" dirty="0" smtClean="0">
                <a:hlinkClick r:id="rId3"/>
              </a:rPr>
              <a:t>two</a:t>
            </a:r>
            <a:endParaRPr lang="en-US" dirty="0" smtClean="0"/>
          </a:p>
          <a:p>
            <a:pPr marL="342900" lvl="1" indent="-342900">
              <a:buFont typeface="Arial"/>
              <a:buChar char="•"/>
            </a:pPr>
            <a:r>
              <a:rPr lang="en-US" dirty="0"/>
              <a:t>https://</a:t>
            </a:r>
            <a:r>
              <a:rPr lang="en-US" dirty="0" err="1"/>
              <a:t>martinfowler.com</a:t>
            </a:r>
            <a:r>
              <a:rPr lang="en-US" dirty="0"/>
              <a:t>/articles/</a:t>
            </a:r>
            <a:r>
              <a:rPr lang="en-US" dirty="0" err="1"/>
              <a:t>microservices.html#MicroservicesAndSoa</a:t>
            </a:r>
            <a:endParaRPr lang="en-US" dirty="0"/>
          </a:p>
          <a:p>
            <a:pPr marL="342900" lvl="1" indent="-342900">
              <a:buFont typeface="Arial"/>
              <a:buChar char="•"/>
            </a:pPr>
            <a:endParaRPr lang="en-US" dirty="0"/>
          </a:p>
          <a:p>
            <a:endParaRPr lang="en-US" dirty="0"/>
          </a:p>
        </p:txBody>
      </p:sp>
    </p:spTree>
    <p:extLst>
      <p:ext uri="{BB962C8B-B14F-4D97-AF65-F5344CB8AC3E}">
        <p14:creationId xmlns:p14="http://schemas.microsoft.com/office/powerpoint/2010/main" val="255443910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101"/>
          <p:cNvSpPr>
            <a:spLocks noGrp="1" noChangeArrowheads="1"/>
          </p:cNvSpPr>
          <p:nvPr>
            <p:ph type="ctrTitle"/>
          </p:nvPr>
        </p:nvSpPr>
        <p:spPr>
          <a:xfrm>
            <a:off x="1743529" y="2048328"/>
            <a:ext cx="5468938" cy="461963"/>
          </a:xfrm>
        </p:spPr>
        <p:txBody>
          <a:bodyPr>
            <a:normAutofit fontScale="90000"/>
          </a:bodyPr>
          <a:lstStyle/>
          <a:p>
            <a:pPr eaLnBrk="1" hangingPunct="1"/>
            <a:r>
              <a:rPr lang="en-US" altLang="en-US" dirty="0"/>
              <a:t>Application Security</a:t>
            </a:r>
          </a:p>
        </p:txBody>
      </p:sp>
      <p:sp>
        <p:nvSpPr>
          <p:cNvPr id="5123" name="Rectangle 4102"/>
          <p:cNvSpPr>
            <a:spLocks noGrp="1" noChangeArrowheads="1"/>
          </p:cNvSpPr>
          <p:nvPr>
            <p:ph type="subTitle" idx="1"/>
          </p:nvPr>
        </p:nvSpPr>
        <p:spPr>
          <a:xfrm>
            <a:off x="1608364" y="3435124"/>
            <a:ext cx="6102350" cy="1130300"/>
          </a:xfrm>
        </p:spPr>
        <p:txBody>
          <a:bodyPr/>
          <a:lstStyle/>
          <a:p>
            <a:pPr eaLnBrk="1" hangingPunct="1"/>
            <a:r>
              <a:rPr lang="id-ID" altLang="en-US" dirty="0"/>
              <a:t>Denny, Bayu, </a:t>
            </a:r>
            <a:r>
              <a:rPr lang="id-ID" altLang="en-US" dirty="0" smtClean="0"/>
              <a:t>Alfan, Samuel</a:t>
            </a:r>
            <a:endParaRPr lang="en-US" altLang="en-US" dirty="0"/>
          </a:p>
        </p:txBody>
      </p:sp>
    </p:spTree>
    <p:extLst>
      <p:ext uri="{BB962C8B-B14F-4D97-AF65-F5344CB8AC3E}">
        <p14:creationId xmlns:p14="http://schemas.microsoft.com/office/powerpoint/2010/main" val="1892455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p:txBody>
          <a:bodyPr/>
          <a:lstStyle/>
          <a:p>
            <a:r>
              <a:rPr lang="en-US" dirty="0" err="1" smtClean="0"/>
              <a:t>Microservices</a:t>
            </a:r>
            <a:endParaRPr lang="en-US" dirty="0" smtClean="0"/>
          </a:p>
          <a:p>
            <a:pPr lvl="1"/>
            <a:r>
              <a:rPr lang="en-US" dirty="0" smtClean="0"/>
              <a:t>What ?</a:t>
            </a:r>
          </a:p>
          <a:p>
            <a:pPr lvl="1"/>
            <a:r>
              <a:rPr lang="en-US" dirty="0" smtClean="0"/>
              <a:t>Comparison : </a:t>
            </a:r>
            <a:r>
              <a:rPr lang="en-US" dirty="0" err="1" smtClean="0"/>
              <a:t>Microservices</a:t>
            </a:r>
            <a:r>
              <a:rPr lang="en-US" dirty="0" smtClean="0"/>
              <a:t> </a:t>
            </a:r>
            <a:r>
              <a:rPr lang="en-US" dirty="0" err="1" smtClean="0"/>
              <a:t>vs</a:t>
            </a:r>
            <a:r>
              <a:rPr lang="en-US" dirty="0" smtClean="0"/>
              <a:t> Monolithic</a:t>
            </a:r>
          </a:p>
          <a:p>
            <a:pPr marL="457200" lvl="1" indent="0">
              <a:buNone/>
            </a:pPr>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93221324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Major Security Layers</a:t>
            </a:r>
          </a:p>
          <a:p>
            <a:r>
              <a:rPr lang="en-US" dirty="0"/>
              <a:t>Key Concepts</a:t>
            </a:r>
          </a:p>
          <a:p>
            <a:r>
              <a:rPr lang="en-US" dirty="0"/>
              <a:t>General Concepts</a:t>
            </a:r>
          </a:p>
          <a:p>
            <a:r>
              <a:rPr lang="en-US" dirty="0"/>
              <a:t>Kinds of Encryption Algorithms</a:t>
            </a:r>
          </a:p>
        </p:txBody>
      </p:sp>
    </p:spTree>
    <p:extLst>
      <p:ext uri="{BB962C8B-B14F-4D97-AF65-F5344CB8AC3E}">
        <p14:creationId xmlns:p14="http://schemas.microsoft.com/office/powerpoint/2010/main" val="137274350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Three Major Security Layers</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Network Security Layer</a:t>
            </a:r>
          </a:p>
          <a:p>
            <a:pPr lvl="1"/>
            <a:r>
              <a:rPr lang="en-US" dirty="0"/>
              <a:t>firewalls: filter network packets addressed to certain ports in certain machines in the network</a:t>
            </a:r>
          </a:p>
          <a:p>
            <a:pPr lvl="1"/>
            <a:r>
              <a:rPr lang="en-US" dirty="0"/>
              <a:t>web applications: the use of Secure Sockets Layer (SSL) to encode all sensitive information sent along the wire</a:t>
            </a:r>
          </a:p>
          <a:p>
            <a:r>
              <a:rPr lang="en-US" dirty="0"/>
              <a:t>The Operating System Layer</a:t>
            </a:r>
          </a:p>
          <a:p>
            <a:pPr lvl="1"/>
            <a:r>
              <a:rPr lang="en-US" b="0" dirty="0"/>
              <a:t>This layer is probably the most important in the whole security schema, as a properly secured operating system (OS) environment could at least prevent a whole host machine from going down if a particular application is compromised.</a:t>
            </a:r>
            <a:endParaRPr lang="en-US" dirty="0"/>
          </a:p>
          <a:p>
            <a:r>
              <a:rPr lang="en-US" dirty="0">
                <a:solidFill>
                  <a:srgbClr val="FF0000"/>
                </a:solidFill>
              </a:rPr>
              <a:t>The Application Layer</a:t>
            </a:r>
          </a:p>
        </p:txBody>
      </p:sp>
    </p:spTree>
    <p:extLst>
      <p:ext uri="{BB962C8B-B14F-4D97-AF65-F5344CB8AC3E}">
        <p14:creationId xmlns:p14="http://schemas.microsoft.com/office/powerpoint/2010/main" val="105476915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Application Layer</a:t>
            </a:r>
            <a:endParaRPr lang="en-US" dirty="0"/>
          </a:p>
        </p:txBody>
      </p:sp>
      <p:sp>
        <p:nvSpPr>
          <p:cNvPr id="3" name="Content Placeholder 2"/>
          <p:cNvSpPr>
            <a:spLocks noGrp="1"/>
          </p:cNvSpPr>
          <p:nvPr>
            <p:ph idx="1"/>
          </p:nvPr>
        </p:nvSpPr>
        <p:spPr/>
        <p:txBody>
          <a:bodyPr>
            <a:normAutofit fontScale="92500" lnSpcReduction="10000"/>
          </a:bodyPr>
          <a:lstStyle/>
          <a:p>
            <a:r>
              <a:rPr lang="en-US" dirty="0"/>
              <a:t>Goal: to make sure that only the right people can do only the right things when working through the application</a:t>
            </a:r>
          </a:p>
          <a:p>
            <a:r>
              <a:rPr lang="en-US" dirty="0"/>
              <a:t>Risks: </a:t>
            </a:r>
          </a:p>
          <a:p>
            <a:pPr lvl="1"/>
            <a:r>
              <a:rPr lang="en-US" b="0" dirty="0"/>
              <a:t>allow an attacker to steal information from the application, impersonate other users,</a:t>
            </a:r>
          </a:p>
          <a:p>
            <a:pPr lvl="1"/>
            <a:r>
              <a:rPr lang="en-US" b="0" dirty="0"/>
              <a:t>execute restricted operations, </a:t>
            </a:r>
          </a:p>
          <a:p>
            <a:pPr lvl="1"/>
            <a:r>
              <a:rPr lang="en-US" b="0" dirty="0"/>
              <a:t>corrupt data, </a:t>
            </a:r>
          </a:p>
          <a:p>
            <a:pPr lvl="1"/>
            <a:r>
              <a:rPr lang="en-US" b="0" dirty="0"/>
              <a:t>gain access to operating system level, and </a:t>
            </a:r>
          </a:p>
          <a:p>
            <a:pPr lvl="1"/>
            <a:r>
              <a:rPr lang="en-US" b="0" dirty="0"/>
              <a:t>perform many other malicious acts</a:t>
            </a:r>
            <a:endParaRPr lang="en-US" dirty="0"/>
          </a:p>
        </p:txBody>
      </p:sp>
    </p:spTree>
    <p:extLst>
      <p:ext uri="{BB962C8B-B14F-4D97-AF65-F5344CB8AC3E}">
        <p14:creationId xmlns:p14="http://schemas.microsoft.com/office/powerpoint/2010/main" val="127350766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Concepts</a:t>
            </a:r>
            <a:endParaRPr lang="en-US" dirty="0"/>
          </a:p>
        </p:txBody>
      </p:sp>
      <p:sp>
        <p:nvSpPr>
          <p:cNvPr id="3" name="Content Placeholder 2"/>
          <p:cNvSpPr>
            <a:spLocks noGrp="1"/>
          </p:cNvSpPr>
          <p:nvPr>
            <p:ph idx="1"/>
          </p:nvPr>
        </p:nvSpPr>
        <p:spPr/>
        <p:txBody>
          <a:bodyPr/>
          <a:lstStyle/>
          <a:p>
            <a:r>
              <a:rPr lang="en-US" dirty="0"/>
              <a:t>Authentication</a:t>
            </a:r>
          </a:p>
          <a:p>
            <a:r>
              <a:rPr lang="en-US" dirty="0"/>
              <a:t>Authorization</a:t>
            </a:r>
          </a:p>
          <a:p>
            <a:r>
              <a:rPr lang="en-US" dirty="0"/>
              <a:t>Access control lists (ACLs)</a:t>
            </a:r>
          </a:p>
        </p:txBody>
      </p:sp>
    </p:spTree>
    <p:extLst>
      <p:ext uri="{BB962C8B-B14F-4D97-AF65-F5344CB8AC3E}">
        <p14:creationId xmlns:p14="http://schemas.microsoft.com/office/powerpoint/2010/main" val="289460868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a:t>
            </a:r>
          </a:p>
        </p:txBody>
      </p:sp>
      <p:sp>
        <p:nvSpPr>
          <p:cNvPr id="3" name="Content Placeholder 2"/>
          <p:cNvSpPr>
            <a:spLocks noGrp="1"/>
          </p:cNvSpPr>
          <p:nvPr>
            <p:ph idx="1"/>
          </p:nvPr>
        </p:nvSpPr>
        <p:spPr/>
        <p:txBody>
          <a:bodyPr/>
          <a:lstStyle/>
          <a:p>
            <a:r>
              <a:rPr lang="en-US" dirty="0"/>
              <a:t>Objective: validate that a particular user is who she claims she is</a:t>
            </a:r>
          </a:p>
          <a:p>
            <a:r>
              <a:rPr lang="en-US" dirty="0"/>
              <a:t>how?</a:t>
            </a:r>
          </a:p>
          <a:p>
            <a:r>
              <a:rPr lang="en-US" dirty="0"/>
              <a:t>Standard mechanism:</a:t>
            </a:r>
          </a:p>
          <a:p>
            <a:endParaRPr lang="en-US" dirty="0"/>
          </a:p>
        </p:txBody>
      </p:sp>
      <p:pic>
        <p:nvPicPr>
          <p:cNvPr id="4" name="Picture 3"/>
          <p:cNvPicPr>
            <a:picLocks noChangeAspect="1"/>
          </p:cNvPicPr>
          <p:nvPr/>
        </p:nvPicPr>
        <p:blipFill>
          <a:blip r:embed="rId3"/>
          <a:stretch>
            <a:fillRect/>
          </a:stretch>
        </p:blipFill>
        <p:spPr>
          <a:xfrm>
            <a:off x="1987550" y="2959624"/>
            <a:ext cx="5276850" cy="3343275"/>
          </a:xfrm>
          <a:prstGeom prst="rect">
            <a:avLst/>
          </a:prstGeom>
        </p:spPr>
      </p:pic>
    </p:spTree>
    <p:extLst>
      <p:ext uri="{BB962C8B-B14F-4D97-AF65-F5344CB8AC3E}">
        <p14:creationId xmlns:p14="http://schemas.microsoft.com/office/powerpoint/2010/main" val="419834576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91869"/>
            <a:ext cx="8162925" cy="646331"/>
          </a:xfrm>
        </p:spPr>
        <p:txBody>
          <a:bodyPr>
            <a:normAutofit fontScale="90000"/>
          </a:bodyPr>
          <a:lstStyle/>
          <a:p>
            <a:r>
              <a:rPr lang="en-US" dirty="0"/>
              <a:t>Credential storage: LDAP</a:t>
            </a:r>
          </a:p>
        </p:txBody>
      </p:sp>
      <p:sp>
        <p:nvSpPr>
          <p:cNvPr id="3" name="Content Placeholder 2"/>
          <p:cNvSpPr>
            <a:spLocks noGrp="1"/>
          </p:cNvSpPr>
          <p:nvPr>
            <p:ph idx="1"/>
          </p:nvPr>
        </p:nvSpPr>
        <p:spPr>
          <a:xfrm>
            <a:off x="457200" y="990600"/>
            <a:ext cx="8337550" cy="5750768"/>
          </a:xfrm>
        </p:spPr>
        <p:txBody>
          <a:bodyPr>
            <a:normAutofit fontScale="47500" lnSpcReduction="20000"/>
          </a:bodyPr>
          <a:lstStyle/>
          <a:p>
            <a:pPr marL="0" indent="0">
              <a:spcBef>
                <a:spcPts val="0"/>
              </a:spcBef>
              <a:spcAft>
                <a:spcPts val="0"/>
              </a:spcAft>
              <a:buNone/>
            </a:pPr>
            <a:r>
              <a:rPr lang="en-US" dirty="0" err="1">
                <a:latin typeface="Consolas" panose="020B0609020204030204" pitchFamily="49" charset="0"/>
              </a:rPr>
              <a:t>ldapsearch</a:t>
            </a:r>
            <a:r>
              <a:rPr lang="en-US" dirty="0">
                <a:latin typeface="Consolas" panose="020B0609020204030204" pitchFamily="49" charset="0"/>
              </a:rPr>
              <a:t> -x </a:t>
            </a:r>
            <a:r>
              <a:rPr lang="en-US" dirty="0" err="1">
                <a:latin typeface="Consolas" panose="020B0609020204030204" pitchFamily="49" charset="0"/>
              </a:rPr>
              <a:t>uid</a:t>
            </a:r>
            <a:r>
              <a:rPr lang="en-US" dirty="0">
                <a:latin typeface="Consolas" panose="020B0609020204030204" pitchFamily="49" charset="0"/>
              </a:rPr>
              <a:t>=</a:t>
            </a:r>
            <a:r>
              <a:rPr lang="en-US" dirty="0" err="1">
                <a:latin typeface="Consolas" panose="020B0609020204030204" pitchFamily="49" charset="0"/>
              </a:rPr>
              <a:t>a.b</a:t>
            </a:r>
            <a:endParaRPr lang="en-US" dirty="0">
              <a:latin typeface="Consolas" panose="020B0609020204030204" pitchFamily="49" charset="0"/>
            </a:endParaRPr>
          </a:p>
          <a:p>
            <a:pPr marL="0" indent="0">
              <a:spcBef>
                <a:spcPts val="0"/>
              </a:spcBef>
              <a:spcAft>
                <a:spcPts val="0"/>
              </a:spcAft>
              <a:buNone/>
            </a:pPr>
            <a:r>
              <a:rPr lang="en-US" dirty="0">
                <a:latin typeface="Consolas" panose="020B0609020204030204" pitchFamily="49" charset="0"/>
              </a:rPr>
              <a:t># extended LDIF</a:t>
            </a:r>
          </a:p>
          <a:p>
            <a:pPr marL="0" indent="0">
              <a:spcBef>
                <a:spcPts val="0"/>
              </a:spcBef>
              <a:spcAft>
                <a:spcPts val="0"/>
              </a:spcAft>
              <a:buNone/>
            </a:pPr>
            <a:r>
              <a:rPr lang="en-US" dirty="0">
                <a:latin typeface="Consolas" panose="020B0609020204030204" pitchFamily="49" charset="0"/>
              </a:rPr>
              <a:t># LDAPv3</a:t>
            </a:r>
          </a:p>
          <a:p>
            <a:pPr marL="0" indent="0">
              <a:spcBef>
                <a:spcPts val="0"/>
              </a:spcBef>
              <a:spcAft>
                <a:spcPts val="0"/>
              </a:spcAft>
              <a:buNone/>
            </a:pPr>
            <a:r>
              <a:rPr lang="en-US" dirty="0">
                <a:latin typeface="Consolas" panose="020B0609020204030204" pitchFamily="49" charset="0"/>
              </a:rPr>
              <a:t># base &lt;o=</a:t>
            </a:r>
            <a:r>
              <a:rPr lang="en-US" dirty="0" err="1">
                <a:latin typeface="Consolas" panose="020B0609020204030204" pitchFamily="49" charset="0"/>
              </a:rPr>
              <a:t>Universitas</a:t>
            </a:r>
            <a:r>
              <a:rPr lang="en-US" dirty="0">
                <a:latin typeface="Consolas" panose="020B0609020204030204" pitchFamily="49" charset="0"/>
              </a:rPr>
              <a:t> </a:t>
            </a:r>
            <a:r>
              <a:rPr lang="en-US" dirty="0" err="1">
                <a:latin typeface="Consolas" panose="020B0609020204030204" pitchFamily="49" charset="0"/>
              </a:rPr>
              <a:t>Indonesia,c</a:t>
            </a:r>
            <a:r>
              <a:rPr lang="en-US" dirty="0">
                <a:latin typeface="Consolas" panose="020B0609020204030204" pitchFamily="49" charset="0"/>
              </a:rPr>
              <a:t>=ID&gt; (default) with scope subtree</a:t>
            </a:r>
          </a:p>
          <a:p>
            <a:pPr marL="0" indent="0">
              <a:spcBef>
                <a:spcPts val="0"/>
              </a:spcBef>
              <a:spcAft>
                <a:spcPts val="0"/>
              </a:spcAft>
              <a:buNone/>
            </a:pPr>
            <a:r>
              <a:rPr lang="en-US" dirty="0">
                <a:latin typeface="Consolas" panose="020B0609020204030204" pitchFamily="49" charset="0"/>
              </a:rPr>
              <a:t># filter: </a:t>
            </a:r>
            <a:r>
              <a:rPr lang="en-US" dirty="0" err="1">
                <a:latin typeface="Consolas" panose="020B0609020204030204" pitchFamily="49" charset="0"/>
              </a:rPr>
              <a:t>uid</a:t>
            </a:r>
            <a:r>
              <a:rPr lang="en-US" dirty="0">
                <a:latin typeface="Consolas" panose="020B0609020204030204" pitchFamily="49" charset="0"/>
              </a:rPr>
              <a:t>=</a:t>
            </a:r>
            <a:r>
              <a:rPr lang="en-US" dirty="0" err="1">
                <a:latin typeface="Consolas" panose="020B0609020204030204" pitchFamily="49" charset="0"/>
              </a:rPr>
              <a:t>a.b</a:t>
            </a:r>
            <a:endParaRPr lang="en-US" dirty="0">
              <a:latin typeface="Consolas" panose="020B0609020204030204" pitchFamily="49" charset="0"/>
            </a:endParaRPr>
          </a:p>
          <a:p>
            <a:pPr marL="0" indent="0">
              <a:spcBef>
                <a:spcPts val="0"/>
              </a:spcBef>
              <a:spcAft>
                <a:spcPts val="0"/>
              </a:spcAft>
              <a:buNone/>
            </a:pPr>
            <a:endParaRPr lang="en-US" dirty="0">
              <a:latin typeface="Consolas" panose="020B0609020204030204" pitchFamily="49" charset="0"/>
            </a:endParaRPr>
          </a:p>
          <a:p>
            <a:pPr marL="0" indent="0">
              <a:spcBef>
                <a:spcPts val="0"/>
              </a:spcBef>
              <a:spcAft>
                <a:spcPts val="0"/>
              </a:spcAft>
              <a:buNone/>
            </a:pPr>
            <a:r>
              <a:rPr lang="en-US" dirty="0" err="1">
                <a:latin typeface="Consolas" panose="020B0609020204030204" pitchFamily="49" charset="0"/>
              </a:rPr>
              <a:t>dn</a:t>
            </a:r>
            <a:r>
              <a:rPr lang="en-US" dirty="0">
                <a:latin typeface="Consolas" panose="020B0609020204030204" pitchFamily="49" charset="0"/>
              </a:rPr>
              <a:t>: </a:t>
            </a:r>
            <a:r>
              <a:rPr lang="en-US" dirty="0" err="1">
                <a:latin typeface="Consolas" panose="020B0609020204030204" pitchFamily="49" charset="0"/>
              </a:rPr>
              <a:t>uid</a:t>
            </a:r>
            <a:r>
              <a:rPr lang="en-US" dirty="0">
                <a:latin typeface="Consolas" panose="020B0609020204030204" pitchFamily="49" charset="0"/>
              </a:rPr>
              <a:t>=</a:t>
            </a:r>
            <a:r>
              <a:rPr lang="en-US" dirty="0" err="1">
                <a:latin typeface="Consolas" panose="020B0609020204030204" pitchFamily="49" charset="0"/>
              </a:rPr>
              <a:t>a.b,ou</a:t>
            </a:r>
            <a:r>
              <a:rPr lang="en-US" dirty="0">
                <a:latin typeface="Consolas" panose="020B0609020204030204" pitchFamily="49" charset="0"/>
              </a:rPr>
              <a:t>=</a:t>
            </a:r>
            <a:r>
              <a:rPr lang="en-US" dirty="0" err="1">
                <a:latin typeface="Consolas" panose="020B0609020204030204" pitchFamily="49" charset="0"/>
              </a:rPr>
              <a:t>Mahasiswa,ou</a:t>
            </a:r>
            <a:r>
              <a:rPr lang="en-US" dirty="0">
                <a:latin typeface="Consolas" panose="020B0609020204030204" pitchFamily="49" charset="0"/>
              </a:rPr>
              <a:t>=</a:t>
            </a:r>
            <a:r>
              <a:rPr lang="en-US" dirty="0" err="1">
                <a:latin typeface="Consolas" panose="020B0609020204030204" pitchFamily="49" charset="0"/>
              </a:rPr>
              <a:t>Users,ou</a:t>
            </a:r>
            <a:r>
              <a:rPr lang="en-US" dirty="0">
                <a:latin typeface="Consolas" panose="020B0609020204030204" pitchFamily="49" charset="0"/>
              </a:rPr>
              <a:t>=</a:t>
            </a:r>
            <a:r>
              <a:rPr lang="en-US" dirty="0" err="1">
                <a:latin typeface="Consolas" panose="020B0609020204030204" pitchFamily="49" charset="0"/>
              </a:rPr>
              <a:t>Fakultas</a:t>
            </a:r>
            <a:r>
              <a:rPr lang="en-US" dirty="0">
                <a:latin typeface="Consolas" panose="020B0609020204030204" pitchFamily="49" charset="0"/>
              </a:rPr>
              <a:t> </a:t>
            </a:r>
            <a:r>
              <a:rPr lang="en-US" dirty="0" err="1">
                <a:latin typeface="Consolas" panose="020B0609020204030204" pitchFamily="49" charset="0"/>
              </a:rPr>
              <a:t>Ilmu</a:t>
            </a:r>
            <a:r>
              <a:rPr lang="en-US" dirty="0">
                <a:latin typeface="Consolas" panose="020B0609020204030204" pitchFamily="49" charset="0"/>
              </a:rPr>
              <a:t> </a:t>
            </a:r>
            <a:r>
              <a:rPr lang="en-US" dirty="0" err="1">
                <a:latin typeface="Consolas" panose="020B0609020204030204" pitchFamily="49" charset="0"/>
              </a:rPr>
              <a:t>Komputer,o</a:t>
            </a:r>
            <a:r>
              <a:rPr lang="en-US" dirty="0">
                <a:latin typeface="Consolas" panose="020B0609020204030204" pitchFamily="49" charset="0"/>
              </a:rPr>
              <a:t>=</a:t>
            </a:r>
            <a:r>
              <a:rPr lang="en-US" dirty="0" err="1">
                <a:latin typeface="Consolas" panose="020B0609020204030204" pitchFamily="49" charset="0"/>
              </a:rPr>
              <a:t>Universitas</a:t>
            </a:r>
            <a:r>
              <a:rPr lang="en-US" dirty="0">
                <a:latin typeface="Consolas" panose="020B0609020204030204" pitchFamily="49" charset="0"/>
              </a:rPr>
              <a:t> </a:t>
            </a:r>
            <a:r>
              <a:rPr lang="en-US" dirty="0" err="1">
                <a:latin typeface="Consolas" panose="020B0609020204030204" pitchFamily="49" charset="0"/>
              </a:rPr>
              <a:t>Indonesia,c</a:t>
            </a:r>
            <a:r>
              <a:rPr lang="en-US" dirty="0">
                <a:latin typeface="Consolas" panose="020B0609020204030204" pitchFamily="49" charset="0"/>
              </a:rPr>
              <a:t>=ID</a:t>
            </a:r>
          </a:p>
          <a:p>
            <a:pPr marL="0" indent="0">
              <a:spcBef>
                <a:spcPts val="0"/>
              </a:spcBef>
              <a:spcAft>
                <a:spcPts val="0"/>
              </a:spcAft>
              <a:buNone/>
            </a:pPr>
            <a:r>
              <a:rPr lang="en-US" dirty="0" err="1">
                <a:latin typeface="Consolas" panose="020B0609020204030204" pitchFamily="49" charset="0"/>
              </a:rPr>
              <a:t>objectClass</a:t>
            </a:r>
            <a:r>
              <a:rPr lang="en-US" dirty="0">
                <a:latin typeface="Consolas" panose="020B0609020204030204" pitchFamily="49" charset="0"/>
              </a:rPr>
              <a:t>: top</a:t>
            </a:r>
          </a:p>
          <a:p>
            <a:pPr marL="0" indent="0">
              <a:spcBef>
                <a:spcPts val="0"/>
              </a:spcBef>
              <a:spcAft>
                <a:spcPts val="0"/>
              </a:spcAft>
              <a:buNone/>
            </a:pPr>
            <a:r>
              <a:rPr lang="en-US" dirty="0" err="1">
                <a:latin typeface="Consolas" panose="020B0609020204030204" pitchFamily="49" charset="0"/>
              </a:rPr>
              <a:t>objectClass</a:t>
            </a:r>
            <a:r>
              <a:rPr lang="en-US" dirty="0">
                <a:latin typeface="Consolas" panose="020B0609020204030204" pitchFamily="49" charset="0"/>
              </a:rPr>
              <a:t>: person</a:t>
            </a:r>
          </a:p>
          <a:p>
            <a:pPr marL="0" indent="0">
              <a:spcBef>
                <a:spcPts val="0"/>
              </a:spcBef>
              <a:spcAft>
                <a:spcPts val="0"/>
              </a:spcAft>
              <a:buNone/>
            </a:pPr>
            <a:r>
              <a:rPr lang="en-US" dirty="0" err="1">
                <a:latin typeface="Consolas" panose="020B0609020204030204" pitchFamily="49" charset="0"/>
              </a:rPr>
              <a:t>cn</a:t>
            </a:r>
            <a:r>
              <a:rPr lang="en-US" dirty="0">
                <a:latin typeface="Consolas" panose="020B0609020204030204" pitchFamily="49" charset="0"/>
              </a:rPr>
              <a:t>: NAMA USER</a:t>
            </a:r>
          </a:p>
          <a:p>
            <a:pPr marL="0" indent="0">
              <a:spcBef>
                <a:spcPts val="0"/>
              </a:spcBef>
              <a:spcAft>
                <a:spcPts val="0"/>
              </a:spcAft>
              <a:buNone/>
            </a:pPr>
            <a:r>
              <a:rPr lang="en-US" dirty="0" err="1">
                <a:latin typeface="Consolas" panose="020B0609020204030204" pitchFamily="49" charset="0"/>
              </a:rPr>
              <a:t>sn</a:t>
            </a:r>
            <a:r>
              <a:rPr lang="en-US" dirty="0">
                <a:latin typeface="Consolas" panose="020B0609020204030204" pitchFamily="49" charset="0"/>
              </a:rPr>
              <a:t>: NAMA USER</a:t>
            </a:r>
          </a:p>
          <a:p>
            <a:pPr marL="0" indent="0">
              <a:spcBef>
                <a:spcPts val="0"/>
              </a:spcBef>
              <a:spcAft>
                <a:spcPts val="0"/>
              </a:spcAft>
              <a:buNone/>
            </a:pPr>
            <a:r>
              <a:rPr lang="en-US" dirty="0" err="1">
                <a:latin typeface="Consolas" panose="020B0609020204030204" pitchFamily="49" charset="0"/>
              </a:rPr>
              <a:t>uid</a:t>
            </a:r>
            <a:r>
              <a:rPr lang="en-US" dirty="0">
                <a:latin typeface="Consolas" panose="020B0609020204030204" pitchFamily="49" charset="0"/>
              </a:rPr>
              <a:t>: </a:t>
            </a:r>
            <a:r>
              <a:rPr lang="en-US" dirty="0" err="1">
                <a:latin typeface="Consolas" panose="020B0609020204030204" pitchFamily="49" charset="0"/>
              </a:rPr>
              <a:t>a.b</a:t>
            </a:r>
            <a:endParaRPr lang="en-US" dirty="0">
              <a:latin typeface="Consolas" panose="020B0609020204030204" pitchFamily="49" charset="0"/>
            </a:endParaRPr>
          </a:p>
          <a:p>
            <a:pPr marL="0" indent="0">
              <a:spcBef>
                <a:spcPts val="0"/>
              </a:spcBef>
              <a:spcAft>
                <a:spcPts val="0"/>
              </a:spcAft>
              <a:buNone/>
            </a:pPr>
            <a:r>
              <a:rPr lang="en-US" dirty="0">
                <a:latin typeface="Consolas" panose="020B0609020204030204" pitchFamily="49" charset="0"/>
              </a:rPr>
              <a:t>rid: 166068</a:t>
            </a:r>
          </a:p>
          <a:p>
            <a:pPr marL="0" indent="0">
              <a:spcBef>
                <a:spcPts val="0"/>
              </a:spcBef>
              <a:spcAft>
                <a:spcPts val="0"/>
              </a:spcAft>
              <a:buNone/>
            </a:pPr>
            <a:r>
              <a:rPr lang="en-US" dirty="0" err="1">
                <a:latin typeface="Consolas" panose="020B0609020204030204" pitchFamily="49" charset="0"/>
              </a:rPr>
              <a:t>uidNumber</a:t>
            </a:r>
            <a:r>
              <a:rPr lang="en-US" dirty="0">
                <a:latin typeface="Consolas" panose="020B0609020204030204" pitchFamily="49" charset="0"/>
              </a:rPr>
              <a:t>: 166068</a:t>
            </a:r>
          </a:p>
          <a:p>
            <a:pPr marL="0" indent="0">
              <a:spcBef>
                <a:spcPts val="0"/>
              </a:spcBef>
              <a:spcAft>
                <a:spcPts val="0"/>
              </a:spcAft>
              <a:buNone/>
            </a:pPr>
            <a:r>
              <a:rPr lang="en-US" dirty="0" err="1">
                <a:latin typeface="Consolas" panose="020B0609020204030204" pitchFamily="49" charset="0"/>
              </a:rPr>
              <a:t>gidNumber</a:t>
            </a:r>
            <a:r>
              <a:rPr lang="en-US" dirty="0">
                <a:latin typeface="Consolas" panose="020B0609020204030204" pitchFamily="49" charset="0"/>
              </a:rPr>
              <a:t>: 2200</a:t>
            </a:r>
          </a:p>
          <a:p>
            <a:pPr marL="0" indent="0">
              <a:spcBef>
                <a:spcPts val="0"/>
              </a:spcBef>
              <a:spcAft>
                <a:spcPts val="0"/>
              </a:spcAft>
              <a:buNone/>
            </a:pPr>
            <a:r>
              <a:rPr lang="en-US" dirty="0">
                <a:latin typeface="Consolas" panose="020B0609020204030204" pitchFamily="49" charset="0"/>
              </a:rPr>
              <a:t>mail: a.b@ui.ac.id</a:t>
            </a:r>
          </a:p>
          <a:p>
            <a:pPr marL="0" indent="0">
              <a:spcBef>
                <a:spcPts val="0"/>
              </a:spcBef>
              <a:spcAft>
                <a:spcPts val="0"/>
              </a:spcAft>
              <a:buNone/>
            </a:pPr>
            <a:r>
              <a:rPr lang="en-US" dirty="0" err="1">
                <a:latin typeface="Consolas" panose="020B0609020204030204" pitchFamily="49" charset="0"/>
              </a:rPr>
              <a:t>homeDirectory</a:t>
            </a:r>
            <a:r>
              <a:rPr lang="en-US" dirty="0">
                <a:latin typeface="Consolas" panose="020B0609020204030204" pitchFamily="49" charset="0"/>
              </a:rPr>
              <a:t>: /home/</a:t>
            </a:r>
            <a:r>
              <a:rPr lang="en-US" dirty="0" err="1">
                <a:latin typeface="Consolas" panose="020B0609020204030204" pitchFamily="49" charset="0"/>
              </a:rPr>
              <a:t>fasilkom</a:t>
            </a:r>
            <a:r>
              <a:rPr lang="en-US" dirty="0">
                <a:latin typeface="Consolas" panose="020B0609020204030204" pitchFamily="49" charset="0"/>
              </a:rPr>
              <a:t>/</a:t>
            </a:r>
            <a:r>
              <a:rPr lang="en-US" dirty="0" err="1">
                <a:latin typeface="Consolas" panose="020B0609020204030204" pitchFamily="49" charset="0"/>
              </a:rPr>
              <a:t>mahasiswa</a:t>
            </a:r>
            <a:r>
              <a:rPr lang="en-US" dirty="0">
                <a:latin typeface="Consolas" panose="020B0609020204030204" pitchFamily="49" charset="0"/>
              </a:rPr>
              <a:t>/k/</a:t>
            </a:r>
            <a:r>
              <a:rPr lang="en-US" dirty="0" err="1">
                <a:latin typeface="Consolas" panose="020B0609020204030204" pitchFamily="49" charset="0"/>
              </a:rPr>
              <a:t>a.b</a:t>
            </a:r>
            <a:endParaRPr lang="en-US" dirty="0">
              <a:latin typeface="Consolas" panose="020B0609020204030204" pitchFamily="49" charset="0"/>
            </a:endParaRPr>
          </a:p>
          <a:p>
            <a:pPr marL="0" indent="0">
              <a:spcBef>
                <a:spcPts val="0"/>
              </a:spcBef>
              <a:spcAft>
                <a:spcPts val="0"/>
              </a:spcAft>
              <a:buNone/>
            </a:pPr>
            <a:r>
              <a:rPr lang="en-US" dirty="0">
                <a:latin typeface="Consolas" panose="020B0609020204030204" pitchFamily="49" charset="0"/>
              </a:rPr>
              <a:t>role: </a:t>
            </a:r>
            <a:r>
              <a:rPr lang="en-US" dirty="0" err="1">
                <a:latin typeface="Consolas" panose="020B0609020204030204" pitchFamily="49" charset="0"/>
              </a:rPr>
              <a:t>mahasiswa</a:t>
            </a:r>
            <a:endParaRPr lang="en-US" dirty="0">
              <a:latin typeface="Consolas" panose="020B0609020204030204" pitchFamily="49" charset="0"/>
            </a:endParaRPr>
          </a:p>
          <a:p>
            <a:pPr marL="0" indent="0">
              <a:spcBef>
                <a:spcPts val="0"/>
              </a:spcBef>
              <a:spcAft>
                <a:spcPts val="0"/>
              </a:spcAft>
              <a:buNone/>
            </a:pPr>
            <a:r>
              <a:rPr lang="en-US" dirty="0" err="1">
                <a:latin typeface="Consolas" panose="020B0609020204030204" pitchFamily="49" charset="0"/>
              </a:rPr>
              <a:t>kodeIdentitas</a:t>
            </a:r>
            <a:r>
              <a:rPr lang="en-US" dirty="0">
                <a:latin typeface="Consolas" panose="020B0609020204030204" pitchFamily="49" charset="0"/>
              </a:rPr>
              <a:t>: 1207111111</a:t>
            </a:r>
          </a:p>
          <a:p>
            <a:pPr marL="0" indent="0">
              <a:spcBef>
                <a:spcPts val="0"/>
              </a:spcBef>
              <a:spcAft>
                <a:spcPts val="0"/>
              </a:spcAft>
              <a:buNone/>
            </a:pPr>
            <a:r>
              <a:rPr lang="en-US" dirty="0" err="1">
                <a:latin typeface="Consolas" panose="020B0609020204030204" pitchFamily="49" charset="0"/>
              </a:rPr>
              <a:t>kodeFakultas</a:t>
            </a:r>
            <a:r>
              <a:rPr lang="en-US" dirty="0">
                <a:latin typeface="Consolas" panose="020B0609020204030204" pitchFamily="49" charset="0"/>
              </a:rPr>
              <a:t>: 12</a:t>
            </a:r>
          </a:p>
          <a:p>
            <a:pPr marL="0" indent="0">
              <a:spcBef>
                <a:spcPts val="0"/>
              </a:spcBef>
              <a:spcAft>
                <a:spcPts val="0"/>
              </a:spcAft>
              <a:buNone/>
            </a:pPr>
            <a:r>
              <a:rPr lang="en-US" dirty="0" err="1">
                <a:latin typeface="Consolas" panose="020B0609020204030204" pitchFamily="49" charset="0"/>
              </a:rPr>
              <a:t>kodeOrg</a:t>
            </a:r>
            <a:r>
              <a:rPr lang="en-US" dirty="0">
                <a:latin typeface="Consolas" panose="020B0609020204030204" pitchFamily="49" charset="0"/>
              </a:rPr>
              <a:t>: xx.xx.01.00.12.01:mahasiswa</a:t>
            </a:r>
          </a:p>
          <a:p>
            <a:pPr marL="0" indent="0">
              <a:spcBef>
                <a:spcPts val="0"/>
              </a:spcBef>
              <a:spcAft>
                <a:spcPts val="0"/>
              </a:spcAft>
              <a:buNone/>
            </a:pPr>
            <a:r>
              <a:rPr lang="en-US" dirty="0" err="1">
                <a:latin typeface="Consolas" panose="020B0609020204030204" pitchFamily="49" charset="0"/>
              </a:rPr>
              <a:t>hasAccessTo</a:t>
            </a:r>
            <a:r>
              <a:rPr lang="en-US" dirty="0">
                <a:latin typeface="Consolas" panose="020B0609020204030204" pitchFamily="49" charset="0"/>
              </a:rPr>
              <a:t>: mail.ui.ac.id</a:t>
            </a:r>
          </a:p>
          <a:p>
            <a:pPr marL="0" indent="0">
              <a:spcBef>
                <a:spcPts val="0"/>
              </a:spcBef>
              <a:spcAft>
                <a:spcPts val="0"/>
              </a:spcAft>
              <a:buNone/>
            </a:pPr>
            <a:r>
              <a:rPr lang="en-US" dirty="0">
                <a:latin typeface="Consolas" panose="020B0609020204030204" pitchFamily="49" charset="0"/>
              </a:rPr>
              <a:t>access12: </a:t>
            </a:r>
            <a:r>
              <a:rPr lang="en-US" dirty="0" err="1">
                <a:latin typeface="Consolas" panose="020B0609020204030204" pitchFamily="49" charset="0"/>
              </a:rPr>
              <a:t>kawung</a:t>
            </a:r>
            <a:endParaRPr lang="en-US" dirty="0">
              <a:latin typeface="Consolas" panose="020B0609020204030204" pitchFamily="49" charset="0"/>
            </a:endParaRPr>
          </a:p>
          <a:p>
            <a:pPr marL="0" indent="0">
              <a:spcBef>
                <a:spcPts val="0"/>
              </a:spcBef>
              <a:spcAft>
                <a:spcPts val="0"/>
              </a:spcAft>
              <a:buNone/>
            </a:pPr>
            <a:r>
              <a:rPr lang="en-US" dirty="0" err="1">
                <a:latin typeface="Consolas" panose="020B0609020204030204" pitchFamily="49" charset="0"/>
              </a:rPr>
              <a:t>loginShell</a:t>
            </a:r>
            <a:r>
              <a:rPr lang="en-US" dirty="0">
                <a:latin typeface="Consolas" panose="020B0609020204030204" pitchFamily="49" charset="0"/>
              </a:rPr>
              <a:t>: /bin/bash</a:t>
            </a:r>
          </a:p>
          <a:p>
            <a:pPr marL="0" indent="0">
              <a:spcBef>
                <a:spcPts val="0"/>
              </a:spcBef>
              <a:spcAft>
                <a:spcPts val="0"/>
              </a:spcAft>
              <a:buNone/>
            </a:pPr>
            <a:r>
              <a:rPr lang="en-US" dirty="0" err="1">
                <a:latin typeface="Consolas" panose="020B0609020204030204" pitchFamily="49" charset="0"/>
              </a:rPr>
              <a:t>shadowMax</a:t>
            </a:r>
            <a:r>
              <a:rPr lang="en-US" dirty="0">
                <a:latin typeface="Consolas" panose="020B0609020204030204" pitchFamily="49" charset="0"/>
              </a:rPr>
              <a:t>: 99999</a:t>
            </a:r>
          </a:p>
          <a:p>
            <a:pPr marL="0" indent="0">
              <a:spcBef>
                <a:spcPts val="0"/>
              </a:spcBef>
              <a:spcAft>
                <a:spcPts val="0"/>
              </a:spcAft>
              <a:buNone/>
            </a:pPr>
            <a:r>
              <a:rPr lang="en-US" dirty="0" err="1">
                <a:latin typeface="Consolas" panose="020B0609020204030204" pitchFamily="49" charset="0"/>
              </a:rPr>
              <a:t>shadowExpire</a:t>
            </a:r>
            <a:r>
              <a:rPr lang="en-US" dirty="0">
                <a:latin typeface="Consolas" panose="020B0609020204030204" pitchFamily="49" charset="0"/>
              </a:rPr>
              <a:t>: 17249</a:t>
            </a:r>
          </a:p>
        </p:txBody>
      </p:sp>
    </p:spTree>
    <p:extLst>
      <p:ext uri="{BB962C8B-B14F-4D97-AF65-F5344CB8AC3E}">
        <p14:creationId xmlns:p14="http://schemas.microsoft.com/office/powerpoint/2010/main" val="73035756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Authorization</a:t>
            </a:r>
            <a:endParaRPr lang="en-US" dirty="0"/>
          </a:p>
        </p:txBody>
      </p:sp>
      <p:sp>
        <p:nvSpPr>
          <p:cNvPr id="3" name="Content Placeholder 2"/>
          <p:cNvSpPr>
            <a:spLocks noGrp="1"/>
          </p:cNvSpPr>
          <p:nvPr>
            <p:ph idx="1"/>
          </p:nvPr>
        </p:nvSpPr>
        <p:spPr/>
        <p:txBody>
          <a:bodyPr/>
          <a:lstStyle/>
          <a:p>
            <a:r>
              <a:rPr lang="en-US" dirty="0"/>
              <a:t>Objectives:</a:t>
            </a:r>
          </a:p>
          <a:p>
            <a:pPr lvl="1"/>
            <a:r>
              <a:rPr lang="en-US" dirty="0"/>
              <a:t>determine which actions that user is allowed to perform, </a:t>
            </a:r>
          </a:p>
          <a:p>
            <a:pPr lvl="1"/>
            <a:r>
              <a:rPr lang="en-US" dirty="0"/>
              <a:t>determine which resources she has access to, and </a:t>
            </a:r>
          </a:p>
          <a:p>
            <a:pPr lvl="1"/>
            <a:r>
              <a:rPr lang="en-US" dirty="0"/>
              <a:t>make sure that if the user doesn’t have the proper permissions she cannot carry out that particular action</a:t>
            </a:r>
          </a:p>
          <a:p>
            <a:r>
              <a:rPr lang="en-US" dirty="0"/>
              <a:t>Simple authorization process:</a:t>
            </a:r>
          </a:p>
        </p:txBody>
      </p:sp>
      <p:pic>
        <p:nvPicPr>
          <p:cNvPr id="6" name="Picture 5"/>
          <p:cNvPicPr>
            <a:picLocks noChangeAspect="1"/>
          </p:cNvPicPr>
          <p:nvPr/>
        </p:nvPicPr>
        <p:blipFill>
          <a:blip r:embed="rId2">
            <a:clrChange>
              <a:clrFrom>
                <a:srgbClr val="FFFFFF"/>
              </a:clrFrom>
              <a:clrTo>
                <a:srgbClr val="FFFFFF">
                  <a:alpha val="0"/>
                </a:srgbClr>
              </a:clrTo>
            </a:clrChange>
          </a:blip>
          <a:stretch>
            <a:fillRect/>
          </a:stretch>
        </p:blipFill>
        <p:spPr>
          <a:xfrm>
            <a:off x="1739726" y="3660273"/>
            <a:ext cx="5772498" cy="3027355"/>
          </a:xfrm>
          <a:prstGeom prst="rect">
            <a:avLst/>
          </a:prstGeom>
        </p:spPr>
      </p:pic>
    </p:spTree>
    <p:extLst>
      <p:ext uri="{BB962C8B-B14F-4D97-AF65-F5344CB8AC3E}">
        <p14:creationId xmlns:p14="http://schemas.microsoft.com/office/powerpoint/2010/main" val="418259668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Access control lists (ACLs)</a:t>
            </a:r>
            <a:endParaRPr lang="en-US" dirty="0"/>
          </a:p>
        </p:txBody>
      </p:sp>
      <p:sp>
        <p:nvSpPr>
          <p:cNvPr id="3" name="Content Placeholder 2"/>
          <p:cNvSpPr>
            <a:spLocks noGrp="1"/>
          </p:cNvSpPr>
          <p:nvPr>
            <p:ph idx="1"/>
          </p:nvPr>
        </p:nvSpPr>
        <p:spPr/>
        <p:txBody>
          <a:bodyPr>
            <a:normAutofit lnSpcReduction="10000"/>
          </a:bodyPr>
          <a:lstStyle/>
          <a:p>
            <a:r>
              <a:rPr lang="en-US" dirty="0"/>
              <a:t>part of the authorization process</a:t>
            </a:r>
          </a:p>
          <a:p>
            <a:r>
              <a:rPr lang="en-US" dirty="0"/>
              <a:t>a collection of mappings between resources, users, and permissions.</a:t>
            </a:r>
          </a:p>
          <a:p>
            <a:r>
              <a:rPr lang="en-US" dirty="0"/>
              <a:t>Examples:</a:t>
            </a:r>
          </a:p>
          <a:p>
            <a:pPr lvl="1"/>
            <a:r>
              <a:rPr lang="en-US" dirty="0"/>
              <a:t>User John has administrative permission on the blog post X</a:t>
            </a:r>
          </a:p>
          <a:p>
            <a:pPr lvl="1"/>
            <a:r>
              <a:rPr lang="en-US" dirty="0"/>
              <a:t>User Luis has read permission on blog post X</a:t>
            </a:r>
          </a:p>
          <a:p>
            <a:r>
              <a:rPr lang="en-US" dirty="0"/>
              <a:t>three elements in ACL:</a:t>
            </a:r>
          </a:p>
          <a:p>
            <a:pPr lvl="1"/>
            <a:r>
              <a:rPr lang="en-US" dirty="0"/>
              <a:t>user, permission, and resource.</a:t>
            </a:r>
          </a:p>
          <a:p>
            <a:endParaRPr lang="en-US" dirty="0"/>
          </a:p>
        </p:txBody>
      </p:sp>
    </p:spTree>
    <p:extLst>
      <p:ext uri="{BB962C8B-B14F-4D97-AF65-F5344CB8AC3E}">
        <p14:creationId xmlns:p14="http://schemas.microsoft.com/office/powerpoint/2010/main" val="3859040144"/>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General Concepts</a:t>
            </a:r>
            <a:endParaRPr lang="en-US" dirty="0"/>
          </a:p>
        </p:txBody>
      </p:sp>
      <p:sp>
        <p:nvSpPr>
          <p:cNvPr id="3" name="Content Placeholder 2"/>
          <p:cNvSpPr>
            <a:spLocks noGrp="1"/>
          </p:cNvSpPr>
          <p:nvPr>
            <p:ph idx="1"/>
          </p:nvPr>
        </p:nvSpPr>
        <p:spPr/>
        <p:txBody>
          <a:bodyPr>
            <a:normAutofit fontScale="92500" lnSpcReduction="10000"/>
          </a:bodyPr>
          <a:lstStyle/>
          <a:p>
            <a:r>
              <a:rPr lang="en-US" dirty="0"/>
              <a:t>User</a:t>
            </a:r>
          </a:p>
          <a:p>
            <a:pPr lvl="1"/>
            <a:r>
              <a:rPr lang="en-US" dirty="0"/>
              <a:t>Credentials: are the way that a user proves who he is</a:t>
            </a:r>
          </a:p>
          <a:p>
            <a:r>
              <a:rPr lang="en-US" dirty="0"/>
              <a:t>Role: can be seen as a logical grouping of users</a:t>
            </a:r>
          </a:p>
          <a:p>
            <a:pPr lvl="1"/>
            <a:r>
              <a:rPr lang="en-US" dirty="0"/>
              <a:t>the grouped users share a set of permissions in the application to access certain resources</a:t>
            </a:r>
          </a:p>
          <a:p>
            <a:r>
              <a:rPr lang="en-US" dirty="0"/>
              <a:t>Resource: any part of the application that we want to access and that needs to be properly secured against unauthorized access</a:t>
            </a:r>
          </a:p>
          <a:p>
            <a:pPr lvl="1"/>
            <a:r>
              <a:rPr lang="en-US" dirty="0"/>
              <a:t>a URL, a business method, or a particular business object.</a:t>
            </a:r>
          </a:p>
          <a:p>
            <a:endParaRPr lang="en-US" dirty="0"/>
          </a:p>
        </p:txBody>
      </p:sp>
    </p:spTree>
    <p:extLst>
      <p:ext uri="{BB962C8B-B14F-4D97-AF65-F5344CB8AC3E}">
        <p14:creationId xmlns:p14="http://schemas.microsoft.com/office/powerpoint/2010/main" val="2385933560"/>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General Concepts</a:t>
            </a:r>
            <a:endParaRPr lang="en-US" dirty="0"/>
          </a:p>
        </p:txBody>
      </p:sp>
      <p:sp>
        <p:nvSpPr>
          <p:cNvPr id="3" name="Content Placeholder 2"/>
          <p:cNvSpPr>
            <a:spLocks noGrp="1"/>
          </p:cNvSpPr>
          <p:nvPr>
            <p:ph idx="1"/>
          </p:nvPr>
        </p:nvSpPr>
        <p:spPr/>
        <p:txBody>
          <a:bodyPr>
            <a:normAutofit fontScale="77500" lnSpcReduction="20000"/>
          </a:bodyPr>
          <a:lstStyle/>
          <a:p>
            <a:r>
              <a:rPr lang="en-US" dirty="0"/>
              <a:t>Permissions: refer to the access level needed to access a particular resource.</a:t>
            </a:r>
          </a:p>
          <a:p>
            <a:pPr lvl="1"/>
            <a:r>
              <a:rPr lang="en-US" dirty="0"/>
              <a:t>For example, two users may be allowed to read a particular document, but only one of them is allowed to write to it. </a:t>
            </a:r>
          </a:p>
          <a:p>
            <a:pPr lvl="1"/>
            <a:r>
              <a:rPr lang="en-US" dirty="0"/>
              <a:t>Permissions can apply either to individual users or to users that share a particular role.</a:t>
            </a:r>
          </a:p>
          <a:p>
            <a:r>
              <a:rPr lang="en-US" dirty="0"/>
              <a:t>Encryption: allows you to encrypt sensible information so as to make it incomprehensible to attackers even if they get access to the encrypted version. </a:t>
            </a:r>
          </a:p>
          <a:p>
            <a:pPr lvl="1"/>
            <a:r>
              <a:rPr lang="en-US" dirty="0"/>
              <a:t>The idea is that you never store the plain text version of a password, but instead store an encrypted version so that nobody but the owner of such a password knows the original one.</a:t>
            </a:r>
          </a:p>
        </p:txBody>
      </p:sp>
    </p:spTree>
    <p:extLst>
      <p:ext uri="{BB962C8B-B14F-4D97-AF65-F5344CB8AC3E}">
        <p14:creationId xmlns:p14="http://schemas.microsoft.com/office/powerpoint/2010/main" val="349122195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Microservices</a:t>
            </a:r>
            <a:endParaRPr lang="en-US" dirty="0"/>
          </a:p>
        </p:txBody>
      </p:sp>
      <p:sp>
        <p:nvSpPr>
          <p:cNvPr id="3" name="Content Placeholder 2"/>
          <p:cNvSpPr>
            <a:spLocks noGrp="1"/>
          </p:cNvSpPr>
          <p:nvPr>
            <p:ph idx="1"/>
          </p:nvPr>
        </p:nvSpPr>
        <p:spPr>
          <a:xfrm>
            <a:off x="457200" y="2153557"/>
            <a:ext cx="8229600" cy="758371"/>
          </a:xfrm>
        </p:spPr>
        <p:txBody>
          <a:bodyPr/>
          <a:lstStyle/>
          <a:p>
            <a:pPr marL="0" indent="0" algn="ctr">
              <a:buNone/>
            </a:pPr>
            <a:r>
              <a:rPr lang="en-US" sz="2400" dirty="0" smtClean="0"/>
              <a:t>An </a:t>
            </a:r>
            <a:r>
              <a:rPr lang="en-US" sz="2400" b="1" dirty="0" smtClean="0">
                <a:solidFill>
                  <a:srgbClr val="FF0000"/>
                </a:solidFill>
              </a:rPr>
              <a:t>architectural</a:t>
            </a:r>
            <a:r>
              <a:rPr lang="en-US" sz="2400" dirty="0" smtClean="0"/>
              <a:t> style</a:t>
            </a:r>
          </a:p>
          <a:p>
            <a:pPr marL="457200" lvl="1" indent="0">
              <a:buNone/>
            </a:pPr>
            <a:endParaRPr lang="en-US" dirty="0"/>
          </a:p>
        </p:txBody>
      </p:sp>
      <p:sp>
        <p:nvSpPr>
          <p:cNvPr id="4" name="TextBox 3"/>
          <p:cNvSpPr txBox="1"/>
          <p:nvPr/>
        </p:nvSpPr>
        <p:spPr>
          <a:xfrm>
            <a:off x="1066800" y="3334709"/>
            <a:ext cx="7620000" cy="830997"/>
          </a:xfrm>
          <a:prstGeom prst="rect">
            <a:avLst/>
          </a:prstGeom>
          <a:noFill/>
        </p:spPr>
        <p:txBody>
          <a:bodyPr wrap="square" rtlCol="0">
            <a:spAutoFit/>
          </a:bodyPr>
          <a:lstStyle/>
          <a:p>
            <a:r>
              <a:rPr lang="en-US" sz="2400" dirty="0" smtClean="0"/>
              <a:t>A particular </a:t>
            </a:r>
            <a:r>
              <a:rPr lang="en-US" sz="2400" dirty="0"/>
              <a:t>way of designing software applications as suites of </a:t>
            </a:r>
            <a:r>
              <a:rPr lang="en-US" sz="2400" b="1" dirty="0">
                <a:solidFill>
                  <a:srgbClr val="FF0000"/>
                </a:solidFill>
              </a:rPr>
              <a:t>independently deployable services</a:t>
            </a:r>
          </a:p>
        </p:txBody>
      </p:sp>
    </p:spTree>
    <p:extLst>
      <p:ext uri="{BB962C8B-B14F-4D97-AF65-F5344CB8AC3E}">
        <p14:creationId xmlns:p14="http://schemas.microsoft.com/office/powerpoint/2010/main" val="32355056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HTTPS</a:t>
            </a:r>
            <a:endParaRPr lang="en-US" dirty="0"/>
          </a:p>
        </p:txBody>
      </p:sp>
      <p:sp>
        <p:nvSpPr>
          <p:cNvPr id="3" name="Content Placeholder 2"/>
          <p:cNvSpPr>
            <a:spLocks noGrp="1"/>
          </p:cNvSpPr>
          <p:nvPr>
            <p:ph idx="1"/>
          </p:nvPr>
        </p:nvSpPr>
        <p:spPr/>
        <p:txBody>
          <a:bodyPr/>
          <a:lstStyle/>
          <a:p>
            <a:r>
              <a:rPr lang="en-US" dirty="0" smtClean="0"/>
              <a:t>HTTPS = HTTP + SSL (Secure Socket Layer)</a:t>
            </a:r>
          </a:p>
          <a:p>
            <a:r>
              <a:rPr lang="en-US" dirty="0" smtClean="0"/>
              <a:t>Using cryptographic mechanism such as:</a:t>
            </a:r>
          </a:p>
          <a:p>
            <a:pPr lvl="1"/>
            <a:r>
              <a:rPr lang="en-US" dirty="0" smtClean="0"/>
              <a:t>Encryption</a:t>
            </a:r>
          </a:p>
          <a:p>
            <a:pPr lvl="1"/>
            <a:r>
              <a:rPr lang="en-US" dirty="0" smtClean="0"/>
              <a:t>Hashes</a:t>
            </a:r>
          </a:p>
          <a:p>
            <a:pPr lvl="2"/>
            <a:r>
              <a:rPr lang="en-US" dirty="0" smtClean="0"/>
              <a:t>Checksum</a:t>
            </a:r>
            <a:endParaRPr lang="en-US" dirty="0"/>
          </a:p>
        </p:txBody>
      </p:sp>
    </p:spTree>
    <p:extLst>
      <p:ext uri="{BB962C8B-B14F-4D97-AF65-F5344CB8AC3E}">
        <p14:creationId xmlns:p14="http://schemas.microsoft.com/office/powerpoint/2010/main" val="1417561604"/>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Twitter/Google </a:t>
            </a:r>
            <a:r>
              <a:rPr lang="en-US" dirty="0" smtClean="0"/>
              <a:t>API </a:t>
            </a:r>
            <a:r>
              <a:rPr lang="en-US" dirty="0" smtClean="0"/>
              <a:t>– REST Security</a:t>
            </a:r>
            <a:endParaRPr lang="en-US" dirty="0"/>
          </a:p>
        </p:txBody>
      </p:sp>
      <p:sp>
        <p:nvSpPr>
          <p:cNvPr id="3" name="Content Placeholder 2"/>
          <p:cNvSpPr>
            <a:spLocks noGrp="1"/>
          </p:cNvSpPr>
          <p:nvPr>
            <p:ph idx="1"/>
          </p:nvPr>
        </p:nvSpPr>
        <p:spPr/>
        <p:txBody>
          <a:bodyPr/>
          <a:lstStyle/>
          <a:p>
            <a:r>
              <a:rPr lang="en-US" dirty="0" smtClean="0"/>
              <a:t>Using </a:t>
            </a:r>
            <a:r>
              <a:rPr lang="en-US" dirty="0" smtClean="0"/>
              <a:t>token/API key</a:t>
            </a:r>
            <a:endParaRPr lang="en-US" dirty="0"/>
          </a:p>
        </p:txBody>
      </p:sp>
    </p:spTree>
    <p:extLst>
      <p:ext uri="{BB962C8B-B14F-4D97-AF65-F5344CB8AC3E}">
        <p14:creationId xmlns:p14="http://schemas.microsoft.com/office/powerpoint/2010/main" val="781555794"/>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23528" y="4653136"/>
            <a:ext cx="7858126" cy="1943100"/>
          </a:xfrm>
          <a:prstGeom prst="rect">
            <a:avLst/>
          </a:prstGeom>
        </p:spPr>
      </p:pic>
      <p:pic>
        <p:nvPicPr>
          <p:cNvPr id="5" name="Picture 4"/>
          <p:cNvPicPr>
            <a:picLocks noChangeAspect="1"/>
          </p:cNvPicPr>
          <p:nvPr/>
        </p:nvPicPr>
        <p:blipFill>
          <a:blip r:embed="rId4"/>
          <a:stretch>
            <a:fillRect/>
          </a:stretch>
        </p:blipFill>
        <p:spPr>
          <a:xfrm>
            <a:off x="323528" y="188640"/>
            <a:ext cx="6768752" cy="4107932"/>
          </a:xfrm>
          <a:prstGeom prst="rect">
            <a:avLst/>
          </a:prstGeom>
        </p:spPr>
      </p:pic>
    </p:spTree>
    <p:extLst>
      <p:ext uri="{BB962C8B-B14F-4D97-AF65-F5344CB8AC3E}">
        <p14:creationId xmlns:p14="http://schemas.microsoft.com/office/powerpoint/2010/main" val="774138663"/>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Boot Security</a:t>
            </a:r>
            <a:endParaRPr lang="en-US" dirty="0"/>
          </a:p>
        </p:txBody>
      </p:sp>
      <p:pic>
        <p:nvPicPr>
          <p:cNvPr id="4" name="Picture 3" descr="Screen Shot 2017-11-10 at 7.00.0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286" y="2432697"/>
            <a:ext cx="7810039" cy="1129720"/>
          </a:xfrm>
          <a:prstGeom prst="rect">
            <a:avLst/>
          </a:prstGeom>
        </p:spPr>
      </p:pic>
    </p:spTree>
    <p:extLst>
      <p:ext uri="{BB962C8B-B14F-4D97-AF65-F5344CB8AC3E}">
        <p14:creationId xmlns:p14="http://schemas.microsoft.com/office/powerpoint/2010/main" val="2996318332"/>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1474"/>
            <a:ext cx="8229600" cy="1143000"/>
          </a:xfrm>
        </p:spPr>
        <p:txBody>
          <a:bodyPr/>
          <a:lstStyle/>
          <a:p>
            <a:r>
              <a:rPr lang="en-US" dirty="0" smtClean="0"/>
              <a:t>Spring Security</a:t>
            </a:r>
            <a:endParaRPr lang="en-US" dirty="0"/>
          </a:p>
        </p:txBody>
      </p:sp>
      <p:pic>
        <p:nvPicPr>
          <p:cNvPr id="4" name="Picture 3" descr="Screen Shot 2017-11-10 at 7.01.0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619" y="1417638"/>
            <a:ext cx="4848899" cy="5153524"/>
          </a:xfrm>
          <a:prstGeom prst="rect">
            <a:avLst/>
          </a:prstGeom>
        </p:spPr>
      </p:pic>
    </p:spTree>
    <p:extLst>
      <p:ext uri="{BB962C8B-B14F-4D97-AF65-F5344CB8AC3E}">
        <p14:creationId xmlns:p14="http://schemas.microsoft.com/office/powerpoint/2010/main" val="4087268920"/>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Security</a:t>
            </a:r>
            <a:endParaRPr lang="en-US" dirty="0"/>
          </a:p>
        </p:txBody>
      </p:sp>
      <p:pic>
        <p:nvPicPr>
          <p:cNvPr id="4" name="Picture 3" descr="Screen Shot 2017-11-10 at 7.03.1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1794" y="2128443"/>
            <a:ext cx="6032500" cy="1879600"/>
          </a:xfrm>
          <a:prstGeom prst="rect">
            <a:avLst/>
          </a:prstGeom>
        </p:spPr>
      </p:pic>
    </p:spTree>
    <p:extLst>
      <p:ext uri="{BB962C8B-B14F-4D97-AF65-F5344CB8AC3E}">
        <p14:creationId xmlns:p14="http://schemas.microsoft.com/office/powerpoint/2010/main" val="1630410514"/>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Security</a:t>
            </a:r>
            <a:endParaRPr lang="en-US" dirty="0"/>
          </a:p>
        </p:txBody>
      </p:sp>
      <p:pic>
        <p:nvPicPr>
          <p:cNvPr id="4" name="Picture 3" descr="Screen Shot 2017-11-10 at 7.04.3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900" y="1308100"/>
            <a:ext cx="8191500" cy="4229100"/>
          </a:xfrm>
          <a:prstGeom prst="rect">
            <a:avLst/>
          </a:prstGeom>
        </p:spPr>
      </p:pic>
    </p:spTree>
    <p:extLst>
      <p:ext uri="{BB962C8B-B14F-4D97-AF65-F5344CB8AC3E}">
        <p14:creationId xmlns:p14="http://schemas.microsoft.com/office/powerpoint/2010/main" val="91387293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Monolithic </a:t>
            </a:r>
            <a:r>
              <a:rPr lang="en-US" dirty="0" err="1" smtClean="0"/>
              <a:t>vs</a:t>
            </a:r>
            <a:r>
              <a:rPr lang="en-US" dirty="0" smtClean="0"/>
              <a:t> </a:t>
            </a:r>
            <a:r>
              <a:rPr lang="en-US" dirty="0" err="1" smtClean="0"/>
              <a:t>Microservice</a:t>
            </a:r>
            <a:endParaRPr lang="en-US" dirty="0"/>
          </a:p>
        </p:txBody>
      </p:sp>
      <p:pic>
        <p:nvPicPr>
          <p:cNvPr id="4" name="Picture 3" descr="Screen Shot 2017-11-09 at 11.07.3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43774"/>
            <a:ext cx="3396690" cy="3964864"/>
          </a:xfrm>
          <a:prstGeom prst="rect">
            <a:avLst/>
          </a:prstGeom>
        </p:spPr>
      </p:pic>
      <p:pic>
        <p:nvPicPr>
          <p:cNvPr id="5" name="Picture 4" descr="Screen Shot 2017-11-09 at 11.07.4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0621" y="1417638"/>
            <a:ext cx="5397500" cy="4191000"/>
          </a:xfrm>
          <a:prstGeom prst="rect">
            <a:avLst/>
          </a:prstGeom>
        </p:spPr>
      </p:pic>
      <p:sp>
        <p:nvSpPr>
          <p:cNvPr id="6" name="Rectangle 5"/>
          <p:cNvSpPr/>
          <p:nvPr/>
        </p:nvSpPr>
        <p:spPr>
          <a:xfrm>
            <a:off x="62034" y="1401928"/>
            <a:ext cx="4031665" cy="4537328"/>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184065" y="1417638"/>
            <a:ext cx="4763309" cy="4521618"/>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676871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Monolithic </a:t>
            </a:r>
            <a:r>
              <a:rPr lang="en-US" dirty="0" err="1" smtClean="0"/>
              <a:t>vs</a:t>
            </a:r>
            <a:r>
              <a:rPr lang="en-US" dirty="0" smtClean="0"/>
              <a:t> </a:t>
            </a:r>
            <a:r>
              <a:rPr lang="en-US" dirty="0" err="1" smtClean="0"/>
              <a:t>Microservice</a:t>
            </a:r>
            <a:endParaRPr lang="en-US" dirty="0"/>
          </a:p>
        </p:txBody>
      </p:sp>
      <p:pic>
        <p:nvPicPr>
          <p:cNvPr id="4" name="Picture 3" descr="Screen Shot 2017-11-09 at 11.11.0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667" y="1417638"/>
            <a:ext cx="7169969" cy="4656930"/>
          </a:xfrm>
          <a:prstGeom prst="rect">
            <a:avLst/>
          </a:prstGeom>
        </p:spPr>
      </p:pic>
    </p:spTree>
    <p:extLst>
      <p:ext uri="{BB962C8B-B14F-4D97-AF65-F5344CB8AC3E}">
        <p14:creationId xmlns:p14="http://schemas.microsoft.com/office/powerpoint/2010/main" val="69950323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Monolithic</a:t>
            </a:r>
            <a:endParaRPr lang="en-US" dirty="0"/>
          </a:p>
        </p:txBody>
      </p:sp>
      <p:pic>
        <p:nvPicPr>
          <p:cNvPr id="4" name="Picture 3" descr="Screen Shot 2017-11-09 at 11.11.4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3587" y="1258904"/>
            <a:ext cx="4891042" cy="5104858"/>
          </a:xfrm>
          <a:prstGeom prst="rect">
            <a:avLst/>
          </a:prstGeom>
        </p:spPr>
      </p:pic>
    </p:spTree>
    <p:extLst>
      <p:ext uri="{BB962C8B-B14F-4D97-AF65-F5344CB8AC3E}">
        <p14:creationId xmlns:p14="http://schemas.microsoft.com/office/powerpoint/2010/main" val="43240122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Microservice</a:t>
            </a:r>
            <a:endParaRPr lang="en-US" dirty="0"/>
          </a:p>
        </p:txBody>
      </p:sp>
      <p:pic>
        <p:nvPicPr>
          <p:cNvPr id="4" name="Picture 3" descr="Screen Shot 2017-11-09 at 11.12.3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9462" y="1668303"/>
            <a:ext cx="6233852" cy="4334702"/>
          </a:xfrm>
          <a:prstGeom prst="rect">
            <a:avLst/>
          </a:prstGeom>
        </p:spPr>
      </p:pic>
    </p:spTree>
    <p:extLst>
      <p:ext uri="{BB962C8B-B14F-4D97-AF65-F5344CB8AC3E}">
        <p14:creationId xmlns:p14="http://schemas.microsoft.com/office/powerpoint/2010/main" val="220266674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Monolithic </a:t>
            </a:r>
            <a:r>
              <a:rPr lang="en-US" dirty="0" err="1" smtClean="0"/>
              <a:t>vs</a:t>
            </a:r>
            <a:r>
              <a:rPr lang="en-US" dirty="0" smtClean="0"/>
              <a:t> </a:t>
            </a:r>
            <a:r>
              <a:rPr lang="en-US" dirty="0" err="1" smtClean="0"/>
              <a:t>Microservices</a:t>
            </a:r>
            <a:endParaRPr lang="en-US" dirty="0"/>
          </a:p>
        </p:txBody>
      </p:sp>
      <p:pic>
        <p:nvPicPr>
          <p:cNvPr id="4" name="Picture 3" descr="imag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4568" y="2402587"/>
            <a:ext cx="4855013" cy="2850042"/>
          </a:xfrm>
          <a:prstGeom prst="rect">
            <a:avLst/>
          </a:prstGeom>
        </p:spPr>
      </p:pic>
    </p:spTree>
    <p:extLst>
      <p:ext uri="{BB962C8B-B14F-4D97-AF65-F5344CB8AC3E}">
        <p14:creationId xmlns:p14="http://schemas.microsoft.com/office/powerpoint/2010/main" val="283661826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1982</TotalTime>
  <Words>1820</Words>
  <Application>Microsoft Macintosh PowerPoint</Application>
  <PresentationFormat>On-screen Show (4:3)</PresentationFormat>
  <Paragraphs>244</Paragraphs>
  <Slides>46</Slides>
  <Notes>8</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Microservices</vt:lpstr>
      <vt:lpstr>Last session</vt:lpstr>
      <vt:lpstr>Today</vt:lpstr>
      <vt:lpstr>Microservices</vt:lpstr>
      <vt:lpstr>Monolithic vs Microservice</vt:lpstr>
      <vt:lpstr>Monolithic vs Microservice</vt:lpstr>
      <vt:lpstr>Monolithic</vt:lpstr>
      <vt:lpstr>Microservice</vt:lpstr>
      <vt:lpstr>Monolithic vs Microservices</vt:lpstr>
      <vt:lpstr>Microservice</vt:lpstr>
      <vt:lpstr>Microservice vs Monolithic</vt:lpstr>
      <vt:lpstr>Support for Scaling</vt:lpstr>
      <vt:lpstr>Now, how do we scale it?</vt:lpstr>
      <vt:lpstr>What’s wrong with this?</vt:lpstr>
      <vt:lpstr>Support for change</vt:lpstr>
      <vt:lpstr>Support for reuse</vt:lpstr>
      <vt:lpstr>Conway’s Law</vt:lpstr>
      <vt:lpstr>Organization in Monolith</vt:lpstr>
      <vt:lpstr>Organization around business capabilities in microservices</vt:lpstr>
      <vt:lpstr>How big is a microservice</vt:lpstr>
      <vt:lpstr>Design for Failure</vt:lpstr>
      <vt:lpstr>PowerPoint Presentation</vt:lpstr>
      <vt:lpstr>Consistency</vt:lpstr>
      <vt:lpstr>PowerPoint Presentation</vt:lpstr>
      <vt:lpstr>Microservices vs SOA</vt:lpstr>
      <vt:lpstr>Summary</vt:lpstr>
      <vt:lpstr>Demo</vt:lpstr>
      <vt:lpstr>References</vt:lpstr>
      <vt:lpstr>Application Security</vt:lpstr>
      <vt:lpstr>Outline</vt:lpstr>
      <vt:lpstr>Three Major Security Layers</vt:lpstr>
      <vt:lpstr>The Application Layer</vt:lpstr>
      <vt:lpstr>Key Concepts</vt:lpstr>
      <vt:lpstr>Authentication</vt:lpstr>
      <vt:lpstr>Credential storage: LDAP</vt:lpstr>
      <vt:lpstr>Authorization</vt:lpstr>
      <vt:lpstr>Access control lists (ACLs)</vt:lpstr>
      <vt:lpstr>General Concepts</vt:lpstr>
      <vt:lpstr>General Concepts</vt:lpstr>
      <vt:lpstr>HTTPS</vt:lpstr>
      <vt:lpstr>Twitter/Google API – REST Security</vt:lpstr>
      <vt:lpstr>PowerPoint Presentation</vt:lpstr>
      <vt:lpstr>Spring Boot Security</vt:lpstr>
      <vt:lpstr>Spring Security</vt:lpstr>
      <vt:lpstr>Spring Security</vt:lpstr>
      <vt:lpstr>Spring Security</vt:lpstr>
    </vt:vector>
  </TitlesOfParts>
  <Company>samuel.louvan@gmail.com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Samuel Louvan</dc:creator>
  <cp:lastModifiedBy>Samuel Louvan</cp:lastModifiedBy>
  <cp:revision>25</cp:revision>
  <dcterms:created xsi:type="dcterms:W3CDTF">2017-08-02T04:49:34Z</dcterms:created>
  <dcterms:modified xsi:type="dcterms:W3CDTF">2017-11-10T03:40:34Z</dcterms:modified>
</cp:coreProperties>
</file>