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1" r:id="rId3"/>
    <p:sldId id="276" r:id="rId4"/>
    <p:sldId id="278" r:id="rId5"/>
    <p:sldId id="281" r:id="rId6"/>
    <p:sldId id="280" r:id="rId7"/>
    <p:sldId id="292" r:id="rId8"/>
    <p:sldId id="286" r:id="rId9"/>
    <p:sldId id="283" r:id="rId10"/>
    <p:sldId id="282" r:id="rId11"/>
    <p:sldId id="293" r:id="rId12"/>
    <p:sldId id="294" r:id="rId13"/>
    <p:sldId id="295" r:id="rId14"/>
    <p:sldId id="290" r:id="rId15"/>
    <p:sldId id="296" r:id="rId16"/>
    <p:sldId id="265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A328F-8E8F-4896-BDED-0BB8BBC0271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FF82FD1-C044-4CAA-B5EE-417744922F55}">
      <dgm:prSet phldrT="[Text]"/>
      <dgm:spPr/>
      <dgm:t>
        <a:bodyPr/>
        <a:lstStyle/>
        <a:p>
          <a:r>
            <a:rPr lang="id-ID" dirty="0"/>
            <a:t>bigdata_customer.csv</a:t>
          </a:r>
          <a:r>
            <a:rPr lang="en-US" dirty="0"/>
            <a:t> (data customer) </a:t>
          </a:r>
        </a:p>
      </dgm:t>
    </dgm:pt>
    <dgm:pt modelId="{2AC095F5-436E-490A-BC60-19CDE514AABE}" type="parTrans" cxnId="{999610ED-8E7E-45F9-9A30-0DF8E95B6198}">
      <dgm:prSet/>
      <dgm:spPr/>
      <dgm:t>
        <a:bodyPr/>
        <a:lstStyle/>
        <a:p>
          <a:endParaRPr lang="en-US"/>
        </a:p>
      </dgm:t>
    </dgm:pt>
    <dgm:pt modelId="{BE83EEC2-0B48-48C7-A660-D48B5DE2B000}" type="sibTrans" cxnId="{999610ED-8E7E-45F9-9A30-0DF8E95B6198}">
      <dgm:prSet/>
      <dgm:spPr/>
      <dgm:t>
        <a:bodyPr/>
        <a:lstStyle/>
        <a:p>
          <a:endParaRPr lang="en-US"/>
        </a:p>
      </dgm:t>
    </dgm:pt>
    <dgm:pt modelId="{A2E0C254-8821-4207-B208-98B9A0A8763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u="none" dirty="0"/>
            <a:t>bigdata_product.csv</a:t>
          </a:r>
          <a:r>
            <a:rPr lang="en-US" u="none" dirty="0"/>
            <a:t>(</a:t>
          </a:r>
          <a:r>
            <a:rPr lang="id-ID" u="none" dirty="0"/>
            <a:t>data produk yang dibeli oleh pelanggan</a:t>
          </a:r>
          <a:r>
            <a:rPr lang="en-US" u="none" dirty="0"/>
            <a:t>)</a:t>
          </a:r>
          <a:endParaRPr lang="en-US" dirty="0"/>
        </a:p>
      </dgm:t>
    </dgm:pt>
    <dgm:pt modelId="{D106E52F-56E2-4139-9F1F-BB9D620D918A}" type="parTrans" cxnId="{D709A00E-D907-400C-97B3-9ED40482FD92}">
      <dgm:prSet/>
      <dgm:spPr/>
      <dgm:t>
        <a:bodyPr/>
        <a:lstStyle/>
        <a:p>
          <a:endParaRPr lang="en-US"/>
        </a:p>
      </dgm:t>
    </dgm:pt>
    <dgm:pt modelId="{741E85E5-D7F5-4793-A1F6-A0373CD03ED0}" type="sibTrans" cxnId="{D709A00E-D907-400C-97B3-9ED40482FD92}">
      <dgm:prSet/>
      <dgm:spPr/>
      <dgm:t>
        <a:bodyPr/>
        <a:lstStyle/>
        <a:p>
          <a:endParaRPr lang="en-US"/>
        </a:p>
      </dgm:t>
    </dgm:pt>
    <dgm:pt modelId="{9C72D599-D4E4-4058-9013-94B983495F8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id-ID" u="none" dirty="0"/>
            <a:t>bigdata_log.csv</a:t>
          </a:r>
          <a:r>
            <a:rPr lang="en-US" u="none" dirty="0"/>
            <a:t> (</a:t>
          </a:r>
          <a:r>
            <a:rPr lang="id-ID" u="none" dirty="0"/>
            <a:t>data aktivitas pencarian produk yang dilakukan oleh calon pelanggan</a:t>
          </a:r>
          <a:r>
            <a:rPr lang="en-US" u="none" dirty="0"/>
            <a:t>)</a:t>
          </a:r>
          <a:endParaRPr lang="en-US" dirty="0"/>
        </a:p>
      </dgm:t>
    </dgm:pt>
    <dgm:pt modelId="{7693773D-61CD-4EE7-8095-FA74BA1956BC}" type="parTrans" cxnId="{5080DAB7-CDA4-439B-878A-1A61520C926E}">
      <dgm:prSet/>
      <dgm:spPr/>
      <dgm:t>
        <a:bodyPr/>
        <a:lstStyle/>
        <a:p>
          <a:endParaRPr lang="en-US"/>
        </a:p>
      </dgm:t>
    </dgm:pt>
    <dgm:pt modelId="{EB0217F2-059B-4A4C-BC29-FFF1803BEE23}" type="sibTrans" cxnId="{5080DAB7-CDA4-439B-878A-1A61520C926E}">
      <dgm:prSet/>
      <dgm:spPr/>
      <dgm:t>
        <a:bodyPr/>
        <a:lstStyle/>
        <a:p>
          <a:endParaRPr lang="en-US"/>
        </a:p>
      </dgm:t>
    </dgm:pt>
    <dgm:pt modelId="{0E13353D-07C5-4E1F-8702-1A9F5521187D}">
      <dgm:prSet phldrT="[Text]"/>
      <dgm:spPr/>
      <dgm:t>
        <a:bodyPr/>
        <a:lstStyle/>
        <a:p>
          <a:r>
            <a:rPr lang="id-ID" dirty="0"/>
            <a:t>bigdata_transaction.csv</a:t>
          </a:r>
          <a:r>
            <a:rPr lang="en-US" dirty="0"/>
            <a:t> (</a:t>
          </a:r>
          <a:r>
            <a:rPr lang="id-ID" dirty="0"/>
            <a:t>data transaksi yang dilakukan pelanggan</a:t>
          </a:r>
          <a:r>
            <a:rPr lang="en-US" dirty="0"/>
            <a:t>)</a:t>
          </a:r>
        </a:p>
      </dgm:t>
    </dgm:pt>
    <dgm:pt modelId="{53E7AFD5-7EE1-43EF-978C-CB775B10342D}" type="parTrans" cxnId="{6F1B3757-F623-4E33-9872-67B17EF09B51}">
      <dgm:prSet/>
      <dgm:spPr/>
      <dgm:t>
        <a:bodyPr/>
        <a:lstStyle/>
        <a:p>
          <a:endParaRPr lang="en-US"/>
        </a:p>
      </dgm:t>
    </dgm:pt>
    <dgm:pt modelId="{D15CDC79-DC9A-42AE-9F7B-52A71E5B40E6}" type="sibTrans" cxnId="{6F1B3757-F623-4E33-9872-67B17EF09B51}">
      <dgm:prSet/>
      <dgm:spPr/>
      <dgm:t>
        <a:bodyPr/>
        <a:lstStyle/>
        <a:p>
          <a:endParaRPr lang="en-US"/>
        </a:p>
      </dgm:t>
    </dgm:pt>
    <dgm:pt modelId="{BA39519C-B474-4E83-AB4C-2B1EF2DA7EE2}" type="pres">
      <dgm:prSet presAssocID="{020A328F-8E8F-4896-BDED-0BB8BBC0271A}" presName="linearFlow" presStyleCnt="0">
        <dgm:presLayoutVars>
          <dgm:dir/>
          <dgm:resizeHandles val="exact"/>
        </dgm:presLayoutVars>
      </dgm:prSet>
      <dgm:spPr/>
    </dgm:pt>
    <dgm:pt modelId="{4A0FA6B2-9B44-4A0D-9B83-F7283CC51091}" type="pres">
      <dgm:prSet presAssocID="{3FF82FD1-C044-4CAA-B5EE-417744922F55}" presName="composite" presStyleCnt="0"/>
      <dgm:spPr/>
    </dgm:pt>
    <dgm:pt modelId="{74B45B45-1061-46E4-AC95-6262E7A6D4E8}" type="pres">
      <dgm:prSet presAssocID="{3FF82FD1-C044-4CAA-B5EE-417744922F55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5CB165DE-CF6F-40BF-8DEE-8163EDF6417F}" type="pres">
      <dgm:prSet presAssocID="{3FF82FD1-C044-4CAA-B5EE-417744922F55}" presName="txShp" presStyleLbl="node1" presStyleIdx="0" presStyleCnt="4">
        <dgm:presLayoutVars>
          <dgm:bulletEnabled val="1"/>
        </dgm:presLayoutVars>
      </dgm:prSet>
      <dgm:spPr/>
    </dgm:pt>
    <dgm:pt modelId="{3523C2FB-1538-444A-A00D-263AA60073F1}" type="pres">
      <dgm:prSet presAssocID="{BE83EEC2-0B48-48C7-A660-D48B5DE2B000}" presName="spacing" presStyleCnt="0"/>
      <dgm:spPr/>
    </dgm:pt>
    <dgm:pt modelId="{2CC886C7-ECA7-46AA-86CD-152D73DCADC2}" type="pres">
      <dgm:prSet presAssocID="{0E13353D-07C5-4E1F-8702-1A9F5521187D}" presName="composite" presStyleCnt="0"/>
      <dgm:spPr/>
    </dgm:pt>
    <dgm:pt modelId="{75DAD034-B73C-4D92-8C40-E5F516FA3B84}" type="pres">
      <dgm:prSet presAssocID="{0E13353D-07C5-4E1F-8702-1A9F5521187D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B3DFE57-BF5B-4DB9-8551-DDE6F613EFA4}" type="pres">
      <dgm:prSet presAssocID="{0E13353D-07C5-4E1F-8702-1A9F5521187D}" presName="txShp" presStyleLbl="node1" presStyleIdx="1" presStyleCnt="4">
        <dgm:presLayoutVars>
          <dgm:bulletEnabled val="1"/>
        </dgm:presLayoutVars>
      </dgm:prSet>
      <dgm:spPr/>
    </dgm:pt>
    <dgm:pt modelId="{AA07811D-DC0B-4EBC-80B5-B14D6F024411}" type="pres">
      <dgm:prSet presAssocID="{D15CDC79-DC9A-42AE-9F7B-52A71E5B40E6}" presName="spacing" presStyleCnt="0"/>
      <dgm:spPr/>
    </dgm:pt>
    <dgm:pt modelId="{496BDDA5-A391-4AF9-9108-96BF598D499B}" type="pres">
      <dgm:prSet presAssocID="{A2E0C254-8821-4207-B208-98B9A0A87631}" presName="composite" presStyleCnt="0"/>
      <dgm:spPr/>
    </dgm:pt>
    <dgm:pt modelId="{F277314B-C2D4-4B9B-86BC-2F7E5ECA8AA0}" type="pres">
      <dgm:prSet presAssocID="{A2E0C254-8821-4207-B208-98B9A0A87631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503149F-B315-4737-AEA8-B3DB65188F0F}" type="pres">
      <dgm:prSet presAssocID="{A2E0C254-8821-4207-B208-98B9A0A87631}" presName="txShp" presStyleLbl="node1" presStyleIdx="2" presStyleCnt="4">
        <dgm:presLayoutVars>
          <dgm:bulletEnabled val="1"/>
        </dgm:presLayoutVars>
      </dgm:prSet>
      <dgm:spPr/>
    </dgm:pt>
    <dgm:pt modelId="{391D9720-E72D-47F0-81DB-0F743FFF3CA5}" type="pres">
      <dgm:prSet presAssocID="{741E85E5-D7F5-4793-A1F6-A0373CD03ED0}" presName="spacing" presStyleCnt="0"/>
      <dgm:spPr/>
    </dgm:pt>
    <dgm:pt modelId="{349DA2A3-982F-4794-A445-B2DA534287E3}" type="pres">
      <dgm:prSet presAssocID="{9C72D599-D4E4-4058-9013-94B983495F8C}" presName="composite" presStyleCnt="0"/>
      <dgm:spPr/>
    </dgm:pt>
    <dgm:pt modelId="{E35CE213-CC22-435F-B884-C2C712EDF107}" type="pres">
      <dgm:prSet presAssocID="{9C72D599-D4E4-4058-9013-94B983495F8C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8579068-8D02-491D-86E0-C10538ED1D4C}" type="pres">
      <dgm:prSet presAssocID="{9C72D599-D4E4-4058-9013-94B983495F8C}" presName="txShp" presStyleLbl="node1" presStyleIdx="3" presStyleCnt="4">
        <dgm:presLayoutVars>
          <dgm:bulletEnabled val="1"/>
        </dgm:presLayoutVars>
      </dgm:prSet>
      <dgm:spPr/>
    </dgm:pt>
  </dgm:ptLst>
  <dgm:cxnLst>
    <dgm:cxn modelId="{BEF87107-F7EE-44A8-90C9-509916E9775B}" type="presOf" srcId="{3FF82FD1-C044-4CAA-B5EE-417744922F55}" destId="{5CB165DE-CF6F-40BF-8DEE-8163EDF6417F}" srcOrd="0" destOrd="0" presId="urn:microsoft.com/office/officeart/2005/8/layout/vList3"/>
    <dgm:cxn modelId="{D709A00E-D907-400C-97B3-9ED40482FD92}" srcId="{020A328F-8E8F-4896-BDED-0BB8BBC0271A}" destId="{A2E0C254-8821-4207-B208-98B9A0A87631}" srcOrd="2" destOrd="0" parTransId="{D106E52F-56E2-4139-9F1F-BB9D620D918A}" sibTransId="{741E85E5-D7F5-4793-A1F6-A0373CD03ED0}"/>
    <dgm:cxn modelId="{E15DD612-1698-49AE-9B37-E651FD8E7C7B}" type="presOf" srcId="{9C72D599-D4E4-4058-9013-94B983495F8C}" destId="{D8579068-8D02-491D-86E0-C10538ED1D4C}" srcOrd="0" destOrd="0" presId="urn:microsoft.com/office/officeart/2005/8/layout/vList3"/>
    <dgm:cxn modelId="{3056DD30-1E7F-48A0-8625-F400184438E5}" type="presOf" srcId="{A2E0C254-8821-4207-B208-98B9A0A87631}" destId="{B503149F-B315-4737-AEA8-B3DB65188F0F}" srcOrd="0" destOrd="0" presId="urn:microsoft.com/office/officeart/2005/8/layout/vList3"/>
    <dgm:cxn modelId="{6F1B3757-F623-4E33-9872-67B17EF09B51}" srcId="{020A328F-8E8F-4896-BDED-0BB8BBC0271A}" destId="{0E13353D-07C5-4E1F-8702-1A9F5521187D}" srcOrd="1" destOrd="0" parTransId="{53E7AFD5-7EE1-43EF-978C-CB775B10342D}" sibTransId="{D15CDC79-DC9A-42AE-9F7B-52A71E5B40E6}"/>
    <dgm:cxn modelId="{E2203D86-0947-462C-B481-A294A6288B7A}" type="presOf" srcId="{020A328F-8E8F-4896-BDED-0BB8BBC0271A}" destId="{BA39519C-B474-4E83-AB4C-2B1EF2DA7EE2}" srcOrd="0" destOrd="0" presId="urn:microsoft.com/office/officeart/2005/8/layout/vList3"/>
    <dgm:cxn modelId="{D0E91491-7069-4160-8CFC-D7A826B5A628}" type="presOf" srcId="{0E13353D-07C5-4E1F-8702-1A9F5521187D}" destId="{2B3DFE57-BF5B-4DB9-8551-DDE6F613EFA4}" srcOrd="0" destOrd="0" presId="urn:microsoft.com/office/officeart/2005/8/layout/vList3"/>
    <dgm:cxn modelId="{5080DAB7-CDA4-439B-878A-1A61520C926E}" srcId="{020A328F-8E8F-4896-BDED-0BB8BBC0271A}" destId="{9C72D599-D4E4-4058-9013-94B983495F8C}" srcOrd="3" destOrd="0" parTransId="{7693773D-61CD-4EE7-8095-FA74BA1956BC}" sibTransId="{EB0217F2-059B-4A4C-BC29-FFF1803BEE23}"/>
    <dgm:cxn modelId="{999610ED-8E7E-45F9-9A30-0DF8E95B6198}" srcId="{020A328F-8E8F-4896-BDED-0BB8BBC0271A}" destId="{3FF82FD1-C044-4CAA-B5EE-417744922F55}" srcOrd="0" destOrd="0" parTransId="{2AC095F5-436E-490A-BC60-19CDE514AABE}" sibTransId="{BE83EEC2-0B48-48C7-A660-D48B5DE2B000}"/>
    <dgm:cxn modelId="{BAC602D4-053E-4E67-BC02-C02FC49C0D19}" type="presParOf" srcId="{BA39519C-B474-4E83-AB4C-2B1EF2DA7EE2}" destId="{4A0FA6B2-9B44-4A0D-9B83-F7283CC51091}" srcOrd="0" destOrd="0" presId="urn:microsoft.com/office/officeart/2005/8/layout/vList3"/>
    <dgm:cxn modelId="{0B52FB94-6AEF-4D4C-BD67-FADE54D3429E}" type="presParOf" srcId="{4A0FA6B2-9B44-4A0D-9B83-F7283CC51091}" destId="{74B45B45-1061-46E4-AC95-6262E7A6D4E8}" srcOrd="0" destOrd="0" presId="urn:microsoft.com/office/officeart/2005/8/layout/vList3"/>
    <dgm:cxn modelId="{984F18DF-7D4F-4A3E-8C89-43B2449842B6}" type="presParOf" srcId="{4A0FA6B2-9B44-4A0D-9B83-F7283CC51091}" destId="{5CB165DE-CF6F-40BF-8DEE-8163EDF6417F}" srcOrd="1" destOrd="0" presId="urn:microsoft.com/office/officeart/2005/8/layout/vList3"/>
    <dgm:cxn modelId="{C2829C19-47BC-4E2D-B48A-57DF70DCF9E1}" type="presParOf" srcId="{BA39519C-B474-4E83-AB4C-2B1EF2DA7EE2}" destId="{3523C2FB-1538-444A-A00D-263AA60073F1}" srcOrd="1" destOrd="0" presId="urn:microsoft.com/office/officeart/2005/8/layout/vList3"/>
    <dgm:cxn modelId="{5E3594D2-9669-4DCA-AC6F-62368019B34F}" type="presParOf" srcId="{BA39519C-B474-4E83-AB4C-2B1EF2DA7EE2}" destId="{2CC886C7-ECA7-46AA-86CD-152D73DCADC2}" srcOrd="2" destOrd="0" presId="urn:microsoft.com/office/officeart/2005/8/layout/vList3"/>
    <dgm:cxn modelId="{FE2548D6-0723-4305-96E7-F2A6C63F6018}" type="presParOf" srcId="{2CC886C7-ECA7-46AA-86CD-152D73DCADC2}" destId="{75DAD034-B73C-4D92-8C40-E5F516FA3B84}" srcOrd="0" destOrd="0" presId="urn:microsoft.com/office/officeart/2005/8/layout/vList3"/>
    <dgm:cxn modelId="{7CF27540-3B66-438D-A49B-71EB71019C78}" type="presParOf" srcId="{2CC886C7-ECA7-46AA-86CD-152D73DCADC2}" destId="{2B3DFE57-BF5B-4DB9-8551-DDE6F613EFA4}" srcOrd="1" destOrd="0" presId="urn:microsoft.com/office/officeart/2005/8/layout/vList3"/>
    <dgm:cxn modelId="{4F1547F7-B76E-4B6B-BFF7-7949C258E3E7}" type="presParOf" srcId="{BA39519C-B474-4E83-AB4C-2B1EF2DA7EE2}" destId="{AA07811D-DC0B-4EBC-80B5-B14D6F024411}" srcOrd="3" destOrd="0" presId="urn:microsoft.com/office/officeart/2005/8/layout/vList3"/>
    <dgm:cxn modelId="{84BEA5D2-833A-4500-8F10-ACBB508DC400}" type="presParOf" srcId="{BA39519C-B474-4E83-AB4C-2B1EF2DA7EE2}" destId="{496BDDA5-A391-4AF9-9108-96BF598D499B}" srcOrd="4" destOrd="0" presId="urn:microsoft.com/office/officeart/2005/8/layout/vList3"/>
    <dgm:cxn modelId="{23C2A40B-556C-43F7-8BE5-4AE891E7C869}" type="presParOf" srcId="{496BDDA5-A391-4AF9-9108-96BF598D499B}" destId="{F277314B-C2D4-4B9B-86BC-2F7E5ECA8AA0}" srcOrd="0" destOrd="0" presId="urn:microsoft.com/office/officeart/2005/8/layout/vList3"/>
    <dgm:cxn modelId="{FA8BBC23-8FAA-48F8-B721-9FC3ECE63732}" type="presParOf" srcId="{496BDDA5-A391-4AF9-9108-96BF598D499B}" destId="{B503149F-B315-4737-AEA8-B3DB65188F0F}" srcOrd="1" destOrd="0" presId="urn:microsoft.com/office/officeart/2005/8/layout/vList3"/>
    <dgm:cxn modelId="{163C5671-0526-455F-897C-9F39814733F5}" type="presParOf" srcId="{BA39519C-B474-4E83-AB4C-2B1EF2DA7EE2}" destId="{391D9720-E72D-47F0-81DB-0F743FFF3CA5}" srcOrd="5" destOrd="0" presId="urn:microsoft.com/office/officeart/2005/8/layout/vList3"/>
    <dgm:cxn modelId="{146D80E8-369D-4899-9D78-FD414887E556}" type="presParOf" srcId="{BA39519C-B474-4E83-AB4C-2B1EF2DA7EE2}" destId="{349DA2A3-982F-4794-A445-B2DA534287E3}" srcOrd="6" destOrd="0" presId="urn:microsoft.com/office/officeart/2005/8/layout/vList3"/>
    <dgm:cxn modelId="{E4D0AF9D-E578-40C6-8245-0C2F2617AA5E}" type="presParOf" srcId="{349DA2A3-982F-4794-A445-B2DA534287E3}" destId="{E35CE213-CC22-435F-B884-C2C712EDF107}" srcOrd="0" destOrd="0" presId="urn:microsoft.com/office/officeart/2005/8/layout/vList3"/>
    <dgm:cxn modelId="{B5712D88-A37C-4D50-9638-F25D33C174DD}" type="presParOf" srcId="{349DA2A3-982F-4794-A445-B2DA534287E3}" destId="{D8579068-8D02-491D-86E0-C10538ED1D4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165DE-CF6F-40BF-8DEE-8163EDF6417F}">
      <dsp:nvSpPr>
        <dsp:cNvPr id="0" name=""/>
        <dsp:cNvSpPr/>
      </dsp:nvSpPr>
      <dsp:spPr>
        <a:xfrm rot="10800000">
          <a:off x="1891472" y="1937"/>
          <a:ext cx="6688836" cy="8267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bigdata_customer.csv</a:t>
          </a:r>
          <a:r>
            <a:rPr lang="en-US" sz="2200" kern="1200" dirty="0"/>
            <a:t> (data customer) </a:t>
          </a:r>
        </a:p>
      </dsp:txBody>
      <dsp:txXfrm rot="10800000">
        <a:off x="2098162" y="1937"/>
        <a:ext cx="6482146" cy="826760"/>
      </dsp:txXfrm>
    </dsp:sp>
    <dsp:sp modelId="{74B45B45-1061-46E4-AC95-6262E7A6D4E8}">
      <dsp:nvSpPr>
        <dsp:cNvPr id="0" name=""/>
        <dsp:cNvSpPr/>
      </dsp:nvSpPr>
      <dsp:spPr>
        <a:xfrm>
          <a:off x="1478091" y="1937"/>
          <a:ext cx="826760" cy="826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DFE57-BF5B-4DB9-8551-DDE6F613EFA4}">
      <dsp:nvSpPr>
        <dsp:cNvPr id="0" name=""/>
        <dsp:cNvSpPr/>
      </dsp:nvSpPr>
      <dsp:spPr>
        <a:xfrm rot="10800000">
          <a:off x="1891472" y="1075492"/>
          <a:ext cx="6688836" cy="8267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bigdata_transaction.csv</a:t>
          </a:r>
          <a:r>
            <a:rPr lang="en-US" sz="2200" kern="1200" dirty="0"/>
            <a:t> (</a:t>
          </a:r>
          <a:r>
            <a:rPr lang="id-ID" sz="2200" kern="1200" dirty="0"/>
            <a:t>data transaksi yang dilakukan pelanggan</a:t>
          </a:r>
          <a:r>
            <a:rPr lang="en-US" sz="2200" kern="1200" dirty="0"/>
            <a:t>)</a:t>
          </a:r>
        </a:p>
      </dsp:txBody>
      <dsp:txXfrm rot="10800000">
        <a:off x="2098162" y="1075492"/>
        <a:ext cx="6482146" cy="826760"/>
      </dsp:txXfrm>
    </dsp:sp>
    <dsp:sp modelId="{75DAD034-B73C-4D92-8C40-E5F516FA3B84}">
      <dsp:nvSpPr>
        <dsp:cNvPr id="0" name=""/>
        <dsp:cNvSpPr/>
      </dsp:nvSpPr>
      <dsp:spPr>
        <a:xfrm>
          <a:off x="1478091" y="1075492"/>
          <a:ext cx="826760" cy="8267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3149F-B315-4737-AEA8-B3DB65188F0F}">
      <dsp:nvSpPr>
        <dsp:cNvPr id="0" name=""/>
        <dsp:cNvSpPr/>
      </dsp:nvSpPr>
      <dsp:spPr>
        <a:xfrm rot="10800000">
          <a:off x="1891472" y="2149047"/>
          <a:ext cx="6688836" cy="8267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200" u="none" kern="1200" dirty="0"/>
            <a:t>bigdata_product.csv</a:t>
          </a:r>
          <a:r>
            <a:rPr lang="en-US" sz="2200" u="none" kern="1200" dirty="0"/>
            <a:t>(</a:t>
          </a:r>
          <a:r>
            <a:rPr lang="id-ID" sz="2200" u="none" kern="1200" dirty="0"/>
            <a:t>data produk yang dibeli oleh pelanggan</a:t>
          </a:r>
          <a:r>
            <a:rPr lang="en-US" sz="2200" u="none" kern="1200" dirty="0"/>
            <a:t>)</a:t>
          </a:r>
          <a:endParaRPr lang="en-US" sz="2200" kern="1200" dirty="0"/>
        </a:p>
      </dsp:txBody>
      <dsp:txXfrm rot="10800000">
        <a:off x="2098162" y="2149047"/>
        <a:ext cx="6482146" cy="826760"/>
      </dsp:txXfrm>
    </dsp:sp>
    <dsp:sp modelId="{F277314B-C2D4-4B9B-86BC-2F7E5ECA8AA0}">
      <dsp:nvSpPr>
        <dsp:cNvPr id="0" name=""/>
        <dsp:cNvSpPr/>
      </dsp:nvSpPr>
      <dsp:spPr>
        <a:xfrm>
          <a:off x="1478091" y="2149047"/>
          <a:ext cx="826760" cy="8267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79068-8D02-491D-86E0-C10538ED1D4C}">
      <dsp:nvSpPr>
        <dsp:cNvPr id="0" name=""/>
        <dsp:cNvSpPr/>
      </dsp:nvSpPr>
      <dsp:spPr>
        <a:xfrm rot="10800000">
          <a:off x="1891472" y="3222602"/>
          <a:ext cx="6688836" cy="8267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457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200" u="none" kern="1200" dirty="0"/>
            <a:t>bigdata_log.csv</a:t>
          </a:r>
          <a:r>
            <a:rPr lang="en-US" sz="2200" u="none" kern="1200" dirty="0"/>
            <a:t> (</a:t>
          </a:r>
          <a:r>
            <a:rPr lang="id-ID" sz="2200" u="none" kern="1200" dirty="0"/>
            <a:t>data aktivitas pencarian produk yang dilakukan oleh calon pelanggan</a:t>
          </a:r>
          <a:r>
            <a:rPr lang="en-US" sz="2200" u="none" kern="1200" dirty="0"/>
            <a:t>)</a:t>
          </a:r>
          <a:endParaRPr lang="en-US" sz="2200" kern="1200" dirty="0"/>
        </a:p>
      </dsp:txBody>
      <dsp:txXfrm rot="10800000">
        <a:off x="2098162" y="3222602"/>
        <a:ext cx="6482146" cy="826760"/>
      </dsp:txXfrm>
    </dsp:sp>
    <dsp:sp modelId="{E35CE213-CC22-435F-B884-C2C712EDF107}">
      <dsp:nvSpPr>
        <dsp:cNvPr id="0" name=""/>
        <dsp:cNvSpPr/>
      </dsp:nvSpPr>
      <dsp:spPr>
        <a:xfrm>
          <a:off x="1478091" y="3222602"/>
          <a:ext cx="826760" cy="82676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358D7-B711-422C-8B27-BE39812A4D84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FEAF5-56B5-43C6-BFF1-51462B20E012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8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9ECC8C9E-B226-41F2-9AC3-A2EF80457381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9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DigitalSkola</a:t>
            </a:r>
            <a:r>
              <a:rPr lang="en-US" dirty="0"/>
              <a:t>  - Data Engineer Batch 8</a:t>
            </a:r>
          </a:p>
          <a:p>
            <a:r>
              <a:rPr lang="en-US" dirty="0"/>
              <a:t>Winda 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F415-D146-4FE3-8EFD-037859B3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50088" cy="3899880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Persiapan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Men-</a:t>
            </a:r>
            <a:r>
              <a:rPr lang="en-US" i="1" dirty="0"/>
              <a:t>create</a:t>
            </a:r>
            <a:r>
              <a:rPr lang="en-US" dirty="0"/>
              <a:t> repository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50763-DF59-4A3C-85D2-D03C8477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924944"/>
            <a:ext cx="3744416" cy="1393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5E5F1-C291-44A1-9569-C74D5459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961" y="2482178"/>
            <a:ext cx="1958510" cy="36731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1B24ED-6436-40D6-B0F1-5005CD998C58}"/>
              </a:ext>
            </a:extLst>
          </p:cNvPr>
          <p:cNvSpPr txBox="1">
            <a:spLocks/>
          </p:cNvSpPr>
          <p:nvPr/>
        </p:nvSpPr>
        <p:spPr>
          <a:xfrm>
            <a:off x="6312024" y="2121408"/>
            <a:ext cx="288032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err="1"/>
              <a:t>Struktur</a:t>
            </a:r>
            <a:r>
              <a:rPr lang="en-US" dirty="0"/>
              <a:t> file</a:t>
            </a:r>
          </a:p>
          <a:p>
            <a:pPr>
              <a:buFontTx/>
              <a:buChar char="-"/>
            </a:pPr>
            <a:r>
              <a:rPr lang="en-US" dirty="0"/>
              <a:t>data :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insert data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sumber</a:t>
            </a:r>
            <a:r>
              <a:rPr lang="en-US" dirty="0"/>
              <a:t> data csv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postgre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script python, appDump.py</a:t>
            </a:r>
          </a:p>
          <a:p>
            <a:pPr>
              <a:buFontTx/>
              <a:buChar char="-"/>
            </a:pPr>
            <a:r>
              <a:rPr lang="en-US" dirty="0"/>
              <a:t>producer :  </a:t>
            </a:r>
            <a:r>
              <a:rPr lang="en-US" dirty="0" err="1"/>
              <a:t>kodingan</a:t>
            </a:r>
            <a:r>
              <a:rPr lang="en-US" dirty="0"/>
              <a:t> backend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melempar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kafka</a:t>
            </a:r>
            <a:endParaRPr lang="en-ID" dirty="0"/>
          </a:p>
          <a:p>
            <a:pPr>
              <a:buFontTx/>
              <a:buChar char="-"/>
            </a:pPr>
            <a:r>
              <a:rPr lang="en-US" dirty="0"/>
              <a:t>queries  : </a:t>
            </a:r>
            <a:r>
              <a:rPr lang="en-US" dirty="0" err="1"/>
              <a:t>berisi</a:t>
            </a:r>
            <a:r>
              <a:rPr lang="en-US" dirty="0"/>
              <a:t> script query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datawarehouse</a:t>
            </a:r>
            <a:r>
              <a:rPr lang="en-US" dirty="0"/>
              <a:t> dan </a:t>
            </a:r>
            <a:r>
              <a:rPr lang="en-US" dirty="0" err="1"/>
              <a:t>menarik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</a:t>
            </a:r>
          </a:p>
          <a:p>
            <a:pPr>
              <a:buFontTx/>
              <a:buChar char="-"/>
            </a:pPr>
            <a:r>
              <a:rPr lang="en-US" dirty="0"/>
              <a:t>2 </a:t>
            </a:r>
            <a:r>
              <a:rPr lang="en-US" dirty="0" err="1"/>
              <a:t>metode</a:t>
            </a:r>
            <a:r>
              <a:rPr lang="en-US" dirty="0"/>
              <a:t> transform </a:t>
            </a:r>
            <a:r>
              <a:rPr lang="en-US" dirty="0" err="1"/>
              <a:t>menggunakan</a:t>
            </a:r>
            <a:r>
              <a:rPr lang="en-US" dirty="0"/>
              <a:t> spark dan </a:t>
            </a:r>
            <a:r>
              <a:rPr lang="en-US" dirty="0" err="1"/>
              <a:t>mapreduce</a:t>
            </a:r>
            <a:endParaRPr lang="en-US" dirty="0"/>
          </a:p>
          <a:p>
            <a:pPr>
              <a:buFontTx/>
              <a:buChar char="-"/>
            </a:pPr>
            <a:endParaRPr lang="en-ID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A372F1-B924-4CAF-8C3D-119473A7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F1743-EEB5-412A-98B4-9F70BC5F23A3}"/>
              </a:ext>
            </a:extLst>
          </p:cNvPr>
          <p:cNvSpPr/>
          <p:nvPr/>
        </p:nvSpPr>
        <p:spPr>
          <a:xfrm>
            <a:off x="988064" y="4937627"/>
            <a:ext cx="510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https://github.com/windadvn/final_project.git</a:t>
            </a:r>
          </a:p>
        </p:txBody>
      </p:sp>
    </p:spTree>
    <p:extLst>
      <p:ext uri="{BB962C8B-B14F-4D97-AF65-F5344CB8AC3E}">
        <p14:creationId xmlns:p14="http://schemas.microsoft.com/office/powerpoint/2010/main" val="233292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C1B3-ED82-4A9F-987C-01C89E8E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F24C-E70B-4F8B-A88D-08EB2F47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Instalasi</a:t>
            </a:r>
            <a:r>
              <a:rPr lang="en-US" b="1" dirty="0">
                <a:solidFill>
                  <a:srgbClr val="0070C0"/>
                </a:solidFill>
              </a:rPr>
              <a:t> Tools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tools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dan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tools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Dump Data </a:t>
            </a:r>
            <a:r>
              <a:rPr lang="en-US" b="1" dirty="0"/>
              <a:t>: </a:t>
            </a:r>
            <a:r>
              <a:rPr lang="en-US" dirty="0" err="1"/>
              <a:t>Melakukan</a:t>
            </a:r>
            <a:r>
              <a:rPr lang="en-US" dirty="0"/>
              <a:t> dump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bigdata_customer</a:t>
            </a:r>
            <a:r>
              <a:rPr lang="en-US" dirty="0"/>
              <a:t>, </a:t>
            </a:r>
            <a:r>
              <a:rPr lang="en-US" dirty="0" err="1"/>
              <a:t>bigdata_product</a:t>
            </a:r>
            <a:r>
              <a:rPr lang="en-US" dirty="0"/>
              <a:t> dan </a:t>
            </a:r>
            <a:r>
              <a:rPr lang="en-US" dirty="0" err="1"/>
              <a:t>bigdata_transaction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datawarehouse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diaktifkan</a:t>
            </a:r>
            <a:endParaRPr lang="en-ID" dirty="0"/>
          </a:p>
          <a:p>
            <a:pPr fontAlgn="base"/>
            <a:r>
              <a:rPr lang="en-ID" b="1" dirty="0">
                <a:solidFill>
                  <a:srgbClr val="0070C0"/>
                </a:solidFill>
              </a:rPr>
              <a:t>Spark &amp; </a:t>
            </a:r>
            <a:r>
              <a:rPr lang="en-ID" b="1" dirty="0" err="1">
                <a:solidFill>
                  <a:srgbClr val="0070C0"/>
                </a:solidFill>
              </a:rPr>
              <a:t>Mapreduce</a:t>
            </a:r>
            <a:r>
              <a:rPr lang="en-ID" b="1" dirty="0">
                <a:solidFill>
                  <a:srgbClr val="0070C0"/>
                </a:solidFill>
              </a:rPr>
              <a:t> </a:t>
            </a:r>
            <a:r>
              <a:rPr lang="en-ID" b="1" dirty="0"/>
              <a:t>: </a:t>
            </a:r>
            <a:r>
              <a:rPr lang="en-ID" dirty="0" err="1"/>
              <a:t>Pembuatan</a:t>
            </a:r>
            <a:r>
              <a:rPr lang="en-ID" dirty="0"/>
              <a:t> script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Spark dan </a:t>
            </a:r>
            <a:r>
              <a:rPr lang="en-ID" dirty="0" err="1"/>
              <a:t>Mapreduce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endParaRPr lang="en-ID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Generate Data Mart dan Scheduler</a:t>
            </a:r>
            <a:r>
              <a:rPr lang="en-ID" b="1" dirty="0">
                <a:solidFill>
                  <a:srgbClr val="0070C0"/>
                </a:solidFill>
              </a:rPr>
              <a:t> </a:t>
            </a:r>
            <a:r>
              <a:rPr lang="en-ID" b="1" dirty="0"/>
              <a:t>: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3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mart dan </a:t>
            </a:r>
            <a:r>
              <a:rPr lang="en-ID" dirty="0" err="1"/>
              <a:t>membuat</a:t>
            </a:r>
            <a:r>
              <a:rPr lang="en-ID" dirty="0"/>
              <a:t> scheduler </a:t>
            </a:r>
            <a:r>
              <a:rPr lang="en-ID" dirty="0" err="1"/>
              <a:t>dengan</a:t>
            </a:r>
            <a:r>
              <a:rPr lang="en-ID" dirty="0"/>
              <a:t> airflow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4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9E1B-66DC-4376-992E-DEDA5DF4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PENYELESAIAN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MAPreduce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F8BF-F953-4F85-99B5-36776976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050488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B050"/>
                </a:solidFill>
              </a:rPr>
              <a:t>Mendapatkan informasi </a:t>
            </a:r>
            <a:r>
              <a:rPr lang="id-ID" dirty="0" err="1">
                <a:solidFill>
                  <a:srgbClr val="00B050"/>
                </a:solidFill>
              </a:rPr>
              <a:t>trend</a:t>
            </a:r>
            <a:r>
              <a:rPr lang="id-ID" dirty="0">
                <a:solidFill>
                  <a:srgbClr val="00B050"/>
                </a:solidFill>
              </a:rPr>
              <a:t> jumlah pelanggan yang membeli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B050"/>
                </a:solidFill>
              </a:rPr>
              <a:t>Mendapatkan informasi </a:t>
            </a:r>
            <a:r>
              <a:rPr lang="id-ID" dirty="0" err="1">
                <a:solidFill>
                  <a:srgbClr val="00B050"/>
                </a:solidFill>
              </a:rPr>
              <a:t>trend</a:t>
            </a:r>
            <a:r>
              <a:rPr lang="id-ID" dirty="0">
                <a:solidFill>
                  <a:srgbClr val="00B050"/>
                </a:solidFill>
              </a:rPr>
              <a:t> jumlah transaksi yang terjadi</a:t>
            </a:r>
            <a:endParaRPr lang="en-ID" dirty="0">
              <a:solidFill>
                <a:srgbClr val="00B05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dirty="0">
                <a:solidFill>
                  <a:srgbClr val="00B050"/>
                </a:solidFill>
              </a:rPr>
              <a:t>Mendapatkan informasi </a:t>
            </a:r>
            <a:r>
              <a:rPr lang="id-ID" dirty="0" err="1">
                <a:solidFill>
                  <a:srgbClr val="00B050"/>
                </a:solidFill>
              </a:rPr>
              <a:t>trend</a:t>
            </a:r>
            <a:r>
              <a:rPr lang="id-ID" dirty="0">
                <a:solidFill>
                  <a:srgbClr val="00B050"/>
                </a:solidFill>
              </a:rPr>
              <a:t> jumlah barang yang terbeli</a:t>
            </a:r>
            <a:endParaRPr lang="en-ID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9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9E1B-66DC-4376-992E-DEDA5DF4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PENYELESAIAN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SPARK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Python streaming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0415E-E1FE-453A-BF78-09F43AD73805}"/>
              </a:ext>
            </a:extLst>
          </p:cNvPr>
          <p:cNvSpPr txBox="1">
            <a:spLocks/>
          </p:cNvSpPr>
          <p:nvPr/>
        </p:nvSpPr>
        <p:spPr>
          <a:xfrm>
            <a:off x="839416" y="2093976"/>
            <a:ext cx="10570768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70C0"/>
                </a:solidFill>
              </a:rPr>
              <a:t>Mendapatkan informasi </a:t>
            </a:r>
            <a:r>
              <a:rPr lang="id-ID" dirty="0" err="1">
                <a:solidFill>
                  <a:srgbClr val="0070C0"/>
                </a:solidFill>
              </a:rPr>
              <a:t>trend</a:t>
            </a:r>
            <a:r>
              <a:rPr lang="id-ID" dirty="0">
                <a:solidFill>
                  <a:srgbClr val="0070C0"/>
                </a:solidFill>
              </a:rPr>
              <a:t> jumlah </a:t>
            </a:r>
            <a:r>
              <a:rPr lang="id-ID" dirty="0" err="1">
                <a:solidFill>
                  <a:srgbClr val="0070C0"/>
                </a:solidFill>
              </a:rPr>
              <a:t>search</a:t>
            </a:r>
            <a:r>
              <a:rPr lang="id-ID" dirty="0">
                <a:solidFill>
                  <a:srgbClr val="0070C0"/>
                </a:solidFill>
              </a:rPr>
              <a:t> yang terjadi</a:t>
            </a:r>
            <a:endParaRPr lang="en-ID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Mendapatkan informasi top produk terbanyak yang terbeli</a:t>
            </a:r>
            <a:endParaRPr lang="en-ID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Mendapatkan informasi 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forecasting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jumlah banyak yang akan terbeli</a:t>
            </a:r>
            <a:endParaRPr lang="en-ID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Mendapatkan informasi 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trend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jumlah transaksi yang terjadi pada tiap wilayah</a:t>
            </a:r>
            <a:endParaRPr lang="en-ID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Mendapatkan informasi distribusi usia dan jenis kelamin pelanggan</a:t>
            </a:r>
            <a:endParaRPr lang="en-ID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0070C0"/>
                </a:solidFill>
              </a:rPr>
              <a:t>Mendapatkan informasi </a:t>
            </a:r>
            <a:r>
              <a:rPr lang="id-ID" dirty="0" err="1">
                <a:solidFill>
                  <a:srgbClr val="0070C0"/>
                </a:solidFill>
              </a:rPr>
              <a:t>trend</a:t>
            </a:r>
            <a:r>
              <a:rPr lang="id-ID" dirty="0">
                <a:solidFill>
                  <a:srgbClr val="0070C0"/>
                </a:solidFill>
              </a:rPr>
              <a:t> produk top 3 paling banyak </a:t>
            </a:r>
            <a:r>
              <a:rPr lang="id-ID" dirty="0" err="1">
                <a:solidFill>
                  <a:srgbClr val="0070C0"/>
                </a:solidFill>
              </a:rPr>
              <a:t>disearch</a:t>
            </a:r>
            <a:endParaRPr lang="en-ID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Mendapatkan 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trend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perbanding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produk top 3 paling banyak 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diseac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 dan produk top 3 paling banyak dibeli</a:t>
            </a:r>
            <a:endParaRPr lang="en-ID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8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BBC-9A40-4DF8-ACF4-4CCAD398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68580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informasi </a:t>
            </a:r>
            <a:r>
              <a:rPr lang="id-ID" dirty="0" err="1">
                <a:solidFill>
                  <a:schemeClr val="tx1"/>
                </a:solidFill>
              </a:rPr>
              <a:t>trend</a:t>
            </a:r>
            <a:r>
              <a:rPr lang="id-ID" dirty="0">
                <a:solidFill>
                  <a:schemeClr val="tx1"/>
                </a:solidFill>
              </a:rPr>
              <a:t> jumlah barang yang terbeli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8EB635-374E-4174-9B6C-194978E69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838" y="2309172"/>
            <a:ext cx="230762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4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FC7E0-116A-4BEA-9840-B205F817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2859899"/>
            <a:ext cx="2568163" cy="30939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CA72D5-3C0F-41AA-9DCF-977B09D4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68580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informasi </a:t>
            </a:r>
            <a:r>
              <a:rPr lang="id-ID" dirty="0" err="1">
                <a:solidFill>
                  <a:schemeClr val="tx1"/>
                </a:solidFill>
              </a:rPr>
              <a:t>trend</a:t>
            </a:r>
            <a:r>
              <a:rPr lang="id-ID" dirty="0">
                <a:solidFill>
                  <a:schemeClr val="tx1"/>
                </a:solidFill>
              </a:rPr>
              <a:t> jumlah pelanggan yang membeli</a:t>
            </a:r>
          </a:p>
        </p:txBody>
      </p:sp>
    </p:spTree>
    <p:extLst>
      <p:ext uri="{BB962C8B-B14F-4D97-AF65-F5344CB8AC3E}">
        <p14:creationId xmlns:p14="http://schemas.microsoft.com/office/powerpoint/2010/main" val="216046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33402D8-953C-4531-899B-74526A35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4868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informasi </a:t>
            </a:r>
            <a:r>
              <a:rPr lang="id-ID" dirty="0" err="1">
                <a:solidFill>
                  <a:schemeClr val="tx1"/>
                </a:solidFill>
              </a:rPr>
              <a:t>trend</a:t>
            </a:r>
            <a:r>
              <a:rPr lang="id-ID" dirty="0">
                <a:solidFill>
                  <a:schemeClr val="tx1"/>
                </a:solidFill>
              </a:rPr>
              <a:t> jumlah transaksi yang terjadi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37891-CCC9-4913-88C5-DC1238E9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2492896"/>
            <a:ext cx="354360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FBC-CC0A-4E5A-80DD-FCEA7BD5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</a:t>
            </a:r>
            <a:r>
              <a:rPr lang="en-ID" dirty="0"/>
              <a:t>rend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membeli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F90DD-FFB3-4FE0-A9F5-41998C326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40" y="2120900"/>
            <a:ext cx="977127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7A73-6F31-40F8-8715-98763888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Trend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46021CA-CA01-45EA-8EC4-7327FB63A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96" y="2093976"/>
            <a:ext cx="851003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6FCE-3293-45B5-9B9B-2558438B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D" dirty="0"/>
              <a:t>rend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yang </a:t>
            </a:r>
            <a:r>
              <a:rPr lang="en-ID" dirty="0" err="1"/>
              <a:t>terbeli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11D2-CD2E-4442-B54A-45DBBAAD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8207E-13FA-4477-8CB7-DEEC5D61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48177"/>
            <a:ext cx="8761413" cy="45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3123-3C9B-4C11-8750-6EDA0A7F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867A-977B-4D4F-A234-EAB8F713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Data Source</a:t>
            </a:r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  <a:p>
            <a:r>
              <a:rPr lang="en-US" dirty="0"/>
              <a:t>Flow </a:t>
            </a:r>
            <a:r>
              <a:rPr lang="en-US" dirty="0" err="1"/>
              <a:t>Arsitektur</a:t>
            </a:r>
            <a:endParaRPr lang="en-US" dirty="0"/>
          </a:p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1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D771-4D7E-42C7-B74E-0814DD59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terbeli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13EE7-62C1-4D90-8808-7E572168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824" y="2564904"/>
            <a:ext cx="2110923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6B6F-0EB0-4F3C-90AB-EA99CFB5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pada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wilayah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4DBEAA-FBC4-4A2E-9CCF-F8CFEAC99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1" y="2640261"/>
            <a:ext cx="2347359" cy="18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A77-767B-46E6-9603-24FE0B46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kelamin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1CE2-BAD7-408B-8662-900F34B0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F6D1B-4BB5-4220-A2D2-5A8E4661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996952"/>
            <a:ext cx="5502117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C548-AEEC-4532-8B46-AE91D86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35BE34-DD3F-48E4-A7B4-DB2044F9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668" y="2725297"/>
            <a:ext cx="5243014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21C9-17E8-48B6-886B-F899A2FC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4737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2E04-82F5-44E7-ADF2-CEAA492E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772816"/>
            <a:ext cx="5832648" cy="3600400"/>
          </a:xfrm>
        </p:spPr>
        <p:txBody>
          <a:bodyPr>
            <a:normAutofit/>
          </a:bodyPr>
          <a:lstStyle/>
          <a:p>
            <a:pPr lvl="0"/>
            <a:r>
              <a:rPr lang="id-ID" dirty="0" err="1"/>
              <a:t>Programming</a:t>
            </a:r>
            <a:r>
              <a:rPr lang="id-ID" dirty="0"/>
              <a:t>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version</a:t>
            </a:r>
            <a:r>
              <a:rPr lang="id-ID" dirty="0"/>
              <a:t> 3.</a:t>
            </a:r>
            <a:r>
              <a:rPr lang="en-US" dirty="0"/>
              <a:t>8.10</a:t>
            </a:r>
          </a:p>
          <a:p>
            <a:pPr marL="0" lvl="0" indent="0">
              <a:buNone/>
            </a:pPr>
            <a:endParaRPr lang="en-ID" dirty="0"/>
          </a:p>
          <a:p>
            <a:pPr lvl="0"/>
            <a:r>
              <a:rPr lang="id-ID" dirty="0" err="1"/>
              <a:t>Programming</a:t>
            </a:r>
            <a:r>
              <a:rPr lang="id-ID" dirty="0"/>
              <a:t> </a:t>
            </a:r>
            <a:r>
              <a:rPr lang="id-ID" dirty="0" err="1"/>
              <a:t>java</a:t>
            </a:r>
            <a:r>
              <a:rPr lang="id-ID" dirty="0"/>
              <a:t> </a:t>
            </a:r>
            <a:r>
              <a:rPr lang="id-ID" dirty="0" err="1"/>
              <a:t>version</a:t>
            </a:r>
            <a:r>
              <a:rPr lang="id-ID" dirty="0"/>
              <a:t> 1.8</a:t>
            </a:r>
            <a:endParaRPr lang="en-ID" dirty="0"/>
          </a:p>
          <a:p>
            <a:endParaRPr lang="en-US" dirty="0"/>
          </a:p>
          <a:p>
            <a:endParaRPr lang="en-US" dirty="0"/>
          </a:p>
          <a:p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PostgreSQL</a:t>
            </a:r>
            <a:r>
              <a:rPr lang="id-ID" dirty="0"/>
              <a:t> </a:t>
            </a:r>
            <a:endParaRPr lang="en-US" dirty="0"/>
          </a:p>
          <a:p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A6282-1219-46F8-ABD2-B2C678D9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204864"/>
            <a:ext cx="4824536" cy="3276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1D791-35F7-4040-810B-EF234C517D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9457" y="3067050"/>
            <a:ext cx="4824536" cy="8442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F756C2-A307-42D1-BFFB-6B03EE797D81}"/>
              </a:ext>
            </a:extLst>
          </p:cNvPr>
          <p:cNvSpPr txBox="1">
            <a:spLocks/>
          </p:cNvSpPr>
          <p:nvPr/>
        </p:nvSpPr>
        <p:spPr>
          <a:xfrm>
            <a:off x="6312026" y="1791891"/>
            <a:ext cx="583264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err="1"/>
              <a:t>Apache</a:t>
            </a:r>
            <a:r>
              <a:rPr lang="id-ID" dirty="0"/>
              <a:t> </a:t>
            </a:r>
            <a:r>
              <a:rPr lang="id-ID" dirty="0" err="1"/>
              <a:t>Airflow</a:t>
            </a:r>
            <a:r>
              <a:rPr lang="id-ID" dirty="0"/>
              <a:t> </a:t>
            </a:r>
            <a:r>
              <a:rPr lang="id-ID" dirty="0" err="1"/>
              <a:t>version</a:t>
            </a:r>
            <a:r>
              <a:rPr lang="id-ID" dirty="0"/>
              <a:t> </a:t>
            </a:r>
            <a:r>
              <a:rPr lang="en-US" dirty="0"/>
              <a:t>: 2.4.1</a:t>
            </a:r>
            <a:endParaRPr lang="en-ID" dirty="0"/>
          </a:p>
          <a:p>
            <a:endParaRPr lang="en-US" dirty="0"/>
          </a:p>
          <a:p>
            <a:r>
              <a:rPr lang="id-ID" dirty="0" err="1"/>
              <a:t>Apache</a:t>
            </a:r>
            <a:r>
              <a:rPr lang="id-ID" dirty="0"/>
              <a:t> </a:t>
            </a:r>
            <a:r>
              <a:rPr lang="id-ID" dirty="0" err="1"/>
              <a:t>Kafka</a:t>
            </a:r>
            <a:endParaRPr lang="en-US" dirty="0"/>
          </a:p>
          <a:p>
            <a:pPr marL="0" indent="0">
              <a:buNone/>
            </a:pPr>
            <a:endParaRPr lang="en-ID" dirty="0"/>
          </a:p>
          <a:p>
            <a:r>
              <a:rPr lang="id-ID" dirty="0" err="1"/>
              <a:t>Apache</a:t>
            </a:r>
            <a:r>
              <a:rPr lang="id-ID" dirty="0"/>
              <a:t> </a:t>
            </a:r>
            <a:r>
              <a:rPr lang="id-ID" dirty="0" err="1"/>
              <a:t>Spark</a:t>
            </a:r>
            <a:r>
              <a:rPr lang="en-US" dirty="0"/>
              <a:t>-3.2.0</a:t>
            </a:r>
            <a:endParaRPr lang="en-ID" dirty="0"/>
          </a:p>
          <a:p>
            <a:r>
              <a:rPr lang="id-ID" dirty="0"/>
              <a:t>Google Data Studio</a:t>
            </a:r>
            <a:endParaRPr lang="en-ID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6F69C-FAE3-471F-99C5-66CFB4D9D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68" y="3293527"/>
            <a:ext cx="3254022" cy="19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5DF952-94F2-4CD0-AB4B-C0FD8F277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768" y="2237604"/>
            <a:ext cx="4854361" cy="32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CC5D0B-073E-4DBF-8167-6CFC1BABB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457" y="4432398"/>
            <a:ext cx="268247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B543-9581-4649-96F7-4433BF56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DF56AA-F08E-4FC1-9292-196C29D55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13685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52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127B-17F0-40EB-B965-0751E90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351D-D2B4-40D9-BF18-64AA05FE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730008" cy="4050792"/>
          </a:xfrm>
        </p:spPr>
        <p:txBody>
          <a:bodyPr/>
          <a:lstStyle/>
          <a:p>
            <a:r>
              <a:rPr lang="en-US" dirty="0" err="1"/>
              <a:t>Bigdata_customer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Bigdata_product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6439B-129A-46A3-A440-823A661E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564904"/>
            <a:ext cx="1280271" cy="1234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F8D32-FAE8-41D3-A4DD-D14505A6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38" y="4242947"/>
            <a:ext cx="1089754" cy="69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142D5-CD74-407A-AC5D-76E0250F3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564903"/>
            <a:ext cx="1303133" cy="123454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B6D697-DBD4-4AA1-907D-1F2D4B4C5A15}"/>
              </a:ext>
            </a:extLst>
          </p:cNvPr>
          <p:cNvSpPr txBox="1">
            <a:spLocks/>
          </p:cNvSpPr>
          <p:nvPr/>
        </p:nvSpPr>
        <p:spPr>
          <a:xfrm>
            <a:off x="6384032" y="2121408"/>
            <a:ext cx="3730008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Bigdata_ transaction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3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9E1B-66DC-4376-992E-DEDA5DF4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 KASUS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F8BF-F953-4F85-99B5-36776976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706672" cy="2171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Terdapat</a:t>
            </a:r>
            <a:r>
              <a:rPr lang="en-US" dirty="0"/>
              <a:t> 3(</a:t>
            </a:r>
            <a:r>
              <a:rPr lang="en-US" dirty="0" err="1"/>
              <a:t>tiga</a:t>
            </a:r>
            <a:r>
              <a:rPr lang="en-US" dirty="0"/>
              <a:t>) </a:t>
            </a:r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customer, data </a:t>
            </a:r>
            <a:r>
              <a:rPr lang="en-US" dirty="0" err="1"/>
              <a:t>produk</a:t>
            </a:r>
            <a:r>
              <a:rPr lang="en-US" dirty="0"/>
              <a:t>, dan data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customer. Data </a:t>
            </a:r>
            <a:r>
              <a:rPr lang="en-US" dirty="0" err="1"/>
              <a:t>disimpan</a:t>
            </a:r>
            <a:r>
              <a:rPr lang="en-US" dirty="0"/>
              <a:t> di data warehouse. </a:t>
            </a:r>
            <a:r>
              <a:rPr lang="en-US" dirty="0" err="1"/>
              <a:t>Terdapat</a:t>
            </a:r>
            <a:r>
              <a:rPr lang="en-US" dirty="0"/>
              <a:t> data log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oleh customer.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customer,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mencadi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agar proses </a:t>
            </a:r>
            <a:r>
              <a:rPr lang="en-US" dirty="0" err="1"/>
              <a:t>penyajian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customer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dan </a:t>
            </a:r>
            <a:r>
              <a:rPr lang="en-US" dirty="0" err="1"/>
              <a:t>disajikan</a:t>
            </a:r>
            <a:r>
              <a:rPr lang="en-US" dirty="0"/>
              <a:t>. </a:t>
            </a:r>
            <a:endParaRPr lang="en-ID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9E1B-66DC-4376-992E-DEDA5DF4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 KASUS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F8BF-F953-4F85-99B5-36776976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98160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</a:t>
            </a:r>
            <a:r>
              <a:rPr lang="id-ID" dirty="0" err="1"/>
              <a:t>trend</a:t>
            </a:r>
            <a:r>
              <a:rPr lang="id-ID" dirty="0"/>
              <a:t> jumlah pelanggan yang membeli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</a:t>
            </a:r>
            <a:r>
              <a:rPr lang="id-ID" dirty="0" err="1"/>
              <a:t>trend</a:t>
            </a:r>
            <a:r>
              <a:rPr lang="id-ID" dirty="0"/>
              <a:t> jumlah transaksi yang terjadi</a:t>
            </a:r>
            <a:endParaRPr lang="en-ID" dirty="0"/>
          </a:p>
          <a:p>
            <a:pPr marL="457200" lvl="0" indent="-457200">
              <a:buFont typeface="+mj-lt"/>
              <a:buAutoNum type="arabicPeriod"/>
            </a:pPr>
            <a:r>
              <a:rPr lang="id-ID" dirty="0"/>
              <a:t>Mendapatkan informasi </a:t>
            </a:r>
            <a:r>
              <a:rPr lang="id-ID" dirty="0" err="1"/>
              <a:t>trend</a:t>
            </a:r>
            <a:r>
              <a:rPr lang="id-ID" dirty="0"/>
              <a:t> jumlah barang yang terbeli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0415E-E1FE-453A-BF78-09F43AD73805}"/>
              </a:ext>
            </a:extLst>
          </p:cNvPr>
          <p:cNvSpPr txBox="1">
            <a:spLocks/>
          </p:cNvSpPr>
          <p:nvPr/>
        </p:nvSpPr>
        <p:spPr>
          <a:xfrm>
            <a:off x="6096000" y="2093976"/>
            <a:ext cx="5314184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</a:t>
            </a:r>
            <a:r>
              <a:rPr lang="id-ID" dirty="0" err="1"/>
              <a:t>trend</a:t>
            </a:r>
            <a:r>
              <a:rPr lang="id-ID" dirty="0"/>
              <a:t> jumlah </a:t>
            </a:r>
            <a:r>
              <a:rPr lang="id-ID" dirty="0" err="1"/>
              <a:t>search</a:t>
            </a:r>
            <a:r>
              <a:rPr lang="id-ID" dirty="0"/>
              <a:t> yang terjadi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top produk terbanyak yang terbeli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</a:t>
            </a:r>
            <a:r>
              <a:rPr lang="id-ID" dirty="0" err="1"/>
              <a:t>forecasting</a:t>
            </a:r>
            <a:r>
              <a:rPr lang="id-ID" dirty="0"/>
              <a:t> jumlah banyak yang akan terbeli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</a:t>
            </a:r>
            <a:r>
              <a:rPr lang="id-ID" dirty="0" err="1"/>
              <a:t>trend</a:t>
            </a:r>
            <a:r>
              <a:rPr lang="id-ID" dirty="0"/>
              <a:t> jumlah transaksi yang terjadi pada tiap wilayah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distribusi usia dan jenis kelamin pelanggan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informasi </a:t>
            </a:r>
            <a:r>
              <a:rPr lang="id-ID" dirty="0" err="1"/>
              <a:t>trend</a:t>
            </a:r>
            <a:r>
              <a:rPr lang="id-ID" dirty="0"/>
              <a:t> produk top 3 paling banyak </a:t>
            </a:r>
            <a:r>
              <a:rPr lang="id-ID" dirty="0" err="1"/>
              <a:t>disearch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</a:t>
            </a:r>
            <a:r>
              <a:rPr lang="id-ID" dirty="0" err="1"/>
              <a:t>trend</a:t>
            </a:r>
            <a:r>
              <a:rPr lang="id-ID" dirty="0"/>
              <a:t> </a:t>
            </a:r>
            <a:r>
              <a:rPr lang="id-ID" dirty="0" err="1"/>
              <a:t>perbanding</a:t>
            </a:r>
            <a:r>
              <a:rPr lang="id-ID" dirty="0"/>
              <a:t> produk top 3 paling banyak </a:t>
            </a:r>
            <a:r>
              <a:rPr lang="id-ID" dirty="0" err="1"/>
              <a:t>diseach</a:t>
            </a:r>
            <a:r>
              <a:rPr lang="id-ID" dirty="0"/>
              <a:t> dan produk top 3 paling banyak dibeli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882F-FD47-4D34-B4F0-9FD34168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</a:t>
            </a:r>
            <a:r>
              <a:rPr lang="en-US" dirty="0" err="1"/>
              <a:t>arsitektur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21787-3510-456F-A135-A8D04AE17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96" y="2780928"/>
            <a:ext cx="655377" cy="76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B9E9DE-A06D-4484-80D3-C61B64FE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79" y="4485871"/>
            <a:ext cx="624894" cy="556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90B04-A576-4F61-94D8-A4326639B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3163031"/>
            <a:ext cx="1196444" cy="1295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F6A59-0BF1-46F2-82A6-A0297D2D7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2132856"/>
            <a:ext cx="2347163" cy="2949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246114-4582-4484-8409-8BF8BE0E163A}"/>
              </a:ext>
            </a:extLst>
          </p:cNvPr>
          <p:cNvSpPr/>
          <p:nvPr/>
        </p:nvSpPr>
        <p:spPr>
          <a:xfrm>
            <a:off x="883042" y="2029703"/>
            <a:ext cx="2044606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29D95-BDFC-4FE5-91FB-C94C4B5770E5}"/>
              </a:ext>
            </a:extLst>
          </p:cNvPr>
          <p:cNvSpPr/>
          <p:nvPr/>
        </p:nvSpPr>
        <p:spPr>
          <a:xfrm>
            <a:off x="4161511" y="1988559"/>
            <a:ext cx="2592288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9BCC4-907E-4FC3-95F6-3E98B9E967E1}"/>
              </a:ext>
            </a:extLst>
          </p:cNvPr>
          <p:cNvSpPr/>
          <p:nvPr/>
        </p:nvSpPr>
        <p:spPr>
          <a:xfrm>
            <a:off x="7608168" y="1942991"/>
            <a:ext cx="3600400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A5028-8ACB-47EE-8CE5-FF6BB4270D95}"/>
              </a:ext>
            </a:extLst>
          </p:cNvPr>
          <p:cNvSpPr txBox="1"/>
          <p:nvPr/>
        </p:nvSpPr>
        <p:spPr>
          <a:xfrm>
            <a:off x="1343472" y="2187463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96EAAA-C0FB-41A7-A13D-DF6F32606627}"/>
              </a:ext>
            </a:extLst>
          </p:cNvPr>
          <p:cNvCxnSpPr>
            <a:cxnSpLocks/>
          </p:cNvCxnSpPr>
          <p:nvPr/>
        </p:nvCxnSpPr>
        <p:spPr>
          <a:xfrm>
            <a:off x="2386581" y="3163031"/>
            <a:ext cx="2125243" cy="5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E1A49-26EF-4C56-9CB3-63B62A91EEFB}"/>
              </a:ext>
            </a:extLst>
          </p:cNvPr>
          <p:cNvCxnSpPr>
            <a:cxnSpLocks/>
          </p:cNvCxnSpPr>
          <p:nvPr/>
        </p:nvCxnSpPr>
        <p:spPr>
          <a:xfrm flipV="1">
            <a:off x="2422513" y="3916072"/>
            <a:ext cx="2161319" cy="96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B6810C-DF66-46B2-B718-1F2B6DE34A7A}"/>
              </a:ext>
            </a:extLst>
          </p:cNvPr>
          <p:cNvCxnSpPr>
            <a:cxnSpLocks/>
          </p:cNvCxnSpPr>
          <p:nvPr/>
        </p:nvCxnSpPr>
        <p:spPr>
          <a:xfrm flipV="1">
            <a:off x="6096000" y="2636912"/>
            <a:ext cx="1800200" cy="110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8C94ED-777F-46AA-B6FD-E7A0ED15F328}"/>
              </a:ext>
            </a:extLst>
          </p:cNvPr>
          <p:cNvCxnSpPr>
            <a:cxnSpLocks/>
          </p:cNvCxnSpPr>
          <p:nvPr/>
        </p:nvCxnSpPr>
        <p:spPr>
          <a:xfrm>
            <a:off x="6141731" y="3892118"/>
            <a:ext cx="1677780" cy="59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DBA5B-BF6F-4392-AF13-8A6D19C8EE81}"/>
              </a:ext>
            </a:extLst>
          </p:cNvPr>
          <p:cNvCxnSpPr>
            <a:cxnSpLocks/>
          </p:cNvCxnSpPr>
          <p:nvPr/>
        </p:nvCxnSpPr>
        <p:spPr>
          <a:xfrm flipV="1">
            <a:off x="6140316" y="3478083"/>
            <a:ext cx="1718465" cy="30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2CBEF8-7B0E-4DEE-8565-5716C9AB1B38}"/>
              </a:ext>
            </a:extLst>
          </p:cNvPr>
          <p:cNvSpPr/>
          <p:nvPr/>
        </p:nvSpPr>
        <p:spPr>
          <a:xfrm>
            <a:off x="883042" y="5733256"/>
            <a:ext cx="7877254" cy="508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1EB965-7F6F-4324-897D-E4DB51D1A357}"/>
              </a:ext>
            </a:extLst>
          </p:cNvPr>
          <p:cNvSpPr txBox="1"/>
          <p:nvPr/>
        </p:nvSpPr>
        <p:spPr>
          <a:xfrm>
            <a:off x="2037710" y="5825979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dischedule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airflow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60B7C-F931-4BC3-BA9E-9DF81B6EFB5B}"/>
              </a:ext>
            </a:extLst>
          </p:cNvPr>
          <p:cNvSpPr txBox="1"/>
          <p:nvPr/>
        </p:nvSpPr>
        <p:spPr>
          <a:xfrm>
            <a:off x="3075673" y="2613531"/>
            <a:ext cx="1192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Python + </a:t>
            </a:r>
            <a:r>
              <a:rPr lang="en-US" sz="1400" dirty="0" err="1"/>
              <a:t>Mapreduce</a:t>
            </a:r>
            <a:r>
              <a:rPr lang="en-US" sz="1400" dirty="0"/>
              <a:t>/spark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D6ACC0-02F6-4FAE-A8AE-F0176EAFE4EC}"/>
              </a:ext>
            </a:extLst>
          </p:cNvPr>
          <p:cNvSpPr/>
          <p:nvPr/>
        </p:nvSpPr>
        <p:spPr>
          <a:xfrm>
            <a:off x="3065365" y="3977624"/>
            <a:ext cx="868399" cy="786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7345D-ED8A-4DD6-AB18-CD216AD08D8B}"/>
              </a:ext>
            </a:extLst>
          </p:cNvPr>
          <p:cNvSpPr txBox="1"/>
          <p:nvPr/>
        </p:nvSpPr>
        <p:spPr>
          <a:xfrm rot="19921232">
            <a:off x="3096271" y="41375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25750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6A1C-E4AD-4066-97EF-888AD90A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4BE6-4EDC-41DB-AB8B-F1C64D43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Persiapan</a:t>
            </a:r>
            <a:r>
              <a:rPr lang="en-US" dirty="0"/>
              <a:t> Repository dan </a:t>
            </a:r>
            <a:r>
              <a:rPr lang="en-US" dirty="0" err="1"/>
              <a:t>Struktur</a:t>
            </a:r>
            <a:r>
              <a:rPr lang="en-US" dirty="0"/>
              <a:t> Code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err="1"/>
              <a:t>Instalasi</a:t>
            </a:r>
            <a:r>
              <a:rPr lang="en-US" dirty="0"/>
              <a:t> Tools </a:t>
            </a:r>
          </a:p>
          <a:p>
            <a:pPr marL="457200" indent="-457200">
              <a:buAutoNum type="arabicPeriod"/>
            </a:pPr>
            <a:r>
              <a:rPr lang="en-US" dirty="0" err="1"/>
              <a:t>Instalasi</a:t>
            </a:r>
            <a:r>
              <a:rPr lang="en-US" dirty="0"/>
              <a:t> Library</a:t>
            </a:r>
          </a:p>
          <a:p>
            <a:pPr marL="457200" indent="-4572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dump data</a:t>
            </a:r>
          </a:p>
          <a:p>
            <a:pPr marL="457200" indent="-457200">
              <a:buAutoNum type="arabicPeriod"/>
            </a:pPr>
            <a:r>
              <a:rPr lang="en-US" dirty="0"/>
              <a:t>Proses Map Reducing</a:t>
            </a:r>
          </a:p>
          <a:p>
            <a:pPr marL="457200" indent="-457200">
              <a:buAutoNum type="arabicPeriod"/>
            </a:pPr>
            <a:r>
              <a:rPr lang="en-US" dirty="0"/>
              <a:t>Proses Spark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7719</TotalTime>
  <Words>638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Candara</vt:lpstr>
      <vt:lpstr>Rockwell</vt:lpstr>
      <vt:lpstr>Rockwell Condensed</vt:lpstr>
      <vt:lpstr>Wingdings</vt:lpstr>
      <vt:lpstr>Wood Type</vt:lpstr>
      <vt:lpstr>Final Project</vt:lpstr>
      <vt:lpstr>Outline</vt:lpstr>
      <vt:lpstr>Tools</vt:lpstr>
      <vt:lpstr>Data yang digunakan</vt:lpstr>
      <vt:lpstr>Data yang digunakan (2)</vt:lpstr>
      <vt:lpstr>STUDI KASUS (1)</vt:lpstr>
      <vt:lpstr>STUDI KASUS (2)</vt:lpstr>
      <vt:lpstr>Flow arsitektur</vt:lpstr>
      <vt:lpstr>Langkah pengerjaan </vt:lpstr>
      <vt:lpstr>Langkah pengerjaan (cont’)</vt:lpstr>
      <vt:lpstr>Langkah pengerjaan (cont’)</vt:lpstr>
      <vt:lpstr>PENYELESAIAN dengan Metode MAPreduce</vt:lpstr>
      <vt:lpstr>PENYELESAIAN dengan Metode SPARK &amp; Python streaming</vt:lpstr>
      <vt:lpstr>informasi trend jumlah barang yang terbeli</vt:lpstr>
      <vt:lpstr>informasi trend jumlah pelanggan yang membeli</vt:lpstr>
      <vt:lpstr>informasi trend jumlah transaksi yang terjadi</vt:lpstr>
      <vt:lpstr>Trend jumlah pelanggan yang membeli</vt:lpstr>
      <vt:lpstr>Trend jumlah transaksi yang terjadi</vt:lpstr>
      <vt:lpstr>Trend jumlah barang yang terbeli</vt:lpstr>
      <vt:lpstr>Product terbanyak terbeli</vt:lpstr>
      <vt:lpstr>TREND jumlah transaksi yang terjadi pada tiap wilayah</vt:lpstr>
      <vt:lpstr>informasi distribusi usia dan jenis kelamin pelanggan</vt:lpstr>
      <vt:lpstr>Airflow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Winda A. Tampubolon</dc:creator>
  <cp:lastModifiedBy>Winda A. Tampubolon</cp:lastModifiedBy>
  <cp:revision>38</cp:revision>
  <dcterms:created xsi:type="dcterms:W3CDTF">2022-10-13T08:22:55Z</dcterms:created>
  <dcterms:modified xsi:type="dcterms:W3CDTF">2022-10-18T17:34:08Z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