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730.xml" ContentType="application/vnd.openxmlformats-officedocument.presentationml.tags+xml"/>
  <Override PartName="/ppt/tags/tag7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0" r:id="rId4"/>
    <p:sldId id="261" r:id="rId5"/>
    <p:sldId id="260" r:id="rId6"/>
    <p:sldId id="319" r:id="rId7"/>
    <p:sldId id="263" r:id="rId8"/>
    <p:sldId id="265" r:id="rId9"/>
    <p:sldId id="291" r:id="rId10"/>
    <p:sldId id="322" r:id="rId11"/>
    <p:sldId id="266" r:id="rId12"/>
    <p:sldId id="268" r:id="rId13"/>
    <p:sldId id="324" r:id="rId14"/>
    <p:sldId id="271" r:id="rId15"/>
    <p:sldId id="274" r:id="rId16"/>
    <p:sldId id="32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Impact" panose="020B0806030902050204" pitchFamily="34" charset="0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9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梁 峥" initials="ZL" lastIdx="6" clrIdx="0">
    <p:extLst>
      <p:ext uri="{19B8F6BF-5375-455C-9EA6-DF929625EA0E}">
        <p15:presenceInfo xmlns:p15="http://schemas.microsoft.com/office/powerpoint/2012/main" userId="梁 峥" providerId="None"/>
      </p:ext>
    </p:extLst>
  </p:cmAuthor>
  <p:cmAuthor id="2" name="TYF" initials="T" lastIdx="2" clrIdx="1">
    <p:extLst>
      <p:ext uri="{19B8F6BF-5375-455C-9EA6-DF929625EA0E}">
        <p15:presenceInfo xmlns:p15="http://schemas.microsoft.com/office/powerpoint/2012/main" userId="807ece2464fb7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 autoAdjust="0"/>
    <p:restoredTop sz="94660"/>
  </p:normalViewPr>
  <p:slideViewPr>
    <p:cSldViewPr>
      <p:cViewPr varScale="1">
        <p:scale>
          <a:sx n="99" d="100"/>
          <a:sy n="99" d="100"/>
        </p:scale>
        <p:origin x="77" y="341"/>
      </p:cViewPr>
      <p:guideLst>
        <p:guide orient="horz" pos="1539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0T10:53:02.1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5E41-DC67-4C41-B662-A4FF56AF8058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1D22-0C37-4AE8-AAA6-EF65D257B1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D5265ADF-2F76-47B8-B41D-4D44C6969283}" type="slidenum">
              <a:rPr lang="zh-CN" altLang="en-US">
                <a:latin typeface="Calibri" panose="020F0502020204030204" pitchFamily="34" charset="0"/>
              </a:rPr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D759F-F867-4A76-B8B8-450D9F7E6B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D6CD-A187-4476-AD7D-58C44BB4825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F173A-C9F1-4782-A156-F41A523270BB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D6CD-A187-4476-AD7D-58C44BB4825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66AFC73-5C88-4A74-B398-EC30DE4C4625}" type="slidenum">
              <a:rPr lang="zh-CN" altLang="en-US">
                <a:solidFill>
                  <a:prstClr val="black"/>
                </a:solidFill>
                <a:latin typeface="Calibri" panose="020F0502020204030204" pitchFamily="34" charset="0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D6CD-A187-4476-AD7D-58C44BB4825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ED7D417-EB1E-485A-B0A8-10DD90284E07}" type="slidenum">
              <a:rPr lang="zh-CN" altLang="en-US">
                <a:latin typeface="Calibri" panose="020F0502020204030204" pitchFamily="34" charset="0"/>
              </a:rPr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D759F-F867-4A76-B8B8-450D9F7E6B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D6CD-A187-4476-AD7D-58C44BB4825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/>
          <a:stretch>
            <a:fillRect/>
          </a:stretch>
        </p:blipFill>
        <p:spPr>
          <a:xfrm flipH="1">
            <a:off x="-28575" y="0"/>
            <a:ext cx="4171950" cy="5143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8575" y="-6531"/>
            <a:ext cx="4781005" cy="515003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/>
          <a:stretch>
            <a:fillRect/>
          </a:stretch>
        </p:blipFill>
        <p:spPr>
          <a:xfrm>
            <a:off x="5095332" y="0"/>
            <a:ext cx="4048669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8" y="1500187"/>
            <a:ext cx="5380262" cy="137256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4" y="2960853"/>
            <a:ext cx="5380262" cy="44338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F5F5F"/>
                </a:solidFill>
              </a:defRPr>
            </a:lvl1pPr>
            <a:lvl2pPr marL="144780" indent="0" algn="ctr">
              <a:buNone/>
              <a:defRPr sz="600"/>
            </a:lvl2pPr>
            <a:lvl3pPr marL="289560" indent="0" algn="ctr">
              <a:buNone/>
              <a:defRPr sz="600"/>
            </a:lvl3pPr>
            <a:lvl4pPr marL="433705" indent="0" algn="ctr">
              <a:buNone/>
              <a:defRPr sz="500"/>
            </a:lvl4pPr>
            <a:lvl5pPr marL="578485" indent="0" algn="ctr">
              <a:buNone/>
              <a:defRPr sz="500"/>
            </a:lvl5pPr>
            <a:lvl6pPr marL="723265" indent="0" algn="ctr">
              <a:buNone/>
              <a:defRPr sz="500"/>
            </a:lvl6pPr>
            <a:lvl7pPr marL="868045" indent="0" algn="ctr">
              <a:buNone/>
              <a:defRPr sz="500"/>
            </a:lvl7pPr>
            <a:lvl8pPr marL="1012825" indent="0" algn="ctr">
              <a:buNone/>
              <a:defRPr sz="500"/>
            </a:lvl8pPr>
            <a:lvl9pPr marL="1157605" indent="0" algn="ctr">
              <a:buNone/>
              <a:defRPr sz="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AE9-A0B1-4DD8-966A-8988A2E7F308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01A8-666C-47D9-8F1E-E4C085229C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572250" y="4881569"/>
            <a:ext cx="2057400" cy="273844"/>
          </a:xfrm>
          <a:prstGeom prst="rect">
            <a:avLst/>
          </a:prstGeom>
        </p:spPr>
        <p:txBody>
          <a:bodyPr vert="horz" lIns="28932" tIns="14467" rIns="28932" bIns="14467" rtlCol="0" anchor="ctr"/>
          <a:lstStyle>
            <a:defPPr>
              <a:defRPr lang="zh-CN"/>
            </a:defPPr>
            <a:lvl1pPr marL="0" algn="r" defTabSz="1218565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906490-237C-474C-BA2E-D98840BC1F8F}" type="slidenum">
              <a:rPr lang="zh-CN" altLang="en-US" sz="400" smtClean="0"/>
              <a:t>‹#›</a:t>
            </a:fld>
            <a:endParaRPr lang="zh-CN" altLang="en-US" sz="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157734"/>
            <a:ext cx="555498" cy="384048"/>
            <a:chOff x="0" y="192024"/>
            <a:chExt cx="740664" cy="512064"/>
          </a:xfrm>
        </p:grpSpPr>
        <p:sp>
          <p:nvSpPr>
            <p:cNvPr id="8" name="矩形 7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69498"/>
            <a:ext cx="8139644" cy="49339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/>
          <a:stretch>
            <a:fillRect/>
          </a:stretch>
        </p:blipFill>
        <p:spPr>
          <a:xfrm flipH="1">
            <a:off x="-28575" y="0"/>
            <a:ext cx="3757613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8575" y="0"/>
            <a:ext cx="4407694" cy="515003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63" y="1078706"/>
            <a:ext cx="8010253" cy="37671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9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C596D5A-DC2E-4AAE-A2AB-3C5FBCA6A62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9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C782B1-88CD-4A03-981A-E05FB4213B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63" y="189650"/>
            <a:ext cx="8010253" cy="56759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288925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03835" indent="-203835" algn="l" defTabSz="288925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SzPct val="60000"/>
        <a:buFont typeface="Wingdings" panose="05000000000000000000" pitchFamily="2" charset="2"/>
        <a:buChar char="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03835" indent="-203835" algn="l" defTabSz="288925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50609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65087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79565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521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9360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478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956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37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48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326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804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76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5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75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.png"/><Relationship Id="rId5" Type="http://schemas.openxmlformats.org/officeDocument/2006/relationships/tags" Target="../tags/tag73.xml"/><Relationship Id="rId10" Type="http://schemas.openxmlformats.org/officeDocument/2006/relationships/tags" Target="../tags/tag730.xml"/><Relationship Id="rId4" Type="http://schemas.openxmlformats.org/officeDocument/2006/relationships/tags" Target="../tags/tag72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6" Type="http://schemas.openxmlformats.org/officeDocument/2006/relationships/notesSlide" Target="../notesSlides/notesSlide14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notesSlide" Target="../notesSlides/notesSlide7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6" Type="http://schemas.openxmlformats.org/officeDocument/2006/relationships/notesSlide" Target="../notesSlides/notesSlide8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79606" y="2466041"/>
            <a:ext cx="50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39536" y="2937411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40" y="1917700"/>
            <a:ext cx="4512945" cy="544195"/>
          </a:xfrm>
        </p:spPr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面向大规模实体识别的自动特征工程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577" y="2564992"/>
            <a:ext cx="3235388" cy="339455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数据科学与大数据技术专业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340" y="2970530"/>
            <a:ext cx="170561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答辩人：唐亚锋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2208" y="2970778"/>
            <a:ext cx="151216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导师：王宏志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-36195" y="0"/>
            <a:ext cx="3545205" cy="721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问题定义</a:t>
            </a:r>
          </a:p>
        </p:txBody>
      </p:sp>
      <p:sp>
        <p:nvSpPr>
          <p:cNvPr id="3074" name="MH_SubTitle_2"/>
          <p:cNvSpPr/>
          <p:nvPr>
            <p:custDataLst>
              <p:tags r:id="rId3"/>
            </p:custDataLst>
          </p:nvPr>
        </p:nvSpPr>
        <p:spPr bwMode="auto">
          <a:xfrm>
            <a:off x="4479290" y="1647190"/>
            <a:ext cx="3486150" cy="421640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80000" rIns="18000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问题一：实体识别</a:t>
            </a:r>
          </a:p>
        </p:txBody>
      </p:sp>
      <p:sp>
        <p:nvSpPr>
          <p:cNvPr id="3075" name="MH_SubTitle_1"/>
          <p:cNvSpPr/>
          <p:nvPr>
            <p:custDataLst>
              <p:tags r:id="rId4"/>
            </p:custDataLst>
          </p:nvPr>
        </p:nvSpPr>
        <p:spPr bwMode="auto">
          <a:xfrm>
            <a:off x="972185" y="3097530"/>
            <a:ext cx="3700145" cy="421640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80000" rIns="18000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问题二：实体识别的特征工程</a:t>
            </a:r>
          </a:p>
        </p:txBody>
      </p:sp>
      <p:sp>
        <p:nvSpPr>
          <p:cNvPr id="13" name="MH_Title_1"/>
          <p:cNvSpPr/>
          <p:nvPr>
            <p:custDataLst>
              <p:tags r:id="rId5"/>
            </p:custDataLst>
          </p:nvPr>
        </p:nvSpPr>
        <p:spPr>
          <a:xfrm>
            <a:off x="3708625" y="1743897"/>
            <a:ext cx="1656000" cy="1656000"/>
          </a:xfrm>
          <a:prstGeom prst="donut">
            <a:avLst>
              <a:gd name="adj" fmla="val 6327"/>
            </a:avLst>
          </a:prstGeom>
          <a:solidFill>
            <a:schemeClr val="accent1"/>
          </a:solidFill>
        </p:spPr>
        <p:txBody>
          <a:bodyPr lIns="0" tIns="0" rIns="0" bIns="0" anchor="ctr">
            <a:normAutofit fontScale="6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dirty="0">
                <a:solidFill>
                  <a:schemeClr val="accent1"/>
                </a:solidFill>
                <a:cs typeface="+mn-ea"/>
                <a:sym typeface="+mn-lt"/>
              </a:rPr>
              <a:t>问题定义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H_Text_1"/>
              <p:cNvSpPr/>
              <p:nvPr>
                <p:custDataLst>
                  <p:tags r:id="rId6"/>
                </p:custDataLst>
              </p:nvPr>
            </p:nvSpPr>
            <p:spPr>
              <a:xfrm>
                <a:off x="5412667" y="2151142"/>
                <a:ext cx="2422583" cy="941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9989" tIns="0" rIns="119989" bIns="0" rtlCol="0" anchor="t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考虑关系型数据中，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𝐷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𝐷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’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为两个实体元组集合，</a:t>
                </a:r>
                <a:r>
                  <a:rPr lang="zh-CN" altLang="en-US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𝐷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𝐷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’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中的实体元组可以具有不同关系模式表示。实体识别的目标是找到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𝐷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𝐷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’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之间表示同一真实世界客体的所有实体元组对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MH_Text_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412667" y="2151142"/>
                <a:ext cx="2422583" cy="941436"/>
              </a:xfrm>
              <a:prstGeom prst="rect">
                <a:avLst/>
              </a:prstGeom>
              <a:blipFill rotWithShape="1">
                <a:blip r:embed="rId11"/>
                <a:stretch>
                  <a:fillRect l="-23" t="-42" r="26" b="-1023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H_Text_1"/>
              <p:cNvSpPr/>
              <p:nvPr>
                <p:custDataLst>
                  <p:tags r:id="rId7"/>
                </p:custDataLst>
              </p:nvPr>
            </p:nvSpPr>
            <p:spPr>
              <a:xfrm>
                <a:off x="1282431" y="1837241"/>
                <a:ext cx="2483635" cy="7177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9989" tIns="0" rIns="119989" bIns="0" rtlCol="0" anchor="t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对于具有不同关系模式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R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的实体对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&lt;</m:t>
                    </m:r>
                    <m:sSub>
                      <m:sSubPr>
                        <m:ctrlP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𝑎</m:t>
                        </m:r>
                      </m:sub>
                    </m:sSub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𝑏</m:t>
                        </m:r>
                      </m:sub>
                    </m:sSub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&gt;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，通过设计特征空间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𝑆</m:t>
                    </m:r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𝑎</m:t>
                        </m:r>
                      </m:sub>
                    </m:sSub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𝑏</m:t>
                        </m:r>
                      </m:sub>
                    </m:sSub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,</m:t>
                    </m:r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𝑉</m:t>
                    </m:r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，将实体记录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𝑎</m:t>
                        </m:r>
                      </m:sub>
                    </m:sSub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05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中的属性数据映射到高维空间转换为特征向量</a:t>
                </a:r>
                <a14:m>
                  <m:oMath xmlns:m="http://schemas.openxmlformats.org/officeDocument/2006/math">
                    <m:r>
                      <a:rPr lang="en-US" altLang="zh-CN" sz="105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𝑉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，并输入实体识别模型搜索超参数的过程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MH_Text_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82431" y="1837241"/>
                <a:ext cx="2483635" cy="717712"/>
              </a:xfrm>
              <a:prstGeom prst="rect">
                <a:avLst/>
              </a:prstGeom>
              <a:blipFill rotWithShape="1">
                <a:blip r:embed="rId13"/>
                <a:stretch>
                  <a:fillRect l="-15" t="-26" r="21" b="-7356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  <p:bldP spid="3075" grpId="0" bldLvl="0" animBg="1"/>
      <p:bldP spid="13" grpId="0" bldLvl="0" animBg="1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1641198" y="1314117"/>
            <a:ext cx="6096000" cy="6804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969813" y="933846"/>
            <a:ext cx="4224337" cy="762238"/>
          </a:xfrm>
          <a:prstGeom prst="roundRect">
            <a:avLst>
              <a:gd name="adj" fmla="val 12134"/>
            </a:avLst>
          </a:prstGeom>
          <a:gradFill rotWithShape="1">
            <a:gsLst>
              <a:gs pos="100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cs typeface="+mn-ea"/>
                <a:sym typeface="+mn-lt"/>
              </a:rPr>
              <a:t>实体识别特征工程空间构建</a:t>
            </a:r>
          </a:p>
        </p:txBody>
      </p:sp>
      <p:sp>
        <p:nvSpPr>
          <p:cNvPr id="130" name="矩形 129"/>
          <p:cNvSpPr/>
          <p:nvPr/>
        </p:nvSpPr>
        <p:spPr>
          <a:xfrm>
            <a:off x="1641198" y="2538838"/>
            <a:ext cx="6096000" cy="6804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641198" y="3763558"/>
            <a:ext cx="6096000" cy="6804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976955" y="2164283"/>
            <a:ext cx="4210051" cy="756523"/>
          </a:xfrm>
          <a:prstGeom prst="round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400" kern="0" dirty="0">
                <a:solidFill>
                  <a:schemeClr val="accent1"/>
                </a:solidFill>
                <a:cs typeface="+mn-ea"/>
                <a:sym typeface="+mn-lt"/>
              </a:rPr>
              <a:t>自动化特征工程的超参搜索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1976955" y="3389003"/>
            <a:ext cx="4210051" cy="756523"/>
          </a:xfrm>
          <a:prstGeom prst="round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400" kern="0" dirty="0">
                <a:solidFill>
                  <a:schemeClr val="accent1"/>
                </a:solidFill>
                <a:cs typeface="+mn-ea"/>
                <a:sym typeface="+mn-lt"/>
              </a:rPr>
              <a:t>时空有效的自动特征工程加速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136418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264" y="2572391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64" y="378059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主要研究内容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9" grpId="0" animBg="1"/>
      <p:bldP spid="130" grpId="0" animBg="1"/>
      <p:bldP spid="131" grpId="0" animBg="1"/>
      <p:bldP spid="134" grpId="0" animBg="1"/>
      <p:bldP spid="137" grpId="0" animBg="1"/>
      <p:bldP spid="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研究方案</a:t>
            </a:r>
          </a:p>
        </p:txBody>
      </p:sp>
      <p:pic>
        <p:nvPicPr>
          <p:cNvPr id="3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915670"/>
            <a:ext cx="3974465" cy="3669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实体识别特征工程空间构建说明</a:t>
            </a:r>
          </a:p>
        </p:txBody>
      </p:sp>
      <p:pic>
        <p:nvPicPr>
          <p:cNvPr id="3" name="图片 2" descr="特征工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1347470"/>
            <a:ext cx="8434070" cy="2279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961" y="2465102"/>
            <a:ext cx="3960444" cy="504056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6230" y="2517074"/>
            <a:ext cx="3163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进度安排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566" y="1059583"/>
            <a:ext cx="948873" cy="1143356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2055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55880" y="1344930"/>
            <a:ext cx="193992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00" b="1" dirty="0">
                <a:solidFill>
                  <a:srgbClr val="4B4D4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2022.10-2022.11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69465" y="1894205"/>
            <a:ext cx="3170555" cy="194945"/>
            <a:chOff x="1989201" y="1944750"/>
            <a:chExt cx="5114168" cy="195244"/>
          </a:xfrm>
        </p:grpSpPr>
        <p:sp>
          <p:nvSpPr>
            <p:cNvPr id="18" name="MH_Other_3"/>
            <p:cNvSpPr/>
            <p:nvPr>
              <p:custDataLst>
                <p:tags r:id="rId13"/>
              </p:custDataLst>
            </p:nvPr>
          </p:nvSpPr>
          <p:spPr>
            <a:xfrm>
              <a:off x="1989201" y="1944750"/>
              <a:ext cx="5114168" cy="1952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Other_5"/>
            <p:cNvSpPr/>
            <p:nvPr>
              <p:custDataLst>
                <p:tags r:id="rId14"/>
              </p:custDataLst>
            </p:nvPr>
          </p:nvSpPr>
          <p:spPr>
            <a:xfrm>
              <a:off x="1989201" y="1944750"/>
              <a:ext cx="2512259" cy="1952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58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826895"/>
            <a:ext cx="188404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00" b="1" dirty="0">
                <a:solidFill>
                  <a:srgbClr val="47494B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2022.12-2023.3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69465" y="2387600"/>
            <a:ext cx="3155315" cy="193675"/>
            <a:chOff x="1989199" y="2437850"/>
            <a:chExt cx="5114170" cy="193820"/>
          </a:xfrm>
          <a:solidFill>
            <a:schemeClr val="accent1"/>
          </a:solidFill>
        </p:grpSpPr>
        <p:sp>
          <p:nvSpPr>
            <p:cNvPr id="19" name="MH_Other_2"/>
            <p:cNvSpPr/>
            <p:nvPr>
              <p:custDataLst>
                <p:tags r:id="rId11"/>
              </p:custDataLst>
            </p:nvPr>
          </p:nvSpPr>
          <p:spPr>
            <a:xfrm>
              <a:off x="1989201" y="2437850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  <p:sp>
          <p:nvSpPr>
            <p:cNvPr id="27" name="MH_Other_6"/>
            <p:cNvSpPr/>
            <p:nvPr>
              <p:custDataLst>
                <p:tags r:id="rId12"/>
              </p:custDataLst>
            </p:nvPr>
          </p:nvSpPr>
          <p:spPr>
            <a:xfrm>
              <a:off x="1989199" y="2437850"/>
              <a:ext cx="3623866" cy="193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1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308860"/>
            <a:ext cx="188404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00" b="1" dirty="0">
                <a:solidFill>
                  <a:srgbClr val="47494B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2023.3-2023.5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69465" y="2861945"/>
            <a:ext cx="3155315" cy="193675"/>
            <a:chOff x="1989201" y="2912421"/>
            <a:chExt cx="5140028" cy="193820"/>
          </a:xfrm>
        </p:grpSpPr>
        <p:sp>
          <p:nvSpPr>
            <p:cNvPr id="21" name="MH_Other_1"/>
            <p:cNvSpPr/>
            <p:nvPr>
              <p:custDataLst>
                <p:tags r:id="rId9"/>
              </p:custDataLst>
            </p:nvPr>
          </p:nvSpPr>
          <p:spPr>
            <a:xfrm>
              <a:off x="1989201" y="2912421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  <p:sp>
          <p:nvSpPr>
            <p:cNvPr id="31" name="MH_Other_7"/>
            <p:cNvSpPr/>
            <p:nvPr>
              <p:custDataLst>
                <p:tags r:id="rId10"/>
              </p:custDataLst>
            </p:nvPr>
          </p:nvSpPr>
          <p:spPr>
            <a:xfrm>
              <a:off x="1989201" y="2912421"/>
              <a:ext cx="5140028" cy="1938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4" name="MH_SubTitle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790190"/>
            <a:ext cx="188404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00" b="1" dirty="0">
                <a:solidFill>
                  <a:srgbClr val="4B4D4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2023.5-2023.6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69465" y="1417320"/>
            <a:ext cx="3176270" cy="193675"/>
            <a:chOff x="1989199" y="1467327"/>
            <a:chExt cx="5114170" cy="193820"/>
          </a:xfrm>
        </p:grpSpPr>
        <p:sp>
          <p:nvSpPr>
            <p:cNvPr id="6" name="MH_Other_4"/>
            <p:cNvSpPr/>
            <p:nvPr>
              <p:custDataLst>
                <p:tags r:id="rId7"/>
              </p:custDataLst>
            </p:nvPr>
          </p:nvSpPr>
          <p:spPr>
            <a:xfrm>
              <a:off x="1989201" y="1467327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  <p:sp>
          <p:nvSpPr>
            <p:cNvPr id="20" name="MH_Other_8"/>
            <p:cNvSpPr/>
            <p:nvPr>
              <p:custDataLst>
                <p:tags r:id="rId8"/>
              </p:custDataLst>
            </p:nvPr>
          </p:nvSpPr>
          <p:spPr>
            <a:xfrm>
              <a:off x="1989199" y="1467327"/>
              <a:ext cx="1300525" cy="1938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4D4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89554" y="3460412"/>
            <a:ext cx="6819165" cy="600075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B4D4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预期目标：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B4D4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完成模型设计，通过实验测试大规模实体识别特征工程效率，完成毕业论文。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23890" y="1347470"/>
            <a:ext cx="3634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场景调研与定义完善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23890" y="1813560"/>
            <a:ext cx="3634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设计模型进行初步实验，参加中期答辩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723890" y="2305050"/>
            <a:ext cx="3634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优化自动特征工程与模型，准备撰写毕业论文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23890" y="2846705"/>
            <a:ext cx="3634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撰写毕业设计论文，准备毕设答辩</a:t>
            </a: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  <p:bldP spid="2058" grpId="0"/>
      <p:bldP spid="2061" grpId="0"/>
      <p:bldP spid="2064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79606" y="2466041"/>
            <a:ext cx="50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39536" y="2937411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40" y="1917700"/>
            <a:ext cx="4512945" cy="544195"/>
          </a:xfrm>
        </p:spPr>
        <p:txBody>
          <a:bodyPr/>
          <a:lstStyle/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请各位老师批评指正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577" y="2564992"/>
            <a:ext cx="3235388" cy="339455"/>
          </a:xfrm>
        </p:spPr>
        <p:txBody>
          <a:bodyPr anchor="ctr">
            <a:norm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数据科学与大数据技术专业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340" y="2970530"/>
            <a:ext cx="170561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答辩人：唐亚锋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2208" y="2970778"/>
            <a:ext cx="151216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导师：王宏志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-36195" y="0"/>
            <a:ext cx="3545205" cy="721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07904" y="339502"/>
            <a:ext cx="1609725" cy="407690"/>
          </a:xfrm>
        </p:spPr>
        <p:txBody>
          <a:bodyPr/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 录</a:t>
            </a:r>
          </a:p>
        </p:txBody>
      </p:sp>
      <p:sp>
        <p:nvSpPr>
          <p:cNvPr id="15" name="矩形 14"/>
          <p:cNvSpPr/>
          <p:nvPr/>
        </p:nvSpPr>
        <p:spPr>
          <a:xfrm>
            <a:off x="613498" y="2727478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3708" y="2727478"/>
            <a:ext cx="1080000" cy="10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52653" y="2727478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458" y="298294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668" y="296959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613" y="296959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498" y="3550244"/>
            <a:ext cx="104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研究目的与意义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9708" y="3550244"/>
            <a:ext cx="104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国内外研究综述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8653" y="3550245"/>
            <a:ext cx="104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研究内容与研究方案</a:t>
            </a:r>
          </a:p>
        </p:txBody>
      </p:sp>
      <p:sp>
        <p:nvSpPr>
          <p:cNvPr id="61" name="矩形 60"/>
          <p:cNvSpPr/>
          <p:nvPr/>
        </p:nvSpPr>
        <p:spPr>
          <a:xfrm>
            <a:off x="6696408" y="2727478"/>
            <a:ext cx="1080000" cy="10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368" y="2969597"/>
            <a:ext cx="720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2408" y="3550243"/>
            <a:ext cx="104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进度安排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2729274" y="1419622"/>
            <a:ext cx="948873" cy="1143356"/>
            <a:chOff x="2061254" y="1203598"/>
            <a:chExt cx="948873" cy="1143356"/>
          </a:xfrm>
        </p:grpSpPr>
        <p:sp>
          <p:nvSpPr>
            <p:cNvPr id="56" name="椭圆 11"/>
            <p:cNvSpPr/>
            <p:nvPr/>
          </p:nvSpPr>
          <p:spPr>
            <a:xfrm>
              <a:off x="206125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8" name="KSO_Shape"/>
            <p:cNvSpPr/>
            <p:nvPr/>
          </p:nvSpPr>
          <p:spPr bwMode="auto">
            <a:xfrm>
              <a:off x="2324837" y="1385459"/>
              <a:ext cx="421702" cy="667602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18219" y="1419622"/>
            <a:ext cx="948873" cy="1143356"/>
            <a:chOff x="3443444" y="1203598"/>
            <a:chExt cx="948873" cy="1143356"/>
          </a:xfrm>
        </p:grpSpPr>
        <p:sp>
          <p:nvSpPr>
            <p:cNvPr id="57" name="椭圆 11"/>
            <p:cNvSpPr/>
            <p:nvPr/>
          </p:nvSpPr>
          <p:spPr>
            <a:xfrm>
              <a:off x="344344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KSO_Shape"/>
            <p:cNvSpPr/>
            <p:nvPr/>
          </p:nvSpPr>
          <p:spPr bwMode="auto">
            <a:xfrm>
              <a:off x="3582756" y="1384695"/>
              <a:ext cx="670248" cy="669131"/>
            </a:xfrm>
            <a:custGeom>
              <a:avLst/>
              <a:gdLst>
                <a:gd name="T0" fmla="*/ 1435690 w 5147"/>
                <a:gd name="T1" fmla="*/ 1165934 h 5145"/>
                <a:gd name="T2" fmla="*/ 1462708 w 5147"/>
                <a:gd name="T3" fmla="*/ 1091584 h 5145"/>
                <a:gd name="T4" fmla="*/ 1474552 w 5147"/>
                <a:gd name="T5" fmla="*/ 867423 h 5145"/>
                <a:gd name="T6" fmla="*/ 1440131 w 5147"/>
                <a:gd name="T7" fmla="*/ 746834 h 5145"/>
                <a:gd name="T8" fmla="*/ 1367218 w 5147"/>
                <a:gd name="T9" fmla="*/ 623656 h 5145"/>
                <a:gd name="T10" fmla="*/ 1264325 w 5147"/>
                <a:gd name="T11" fmla="*/ 524892 h 5145"/>
                <a:gd name="T12" fmla="*/ 1138114 w 5147"/>
                <a:gd name="T13" fmla="*/ 456830 h 5145"/>
                <a:gd name="T14" fmla="*/ 867928 w 5147"/>
                <a:gd name="T15" fmla="*/ 429457 h 5145"/>
                <a:gd name="T16" fmla="*/ 801307 w 5147"/>
                <a:gd name="T17" fmla="*/ 444993 h 5145"/>
                <a:gd name="T18" fmla="*/ 727653 w 5147"/>
                <a:gd name="T19" fmla="*/ 472736 h 5145"/>
                <a:gd name="T20" fmla="*/ 483375 w 5147"/>
                <a:gd name="T21" fmla="*/ 707255 h 5145"/>
                <a:gd name="T22" fmla="*/ 452285 w 5147"/>
                <a:gd name="T23" fmla="*/ 779016 h 5145"/>
                <a:gd name="T24" fmla="*/ 432298 w 5147"/>
                <a:gd name="T25" fmla="*/ 855956 h 5145"/>
                <a:gd name="T26" fmla="*/ 443772 w 5147"/>
                <a:gd name="T27" fmla="*/ 1097502 h 5145"/>
                <a:gd name="T28" fmla="*/ 502251 w 5147"/>
                <a:gd name="T29" fmla="*/ 1229558 h 5145"/>
                <a:gd name="T30" fmla="*/ 593300 w 5147"/>
                <a:gd name="T31" fmla="*/ 1339419 h 5145"/>
                <a:gd name="T32" fmla="*/ 709887 w 5147"/>
                <a:gd name="T33" fmla="*/ 1421167 h 5145"/>
                <a:gd name="T34" fmla="*/ 847201 w 5147"/>
                <a:gd name="T35" fmla="*/ 1469625 h 5145"/>
                <a:gd name="T36" fmla="*/ 1070383 w 5147"/>
                <a:gd name="T37" fmla="*/ 1466665 h 5145"/>
                <a:gd name="T38" fmla="*/ 1146257 w 5147"/>
                <a:gd name="T39" fmla="*/ 1443362 h 5145"/>
                <a:gd name="T40" fmla="*/ 1846521 w 5147"/>
                <a:gd name="T41" fmla="*/ 1844706 h 5145"/>
                <a:gd name="T42" fmla="*/ 1006722 w 5147"/>
                <a:gd name="T43" fmla="*/ 527112 h 5145"/>
                <a:gd name="T44" fmla="*/ 1079636 w 5147"/>
                <a:gd name="T45" fmla="*/ 543018 h 5145"/>
                <a:gd name="T46" fmla="*/ 1146997 w 5147"/>
                <a:gd name="T47" fmla="*/ 570390 h 5145"/>
                <a:gd name="T48" fmla="*/ 1208437 w 5147"/>
                <a:gd name="T49" fmla="*/ 608860 h 5145"/>
                <a:gd name="T50" fmla="*/ 1262104 w 5147"/>
                <a:gd name="T51" fmla="*/ 656208 h 5145"/>
                <a:gd name="T52" fmla="*/ 1307259 w 5147"/>
                <a:gd name="T53" fmla="*/ 712433 h 5145"/>
                <a:gd name="T54" fmla="*/ 1342790 w 5147"/>
                <a:gd name="T55" fmla="*/ 775317 h 5145"/>
                <a:gd name="T56" fmla="*/ 1367218 w 5147"/>
                <a:gd name="T57" fmla="*/ 844858 h 5145"/>
                <a:gd name="T58" fmla="*/ 1379432 w 5147"/>
                <a:gd name="T59" fmla="*/ 918469 h 5145"/>
                <a:gd name="T60" fmla="*/ 1379432 w 5147"/>
                <a:gd name="T61" fmla="*/ 982092 h 5145"/>
                <a:gd name="T62" fmla="*/ 1368698 w 5147"/>
                <a:gd name="T63" fmla="*/ 1052004 h 5145"/>
                <a:gd name="T64" fmla="*/ 1065201 w 5147"/>
                <a:gd name="T65" fmla="*/ 734627 h 5145"/>
                <a:gd name="T66" fmla="*/ 851643 w 5147"/>
                <a:gd name="T67" fmla="*/ 535620 h 5145"/>
                <a:gd name="T68" fmla="*/ 921595 w 5147"/>
                <a:gd name="T69" fmla="*/ 524892 h 5145"/>
                <a:gd name="T70" fmla="*/ 1034851 w 5147"/>
                <a:gd name="T71" fmla="*/ 959898 h 5145"/>
                <a:gd name="T72" fmla="*/ 1010794 w 5147"/>
                <a:gd name="T73" fmla="*/ 1010205 h 5145"/>
                <a:gd name="T74" fmla="*/ 960828 w 5147"/>
                <a:gd name="T75" fmla="*/ 1033879 h 5145"/>
                <a:gd name="T76" fmla="*/ 912712 w 5147"/>
                <a:gd name="T77" fmla="*/ 1024631 h 5145"/>
                <a:gd name="T78" fmla="*/ 876071 w 5147"/>
                <a:gd name="T79" fmla="*/ 983942 h 5145"/>
                <a:gd name="T80" fmla="*/ 870889 w 5147"/>
                <a:gd name="T81" fmla="*/ 934745 h 5145"/>
                <a:gd name="T82" fmla="*/ 899758 w 5147"/>
                <a:gd name="T83" fmla="*/ 887397 h 5145"/>
                <a:gd name="T84" fmla="*/ 952315 w 5147"/>
                <a:gd name="T85" fmla="*/ 868532 h 5145"/>
                <a:gd name="T86" fmla="*/ 998950 w 5147"/>
                <a:gd name="T87" fmla="*/ 882958 h 5145"/>
                <a:gd name="T88" fmla="*/ 1031520 w 5147"/>
                <a:gd name="T89" fmla="*/ 926977 h 5145"/>
                <a:gd name="T90" fmla="*/ 941582 w 5147"/>
                <a:gd name="T91" fmla="*/ 1379368 h 5145"/>
                <a:gd name="T92" fmla="*/ 866077 w 5147"/>
                <a:gd name="T93" fmla="*/ 1370861 h 5145"/>
                <a:gd name="T94" fmla="*/ 795755 w 5147"/>
                <a:gd name="T95" fmla="*/ 1349776 h 5145"/>
                <a:gd name="T96" fmla="*/ 730244 w 5147"/>
                <a:gd name="T97" fmla="*/ 1317225 h 5145"/>
                <a:gd name="T98" fmla="*/ 672135 w 5147"/>
                <a:gd name="T99" fmla="*/ 1275056 h 5145"/>
                <a:gd name="T100" fmla="*/ 622169 w 5147"/>
                <a:gd name="T101" fmla="*/ 1223269 h 5145"/>
                <a:gd name="T102" fmla="*/ 581086 w 5147"/>
                <a:gd name="T103" fmla="*/ 1164085 h 5145"/>
                <a:gd name="T104" fmla="*/ 549996 w 5147"/>
                <a:gd name="T105" fmla="*/ 1098242 h 5145"/>
                <a:gd name="T106" fmla="*/ 530750 w 5147"/>
                <a:gd name="T107" fmla="*/ 1027221 h 5145"/>
                <a:gd name="T108" fmla="*/ 524088 w 5147"/>
                <a:gd name="T109" fmla="*/ 951391 h 5145"/>
                <a:gd name="T110" fmla="*/ 528529 w 5147"/>
                <a:gd name="T111" fmla="*/ 890357 h 5145"/>
                <a:gd name="T112" fmla="*/ 544074 w 5147"/>
                <a:gd name="T113" fmla="*/ 822664 h 5145"/>
                <a:gd name="T114" fmla="*/ 1090739 w 5147"/>
                <a:gd name="T115" fmla="*/ 1356434 h 5145"/>
                <a:gd name="T116" fmla="*/ 1023378 w 5147"/>
                <a:gd name="T117" fmla="*/ 1373450 h 5145"/>
                <a:gd name="T118" fmla="*/ 952315 w 5147"/>
                <a:gd name="T119" fmla="*/ 1379368 h 51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47" h="5145">
                  <a:moveTo>
                    <a:pt x="4989" y="4987"/>
                  </a:moveTo>
                  <a:lnTo>
                    <a:pt x="3826" y="3260"/>
                  </a:lnTo>
                  <a:lnTo>
                    <a:pt x="3841" y="3233"/>
                  </a:lnTo>
                  <a:lnTo>
                    <a:pt x="3854" y="3207"/>
                  </a:lnTo>
                  <a:lnTo>
                    <a:pt x="3867" y="3179"/>
                  </a:lnTo>
                  <a:lnTo>
                    <a:pt x="3879" y="3152"/>
                  </a:lnTo>
                  <a:lnTo>
                    <a:pt x="3892" y="3124"/>
                  </a:lnTo>
                  <a:lnTo>
                    <a:pt x="3903" y="3096"/>
                  </a:lnTo>
                  <a:lnTo>
                    <a:pt x="3914" y="3067"/>
                  </a:lnTo>
                  <a:lnTo>
                    <a:pt x="3924" y="3038"/>
                  </a:lnTo>
                  <a:lnTo>
                    <a:pt x="3934" y="3010"/>
                  </a:lnTo>
                  <a:lnTo>
                    <a:pt x="3944" y="2980"/>
                  </a:lnTo>
                  <a:lnTo>
                    <a:pt x="3952" y="2951"/>
                  </a:lnTo>
                  <a:lnTo>
                    <a:pt x="3959" y="2921"/>
                  </a:lnTo>
                  <a:lnTo>
                    <a:pt x="3967" y="2891"/>
                  </a:lnTo>
                  <a:lnTo>
                    <a:pt x="3973" y="2861"/>
                  </a:lnTo>
                  <a:lnTo>
                    <a:pt x="3979" y="2831"/>
                  </a:lnTo>
                  <a:lnTo>
                    <a:pt x="3984" y="2800"/>
                  </a:lnTo>
                  <a:lnTo>
                    <a:pt x="5147" y="2572"/>
                  </a:lnTo>
                  <a:lnTo>
                    <a:pt x="3984" y="2345"/>
                  </a:lnTo>
                  <a:lnTo>
                    <a:pt x="3974" y="2289"/>
                  </a:lnTo>
                  <a:lnTo>
                    <a:pt x="3962" y="2233"/>
                  </a:lnTo>
                  <a:lnTo>
                    <a:pt x="3947" y="2178"/>
                  </a:lnTo>
                  <a:lnTo>
                    <a:pt x="3930" y="2124"/>
                  </a:lnTo>
                  <a:lnTo>
                    <a:pt x="3912" y="2071"/>
                  </a:lnTo>
                  <a:lnTo>
                    <a:pt x="3891" y="2019"/>
                  </a:lnTo>
                  <a:lnTo>
                    <a:pt x="3868" y="1968"/>
                  </a:lnTo>
                  <a:lnTo>
                    <a:pt x="3844" y="1918"/>
                  </a:lnTo>
                  <a:lnTo>
                    <a:pt x="3817" y="1869"/>
                  </a:lnTo>
                  <a:lnTo>
                    <a:pt x="3789" y="1821"/>
                  </a:lnTo>
                  <a:lnTo>
                    <a:pt x="3759" y="1774"/>
                  </a:lnTo>
                  <a:lnTo>
                    <a:pt x="3728" y="1730"/>
                  </a:lnTo>
                  <a:lnTo>
                    <a:pt x="3694" y="1686"/>
                  </a:lnTo>
                  <a:lnTo>
                    <a:pt x="3658" y="1643"/>
                  </a:lnTo>
                  <a:lnTo>
                    <a:pt x="3622" y="1601"/>
                  </a:lnTo>
                  <a:lnTo>
                    <a:pt x="3584" y="1562"/>
                  </a:lnTo>
                  <a:lnTo>
                    <a:pt x="3544" y="1524"/>
                  </a:lnTo>
                  <a:lnTo>
                    <a:pt x="3502" y="1487"/>
                  </a:lnTo>
                  <a:lnTo>
                    <a:pt x="3461" y="1452"/>
                  </a:lnTo>
                  <a:lnTo>
                    <a:pt x="3416" y="1419"/>
                  </a:lnTo>
                  <a:lnTo>
                    <a:pt x="3371" y="1386"/>
                  </a:lnTo>
                  <a:lnTo>
                    <a:pt x="3324" y="1357"/>
                  </a:lnTo>
                  <a:lnTo>
                    <a:pt x="3277" y="1328"/>
                  </a:lnTo>
                  <a:lnTo>
                    <a:pt x="3228" y="1302"/>
                  </a:lnTo>
                  <a:lnTo>
                    <a:pt x="3178" y="1277"/>
                  </a:lnTo>
                  <a:lnTo>
                    <a:pt x="3127" y="1255"/>
                  </a:lnTo>
                  <a:lnTo>
                    <a:pt x="3075" y="1235"/>
                  </a:lnTo>
                  <a:lnTo>
                    <a:pt x="3022" y="1215"/>
                  </a:lnTo>
                  <a:lnTo>
                    <a:pt x="2968" y="1199"/>
                  </a:lnTo>
                  <a:lnTo>
                    <a:pt x="2913" y="1185"/>
                  </a:lnTo>
                  <a:lnTo>
                    <a:pt x="2858" y="1171"/>
                  </a:lnTo>
                  <a:lnTo>
                    <a:pt x="2801" y="1161"/>
                  </a:lnTo>
                  <a:lnTo>
                    <a:pt x="2573" y="0"/>
                  </a:lnTo>
                  <a:lnTo>
                    <a:pt x="2345" y="1161"/>
                  </a:lnTo>
                  <a:lnTo>
                    <a:pt x="2315" y="1166"/>
                  </a:lnTo>
                  <a:lnTo>
                    <a:pt x="2284" y="1172"/>
                  </a:lnTo>
                  <a:lnTo>
                    <a:pt x="2255" y="1180"/>
                  </a:lnTo>
                  <a:lnTo>
                    <a:pt x="2224" y="1187"/>
                  </a:lnTo>
                  <a:lnTo>
                    <a:pt x="2194" y="1194"/>
                  </a:lnTo>
                  <a:lnTo>
                    <a:pt x="2165" y="1203"/>
                  </a:lnTo>
                  <a:lnTo>
                    <a:pt x="2135" y="1212"/>
                  </a:lnTo>
                  <a:lnTo>
                    <a:pt x="2107" y="1221"/>
                  </a:lnTo>
                  <a:lnTo>
                    <a:pt x="2078" y="1232"/>
                  </a:lnTo>
                  <a:lnTo>
                    <a:pt x="2050" y="1243"/>
                  </a:lnTo>
                  <a:lnTo>
                    <a:pt x="2021" y="1254"/>
                  </a:lnTo>
                  <a:lnTo>
                    <a:pt x="1994" y="1266"/>
                  </a:lnTo>
                  <a:lnTo>
                    <a:pt x="1966" y="1278"/>
                  </a:lnTo>
                  <a:lnTo>
                    <a:pt x="1939" y="1292"/>
                  </a:lnTo>
                  <a:lnTo>
                    <a:pt x="1912" y="1305"/>
                  </a:lnTo>
                  <a:lnTo>
                    <a:pt x="1886" y="1319"/>
                  </a:lnTo>
                  <a:lnTo>
                    <a:pt x="158" y="157"/>
                  </a:lnTo>
                  <a:lnTo>
                    <a:pt x="1320" y="1885"/>
                  </a:lnTo>
                  <a:lnTo>
                    <a:pt x="1306" y="1912"/>
                  </a:lnTo>
                  <a:lnTo>
                    <a:pt x="1292" y="1938"/>
                  </a:lnTo>
                  <a:lnTo>
                    <a:pt x="1279" y="1966"/>
                  </a:lnTo>
                  <a:lnTo>
                    <a:pt x="1266" y="1993"/>
                  </a:lnTo>
                  <a:lnTo>
                    <a:pt x="1254" y="2021"/>
                  </a:lnTo>
                  <a:lnTo>
                    <a:pt x="1243" y="2049"/>
                  </a:lnTo>
                  <a:lnTo>
                    <a:pt x="1232" y="2077"/>
                  </a:lnTo>
                  <a:lnTo>
                    <a:pt x="1222" y="2106"/>
                  </a:lnTo>
                  <a:lnTo>
                    <a:pt x="1212" y="2135"/>
                  </a:lnTo>
                  <a:lnTo>
                    <a:pt x="1203" y="2165"/>
                  </a:lnTo>
                  <a:lnTo>
                    <a:pt x="1195" y="2194"/>
                  </a:lnTo>
                  <a:lnTo>
                    <a:pt x="1187" y="2224"/>
                  </a:lnTo>
                  <a:lnTo>
                    <a:pt x="1180" y="2253"/>
                  </a:lnTo>
                  <a:lnTo>
                    <a:pt x="1174" y="2284"/>
                  </a:lnTo>
                  <a:lnTo>
                    <a:pt x="1168" y="2314"/>
                  </a:lnTo>
                  <a:lnTo>
                    <a:pt x="1162" y="2345"/>
                  </a:lnTo>
                  <a:lnTo>
                    <a:pt x="0" y="2572"/>
                  </a:lnTo>
                  <a:lnTo>
                    <a:pt x="1162" y="2800"/>
                  </a:lnTo>
                  <a:lnTo>
                    <a:pt x="1173" y="2856"/>
                  </a:lnTo>
                  <a:lnTo>
                    <a:pt x="1185" y="2912"/>
                  </a:lnTo>
                  <a:lnTo>
                    <a:pt x="1199" y="2967"/>
                  </a:lnTo>
                  <a:lnTo>
                    <a:pt x="1216" y="3021"/>
                  </a:lnTo>
                  <a:lnTo>
                    <a:pt x="1235" y="3074"/>
                  </a:lnTo>
                  <a:lnTo>
                    <a:pt x="1255" y="3126"/>
                  </a:lnTo>
                  <a:lnTo>
                    <a:pt x="1278" y="3177"/>
                  </a:lnTo>
                  <a:lnTo>
                    <a:pt x="1303" y="3227"/>
                  </a:lnTo>
                  <a:lnTo>
                    <a:pt x="1330" y="3276"/>
                  </a:lnTo>
                  <a:lnTo>
                    <a:pt x="1357" y="3324"/>
                  </a:lnTo>
                  <a:lnTo>
                    <a:pt x="1388" y="3371"/>
                  </a:lnTo>
                  <a:lnTo>
                    <a:pt x="1419" y="3415"/>
                  </a:lnTo>
                  <a:lnTo>
                    <a:pt x="1453" y="3459"/>
                  </a:lnTo>
                  <a:lnTo>
                    <a:pt x="1487" y="3502"/>
                  </a:lnTo>
                  <a:lnTo>
                    <a:pt x="1524" y="3543"/>
                  </a:lnTo>
                  <a:lnTo>
                    <a:pt x="1563" y="3582"/>
                  </a:lnTo>
                  <a:lnTo>
                    <a:pt x="1603" y="3621"/>
                  </a:lnTo>
                  <a:lnTo>
                    <a:pt x="1643" y="3658"/>
                  </a:lnTo>
                  <a:lnTo>
                    <a:pt x="1686" y="3692"/>
                  </a:lnTo>
                  <a:lnTo>
                    <a:pt x="1730" y="3726"/>
                  </a:lnTo>
                  <a:lnTo>
                    <a:pt x="1775" y="3758"/>
                  </a:lnTo>
                  <a:lnTo>
                    <a:pt x="1822" y="3788"/>
                  </a:lnTo>
                  <a:lnTo>
                    <a:pt x="1869" y="3816"/>
                  </a:lnTo>
                  <a:lnTo>
                    <a:pt x="1918" y="3842"/>
                  </a:lnTo>
                  <a:lnTo>
                    <a:pt x="1968" y="3868"/>
                  </a:lnTo>
                  <a:lnTo>
                    <a:pt x="2019" y="3890"/>
                  </a:lnTo>
                  <a:lnTo>
                    <a:pt x="2071" y="3910"/>
                  </a:lnTo>
                  <a:lnTo>
                    <a:pt x="2124" y="3930"/>
                  </a:lnTo>
                  <a:lnTo>
                    <a:pt x="2178" y="3946"/>
                  </a:lnTo>
                  <a:lnTo>
                    <a:pt x="2233" y="3960"/>
                  </a:lnTo>
                  <a:lnTo>
                    <a:pt x="2289" y="3973"/>
                  </a:lnTo>
                  <a:lnTo>
                    <a:pt x="2345" y="3983"/>
                  </a:lnTo>
                  <a:lnTo>
                    <a:pt x="2573" y="5145"/>
                  </a:lnTo>
                  <a:lnTo>
                    <a:pt x="2801" y="3983"/>
                  </a:lnTo>
                  <a:lnTo>
                    <a:pt x="2831" y="3978"/>
                  </a:lnTo>
                  <a:lnTo>
                    <a:pt x="2862" y="3972"/>
                  </a:lnTo>
                  <a:lnTo>
                    <a:pt x="2892" y="3965"/>
                  </a:lnTo>
                  <a:lnTo>
                    <a:pt x="2922" y="3958"/>
                  </a:lnTo>
                  <a:lnTo>
                    <a:pt x="2951" y="3950"/>
                  </a:lnTo>
                  <a:lnTo>
                    <a:pt x="2981" y="3942"/>
                  </a:lnTo>
                  <a:lnTo>
                    <a:pt x="3010" y="3933"/>
                  </a:lnTo>
                  <a:lnTo>
                    <a:pt x="3039" y="3924"/>
                  </a:lnTo>
                  <a:lnTo>
                    <a:pt x="3068" y="3913"/>
                  </a:lnTo>
                  <a:lnTo>
                    <a:pt x="3097" y="3902"/>
                  </a:lnTo>
                  <a:lnTo>
                    <a:pt x="3124" y="3891"/>
                  </a:lnTo>
                  <a:lnTo>
                    <a:pt x="3152" y="3879"/>
                  </a:lnTo>
                  <a:lnTo>
                    <a:pt x="3180" y="3867"/>
                  </a:lnTo>
                  <a:lnTo>
                    <a:pt x="3207" y="3853"/>
                  </a:lnTo>
                  <a:lnTo>
                    <a:pt x="3233" y="3839"/>
                  </a:lnTo>
                  <a:lnTo>
                    <a:pt x="3260" y="3826"/>
                  </a:lnTo>
                  <a:lnTo>
                    <a:pt x="4989" y="4987"/>
                  </a:lnTo>
                  <a:close/>
                  <a:moveTo>
                    <a:pt x="2573" y="1416"/>
                  </a:moveTo>
                  <a:lnTo>
                    <a:pt x="2573" y="1416"/>
                  </a:lnTo>
                  <a:lnTo>
                    <a:pt x="2603" y="1416"/>
                  </a:lnTo>
                  <a:lnTo>
                    <a:pt x="2632" y="1417"/>
                  </a:lnTo>
                  <a:lnTo>
                    <a:pt x="2662" y="1419"/>
                  </a:lnTo>
                  <a:lnTo>
                    <a:pt x="2692" y="1422"/>
                  </a:lnTo>
                  <a:lnTo>
                    <a:pt x="2720" y="1425"/>
                  </a:lnTo>
                  <a:lnTo>
                    <a:pt x="2750" y="1429"/>
                  </a:lnTo>
                  <a:lnTo>
                    <a:pt x="2778" y="1433"/>
                  </a:lnTo>
                  <a:lnTo>
                    <a:pt x="2806" y="1439"/>
                  </a:lnTo>
                  <a:lnTo>
                    <a:pt x="2834" y="1445"/>
                  </a:lnTo>
                  <a:lnTo>
                    <a:pt x="2862" y="1452"/>
                  </a:lnTo>
                  <a:lnTo>
                    <a:pt x="2889" y="1460"/>
                  </a:lnTo>
                  <a:lnTo>
                    <a:pt x="2917" y="1468"/>
                  </a:lnTo>
                  <a:lnTo>
                    <a:pt x="2944" y="1476"/>
                  </a:lnTo>
                  <a:lnTo>
                    <a:pt x="2971" y="1486"/>
                  </a:lnTo>
                  <a:lnTo>
                    <a:pt x="2997" y="1496"/>
                  </a:lnTo>
                  <a:lnTo>
                    <a:pt x="3023" y="1507"/>
                  </a:lnTo>
                  <a:lnTo>
                    <a:pt x="3049" y="1518"/>
                  </a:lnTo>
                  <a:lnTo>
                    <a:pt x="3075" y="1530"/>
                  </a:lnTo>
                  <a:lnTo>
                    <a:pt x="3099" y="1542"/>
                  </a:lnTo>
                  <a:lnTo>
                    <a:pt x="3124" y="1555"/>
                  </a:lnTo>
                  <a:lnTo>
                    <a:pt x="3149" y="1569"/>
                  </a:lnTo>
                  <a:lnTo>
                    <a:pt x="3172" y="1583"/>
                  </a:lnTo>
                  <a:lnTo>
                    <a:pt x="3196" y="1598"/>
                  </a:lnTo>
                  <a:lnTo>
                    <a:pt x="3219" y="1613"/>
                  </a:lnTo>
                  <a:lnTo>
                    <a:pt x="3243" y="1629"/>
                  </a:lnTo>
                  <a:lnTo>
                    <a:pt x="3265" y="1646"/>
                  </a:lnTo>
                  <a:lnTo>
                    <a:pt x="3287" y="1662"/>
                  </a:lnTo>
                  <a:lnTo>
                    <a:pt x="3309" y="1680"/>
                  </a:lnTo>
                  <a:lnTo>
                    <a:pt x="3330" y="1698"/>
                  </a:lnTo>
                  <a:lnTo>
                    <a:pt x="3351" y="1716"/>
                  </a:lnTo>
                  <a:lnTo>
                    <a:pt x="3371" y="1736"/>
                  </a:lnTo>
                  <a:lnTo>
                    <a:pt x="3390" y="1755"/>
                  </a:lnTo>
                  <a:lnTo>
                    <a:pt x="3410" y="1774"/>
                  </a:lnTo>
                  <a:lnTo>
                    <a:pt x="3429" y="1795"/>
                  </a:lnTo>
                  <a:lnTo>
                    <a:pt x="3447" y="1816"/>
                  </a:lnTo>
                  <a:lnTo>
                    <a:pt x="3466" y="1837"/>
                  </a:lnTo>
                  <a:lnTo>
                    <a:pt x="3483" y="1859"/>
                  </a:lnTo>
                  <a:lnTo>
                    <a:pt x="3500" y="1880"/>
                  </a:lnTo>
                  <a:lnTo>
                    <a:pt x="3517" y="1903"/>
                  </a:lnTo>
                  <a:lnTo>
                    <a:pt x="3532" y="1926"/>
                  </a:lnTo>
                  <a:lnTo>
                    <a:pt x="3547" y="1950"/>
                  </a:lnTo>
                  <a:lnTo>
                    <a:pt x="3563" y="1973"/>
                  </a:lnTo>
                  <a:lnTo>
                    <a:pt x="3577" y="1996"/>
                  </a:lnTo>
                  <a:lnTo>
                    <a:pt x="3590" y="2021"/>
                  </a:lnTo>
                  <a:lnTo>
                    <a:pt x="3603" y="2046"/>
                  </a:lnTo>
                  <a:lnTo>
                    <a:pt x="3616" y="2071"/>
                  </a:lnTo>
                  <a:lnTo>
                    <a:pt x="3628" y="2096"/>
                  </a:lnTo>
                  <a:lnTo>
                    <a:pt x="3639" y="2123"/>
                  </a:lnTo>
                  <a:lnTo>
                    <a:pt x="3650" y="2148"/>
                  </a:lnTo>
                  <a:lnTo>
                    <a:pt x="3659" y="2175"/>
                  </a:lnTo>
                  <a:lnTo>
                    <a:pt x="3669" y="2201"/>
                  </a:lnTo>
                  <a:lnTo>
                    <a:pt x="3678" y="2229"/>
                  </a:lnTo>
                  <a:lnTo>
                    <a:pt x="3686" y="2256"/>
                  </a:lnTo>
                  <a:lnTo>
                    <a:pt x="3694" y="2284"/>
                  </a:lnTo>
                  <a:lnTo>
                    <a:pt x="3700" y="2311"/>
                  </a:lnTo>
                  <a:lnTo>
                    <a:pt x="3706" y="2340"/>
                  </a:lnTo>
                  <a:lnTo>
                    <a:pt x="3712" y="2368"/>
                  </a:lnTo>
                  <a:lnTo>
                    <a:pt x="3716" y="2397"/>
                  </a:lnTo>
                  <a:lnTo>
                    <a:pt x="3720" y="2425"/>
                  </a:lnTo>
                  <a:lnTo>
                    <a:pt x="3725" y="2454"/>
                  </a:lnTo>
                  <a:lnTo>
                    <a:pt x="3727" y="2483"/>
                  </a:lnTo>
                  <a:lnTo>
                    <a:pt x="3729" y="2513"/>
                  </a:lnTo>
                  <a:lnTo>
                    <a:pt x="3730" y="2542"/>
                  </a:lnTo>
                  <a:lnTo>
                    <a:pt x="3730" y="2572"/>
                  </a:lnTo>
                  <a:lnTo>
                    <a:pt x="3730" y="2600"/>
                  </a:lnTo>
                  <a:lnTo>
                    <a:pt x="3729" y="2628"/>
                  </a:lnTo>
                  <a:lnTo>
                    <a:pt x="3727" y="2655"/>
                  </a:lnTo>
                  <a:lnTo>
                    <a:pt x="3725" y="2683"/>
                  </a:lnTo>
                  <a:lnTo>
                    <a:pt x="3721" y="2711"/>
                  </a:lnTo>
                  <a:lnTo>
                    <a:pt x="3718" y="2738"/>
                  </a:lnTo>
                  <a:lnTo>
                    <a:pt x="3714" y="2764"/>
                  </a:lnTo>
                  <a:lnTo>
                    <a:pt x="3709" y="2791"/>
                  </a:lnTo>
                  <a:lnTo>
                    <a:pt x="3704" y="2817"/>
                  </a:lnTo>
                  <a:lnTo>
                    <a:pt x="3698" y="2844"/>
                  </a:lnTo>
                  <a:lnTo>
                    <a:pt x="3691" y="2870"/>
                  </a:lnTo>
                  <a:lnTo>
                    <a:pt x="3684" y="2896"/>
                  </a:lnTo>
                  <a:lnTo>
                    <a:pt x="3676" y="2921"/>
                  </a:lnTo>
                  <a:lnTo>
                    <a:pt x="3667" y="2947"/>
                  </a:lnTo>
                  <a:lnTo>
                    <a:pt x="3649" y="2997"/>
                  </a:lnTo>
                  <a:lnTo>
                    <a:pt x="3159" y="2268"/>
                  </a:lnTo>
                  <a:lnTo>
                    <a:pt x="2878" y="1986"/>
                  </a:lnTo>
                  <a:lnTo>
                    <a:pt x="2149" y="1496"/>
                  </a:lnTo>
                  <a:lnTo>
                    <a:pt x="2198" y="1478"/>
                  </a:lnTo>
                  <a:lnTo>
                    <a:pt x="2224" y="1470"/>
                  </a:lnTo>
                  <a:lnTo>
                    <a:pt x="2249" y="1462"/>
                  </a:lnTo>
                  <a:lnTo>
                    <a:pt x="2276" y="1455"/>
                  </a:lnTo>
                  <a:lnTo>
                    <a:pt x="2301" y="1448"/>
                  </a:lnTo>
                  <a:lnTo>
                    <a:pt x="2328" y="1442"/>
                  </a:lnTo>
                  <a:lnTo>
                    <a:pt x="2354" y="1436"/>
                  </a:lnTo>
                  <a:lnTo>
                    <a:pt x="2381" y="1431"/>
                  </a:lnTo>
                  <a:lnTo>
                    <a:pt x="2407" y="1427"/>
                  </a:lnTo>
                  <a:lnTo>
                    <a:pt x="2435" y="1424"/>
                  </a:lnTo>
                  <a:lnTo>
                    <a:pt x="2462" y="1421"/>
                  </a:lnTo>
                  <a:lnTo>
                    <a:pt x="2490" y="1419"/>
                  </a:lnTo>
                  <a:lnTo>
                    <a:pt x="2517" y="1417"/>
                  </a:lnTo>
                  <a:lnTo>
                    <a:pt x="2545" y="1416"/>
                  </a:lnTo>
                  <a:lnTo>
                    <a:pt x="2573" y="1416"/>
                  </a:lnTo>
                  <a:close/>
                  <a:moveTo>
                    <a:pt x="2797" y="2572"/>
                  </a:moveTo>
                  <a:lnTo>
                    <a:pt x="2797" y="2572"/>
                  </a:lnTo>
                  <a:lnTo>
                    <a:pt x="2796" y="2595"/>
                  </a:lnTo>
                  <a:lnTo>
                    <a:pt x="2792" y="2618"/>
                  </a:lnTo>
                  <a:lnTo>
                    <a:pt x="2787" y="2639"/>
                  </a:lnTo>
                  <a:lnTo>
                    <a:pt x="2780" y="2660"/>
                  </a:lnTo>
                  <a:lnTo>
                    <a:pt x="2770" y="2679"/>
                  </a:lnTo>
                  <a:lnTo>
                    <a:pt x="2759" y="2698"/>
                  </a:lnTo>
                  <a:lnTo>
                    <a:pt x="2747" y="2715"/>
                  </a:lnTo>
                  <a:lnTo>
                    <a:pt x="2731" y="2731"/>
                  </a:lnTo>
                  <a:lnTo>
                    <a:pt x="2716" y="2745"/>
                  </a:lnTo>
                  <a:lnTo>
                    <a:pt x="2699" y="2758"/>
                  </a:lnTo>
                  <a:lnTo>
                    <a:pt x="2680" y="2770"/>
                  </a:lnTo>
                  <a:lnTo>
                    <a:pt x="2660" y="2779"/>
                  </a:lnTo>
                  <a:lnTo>
                    <a:pt x="2640" y="2787"/>
                  </a:lnTo>
                  <a:lnTo>
                    <a:pt x="2618" y="2792"/>
                  </a:lnTo>
                  <a:lnTo>
                    <a:pt x="2596" y="2795"/>
                  </a:lnTo>
                  <a:lnTo>
                    <a:pt x="2573" y="2797"/>
                  </a:lnTo>
                  <a:lnTo>
                    <a:pt x="2550" y="2795"/>
                  </a:lnTo>
                  <a:lnTo>
                    <a:pt x="2528" y="2792"/>
                  </a:lnTo>
                  <a:lnTo>
                    <a:pt x="2506" y="2787"/>
                  </a:lnTo>
                  <a:lnTo>
                    <a:pt x="2486" y="2779"/>
                  </a:lnTo>
                  <a:lnTo>
                    <a:pt x="2466" y="2770"/>
                  </a:lnTo>
                  <a:lnTo>
                    <a:pt x="2448" y="2758"/>
                  </a:lnTo>
                  <a:lnTo>
                    <a:pt x="2431" y="2745"/>
                  </a:lnTo>
                  <a:lnTo>
                    <a:pt x="2414" y="2731"/>
                  </a:lnTo>
                  <a:lnTo>
                    <a:pt x="2400" y="2715"/>
                  </a:lnTo>
                  <a:lnTo>
                    <a:pt x="2387" y="2698"/>
                  </a:lnTo>
                  <a:lnTo>
                    <a:pt x="2376" y="2679"/>
                  </a:lnTo>
                  <a:lnTo>
                    <a:pt x="2367" y="2660"/>
                  </a:lnTo>
                  <a:lnTo>
                    <a:pt x="2358" y="2639"/>
                  </a:lnTo>
                  <a:lnTo>
                    <a:pt x="2353" y="2618"/>
                  </a:lnTo>
                  <a:lnTo>
                    <a:pt x="2350" y="2595"/>
                  </a:lnTo>
                  <a:lnTo>
                    <a:pt x="2348" y="2572"/>
                  </a:lnTo>
                  <a:lnTo>
                    <a:pt x="2350" y="2550"/>
                  </a:lnTo>
                  <a:lnTo>
                    <a:pt x="2353" y="2527"/>
                  </a:lnTo>
                  <a:lnTo>
                    <a:pt x="2358" y="2506"/>
                  </a:lnTo>
                  <a:lnTo>
                    <a:pt x="2367" y="2485"/>
                  </a:lnTo>
                  <a:lnTo>
                    <a:pt x="2376" y="2465"/>
                  </a:lnTo>
                  <a:lnTo>
                    <a:pt x="2387" y="2447"/>
                  </a:lnTo>
                  <a:lnTo>
                    <a:pt x="2400" y="2429"/>
                  </a:lnTo>
                  <a:lnTo>
                    <a:pt x="2414" y="2414"/>
                  </a:lnTo>
                  <a:lnTo>
                    <a:pt x="2431" y="2399"/>
                  </a:lnTo>
                  <a:lnTo>
                    <a:pt x="2448" y="2387"/>
                  </a:lnTo>
                  <a:lnTo>
                    <a:pt x="2466" y="2375"/>
                  </a:lnTo>
                  <a:lnTo>
                    <a:pt x="2486" y="2365"/>
                  </a:lnTo>
                  <a:lnTo>
                    <a:pt x="2506" y="2358"/>
                  </a:lnTo>
                  <a:lnTo>
                    <a:pt x="2528" y="2353"/>
                  </a:lnTo>
                  <a:lnTo>
                    <a:pt x="2550" y="2349"/>
                  </a:lnTo>
                  <a:lnTo>
                    <a:pt x="2573" y="2348"/>
                  </a:lnTo>
                  <a:lnTo>
                    <a:pt x="2596" y="2349"/>
                  </a:lnTo>
                  <a:lnTo>
                    <a:pt x="2618" y="2353"/>
                  </a:lnTo>
                  <a:lnTo>
                    <a:pt x="2640" y="2358"/>
                  </a:lnTo>
                  <a:lnTo>
                    <a:pt x="2660" y="2365"/>
                  </a:lnTo>
                  <a:lnTo>
                    <a:pt x="2680" y="2375"/>
                  </a:lnTo>
                  <a:lnTo>
                    <a:pt x="2699" y="2387"/>
                  </a:lnTo>
                  <a:lnTo>
                    <a:pt x="2716" y="2399"/>
                  </a:lnTo>
                  <a:lnTo>
                    <a:pt x="2731" y="2414"/>
                  </a:lnTo>
                  <a:lnTo>
                    <a:pt x="2747" y="2429"/>
                  </a:lnTo>
                  <a:lnTo>
                    <a:pt x="2759" y="2447"/>
                  </a:lnTo>
                  <a:lnTo>
                    <a:pt x="2770" y="2465"/>
                  </a:lnTo>
                  <a:lnTo>
                    <a:pt x="2780" y="2485"/>
                  </a:lnTo>
                  <a:lnTo>
                    <a:pt x="2787" y="2506"/>
                  </a:lnTo>
                  <a:lnTo>
                    <a:pt x="2792" y="2527"/>
                  </a:lnTo>
                  <a:lnTo>
                    <a:pt x="2796" y="2550"/>
                  </a:lnTo>
                  <a:lnTo>
                    <a:pt x="2797" y="2572"/>
                  </a:lnTo>
                  <a:close/>
                  <a:moveTo>
                    <a:pt x="2573" y="3729"/>
                  </a:moveTo>
                  <a:lnTo>
                    <a:pt x="2573" y="3729"/>
                  </a:lnTo>
                  <a:lnTo>
                    <a:pt x="2544" y="3729"/>
                  </a:lnTo>
                  <a:lnTo>
                    <a:pt x="2513" y="3728"/>
                  </a:lnTo>
                  <a:lnTo>
                    <a:pt x="2485" y="3726"/>
                  </a:lnTo>
                  <a:lnTo>
                    <a:pt x="2455" y="3723"/>
                  </a:lnTo>
                  <a:lnTo>
                    <a:pt x="2426" y="3720"/>
                  </a:lnTo>
                  <a:lnTo>
                    <a:pt x="2397" y="3716"/>
                  </a:lnTo>
                  <a:lnTo>
                    <a:pt x="2369" y="3711"/>
                  </a:lnTo>
                  <a:lnTo>
                    <a:pt x="2340" y="3706"/>
                  </a:lnTo>
                  <a:lnTo>
                    <a:pt x="2313" y="3700"/>
                  </a:lnTo>
                  <a:lnTo>
                    <a:pt x="2284" y="3692"/>
                  </a:lnTo>
                  <a:lnTo>
                    <a:pt x="2257" y="3685"/>
                  </a:lnTo>
                  <a:lnTo>
                    <a:pt x="2229" y="3677"/>
                  </a:lnTo>
                  <a:lnTo>
                    <a:pt x="2203" y="3668"/>
                  </a:lnTo>
                  <a:lnTo>
                    <a:pt x="2176" y="3659"/>
                  </a:lnTo>
                  <a:lnTo>
                    <a:pt x="2150" y="3649"/>
                  </a:lnTo>
                  <a:lnTo>
                    <a:pt x="2123" y="3638"/>
                  </a:lnTo>
                  <a:lnTo>
                    <a:pt x="2098" y="3627"/>
                  </a:lnTo>
                  <a:lnTo>
                    <a:pt x="2072" y="3615"/>
                  </a:lnTo>
                  <a:lnTo>
                    <a:pt x="2047" y="3603"/>
                  </a:lnTo>
                  <a:lnTo>
                    <a:pt x="2022" y="3590"/>
                  </a:lnTo>
                  <a:lnTo>
                    <a:pt x="1998" y="3575"/>
                  </a:lnTo>
                  <a:lnTo>
                    <a:pt x="1973" y="3561"/>
                  </a:lnTo>
                  <a:lnTo>
                    <a:pt x="1950" y="3547"/>
                  </a:lnTo>
                  <a:lnTo>
                    <a:pt x="1926" y="3531"/>
                  </a:lnTo>
                  <a:lnTo>
                    <a:pt x="1904" y="3515"/>
                  </a:lnTo>
                  <a:lnTo>
                    <a:pt x="1882" y="3499"/>
                  </a:lnTo>
                  <a:lnTo>
                    <a:pt x="1859" y="3482"/>
                  </a:lnTo>
                  <a:lnTo>
                    <a:pt x="1838" y="3464"/>
                  </a:lnTo>
                  <a:lnTo>
                    <a:pt x="1816" y="3447"/>
                  </a:lnTo>
                  <a:lnTo>
                    <a:pt x="1796" y="3429"/>
                  </a:lnTo>
                  <a:lnTo>
                    <a:pt x="1776" y="3409"/>
                  </a:lnTo>
                  <a:lnTo>
                    <a:pt x="1755" y="3390"/>
                  </a:lnTo>
                  <a:lnTo>
                    <a:pt x="1736" y="3370"/>
                  </a:lnTo>
                  <a:lnTo>
                    <a:pt x="1717" y="3350"/>
                  </a:lnTo>
                  <a:lnTo>
                    <a:pt x="1698" y="3329"/>
                  </a:lnTo>
                  <a:lnTo>
                    <a:pt x="1681" y="3307"/>
                  </a:lnTo>
                  <a:lnTo>
                    <a:pt x="1664" y="3286"/>
                  </a:lnTo>
                  <a:lnTo>
                    <a:pt x="1646" y="3264"/>
                  </a:lnTo>
                  <a:lnTo>
                    <a:pt x="1630" y="3241"/>
                  </a:lnTo>
                  <a:lnTo>
                    <a:pt x="1614" y="3219"/>
                  </a:lnTo>
                  <a:lnTo>
                    <a:pt x="1598" y="3195"/>
                  </a:lnTo>
                  <a:lnTo>
                    <a:pt x="1584" y="3172"/>
                  </a:lnTo>
                  <a:lnTo>
                    <a:pt x="1570" y="3147"/>
                  </a:lnTo>
                  <a:lnTo>
                    <a:pt x="1556" y="3123"/>
                  </a:lnTo>
                  <a:lnTo>
                    <a:pt x="1543" y="3099"/>
                  </a:lnTo>
                  <a:lnTo>
                    <a:pt x="1530" y="3073"/>
                  </a:lnTo>
                  <a:lnTo>
                    <a:pt x="1519" y="3048"/>
                  </a:lnTo>
                  <a:lnTo>
                    <a:pt x="1507" y="3022"/>
                  </a:lnTo>
                  <a:lnTo>
                    <a:pt x="1497" y="2996"/>
                  </a:lnTo>
                  <a:lnTo>
                    <a:pt x="1486" y="2969"/>
                  </a:lnTo>
                  <a:lnTo>
                    <a:pt x="1477" y="2943"/>
                  </a:lnTo>
                  <a:lnTo>
                    <a:pt x="1468" y="2916"/>
                  </a:lnTo>
                  <a:lnTo>
                    <a:pt x="1460" y="2889"/>
                  </a:lnTo>
                  <a:lnTo>
                    <a:pt x="1453" y="2861"/>
                  </a:lnTo>
                  <a:lnTo>
                    <a:pt x="1446" y="2833"/>
                  </a:lnTo>
                  <a:lnTo>
                    <a:pt x="1440" y="2805"/>
                  </a:lnTo>
                  <a:lnTo>
                    <a:pt x="1434" y="2777"/>
                  </a:lnTo>
                  <a:lnTo>
                    <a:pt x="1429" y="2748"/>
                  </a:lnTo>
                  <a:lnTo>
                    <a:pt x="1425" y="2720"/>
                  </a:lnTo>
                  <a:lnTo>
                    <a:pt x="1422" y="2690"/>
                  </a:lnTo>
                  <a:lnTo>
                    <a:pt x="1419" y="2662"/>
                  </a:lnTo>
                  <a:lnTo>
                    <a:pt x="1418" y="2632"/>
                  </a:lnTo>
                  <a:lnTo>
                    <a:pt x="1416" y="2603"/>
                  </a:lnTo>
                  <a:lnTo>
                    <a:pt x="1416" y="2572"/>
                  </a:lnTo>
                  <a:lnTo>
                    <a:pt x="1416" y="2544"/>
                  </a:lnTo>
                  <a:lnTo>
                    <a:pt x="1417" y="2517"/>
                  </a:lnTo>
                  <a:lnTo>
                    <a:pt x="1419" y="2488"/>
                  </a:lnTo>
                  <a:lnTo>
                    <a:pt x="1421" y="2461"/>
                  </a:lnTo>
                  <a:lnTo>
                    <a:pt x="1424" y="2434"/>
                  </a:lnTo>
                  <a:lnTo>
                    <a:pt x="1428" y="2407"/>
                  </a:lnTo>
                  <a:lnTo>
                    <a:pt x="1432" y="2380"/>
                  </a:lnTo>
                  <a:lnTo>
                    <a:pt x="1438" y="2354"/>
                  </a:lnTo>
                  <a:lnTo>
                    <a:pt x="1443" y="2328"/>
                  </a:lnTo>
                  <a:lnTo>
                    <a:pt x="1449" y="2301"/>
                  </a:lnTo>
                  <a:lnTo>
                    <a:pt x="1455" y="2275"/>
                  </a:lnTo>
                  <a:lnTo>
                    <a:pt x="1462" y="2249"/>
                  </a:lnTo>
                  <a:lnTo>
                    <a:pt x="1470" y="2224"/>
                  </a:lnTo>
                  <a:lnTo>
                    <a:pt x="1478" y="2198"/>
                  </a:lnTo>
                  <a:lnTo>
                    <a:pt x="1497" y="2148"/>
                  </a:lnTo>
                  <a:lnTo>
                    <a:pt x="1987" y="2877"/>
                  </a:lnTo>
                  <a:lnTo>
                    <a:pt x="2269" y="3159"/>
                  </a:lnTo>
                  <a:lnTo>
                    <a:pt x="2997" y="3649"/>
                  </a:lnTo>
                  <a:lnTo>
                    <a:pt x="2947" y="3667"/>
                  </a:lnTo>
                  <a:lnTo>
                    <a:pt x="2922" y="3675"/>
                  </a:lnTo>
                  <a:lnTo>
                    <a:pt x="2896" y="3683"/>
                  </a:lnTo>
                  <a:lnTo>
                    <a:pt x="2871" y="3690"/>
                  </a:lnTo>
                  <a:lnTo>
                    <a:pt x="2844" y="3696"/>
                  </a:lnTo>
                  <a:lnTo>
                    <a:pt x="2819" y="3703"/>
                  </a:lnTo>
                  <a:lnTo>
                    <a:pt x="2792" y="3708"/>
                  </a:lnTo>
                  <a:lnTo>
                    <a:pt x="2765" y="3713"/>
                  </a:lnTo>
                  <a:lnTo>
                    <a:pt x="2738" y="3717"/>
                  </a:lnTo>
                  <a:lnTo>
                    <a:pt x="2711" y="3721"/>
                  </a:lnTo>
                  <a:lnTo>
                    <a:pt x="2684" y="3724"/>
                  </a:lnTo>
                  <a:lnTo>
                    <a:pt x="2657" y="3726"/>
                  </a:lnTo>
                  <a:lnTo>
                    <a:pt x="2629" y="3728"/>
                  </a:lnTo>
                  <a:lnTo>
                    <a:pt x="2601" y="3729"/>
                  </a:lnTo>
                  <a:lnTo>
                    <a:pt x="2573" y="37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761974" y="1419622"/>
            <a:ext cx="948873" cy="1143356"/>
            <a:chOff x="7590014" y="1203598"/>
            <a:chExt cx="948873" cy="1143356"/>
          </a:xfrm>
        </p:grpSpPr>
        <p:sp>
          <p:nvSpPr>
            <p:cNvPr id="60" name="椭圆 11"/>
            <p:cNvSpPr/>
            <p:nvPr/>
          </p:nvSpPr>
          <p:spPr>
            <a:xfrm>
              <a:off x="759001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KSO_Shape"/>
            <p:cNvSpPr/>
            <p:nvPr/>
          </p:nvSpPr>
          <p:spPr bwMode="auto">
            <a:xfrm>
              <a:off x="7780288" y="1477249"/>
              <a:ext cx="568324" cy="484022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79064" y="1419622"/>
            <a:ext cx="948873" cy="1143356"/>
            <a:chOff x="679064" y="1203598"/>
            <a:chExt cx="948873" cy="1143356"/>
          </a:xfrm>
        </p:grpSpPr>
        <p:sp>
          <p:nvSpPr>
            <p:cNvPr id="54" name="椭圆 11"/>
            <p:cNvSpPr/>
            <p:nvPr/>
          </p:nvSpPr>
          <p:spPr>
            <a:xfrm>
              <a:off x="67906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KSO_Shape"/>
            <p:cNvSpPr/>
            <p:nvPr/>
          </p:nvSpPr>
          <p:spPr bwMode="auto">
            <a:xfrm>
              <a:off x="928620" y="1385460"/>
              <a:ext cx="449760" cy="610534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>
            <a:off x="990000" y="4661299"/>
            <a:ext cx="7164000" cy="11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978253" y="543347"/>
            <a:ext cx="28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234291" y="543347"/>
            <a:ext cx="28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0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3" dur="7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5" grpId="0" animBg="1"/>
          <p:bldP spid="16" grpId="0" bldLvl="0" animBg="1"/>
          <p:bldP spid="17" grpId="0" bldLvl="0" animBg="1"/>
          <p:bldP spid="20" grpId="0"/>
          <p:bldP spid="21" grpId="0"/>
          <p:bldP spid="22" grpId="0"/>
          <p:bldP spid="25" grpId="0"/>
          <p:bldP spid="26" grpId="0"/>
          <p:bldP spid="27" grpId="0"/>
          <p:bldP spid="61" grpId="0" bldLvl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5" grpId="0" animBg="1"/>
          <p:bldP spid="16" grpId="0" bldLvl="0" animBg="1"/>
          <p:bldP spid="17" grpId="0" bldLvl="0" animBg="1"/>
          <p:bldP spid="20" grpId="0"/>
          <p:bldP spid="21" grpId="0"/>
          <p:bldP spid="22" grpId="0"/>
          <p:bldP spid="25" grpId="0"/>
          <p:bldP spid="26" grpId="0"/>
          <p:bldP spid="27" grpId="0"/>
          <p:bldP spid="61" grpId="0" bldLvl="0" animBg="1"/>
          <p:bldP spid="62" grpId="0"/>
          <p:bldP spid="6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961" y="2465102"/>
            <a:ext cx="3960444" cy="504056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0032" y="2517074"/>
            <a:ext cx="3163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研究目的与意义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564" y="1059583"/>
            <a:ext cx="948873" cy="1143356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研究目的与意义</a:t>
            </a:r>
            <a:endParaRPr lang="zh-CN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5250" y="1127786"/>
            <a:ext cx="1097355" cy="1097864"/>
            <a:chOff x="4423242" y="1204495"/>
            <a:chExt cx="1097355" cy="1097864"/>
          </a:xfrm>
        </p:grpSpPr>
        <p:sp>
          <p:nvSpPr>
            <p:cNvPr id="17" name="MH_Other_1"/>
            <p:cNvSpPr/>
            <p:nvPr>
              <p:custDataLst>
                <p:tags r:id="rId19"/>
              </p:custDataLst>
            </p:nvPr>
          </p:nvSpPr>
          <p:spPr>
            <a:xfrm>
              <a:off x="4423242" y="1204495"/>
              <a:ext cx="1097355" cy="1097864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MH_SubTitle_1"/>
            <p:cNvSpPr/>
            <p:nvPr>
              <p:custDataLst>
                <p:tags r:id="rId20"/>
              </p:custDataLst>
            </p:nvPr>
          </p:nvSpPr>
          <p:spPr>
            <a:xfrm>
              <a:off x="4516098" y="1296988"/>
              <a:ext cx="912039" cy="912462"/>
            </a:xfrm>
            <a:prstGeom prst="ellipse">
              <a:avLst/>
            </a:prstGeom>
            <a:solidFill>
              <a:srgbClr val="FFFFFF">
                <a:alpha val="95000"/>
              </a:srgbClr>
            </a:solid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数据增长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69834" y="2426846"/>
            <a:ext cx="1095986" cy="1097864"/>
            <a:chOff x="3897826" y="2503555"/>
            <a:chExt cx="1095986" cy="1097864"/>
          </a:xfrm>
        </p:grpSpPr>
        <p:sp>
          <p:nvSpPr>
            <p:cNvPr id="20" name="MH_Other_2"/>
            <p:cNvSpPr/>
            <p:nvPr>
              <p:custDataLst>
                <p:tags r:id="rId17"/>
              </p:custDataLst>
            </p:nvPr>
          </p:nvSpPr>
          <p:spPr>
            <a:xfrm>
              <a:off x="3897826" y="2503555"/>
              <a:ext cx="1095986" cy="1097864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MH_SubTitle_2"/>
            <p:cNvSpPr/>
            <p:nvPr>
              <p:custDataLst>
                <p:tags r:id="rId18"/>
              </p:custDataLst>
            </p:nvPr>
          </p:nvSpPr>
          <p:spPr>
            <a:xfrm>
              <a:off x="3989865" y="2595936"/>
              <a:ext cx="912039" cy="912462"/>
            </a:xfrm>
            <a:prstGeom prst="ellipse">
              <a:avLst/>
            </a:prstGeom>
            <a:solidFill>
              <a:srgbClr val="FFFFFF">
                <a:alpha val="95000"/>
              </a:srgbClr>
            </a:solid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格式不同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27797" y="3389222"/>
            <a:ext cx="1097355" cy="1097864"/>
            <a:chOff x="2355789" y="3465931"/>
            <a:chExt cx="1097355" cy="1097864"/>
          </a:xfrm>
        </p:grpSpPr>
        <p:sp>
          <p:nvSpPr>
            <p:cNvPr id="23" name="MH_Other_3"/>
            <p:cNvSpPr/>
            <p:nvPr>
              <p:custDataLst>
                <p:tags r:id="rId15"/>
              </p:custDataLst>
            </p:nvPr>
          </p:nvSpPr>
          <p:spPr>
            <a:xfrm>
              <a:off x="2355789" y="3465931"/>
              <a:ext cx="1097355" cy="1097864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MH_SubTitle_3"/>
            <p:cNvSpPr/>
            <p:nvPr>
              <p:custDataLst>
                <p:tags r:id="rId16"/>
              </p:custDataLst>
            </p:nvPr>
          </p:nvSpPr>
          <p:spPr>
            <a:xfrm>
              <a:off x="2448063" y="3558986"/>
              <a:ext cx="912039" cy="912462"/>
            </a:xfrm>
            <a:prstGeom prst="ellipse">
              <a:avLst/>
            </a:prstGeom>
            <a:solidFill>
              <a:srgbClr val="FFFFFF">
                <a:alpha val="95000"/>
              </a:srgbClr>
            </a:solid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语义歧义</a:t>
              </a:r>
            </a:p>
          </p:txBody>
        </p:sp>
      </p:grpSp>
      <p:sp>
        <p:nvSpPr>
          <p:cNvPr id="25" name="MH_Other_4"/>
          <p:cNvSpPr/>
          <p:nvPr>
            <p:custDataLst>
              <p:tags r:id="rId3"/>
            </p:custDataLst>
          </p:nvPr>
        </p:nvSpPr>
        <p:spPr>
          <a:xfrm>
            <a:off x="4088874" y="1474118"/>
            <a:ext cx="337964" cy="338120"/>
          </a:xfrm>
          <a:prstGeom prst="ellipse">
            <a:avLst/>
          </a:prstGeom>
          <a:noFill/>
          <a:ln w="38100" cmpd="sng">
            <a:solidFill>
              <a:schemeClr val="accent1">
                <a:alpha val="64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MH_Other_5"/>
          <p:cNvSpPr/>
          <p:nvPr>
            <p:custDataLst>
              <p:tags r:id="rId4"/>
            </p:custDataLst>
          </p:nvPr>
        </p:nvSpPr>
        <p:spPr>
          <a:xfrm>
            <a:off x="5269691" y="2254396"/>
            <a:ext cx="240816" cy="240928"/>
          </a:xfrm>
          <a:prstGeom prst="ellipse">
            <a:avLst/>
          </a:prstGeom>
          <a:noFill/>
          <a:ln w="38100" cmpd="sng">
            <a:solidFill>
              <a:schemeClr val="accent1">
                <a:alpha val="4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MH_Other_6"/>
          <p:cNvSpPr/>
          <p:nvPr>
            <p:custDataLst>
              <p:tags r:id="rId5"/>
            </p:custDataLst>
          </p:nvPr>
        </p:nvSpPr>
        <p:spPr>
          <a:xfrm>
            <a:off x="2096700" y="4135239"/>
            <a:ext cx="216187" cy="216288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MH_Other_7"/>
          <p:cNvSpPr/>
          <p:nvPr>
            <p:custDataLst>
              <p:tags r:id="rId6"/>
            </p:custDataLst>
          </p:nvPr>
        </p:nvSpPr>
        <p:spPr>
          <a:xfrm>
            <a:off x="1416636" y="989525"/>
            <a:ext cx="2135874" cy="2136866"/>
          </a:xfrm>
          <a:prstGeom prst="ellipse">
            <a:avLst/>
          </a:prstGeom>
          <a:solidFill>
            <a:schemeClr val="accent1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 sz="37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MH_Title_1"/>
          <p:cNvSpPr/>
          <p:nvPr>
            <p:custDataLst>
              <p:tags r:id="rId7"/>
            </p:custDataLst>
          </p:nvPr>
        </p:nvSpPr>
        <p:spPr>
          <a:xfrm>
            <a:off x="1621652" y="1194205"/>
            <a:ext cx="1726053" cy="1726855"/>
          </a:xfrm>
          <a:prstGeom prst="ellipse">
            <a:avLst/>
          </a:prstGeom>
          <a:solidFill>
            <a:srgbClr val="FFFFFF">
              <a:alpha val="95000"/>
            </a:srgbClr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面临的挑战</a:t>
            </a:r>
          </a:p>
        </p:txBody>
      </p:sp>
      <p:sp>
        <p:nvSpPr>
          <p:cNvPr id="28" name="MH_Other_8"/>
          <p:cNvSpPr/>
          <p:nvPr>
            <p:custDataLst>
              <p:tags r:id="rId8"/>
            </p:custDataLst>
          </p:nvPr>
        </p:nvSpPr>
        <p:spPr>
          <a:xfrm>
            <a:off x="1115649" y="1880646"/>
            <a:ext cx="216187" cy="216288"/>
          </a:xfrm>
          <a:prstGeom prst="ellipse">
            <a:avLst/>
          </a:prstGeom>
          <a:noFill/>
          <a:ln w="38100" cmpd="sng">
            <a:solidFill>
              <a:schemeClr val="accent1">
                <a:alpha val="5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MH_Other_9"/>
          <p:cNvSpPr/>
          <p:nvPr>
            <p:custDataLst>
              <p:tags r:id="rId9"/>
            </p:custDataLst>
          </p:nvPr>
        </p:nvSpPr>
        <p:spPr>
          <a:xfrm>
            <a:off x="1123826" y="1255056"/>
            <a:ext cx="292810" cy="292947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MH_Other_10"/>
          <p:cNvSpPr/>
          <p:nvPr>
            <p:custDataLst>
              <p:tags r:id="rId10"/>
            </p:custDataLst>
          </p:nvPr>
        </p:nvSpPr>
        <p:spPr>
          <a:xfrm>
            <a:off x="3516966" y="2619866"/>
            <a:ext cx="242185" cy="242297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7" name="MH_Other_11"/>
          <p:cNvSpPr/>
          <p:nvPr>
            <p:custDataLst>
              <p:tags r:id="rId11"/>
            </p:custDataLst>
          </p:nvPr>
        </p:nvSpPr>
        <p:spPr>
          <a:xfrm>
            <a:off x="3326753" y="915566"/>
            <a:ext cx="225765" cy="225870"/>
          </a:xfrm>
          <a:prstGeom prst="ellipse">
            <a:avLst/>
          </a:prstGeom>
          <a:noFill/>
          <a:ln w="38100" cmpd="sng">
            <a:solidFill>
              <a:schemeClr val="accent1">
                <a:alpha val="5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MH_Text_2"/>
          <p:cNvSpPr txBox="1"/>
          <p:nvPr>
            <p:custDataLst>
              <p:tags r:id="rId12"/>
            </p:custDataLst>
          </p:nvPr>
        </p:nvSpPr>
        <p:spPr>
          <a:xfrm>
            <a:off x="6084168" y="1436218"/>
            <a:ext cx="2592288" cy="711673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伴随着互联网时代的发展，数据量得到爆炸性增长。如何提升数据质量，增强数据可用性成为了重要问题。</a:t>
            </a:r>
            <a:endParaRPr lang="zh-CN" altLang="en-US" sz="1050" dirty="0">
              <a:solidFill>
                <a:srgbClr val="4B4D4F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MH_Text_2"/>
          <p:cNvSpPr txBox="1"/>
          <p:nvPr>
            <p:custDataLst>
              <p:tags r:id="rId13"/>
            </p:custDataLst>
          </p:nvPr>
        </p:nvSpPr>
        <p:spPr>
          <a:xfrm>
            <a:off x="5508104" y="2742190"/>
            <a:ext cx="2592288" cy="711673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由于数据格式的记录方式的不同，同一现实世界的实体往往在不同数据源中有不同的表述方式</a:t>
            </a:r>
          </a:p>
        </p:txBody>
      </p:sp>
      <p:sp>
        <p:nvSpPr>
          <p:cNvPr id="34" name="MH_Text_2"/>
          <p:cNvSpPr txBox="1"/>
          <p:nvPr>
            <p:custDataLst>
              <p:tags r:id="rId14"/>
            </p:custDataLst>
          </p:nvPr>
        </p:nvSpPr>
        <p:spPr>
          <a:xfrm>
            <a:off x="3851920" y="3818233"/>
            <a:ext cx="2592288" cy="782840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由于语义的歧义性，同一表述也可能描述不同的真实世界实体</a:t>
            </a: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accel="36600" decel="3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3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accel="36600" decel="3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3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85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1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4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8" grpId="0" animBg="1"/>
      <p:bldP spid="6" grpId="0" animBg="1"/>
      <p:bldP spid="6" grpId="1" animBg="1"/>
      <p:bldP spid="6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21439215">
            <a:off x="2175933" y="2434556"/>
            <a:ext cx="1247173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40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8" name="MH_Other_2"/>
          <p:cNvCxnSpPr>
            <a:stCxn id="5" idx="3"/>
          </p:cNvCxnSpPr>
          <p:nvPr>
            <p:custDataLst>
              <p:tags r:id="rId3"/>
            </p:custDataLst>
          </p:nvPr>
        </p:nvCxnSpPr>
        <p:spPr>
          <a:xfrm flipV="1">
            <a:off x="3423106" y="2959453"/>
            <a:ext cx="1087031" cy="4256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183635">
            <a:off x="1863735" y="1308154"/>
            <a:ext cx="1248791" cy="1107960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4000" kern="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4000" kern="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3123848" y="1779143"/>
            <a:ext cx="13636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5"/>
          <p:cNvSpPr/>
          <p:nvPr>
            <p:custDataLst>
              <p:tags r:id="rId6"/>
            </p:custDataLst>
          </p:nvPr>
        </p:nvSpPr>
        <p:spPr>
          <a:xfrm>
            <a:off x="1043608" y="1801841"/>
            <a:ext cx="983504" cy="1774722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Text_2"/>
          <p:cNvSpPr txBox="1"/>
          <p:nvPr>
            <p:custDataLst>
              <p:tags r:id="rId7"/>
            </p:custDataLst>
          </p:nvPr>
        </p:nvSpPr>
        <p:spPr>
          <a:xfrm>
            <a:off x="4644397" y="1643224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实体识别任务旨在将有着共指关系的多个表述</a:t>
            </a: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（co-referent manifestations）</a:t>
            </a: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按照“粗粒度分块、细粒度匹配”的流程识别为同一个真实世界实体，是数据集成的关键操作，也是数据清洗等下游任务的基础。</a:t>
            </a:r>
          </a:p>
        </p:txBody>
      </p:sp>
      <p:sp>
        <p:nvSpPr>
          <p:cNvPr id="12" name="MH_SubTitle_2"/>
          <p:cNvSpPr txBox="1"/>
          <p:nvPr>
            <p:custDataLst>
              <p:tags r:id="rId8"/>
            </p:custDataLst>
          </p:nvPr>
        </p:nvSpPr>
        <p:spPr>
          <a:xfrm>
            <a:off x="4650082" y="1257373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实体识别任务</a:t>
            </a:r>
          </a:p>
        </p:txBody>
      </p:sp>
      <p:sp>
        <p:nvSpPr>
          <p:cNvPr id="2059" name="MH_PageTitle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研究目的与意义</a:t>
            </a:r>
          </a:p>
        </p:txBody>
      </p:sp>
      <p:sp>
        <p:nvSpPr>
          <p:cNvPr id="14" name="MH_Text_2"/>
          <p:cNvSpPr txBox="1"/>
          <p:nvPr>
            <p:custDataLst>
              <p:tags r:id="rId10"/>
            </p:custDataLst>
          </p:nvPr>
        </p:nvSpPr>
        <p:spPr>
          <a:xfrm>
            <a:off x="4629936" y="2931791"/>
            <a:ext cx="3758488" cy="7845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050" dirty="0">
                <a:solidFill>
                  <a:srgbClr val="4B4D4F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由于数据规模大，且已有的标注数据少，需要专家利用领域知识进行数据标注，耗费时间和大量人力。并且，直接应用主流的实体识别模型处理大规模数据会导致参数空间过大，模型训练缓慢。因此，需要通过设计自动工程技术，优化实体识别任务流程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MH_SubTitle_2"/>
          <p:cNvSpPr txBox="1"/>
          <p:nvPr>
            <p:custDataLst>
              <p:tags r:id="rId11"/>
            </p:custDataLst>
          </p:nvPr>
        </p:nvSpPr>
        <p:spPr>
          <a:xfrm>
            <a:off x="4629936" y="2571750"/>
            <a:ext cx="3265944" cy="40573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cs typeface="+mn-ea"/>
                <a:sym typeface="+mn-lt"/>
              </a:rPr>
              <a:t>实体识别的特征工程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27CB78-E826-4B66-8962-38C50B70C211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2026710" y="3715792"/>
            <a:ext cx="4824536" cy="144159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699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69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2" grpId="0" animBg="1"/>
      <p:bldP spid="13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961" y="2465102"/>
            <a:ext cx="3960444" cy="504056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0032" y="2517074"/>
            <a:ext cx="3163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国内外研究综述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564" y="1059583"/>
            <a:ext cx="948873" cy="1143356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5" grpId="0"/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877095"/>
            <a:ext cx="9144000" cy="49758"/>
            <a:chOff x="502842" y="877095"/>
            <a:chExt cx="7740154" cy="49758"/>
          </a:xfrm>
        </p:grpSpPr>
        <p:sp>
          <p:nvSpPr>
            <p:cNvPr id="162" name="MH_Other_1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502842" y="877095"/>
              <a:ext cx="7740154" cy="1887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3" name="MH_Other_1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502842" y="895969"/>
              <a:ext cx="7740154" cy="3088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1" name="MH_Other_2"/>
          <p:cNvSpPr/>
          <p:nvPr>
            <p:custDataLst>
              <p:tags r:id="rId2"/>
            </p:custDataLst>
          </p:nvPr>
        </p:nvSpPr>
        <p:spPr>
          <a:xfrm>
            <a:off x="899592" y="1872255"/>
            <a:ext cx="1100822" cy="1094676"/>
          </a:xfrm>
          <a:prstGeom prst="star8">
            <a:avLst>
              <a:gd name="adj" fmla="val 42115"/>
            </a:avLst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60561" y="909695"/>
            <a:ext cx="178884" cy="1106686"/>
            <a:chOff x="1360561" y="909695"/>
            <a:chExt cx="178884" cy="1106686"/>
          </a:xfrm>
        </p:grpSpPr>
        <p:sp>
          <p:nvSpPr>
            <p:cNvPr id="87" name="MH_Other_1"/>
            <p:cNvSpPr/>
            <p:nvPr>
              <p:custDataLst>
                <p:tags r:id="rId18"/>
              </p:custDataLst>
            </p:nvPr>
          </p:nvSpPr>
          <p:spPr>
            <a:xfrm flipH="1" flipV="1">
              <a:off x="1360561" y="909695"/>
              <a:ext cx="178884" cy="1092961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88" name="MH_Other_3"/>
            <p:cNvSpPr/>
            <p:nvPr>
              <p:custDataLst>
                <p:tags r:id="rId19"/>
              </p:custDataLst>
            </p:nvPr>
          </p:nvSpPr>
          <p:spPr>
            <a:xfrm>
              <a:off x="1364003" y="1831075"/>
              <a:ext cx="172003" cy="1853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9" name="MH_Other_4"/>
            <p:cNvSpPr/>
            <p:nvPr>
              <p:custDataLst>
                <p:tags r:id="rId20"/>
              </p:custDataLst>
            </p:nvPr>
          </p:nvSpPr>
          <p:spPr>
            <a:xfrm>
              <a:off x="1374323" y="1851665"/>
              <a:ext cx="151363" cy="145842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6" name="MH_Other_10"/>
          <p:cNvSpPr/>
          <p:nvPr>
            <p:custDataLst>
              <p:tags r:id="rId3"/>
            </p:custDataLst>
          </p:nvPr>
        </p:nvSpPr>
        <p:spPr>
          <a:xfrm>
            <a:off x="4022801" y="1920864"/>
            <a:ext cx="1097382" cy="1096392"/>
          </a:xfrm>
          <a:prstGeom prst="star8">
            <a:avLst>
              <a:gd name="adj" fmla="val 42115"/>
            </a:avLst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80331" y="915410"/>
            <a:ext cx="182322" cy="1134139"/>
            <a:chOff x="3356381" y="909695"/>
            <a:chExt cx="182322" cy="1134139"/>
          </a:xfrm>
        </p:grpSpPr>
        <p:sp>
          <p:nvSpPr>
            <p:cNvPr id="139" name="MH_Other_9"/>
            <p:cNvSpPr/>
            <p:nvPr>
              <p:custDataLst>
                <p:tags r:id="rId15"/>
              </p:custDataLst>
            </p:nvPr>
          </p:nvSpPr>
          <p:spPr>
            <a:xfrm flipV="1">
              <a:off x="3359819" y="909695"/>
              <a:ext cx="178884" cy="1092961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40" name="MH_Other_11"/>
            <p:cNvSpPr/>
            <p:nvPr>
              <p:custDataLst>
                <p:tags r:id="rId16"/>
              </p:custDataLst>
            </p:nvPr>
          </p:nvSpPr>
          <p:spPr>
            <a:xfrm>
              <a:off x="3356381" y="1858528"/>
              <a:ext cx="172003" cy="1853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1" name="MH_Other_12"/>
            <p:cNvSpPr/>
            <p:nvPr>
              <p:custDataLst>
                <p:tags r:id="rId17"/>
              </p:custDataLst>
            </p:nvPr>
          </p:nvSpPr>
          <p:spPr>
            <a:xfrm>
              <a:off x="3373583" y="1879118"/>
              <a:ext cx="147923" cy="145842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2" name="MH_Other_14"/>
          <p:cNvSpPr/>
          <p:nvPr>
            <p:custDataLst>
              <p:tags r:id="rId4"/>
            </p:custDataLst>
          </p:nvPr>
        </p:nvSpPr>
        <p:spPr>
          <a:xfrm>
            <a:off x="6858994" y="1915149"/>
            <a:ext cx="1097382" cy="1096392"/>
          </a:xfrm>
          <a:prstGeom prst="star8">
            <a:avLst>
              <a:gd name="adj" fmla="val 42115"/>
            </a:avLst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11363" y="909695"/>
            <a:ext cx="180602" cy="1108404"/>
            <a:chOff x="7311363" y="909695"/>
            <a:chExt cx="180602" cy="1108404"/>
          </a:xfrm>
        </p:grpSpPr>
        <p:sp>
          <p:nvSpPr>
            <p:cNvPr id="143" name="MH_Other_13"/>
            <p:cNvSpPr/>
            <p:nvPr>
              <p:custDataLst>
                <p:tags r:id="rId12"/>
              </p:custDataLst>
            </p:nvPr>
          </p:nvSpPr>
          <p:spPr>
            <a:xfrm flipH="1" flipV="1">
              <a:off x="7313081" y="909695"/>
              <a:ext cx="178884" cy="1092961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44" name="MH_Other_15"/>
            <p:cNvSpPr/>
            <p:nvPr>
              <p:custDataLst>
                <p:tags r:id="rId13"/>
              </p:custDataLst>
            </p:nvPr>
          </p:nvSpPr>
          <p:spPr>
            <a:xfrm>
              <a:off x="7311363" y="1834509"/>
              <a:ext cx="170283" cy="18359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MH_Other_16"/>
            <p:cNvSpPr/>
            <p:nvPr>
              <p:custDataLst>
                <p:tags r:id="rId14"/>
              </p:custDataLst>
            </p:nvPr>
          </p:nvSpPr>
          <p:spPr>
            <a:xfrm>
              <a:off x="7328565" y="1853380"/>
              <a:ext cx="147923" cy="14584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00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主流实体识别方法</a:t>
            </a: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395536" y="3248328"/>
            <a:ext cx="1872282" cy="29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传统实体识别</a:t>
            </a:r>
          </a:p>
        </p:txBody>
      </p:sp>
      <p:sp>
        <p:nvSpPr>
          <p:cNvPr id="32" name="MH_Text_1"/>
          <p:cNvSpPr/>
          <p:nvPr>
            <p:custDataLst>
              <p:tags r:id="rId7"/>
            </p:custDataLst>
          </p:nvPr>
        </p:nvSpPr>
        <p:spPr>
          <a:xfrm>
            <a:off x="405735" y="3579934"/>
            <a:ext cx="1862085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基于规则的方法：设计相似度函数和阈值，是实体识别领域最经典的方法。</a:t>
            </a:r>
          </a:p>
        </p:txBody>
      </p:sp>
      <p:sp>
        <p:nvSpPr>
          <p:cNvPr id="33" name="MH_Text_1"/>
          <p:cNvSpPr/>
          <p:nvPr>
            <p:custDataLst>
              <p:tags r:id="rId8"/>
            </p:custDataLst>
          </p:nvPr>
        </p:nvSpPr>
        <p:spPr>
          <a:xfrm>
            <a:off x="3568065" y="3253740"/>
            <a:ext cx="2238375" cy="290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人在环路的实体识别</a:t>
            </a:r>
          </a:p>
        </p:txBody>
      </p:sp>
      <p:sp>
        <p:nvSpPr>
          <p:cNvPr id="34" name="MH_Text_1"/>
          <p:cNvSpPr/>
          <p:nvPr>
            <p:custDataLst>
              <p:tags r:id="rId9"/>
            </p:custDataLst>
          </p:nvPr>
        </p:nvSpPr>
        <p:spPr>
          <a:xfrm>
            <a:off x="3557072" y="3585649"/>
            <a:ext cx="1854009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基于众包的方法：将实体对候选集合发布到众包平台上，由大量人员对实体对匹配与否给出判断来得到结果。</a:t>
            </a:r>
          </a:p>
        </p:txBody>
      </p:sp>
      <p:sp>
        <p:nvSpPr>
          <p:cNvPr id="37" name="MH_Text_1"/>
          <p:cNvSpPr/>
          <p:nvPr>
            <p:custDataLst>
              <p:tags r:id="rId10"/>
            </p:custDataLst>
          </p:nvPr>
        </p:nvSpPr>
        <p:spPr>
          <a:xfrm>
            <a:off x="6541556" y="3248328"/>
            <a:ext cx="1872282" cy="29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智能实体识别</a:t>
            </a:r>
          </a:p>
        </p:txBody>
      </p:sp>
      <p:sp>
        <p:nvSpPr>
          <p:cNvPr id="38" name="MH_Text_1"/>
          <p:cNvSpPr/>
          <p:nvPr>
            <p:custDataLst>
              <p:tags r:id="rId11"/>
            </p:custDataLst>
          </p:nvPr>
        </p:nvSpPr>
        <p:spPr>
          <a:xfrm>
            <a:off x="6551753" y="3579934"/>
            <a:ext cx="1934019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基于机器学习和深度学习的方法：把传统的分类、特征提取等思想应用在实体对上以得到二分决策器。</a:t>
            </a: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6" grpId="0" bldLvl="0" animBg="1"/>
      <p:bldP spid="72" grpId="0" animBg="1"/>
      <p:bldP spid="31" grpId="0"/>
      <p:bldP spid="32" grpId="0"/>
      <p:bldP spid="33" grpId="0" bldLvl="0" animBg="1"/>
      <p:bldP spid="34" grpId="0" bldLvl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实体识别的特征工程</a:t>
            </a:r>
          </a:p>
        </p:txBody>
      </p:sp>
      <p:sp>
        <p:nvSpPr>
          <p:cNvPr id="29" name="MH_SubTitle_1"/>
          <p:cNvSpPr/>
          <p:nvPr>
            <p:custDataLst>
              <p:tags r:id="rId3"/>
            </p:custDataLst>
          </p:nvPr>
        </p:nvSpPr>
        <p:spPr>
          <a:xfrm>
            <a:off x="3281497" y="1382016"/>
            <a:ext cx="1276096" cy="1178320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3" name="MH_SubTitle_2"/>
          <p:cNvSpPr/>
          <p:nvPr>
            <p:custDataLst>
              <p:tags r:id="rId4"/>
            </p:custDataLst>
          </p:nvPr>
        </p:nvSpPr>
        <p:spPr>
          <a:xfrm>
            <a:off x="4557598" y="1382016"/>
            <a:ext cx="1277517" cy="1178320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3200" kern="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3200" kern="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8" name="MH_SubTitle_3"/>
          <p:cNvSpPr/>
          <p:nvPr>
            <p:custDataLst>
              <p:tags r:id="rId5"/>
            </p:custDataLst>
          </p:nvPr>
        </p:nvSpPr>
        <p:spPr>
          <a:xfrm>
            <a:off x="3281497" y="2560335"/>
            <a:ext cx="1276096" cy="1178320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3200" kern="0" dirty="0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3200" kern="0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1" name="MH_SubTitle_4"/>
          <p:cNvSpPr/>
          <p:nvPr>
            <p:custDataLst>
              <p:tags r:id="rId6"/>
            </p:custDataLst>
          </p:nvPr>
        </p:nvSpPr>
        <p:spPr>
          <a:xfrm>
            <a:off x="4557598" y="2560335"/>
            <a:ext cx="1277517" cy="1178320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7"/>
            </p:custDataLst>
          </p:nvPr>
        </p:nvSpPr>
        <p:spPr>
          <a:xfrm>
            <a:off x="5924806" y="1262209"/>
            <a:ext cx="1872282" cy="29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AutoML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-EM[2]</a:t>
            </a:r>
          </a:p>
        </p:txBody>
      </p:sp>
      <p:sp>
        <p:nvSpPr>
          <p:cNvPr id="13" name="MH_Text_1"/>
          <p:cNvSpPr/>
          <p:nvPr>
            <p:custDataLst>
              <p:tags r:id="rId8"/>
            </p:custDataLst>
          </p:nvPr>
        </p:nvSpPr>
        <p:spPr>
          <a:xfrm>
            <a:off x="5937539" y="1578294"/>
            <a:ext cx="2767248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构建了全属性通用的相似度函数库，构建实体对的特征时，直接计算库中所有函数的相似度数值。</a:t>
            </a:r>
          </a:p>
        </p:txBody>
      </p:sp>
      <p:sp>
        <p:nvSpPr>
          <p:cNvPr id="14" name="MH_Text_1"/>
          <p:cNvSpPr/>
          <p:nvPr>
            <p:custDataLst>
              <p:tags r:id="rId9"/>
            </p:custDataLst>
          </p:nvPr>
        </p:nvSpPr>
        <p:spPr>
          <a:xfrm>
            <a:off x="5968483" y="2990401"/>
            <a:ext cx="1872282" cy="29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DeepMatcher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[3]</a:t>
            </a:r>
          </a:p>
        </p:txBody>
      </p:sp>
      <p:sp>
        <p:nvSpPr>
          <p:cNvPr id="15" name="MH_Text_1"/>
          <p:cNvSpPr/>
          <p:nvPr>
            <p:custDataLst>
              <p:tags r:id="rId10"/>
            </p:custDataLst>
          </p:nvPr>
        </p:nvSpPr>
        <p:spPr>
          <a:xfrm>
            <a:off x="5981216" y="3306486"/>
            <a:ext cx="2767248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采用</a:t>
            </a:r>
            <a:r>
              <a:rPr lang="zh-CN" altLang="en-US" sz="10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word-embedding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获取文本数据的语义信息用于深度模型训练</a:t>
            </a:r>
          </a:p>
          <a:p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6" name="MH_Text_1"/>
          <p:cNvSpPr/>
          <p:nvPr>
            <p:custDataLst>
              <p:tags r:id="rId11"/>
            </p:custDataLst>
          </p:nvPr>
        </p:nvSpPr>
        <p:spPr>
          <a:xfrm>
            <a:off x="1331566" y="1262209"/>
            <a:ext cx="1872282" cy="29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 algn="r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Magellan[1]</a:t>
            </a:r>
          </a:p>
        </p:txBody>
      </p:sp>
      <p:sp>
        <p:nvSpPr>
          <p:cNvPr id="17" name="MH_Text_1"/>
          <p:cNvSpPr/>
          <p:nvPr>
            <p:custDataLst>
              <p:tags r:id="rId12"/>
            </p:custDataLst>
          </p:nvPr>
        </p:nvSpPr>
        <p:spPr>
          <a:xfrm>
            <a:off x="536939" y="1578294"/>
            <a:ext cx="2767248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将属性分类，为不同种类属性指定不同相似度函数集合，进而构造特征空间</a:t>
            </a:r>
          </a:p>
        </p:txBody>
      </p:sp>
      <p:sp>
        <p:nvSpPr>
          <p:cNvPr id="18" name="MH_Text_1"/>
          <p:cNvSpPr/>
          <p:nvPr>
            <p:custDataLst>
              <p:tags r:id="rId13"/>
            </p:custDataLst>
          </p:nvPr>
        </p:nvSpPr>
        <p:spPr>
          <a:xfrm>
            <a:off x="1115616" y="2990401"/>
            <a:ext cx="2032994" cy="29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 algn="r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Autofuzzyjoin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[4]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4"/>
            </p:custDataLst>
          </p:nvPr>
        </p:nvSpPr>
        <p:spPr>
          <a:xfrm>
            <a:off x="481701" y="3306486"/>
            <a:ext cx="2767248" cy="56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利用参照表技术进行迭代式集合运算，输入数据仅需两个待实体识别的表L与表R，以及期望的准确度阈值即可。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CE3259-847D-471D-99A2-389E6B24111B}"/>
              </a:ext>
            </a:extLst>
          </p:cNvPr>
          <p:cNvSpPr txBox="1"/>
          <p:nvPr/>
        </p:nvSpPr>
        <p:spPr>
          <a:xfrm>
            <a:off x="1547664" y="3939902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[1]Magellan: Toward building entity matching management </a:t>
            </a:r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systems.Proc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. VLDB Endow.2016 : 1197-1208</a:t>
            </a:r>
          </a:p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[2]Automating Entity Matching Model Development, ICDE 2021</a:t>
            </a:r>
          </a:p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[3]Deep Learning for Entity Matching: A Design Space Exploration. (SIGMOD 2018)</a:t>
            </a:r>
          </a:p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[4]Auto-</a:t>
            </a:r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FuzzyJoin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: Auto-Program Fuzzy Similarity Joins Without Labeled Examples.(SIGMOD '21).1064–1076</a:t>
            </a: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 animBg="1"/>
      <p:bldP spid="4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961" y="2465102"/>
            <a:ext cx="3960444" cy="504056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0032" y="2517074"/>
            <a:ext cx="3163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研究内容与研究方案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566" y="1059583"/>
            <a:ext cx="948873" cy="1143356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99992" y="3113804"/>
            <a:ext cx="0" cy="10415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50104" y="3204913"/>
            <a:ext cx="172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问题定义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0104" y="3505916"/>
            <a:ext cx="172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研究内容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0104" y="3806919"/>
            <a:ext cx="172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研究方案</a:t>
            </a:r>
          </a:p>
        </p:txBody>
      </p:sp>
      <p:sp>
        <p:nvSpPr>
          <p:cNvPr id="19" name="KSO_Shape"/>
          <p:cNvSpPr/>
          <p:nvPr/>
        </p:nvSpPr>
        <p:spPr bwMode="auto">
          <a:xfrm>
            <a:off x="3779912" y="3300758"/>
            <a:ext cx="421702" cy="667602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  <p:bldP spid="18" grpId="0" animBg="1"/>
      <p:bldP spid="10" grpId="0"/>
      <p:bldP spid="14" grpId="0"/>
      <p:bldP spid="15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389406d-1eff-40b0-9c1f-119e10bcbd98"/>
  <p:tag name="COMMONDATA" val="eyJoZGlkIjoiZjE0OGFiMTkzNmY0YTUyMjVlYmJjOGY2NjUzMGNmN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  <p:tag name="MH_LAYOUT" val="TitleSubTitleText"/>
  <p:tag name="MH" val="20151107164558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51201092935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PageTitle"/>
  <p:tag name="MH_ORDER" val="Page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PageTitle"/>
  <p:tag name="MH_ORDER" val="Page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201095059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PageTitle"/>
  <p:tag name="MH_ORDER" val="Page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11203642"/>
  <p:tag name="MH_LIBRARY" val="GRAPHI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PageTitle"/>
  <p:tag name="MH_ORDER" val="Page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MH" val="2015111120123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PageTitle"/>
  <p:tag name="MH_ORDER" val="Page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Title"/>
  <p:tag name="MH_ORDER" val="1"/>
</p:tagLst>
</file>

<file path=ppt/tags/tag730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50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11200754"/>
  <p:tag name="MH_LIBRARY" val="GRAPHI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40,&quot;width&quot;:5676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107210616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PageTitle"/>
  <p:tag name="MH_ORDER" val="Page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Titl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1">
  <a:themeElements>
    <a:clrScheme name="自定义 37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A000120150302A07KPBG</Template>
  <TotalTime>64</TotalTime>
  <Words>852</Words>
  <Application>Microsoft Office PowerPoint</Application>
  <PresentationFormat>全屏显示(16:9)</PresentationFormat>
  <Paragraphs>116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Impact</vt:lpstr>
      <vt:lpstr>Times New Roman</vt:lpstr>
      <vt:lpstr>微软雅黑</vt:lpstr>
      <vt:lpstr>Wingdings</vt:lpstr>
      <vt:lpstr>宋体</vt:lpstr>
      <vt:lpstr>Calibri</vt:lpstr>
      <vt:lpstr>Cambria Math</vt:lpstr>
      <vt:lpstr>Arial</vt:lpstr>
      <vt:lpstr>1</vt:lpstr>
      <vt:lpstr>面向大规模实体识别的自动特征工程</vt:lpstr>
      <vt:lpstr>目 录</vt:lpstr>
      <vt:lpstr>PowerPoint 演示文稿</vt:lpstr>
      <vt:lpstr>研究目的与意义</vt:lpstr>
      <vt:lpstr>研究目的与意义</vt:lpstr>
      <vt:lpstr>PowerPoint 演示文稿</vt:lpstr>
      <vt:lpstr>主流实体识别方法</vt:lpstr>
      <vt:lpstr>实体识别的特征工程</vt:lpstr>
      <vt:lpstr>PowerPoint 演示文稿</vt:lpstr>
      <vt:lpstr>问题定义</vt:lpstr>
      <vt:lpstr>主要研究内容</vt:lpstr>
      <vt:lpstr>研究方案</vt:lpstr>
      <vt:lpstr>实体识别特征工程空间构建说明</vt:lpstr>
      <vt:lpstr>PowerPoint 演示文稿</vt:lpstr>
      <vt:lpstr>案例对比分析</vt:lpstr>
      <vt:lpstr>请各位老师批评指正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1;mycomputer</dc:creator>
  <dc:description>1</dc:description>
  <cp:lastModifiedBy>TYF</cp:lastModifiedBy>
  <cp:revision>16</cp:revision>
  <dcterms:created xsi:type="dcterms:W3CDTF">2015-12-01T00:32:00Z</dcterms:created>
  <dcterms:modified xsi:type="dcterms:W3CDTF">2022-10-20T03:18:18Z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5F482CBD95254CE49BDC9984105C2026</vt:lpwstr>
  </property>
</Properties>
</file>