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4/10/2022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57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63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4/10/2022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38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26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47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9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8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24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4/10/2022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9479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20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57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4/10/2022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9736170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a surfer riding a wave">
            <a:extLst>
              <a:ext uri="{FF2B5EF4-FFF2-40B4-BE49-F238E27FC236}">
                <a16:creationId xmlns:a16="http://schemas.microsoft.com/office/drawing/2014/main" id="{B6C2A52E-1AFB-A333-3D8F-71C2DFBBBF16}"/>
              </a:ext>
            </a:extLst>
          </p:cNvPr>
          <p:cNvPicPr>
            <a:picLocks noChangeAspect="1"/>
          </p:cNvPicPr>
          <p:nvPr/>
        </p:nvPicPr>
        <p:blipFill rotWithShape="1">
          <a:blip r:embed="rId2"/>
          <a:srcRect b="15730"/>
          <a:stretch/>
        </p:blipFill>
        <p:spPr>
          <a:xfrm>
            <a:off x="20" y="1"/>
            <a:ext cx="12191980" cy="6857999"/>
          </a:xfrm>
          <a:prstGeom prst="rect">
            <a:avLst/>
          </a:prstGeom>
        </p:spPr>
      </p:pic>
      <p:sp>
        <p:nvSpPr>
          <p:cNvPr id="47"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28393"/>
            <a:ext cx="6155707" cy="3601213"/>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F0CDBB91-8F85-4F4D-B907-D61BCCFD0F2E}"/>
              </a:ext>
            </a:extLst>
          </p:cNvPr>
          <p:cNvSpPr>
            <a:spLocks noGrp="1"/>
          </p:cNvSpPr>
          <p:nvPr>
            <p:ph type="ctrTitle"/>
          </p:nvPr>
        </p:nvSpPr>
        <p:spPr>
          <a:xfrm>
            <a:off x="565150" y="2035840"/>
            <a:ext cx="5022050" cy="1718589"/>
          </a:xfrm>
        </p:spPr>
        <p:txBody>
          <a:bodyPr>
            <a:normAutofit/>
          </a:bodyPr>
          <a:lstStyle/>
          <a:p>
            <a:pPr>
              <a:lnSpc>
                <a:spcPct val="90000"/>
              </a:lnSpc>
            </a:pPr>
            <a:r>
              <a:rPr lang="en-US" sz="3800" dirty="0"/>
              <a:t>Load Forecasting Based on Clustering</a:t>
            </a:r>
          </a:p>
        </p:txBody>
      </p:sp>
      <p:sp>
        <p:nvSpPr>
          <p:cNvPr id="3" name="Subtitle 2">
            <a:extLst>
              <a:ext uri="{FF2B5EF4-FFF2-40B4-BE49-F238E27FC236}">
                <a16:creationId xmlns:a16="http://schemas.microsoft.com/office/drawing/2014/main" id="{DC43627A-44C9-49C8-B87B-74D7B32C19CE}"/>
              </a:ext>
            </a:extLst>
          </p:cNvPr>
          <p:cNvSpPr>
            <a:spLocks noGrp="1"/>
          </p:cNvSpPr>
          <p:nvPr>
            <p:ph type="subTitle" idx="1"/>
          </p:nvPr>
        </p:nvSpPr>
        <p:spPr>
          <a:xfrm>
            <a:off x="565150" y="3754429"/>
            <a:ext cx="5022049" cy="1063471"/>
          </a:xfrm>
        </p:spPr>
        <p:txBody>
          <a:bodyPr>
            <a:normAutofit/>
          </a:bodyPr>
          <a:lstStyle/>
          <a:p>
            <a:r>
              <a:rPr lang="en-US" dirty="0"/>
              <a:t>Frank Zhang</a:t>
            </a:r>
          </a:p>
        </p:txBody>
      </p:sp>
      <p:grpSp>
        <p:nvGrpSpPr>
          <p:cNvPr id="49" name="Group 48">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50"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78962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E33-C52E-4A5D-BC81-EE337B155CC9}"/>
              </a:ext>
            </a:extLst>
          </p:cNvPr>
          <p:cNvSpPr>
            <a:spLocks noGrp="1"/>
          </p:cNvSpPr>
          <p:nvPr>
            <p:ph type="title"/>
          </p:nvPr>
        </p:nvSpPr>
        <p:spPr/>
        <p:txBody>
          <a:bodyPr/>
          <a:lstStyle/>
          <a:p>
            <a:r>
              <a:rPr lang="en-US" dirty="0"/>
              <a:t>Forecast Load Function</a:t>
            </a:r>
          </a:p>
        </p:txBody>
      </p:sp>
      <p:sp>
        <p:nvSpPr>
          <p:cNvPr id="3" name="Content Placeholder 2">
            <a:extLst>
              <a:ext uri="{FF2B5EF4-FFF2-40B4-BE49-F238E27FC236}">
                <a16:creationId xmlns:a16="http://schemas.microsoft.com/office/drawing/2014/main" id="{586496CD-A5EF-469A-908D-ABFF25991BBB}"/>
              </a:ext>
            </a:extLst>
          </p:cNvPr>
          <p:cNvSpPr>
            <a:spLocks noGrp="1"/>
          </p:cNvSpPr>
          <p:nvPr>
            <p:ph idx="1"/>
          </p:nvPr>
        </p:nvSpPr>
        <p:spPr>
          <a:xfrm>
            <a:off x="565149" y="1556512"/>
            <a:ext cx="8926323" cy="3601212"/>
          </a:xfrm>
        </p:spPr>
        <p:txBody>
          <a:bodyPr>
            <a:normAutofit fontScale="62500" lnSpcReduction="20000"/>
          </a:bodyPr>
          <a:lstStyle/>
          <a:p>
            <a:r>
              <a:rPr lang="en-US" dirty="0"/>
              <a:t>In the end the following function is written:</a:t>
            </a:r>
          </a:p>
          <a:p>
            <a:pPr marL="0" indent="0">
              <a:buNone/>
            </a:pPr>
            <a:r>
              <a:rPr lang="en-US" dirty="0">
                <a:solidFill>
                  <a:schemeClr val="accent6">
                    <a:lumMod val="40000"/>
                    <a:lumOff val="60000"/>
                  </a:schemeClr>
                </a:solidFill>
              </a:rPr>
              <a:t>def</a:t>
            </a:r>
            <a:r>
              <a:rPr lang="en-US" dirty="0"/>
              <a:t> </a:t>
            </a:r>
            <a:r>
              <a:rPr lang="en-US" dirty="0" err="1">
                <a:solidFill>
                  <a:schemeClr val="accent1"/>
                </a:solidFill>
              </a:rPr>
              <a:t>predict_load_seasonality</a:t>
            </a:r>
            <a:r>
              <a:rPr lang="en-US" dirty="0">
                <a:solidFill>
                  <a:schemeClr val="accent1"/>
                </a:solidFill>
              </a:rPr>
              <a:t> (timestamp, </a:t>
            </a:r>
            <a:r>
              <a:rPr lang="en-US" dirty="0" err="1">
                <a:solidFill>
                  <a:schemeClr val="accent1"/>
                </a:solidFill>
              </a:rPr>
              <a:t>building_ids</a:t>
            </a:r>
            <a:r>
              <a:rPr lang="en-US" dirty="0">
                <a:solidFill>
                  <a:schemeClr val="accent1"/>
                </a:solidFill>
              </a:rPr>
              <a:t>, counties, energy, temperature, humidity, </a:t>
            </a:r>
            <a:r>
              <a:rPr lang="en-US" dirty="0" err="1">
                <a:solidFill>
                  <a:schemeClr val="accent1"/>
                </a:solidFill>
              </a:rPr>
              <a:t>days_in_future</a:t>
            </a:r>
            <a:r>
              <a:rPr lang="en-US" dirty="0">
                <a:solidFill>
                  <a:schemeClr val="accent1"/>
                </a:solidFill>
              </a:rPr>
              <a:t>, </a:t>
            </a:r>
            <a:r>
              <a:rPr lang="en-US" dirty="0" err="1">
                <a:solidFill>
                  <a:schemeClr val="accent1"/>
                </a:solidFill>
              </a:rPr>
              <a:t>use_center</a:t>
            </a:r>
            <a:r>
              <a:rPr lang="en-US" dirty="0">
                <a:solidFill>
                  <a:schemeClr val="accent1"/>
                </a:solidFill>
              </a:rPr>
              <a:t>=False, </a:t>
            </a:r>
            <a:r>
              <a:rPr lang="en-US" dirty="0" err="1">
                <a:solidFill>
                  <a:schemeClr val="accent1"/>
                </a:solidFill>
              </a:rPr>
              <a:t>use_center_trigger_num</a:t>
            </a:r>
            <a:r>
              <a:rPr lang="en-US" dirty="0">
                <a:solidFill>
                  <a:schemeClr val="accent1"/>
                </a:solidFill>
              </a:rPr>
              <a:t>=10, </a:t>
            </a:r>
            <a:r>
              <a:rPr lang="en-US" dirty="0" err="1">
                <a:solidFill>
                  <a:schemeClr val="accent1"/>
                </a:solidFill>
              </a:rPr>
              <a:t>num_year</a:t>
            </a:r>
            <a:r>
              <a:rPr lang="en-US" dirty="0">
                <a:solidFill>
                  <a:schemeClr val="accent1"/>
                </a:solidFill>
              </a:rPr>
              <a:t>=10)</a:t>
            </a:r>
          </a:p>
          <a:p>
            <a:pPr marL="0" indent="0">
              <a:buNone/>
            </a:pPr>
            <a:endParaRPr lang="en-US" dirty="0">
              <a:solidFill>
                <a:schemeClr val="accent1"/>
              </a:solidFill>
            </a:endParaRPr>
          </a:p>
          <a:p>
            <a:pPr marL="0" indent="0">
              <a:buNone/>
            </a:pPr>
            <a:r>
              <a:rPr lang="en-US" dirty="0">
                <a:solidFill>
                  <a:schemeClr val="accent1"/>
                </a:solidFill>
              </a:rPr>
              <a:t># timestamp, </a:t>
            </a:r>
            <a:r>
              <a:rPr lang="en-US" dirty="0" err="1">
                <a:solidFill>
                  <a:schemeClr val="accent1"/>
                </a:solidFill>
              </a:rPr>
              <a:t>building_ids</a:t>
            </a:r>
            <a:r>
              <a:rPr lang="en-US" dirty="0">
                <a:solidFill>
                  <a:schemeClr val="accent1"/>
                </a:solidFill>
              </a:rPr>
              <a:t>, counties, energy, temperature and humidity are inputs could be used by this function</a:t>
            </a:r>
          </a:p>
          <a:p>
            <a:pPr marL="0" indent="0">
              <a:buNone/>
            </a:pPr>
            <a:r>
              <a:rPr lang="en-US" dirty="0">
                <a:solidFill>
                  <a:schemeClr val="accent1"/>
                </a:solidFill>
              </a:rPr>
              <a:t># </a:t>
            </a:r>
            <a:r>
              <a:rPr lang="en-US" dirty="0" err="1">
                <a:solidFill>
                  <a:schemeClr val="accent1"/>
                </a:solidFill>
              </a:rPr>
              <a:t>days_in_future</a:t>
            </a:r>
            <a:r>
              <a:rPr lang="en-US" dirty="0">
                <a:solidFill>
                  <a:schemeClr val="accent1"/>
                </a:solidFill>
              </a:rPr>
              <a:t> specifies the result time range</a:t>
            </a:r>
          </a:p>
          <a:p>
            <a:pPr marL="0" indent="0">
              <a:buNone/>
            </a:pPr>
            <a:r>
              <a:rPr lang="en-US" dirty="0">
                <a:solidFill>
                  <a:schemeClr val="accent1"/>
                </a:solidFill>
              </a:rPr>
              <a:t># </a:t>
            </a:r>
            <a:r>
              <a:rPr lang="en-US" dirty="0" err="1">
                <a:solidFill>
                  <a:schemeClr val="accent1"/>
                </a:solidFill>
              </a:rPr>
              <a:t>use_center</a:t>
            </a:r>
            <a:r>
              <a:rPr lang="en-US" dirty="0">
                <a:solidFill>
                  <a:schemeClr val="accent1"/>
                </a:solidFill>
              </a:rPr>
              <a:t> is a </a:t>
            </a:r>
            <a:r>
              <a:rPr lang="en-US" dirty="0" err="1">
                <a:solidFill>
                  <a:schemeClr val="accent1"/>
                </a:solidFill>
              </a:rPr>
              <a:t>boolean</a:t>
            </a:r>
            <a:r>
              <a:rPr lang="en-US" dirty="0">
                <a:solidFill>
                  <a:schemeClr val="accent1"/>
                </a:solidFill>
              </a:rPr>
              <a:t> to specify if cluster center should be used. If False, it will just use Temperature as added regressor, and forecast. If True, it will use cluster center to forecast with seasonality and hyperparameters tuned</a:t>
            </a:r>
          </a:p>
          <a:p>
            <a:pPr marL="0" indent="0">
              <a:buNone/>
            </a:pPr>
            <a:r>
              <a:rPr lang="en-US" dirty="0">
                <a:solidFill>
                  <a:schemeClr val="accent1"/>
                </a:solidFill>
              </a:rPr>
              <a:t># </a:t>
            </a:r>
            <a:r>
              <a:rPr lang="en-US" dirty="0" err="1">
                <a:solidFill>
                  <a:schemeClr val="accent1"/>
                </a:solidFill>
              </a:rPr>
              <a:t>use_center_trigger_num</a:t>
            </a:r>
            <a:r>
              <a:rPr lang="en-US" dirty="0">
                <a:solidFill>
                  <a:schemeClr val="accent1"/>
                </a:solidFill>
              </a:rPr>
              <a:t> is a parameter working with </a:t>
            </a:r>
            <a:r>
              <a:rPr lang="en-US" dirty="0" err="1">
                <a:solidFill>
                  <a:schemeClr val="accent1"/>
                </a:solidFill>
              </a:rPr>
              <a:t>use_center</a:t>
            </a:r>
            <a:r>
              <a:rPr lang="en-US" dirty="0">
                <a:solidFill>
                  <a:schemeClr val="accent1"/>
                </a:solidFill>
              </a:rPr>
              <a:t>. When </a:t>
            </a:r>
            <a:r>
              <a:rPr lang="en-US" dirty="0" err="1">
                <a:solidFill>
                  <a:schemeClr val="accent1"/>
                </a:solidFill>
              </a:rPr>
              <a:t>use_center</a:t>
            </a:r>
            <a:r>
              <a:rPr lang="en-US" dirty="0">
                <a:solidFill>
                  <a:schemeClr val="accent1"/>
                </a:solidFill>
              </a:rPr>
              <a:t> is True, this number will decide a threshold to actually </a:t>
            </a:r>
            <a:r>
              <a:rPr lang="en-US" dirty="0" err="1">
                <a:solidFill>
                  <a:schemeClr val="accent1"/>
                </a:solidFill>
              </a:rPr>
              <a:t>use_center</a:t>
            </a:r>
            <a:endParaRPr lang="en-US" dirty="0">
              <a:solidFill>
                <a:schemeClr val="accent1"/>
              </a:solidFill>
            </a:endParaRPr>
          </a:p>
          <a:p>
            <a:pPr marL="0" indent="0">
              <a:buNone/>
            </a:pPr>
            <a:r>
              <a:rPr lang="en-US" dirty="0">
                <a:solidFill>
                  <a:schemeClr val="accent1"/>
                </a:solidFill>
              </a:rPr>
              <a:t># </a:t>
            </a:r>
            <a:r>
              <a:rPr lang="en-US" dirty="0" err="1">
                <a:solidFill>
                  <a:schemeClr val="accent1"/>
                </a:solidFill>
              </a:rPr>
              <a:t>num_year</a:t>
            </a:r>
            <a:r>
              <a:rPr lang="en-US" dirty="0">
                <a:solidFill>
                  <a:schemeClr val="accent1"/>
                </a:solidFill>
              </a:rPr>
              <a:t> is an integer to decide how much data of cluster center should be used for forecasting. The larger the number, the longer it will take </a:t>
            </a:r>
          </a:p>
        </p:txBody>
      </p:sp>
    </p:spTree>
    <p:extLst>
      <p:ext uri="{BB962C8B-B14F-4D97-AF65-F5344CB8AC3E}">
        <p14:creationId xmlns:p14="http://schemas.microsoft.com/office/powerpoint/2010/main" val="328246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45A4-CFA6-45CE-B957-4FD846498E19}"/>
              </a:ext>
            </a:extLst>
          </p:cNvPr>
          <p:cNvSpPr>
            <a:spLocks noGrp="1"/>
          </p:cNvSpPr>
          <p:nvPr>
            <p:ph type="title"/>
          </p:nvPr>
        </p:nvSpPr>
        <p:spPr>
          <a:xfrm>
            <a:off x="565150" y="770890"/>
            <a:ext cx="10773410" cy="1268984"/>
          </a:xfrm>
        </p:spPr>
        <p:txBody>
          <a:bodyPr>
            <a:normAutofit fontScale="90000"/>
          </a:bodyPr>
          <a:lstStyle/>
          <a:p>
            <a:r>
              <a:rPr lang="en-US" dirty="0"/>
              <a:t>Forecasting result with and without using center</a:t>
            </a:r>
          </a:p>
        </p:txBody>
      </p:sp>
      <p:pic>
        <p:nvPicPr>
          <p:cNvPr id="5" name="Picture 4">
            <a:extLst>
              <a:ext uri="{FF2B5EF4-FFF2-40B4-BE49-F238E27FC236}">
                <a16:creationId xmlns:a16="http://schemas.microsoft.com/office/drawing/2014/main" id="{CBDCC2ED-DFAE-44BF-9EB8-9037F5C3DB60}"/>
              </a:ext>
            </a:extLst>
          </p:cNvPr>
          <p:cNvPicPr>
            <a:picLocks noChangeAspect="1"/>
          </p:cNvPicPr>
          <p:nvPr/>
        </p:nvPicPr>
        <p:blipFill>
          <a:blip r:embed="rId2"/>
          <a:stretch>
            <a:fillRect/>
          </a:stretch>
        </p:blipFill>
        <p:spPr>
          <a:xfrm>
            <a:off x="497943" y="2516909"/>
            <a:ext cx="5727167" cy="2887425"/>
          </a:xfrm>
          <a:prstGeom prst="rect">
            <a:avLst/>
          </a:prstGeom>
        </p:spPr>
      </p:pic>
      <p:sp>
        <p:nvSpPr>
          <p:cNvPr id="6" name="TextBox 5">
            <a:extLst>
              <a:ext uri="{FF2B5EF4-FFF2-40B4-BE49-F238E27FC236}">
                <a16:creationId xmlns:a16="http://schemas.microsoft.com/office/drawing/2014/main" id="{139C12E0-B90F-4E0D-B8AD-DAB6A9FF4210}"/>
              </a:ext>
            </a:extLst>
          </p:cNvPr>
          <p:cNvSpPr txBox="1"/>
          <p:nvPr/>
        </p:nvSpPr>
        <p:spPr>
          <a:xfrm>
            <a:off x="2155907" y="2093725"/>
            <a:ext cx="2411238" cy="369332"/>
          </a:xfrm>
          <a:prstGeom prst="rect">
            <a:avLst/>
          </a:prstGeom>
          <a:noFill/>
        </p:spPr>
        <p:txBody>
          <a:bodyPr wrap="none" rtlCol="0">
            <a:spAutoFit/>
          </a:bodyPr>
          <a:lstStyle/>
          <a:p>
            <a:r>
              <a:rPr lang="en-US" dirty="0"/>
              <a:t>Without using center</a:t>
            </a:r>
          </a:p>
        </p:txBody>
      </p:sp>
      <p:pic>
        <p:nvPicPr>
          <p:cNvPr id="8" name="Picture 7">
            <a:extLst>
              <a:ext uri="{FF2B5EF4-FFF2-40B4-BE49-F238E27FC236}">
                <a16:creationId xmlns:a16="http://schemas.microsoft.com/office/drawing/2014/main" id="{0F3398FA-93CF-4E54-8230-D099834BE0AD}"/>
              </a:ext>
            </a:extLst>
          </p:cNvPr>
          <p:cNvPicPr>
            <a:picLocks noChangeAspect="1"/>
          </p:cNvPicPr>
          <p:nvPr/>
        </p:nvPicPr>
        <p:blipFill>
          <a:blip r:embed="rId3"/>
          <a:stretch>
            <a:fillRect/>
          </a:stretch>
        </p:blipFill>
        <p:spPr>
          <a:xfrm>
            <a:off x="6295066" y="2491898"/>
            <a:ext cx="5896934" cy="2937445"/>
          </a:xfrm>
          <a:prstGeom prst="rect">
            <a:avLst/>
          </a:prstGeom>
        </p:spPr>
      </p:pic>
      <p:sp>
        <p:nvSpPr>
          <p:cNvPr id="9" name="TextBox 8">
            <a:extLst>
              <a:ext uri="{FF2B5EF4-FFF2-40B4-BE49-F238E27FC236}">
                <a16:creationId xmlns:a16="http://schemas.microsoft.com/office/drawing/2014/main" id="{078E5D17-54CA-4646-A677-655E341F9893}"/>
              </a:ext>
            </a:extLst>
          </p:cNvPr>
          <p:cNvSpPr txBox="1"/>
          <p:nvPr/>
        </p:nvSpPr>
        <p:spPr>
          <a:xfrm>
            <a:off x="8218913" y="2039874"/>
            <a:ext cx="2061783" cy="369332"/>
          </a:xfrm>
          <a:prstGeom prst="rect">
            <a:avLst/>
          </a:prstGeom>
          <a:noFill/>
        </p:spPr>
        <p:txBody>
          <a:bodyPr wrap="none" rtlCol="0">
            <a:spAutoFit/>
          </a:bodyPr>
          <a:lstStyle/>
          <a:p>
            <a:r>
              <a:rPr lang="en-US" dirty="0"/>
              <a:t>With using center</a:t>
            </a:r>
          </a:p>
        </p:txBody>
      </p:sp>
      <p:sp>
        <p:nvSpPr>
          <p:cNvPr id="10" name="TextBox 9">
            <a:extLst>
              <a:ext uri="{FF2B5EF4-FFF2-40B4-BE49-F238E27FC236}">
                <a16:creationId xmlns:a16="http://schemas.microsoft.com/office/drawing/2014/main" id="{566020BF-5E4D-4844-842D-083818E0F993}"/>
              </a:ext>
            </a:extLst>
          </p:cNvPr>
          <p:cNvSpPr txBox="1"/>
          <p:nvPr/>
        </p:nvSpPr>
        <p:spPr>
          <a:xfrm>
            <a:off x="545231" y="5483195"/>
            <a:ext cx="11359757" cy="646331"/>
          </a:xfrm>
          <a:prstGeom prst="rect">
            <a:avLst/>
          </a:prstGeom>
          <a:noFill/>
        </p:spPr>
        <p:txBody>
          <a:bodyPr wrap="square" rtlCol="0">
            <a:spAutoFit/>
          </a:bodyPr>
          <a:lstStyle/>
          <a:p>
            <a:r>
              <a:rPr lang="en-US" dirty="0"/>
              <a:t>Note that orange line is actual data, and blue line is forecasted result using model. After vertical blue line is the actual forecasted data </a:t>
            </a:r>
          </a:p>
        </p:txBody>
      </p:sp>
    </p:spTree>
    <p:extLst>
      <p:ext uri="{BB962C8B-B14F-4D97-AF65-F5344CB8AC3E}">
        <p14:creationId xmlns:p14="http://schemas.microsoft.com/office/powerpoint/2010/main" val="415091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45A4-CFA6-45CE-B957-4FD846498E19}"/>
              </a:ext>
            </a:extLst>
          </p:cNvPr>
          <p:cNvSpPr>
            <a:spLocks noGrp="1"/>
          </p:cNvSpPr>
          <p:nvPr>
            <p:ph type="title"/>
          </p:nvPr>
        </p:nvSpPr>
        <p:spPr>
          <a:xfrm>
            <a:off x="565150" y="770890"/>
            <a:ext cx="11221466" cy="1268984"/>
          </a:xfrm>
        </p:spPr>
        <p:txBody>
          <a:bodyPr>
            <a:normAutofit fontScale="90000"/>
          </a:bodyPr>
          <a:lstStyle/>
          <a:p>
            <a:r>
              <a:rPr lang="en-US" dirty="0"/>
              <a:t>Forecasting results with and without using center (training data of 7 days to predict 3 days)</a:t>
            </a:r>
          </a:p>
        </p:txBody>
      </p:sp>
      <p:graphicFrame>
        <p:nvGraphicFramePr>
          <p:cNvPr id="3" name="Table 2">
            <a:extLst>
              <a:ext uri="{FF2B5EF4-FFF2-40B4-BE49-F238E27FC236}">
                <a16:creationId xmlns:a16="http://schemas.microsoft.com/office/drawing/2014/main" id="{49066714-DBA1-4CA9-B08F-D5E2700E0FD2}"/>
              </a:ext>
            </a:extLst>
          </p:cNvPr>
          <p:cNvGraphicFramePr>
            <a:graphicFrameLocks noGrp="1"/>
          </p:cNvGraphicFramePr>
          <p:nvPr>
            <p:extLst>
              <p:ext uri="{D42A27DB-BD31-4B8C-83A1-F6EECF244321}">
                <p14:modId xmlns:p14="http://schemas.microsoft.com/office/powerpoint/2010/main" val="1025642343"/>
              </p:ext>
            </p:extLst>
          </p:nvPr>
        </p:nvGraphicFramePr>
        <p:xfrm>
          <a:off x="883354" y="2267712"/>
          <a:ext cx="4484174" cy="3554216"/>
        </p:xfrm>
        <a:graphic>
          <a:graphicData uri="http://schemas.openxmlformats.org/drawingml/2006/table">
            <a:tbl>
              <a:tblPr>
                <a:tableStyleId>{5C22544A-7EE6-4342-B048-85BDC9FD1C3A}</a:tableStyleId>
              </a:tblPr>
              <a:tblGrid>
                <a:gridCol w="743490">
                  <a:extLst>
                    <a:ext uri="{9D8B030D-6E8A-4147-A177-3AD203B41FA5}">
                      <a16:colId xmlns:a16="http://schemas.microsoft.com/office/drawing/2014/main" val="642999343"/>
                    </a:ext>
                  </a:extLst>
                </a:gridCol>
                <a:gridCol w="1847876">
                  <a:extLst>
                    <a:ext uri="{9D8B030D-6E8A-4147-A177-3AD203B41FA5}">
                      <a16:colId xmlns:a16="http://schemas.microsoft.com/office/drawing/2014/main" val="3920751711"/>
                    </a:ext>
                  </a:extLst>
                </a:gridCol>
                <a:gridCol w="1892808">
                  <a:extLst>
                    <a:ext uri="{9D8B030D-6E8A-4147-A177-3AD203B41FA5}">
                      <a16:colId xmlns:a16="http://schemas.microsoft.com/office/drawing/2014/main" val="3505271125"/>
                    </a:ext>
                  </a:extLst>
                </a:gridCol>
              </a:tblGrid>
              <a:tr h="348491">
                <a:tc>
                  <a:txBody>
                    <a:bodyPr/>
                    <a:lstStyle/>
                    <a:p>
                      <a:pPr algn="l" fontAlgn="b"/>
                      <a:r>
                        <a:rPr lang="en-US" sz="1100" u="none" strike="noStrike">
                          <a:effectLst/>
                        </a:rPr>
                        <a:t>Number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MAPE without using center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MAPE using center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744301"/>
                  </a:ext>
                </a:extLst>
              </a:tr>
              <a:tr h="317685">
                <a:tc>
                  <a:txBody>
                    <a:bodyPr/>
                    <a:lstStyle/>
                    <a:p>
                      <a:pPr algn="r" fontAlgn="ctr"/>
                      <a:r>
                        <a:rPr lang="en-US" sz="1100" u="none" strike="noStrike">
                          <a:effectLst/>
                        </a:rPr>
                        <a:t>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0.963399741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0.893522696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009777"/>
                  </a:ext>
                </a:extLst>
              </a:tr>
              <a:tr h="192536">
                <a:tc>
                  <a:txBody>
                    <a:bodyPr/>
                    <a:lstStyle/>
                    <a:p>
                      <a:pPr algn="r" fontAlgn="ctr"/>
                      <a:r>
                        <a:rPr lang="en-US" sz="1100" u="none" strike="noStrike">
                          <a:effectLst/>
                        </a:rPr>
                        <a:t>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3.876000477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1.148945741</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6199858"/>
                  </a:ext>
                </a:extLst>
              </a:tr>
              <a:tr h="192536">
                <a:tc>
                  <a:txBody>
                    <a:bodyPr/>
                    <a:lstStyle/>
                    <a:p>
                      <a:pPr algn="r" fontAlgn="ctr"/>
                      <a:r>
                        <a:rPr lang="en-US" sz="1100" u="none" strike="noStrike">
                          <a:effectLst/>
                        </a:rPr>
                        <a:t>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solidFill>
                            <a:schemeClr val="accent1"/>
                          </a:solidFill>
                          <a:effectLst/>
                        </a:rPr>
                        <a:t>0.121973853</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0.24431023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792630"/>
                  </a:ext>
                </a:extLst>
              </a:tr>
              <a:tr h="192536">
                <a:tc>
                  <a:txBody>
                    <a:bodyPr/>
                    <a:lstStyle/>
                    <a:p>
                      <a:pPr algn="r" fontAlgn="ctr"/>
                      <a:r>
                        <a:rPr lang="en-US" sz="1100" u="none" strike="noStrike">
                          <a:effectLst/>
                        </a:rPr>
                        <a:t>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0.361102539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0.107038716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0102524"/>
                  </a:ext>
                </a:extLst>
              </a:tr>
              <a:tr h="192536">
                <a:tc>
                  <a:txBody>
                    <a:bodyPr/>
                    <a:lstStyle/>
                    <a:p>
                      <a:pPr algn="r" fontAlgn="ctr"/>
                      <a:r>
                        <a:rPr lang="en-US" sz="1100" u="none" strike="noStrike">
                          <a:effectLst/>
                        </a:rPr>
                        <a:t>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0.250953079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0.101054976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5139374"/>
                  </a:ext>
                </a:extLst>
              </a:tr>
              <a:tr h="192536">
                <a:tc>
                  <a:txBody>
                    <a:bodyPr/>
                    <a:lstStyle/>
                    <a:p>
                      <a:pPr algn="r" fontAlgn="ctr"/>
                      <a:r>
                        <a:rPr lang="en-US" sz="1100" u="none" strike="noStrike">
                          <a:effectLst/>
                        </a:rPr>
                        <a:t>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0.272065629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0.219583402</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5594267"/>
                  </a:ext>
                </a:extLst>
              </a:tr>
              <a:tr h="192536">
                <a:tc>
                  <a:txBody>
                    <a:bodyPr/>
                    <a:lstStyle/>
                    <a:p>
                      <a:pPr algn="r" fontAlgn="ctr"/>
                      <a:r>
                        <a:rPr lang="en-US" sz="1100" u="none" strike="noStrike">
                          <a:effectLst/>
                        </a:rPr>
                        <a:t>7</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3.370912938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0.812902592</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0786896"/>
                  </a:ext>
                </a:extLst>
              </a:tr>
              <a:tr h="192536">
                <a:tc>
                  <a:txBody>
                    <a:bodyPr/>
                    <a:lstStyle/>
                    <a:p>
                      <a:pPr algn="r" fontAlgn="ctr"/>
                      <a:r>
                        <a:rPr lang="en-US" sz="1100" u="none" strike="noStrike">
                          <a:effectLst/>
                        </a:rPr>
                        <a:t>8</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1.258024795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0.514853007</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302425"/>
                  </a:ext>
                </a:extLst>
              </a:tr>
              <a:tr h="192536">
                <a:tc>
                  <a:txBody>
                    <a:bodyPr/>
                    <a:lstStyle/>
                    <a:p>
                      <a:pPr algn="r" fontAlgn="ctr"/>
                      <a:r>
                        <a:rPr lang="en-US" sz="1100" u="none" strike="noStrike">
                          <a:effectLst/>
                        </a:rPr>
                        <a:t>9</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0.673269602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0.178147963</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7058918"/>
                  </a:ext>
                </a:extLst>
              </a:tr>
              <a:tr h="192536">
                <a:tc>
                  <a:txBody>
                    <a:bodyPr/>
                    <a:lstStyle/>
                    <a:p>
                      <a:pPr algn="r" fontAlgn="ctr"/>
                      <a:r>
                        <a:rPr lang="en-US" sz="1100" u="none" strike="noStrike">
                          <a:effectLst/>
                        </a:rPr>
                        <a:t>10</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0.267096786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0.108277756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284384"/>
                  </a:ext>
                </a:extLst>
              </a:tr>
              <a:tr h="192536">
                <a:tc>
                  <a:txBody>
                    <a:bodyPr/>
                    <a:lstStyle/>
                    <a:p>
                      <a:pPr algn="r" fontAlgn="ctr"/>
                      <a:r>
                        <a:rPr lang="en-US" sz="1100" u="none" strike="noStrike">
                          <a:effectLst/>
                        </a:rPr>
                        <a:t>11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0.620925257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0.218324521</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6533318"/>
                  </a:ext>
                </a:extLst>
              </a:tr>
              <a:tr h="192536">
                <a:tc>
                  <a:txBody>
                    <a:bodyPr/>
                    <a:lstStyle/>
                    <a:p>
                      <a:pPr algn="r" fontAlgn="ctr"/>
                      <a:r>
                        <a:rPr lang="en-US" sz="1100" u="none" strike="noStrike">
                          <a:effectLst/>
                        </a:rPr>
                        <a:t>12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solidFill>
                            <a:schemeClr val="accent1"/>
                          </a:solidFill>
                          <a:effectLst/>
                        </a:rPr>
                        <a:t>0.157158473</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0.164319342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1786477"/>
                  </a:ext>
                </a:extLst>
              </a:tr>
              <a:tr h="192536">
                <a:tc>
                  <a:txBody>
                    <a:bodyPr/>
                    <a:lstStyle/>
                    <a:p>
                      <a:pPr algn="r" fontAlgn="ctr"/>
                      <a:r>
                        <a:rPr lang="en-US" sz="1100" u="none" strike="noStrike">
                          <a:effectLst/>
                        </a:rPr>
                        <a:t>13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effectLst/>
                        </a:rPr>
                        <a:t>0.175358692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0.13529514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5997936"/>
                  </a:ext>
                </a:extLst>
              </a:tr>
              <a:tr h="192536">
                <a:tc>
                  <a:txBody>
                    <a:bodyPr/>
                    <a:lstStyle/>
                    <a:p>
                      <a:pPr algn="r" fontAlgn="ctr"/>
                      <a:r>
                        <a:rPr lang="en-US" sz="1100" u="none" strike="noStrike">
                          <a:effectLst/>
                        </a:rPr>
                        <a:t>14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0.563030462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0.234263364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7630006"/>
                  </a:ext>
                </a:extLst>
              </a:tr>
              <a:tr h="192536">
                <a:tc>
                  <a:txBody>
                    <a:bodyPr/>
                    <a:lstStyle/>
                    <a:p>
                      <a:pPr algn="r" fontAlgn="ctr"/>
                      <a:r>
                        <a:rPr lang="en-US" sz="1100" u="none" strike="noStrike">
                          <a:effectLst/>
                        </a:rPr>
                        <a:t>15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0.062811249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0.052564773</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8100635"/>
                  </a:ext>
                </a:extLst>
              </a:tr>
              <a:tr h="192536">
                <a:tc>
                  <a:txBody>
                    <a:bodyPr/>
                    <a:lstStyle/>
                    <a:p>
                      <a:pPr algn="r" fontAlgn="ctr"/>
                      <a:r>
                        <a:rPr lang="en-US" sz="1100" u="none" strike="noStrike">
                          <a:effectLst/>
                        </a:rPr>
                        <a:t>16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0.041993746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0.023342722</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6642187"/>
                  </a:ext>
                </a:extLst>
              </a:tr>
            </a:tbl>
          </a:graphicData>
        </a:graphic>
      </p:graphicFrame>
      <p:sp>
        <p:nvSpPr>
          <p:cNvPr id="4" name="TextBox 3">
            <a:extLst>
              <a:ext uri="{FF2B5EF4-FFF2-40B4-BE49-F238E27FC236}">
                <a16:creationId xmlns:a16="http://schemas.microsoft.com/office/drawing/2014/main" id="{1A5B71ED-83FC-4290-AF99-4BAD9227C3FA}"/>
              </a:ext>
            </a:extLst>
          </p:cNvPr>
          <p:cNvSpPr txBox="1"/>
          <p:nvPr/>
        </p:nvSpPr>
        <p:spPr>
          <a:xfrm>
            <a:off x="6318504" y="2185416"/>
            <a:ext cx="3749040" cy="2031325"/>
          </a:xfrm>
          <a:prstGeom prst="rect">
            <a:avLst/>
          </a:prstGeom>
          <a:noFill/>
        </p:spPr>
        <p:txBody>
          <a:bodyPr wrap="square" rtlCol="0">
            <a:spAutoFit/>
          </a:bodyPr>
          <a:lstStyle/>
          <a:p>
            <a:r>
              <a:rPr lang="en-US" dirty="0"/>
              <a:t>From the results on the left, see that when using cluster center, most of cases it has better results compared against the MAPE result without customized seasonality but with temperature as extra regressor</a:t>
            </a:r>
          </a:p>
        </p:txBody>
      </p:sp>
    </p:spTree>
    <p:extLst>
      <p:ext uri="{BB962C8B-B14F-4D97-AF65-F5344CB8AC3E}">
        <p14:creationId xmlns:p14="http://schemas.microsoft.com/office/powerpoint/2010/main" val="154478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45A4-CFA6-45CE-B957-4FD846498E19}"/>
              </a:ext>
            </a:extLst>
          </p:cNvPr>
          <p:cNvSpPr>
            <a:spLocks noGrp="1"/>
          </p:cNvSpPr>
          <p:nvPr>
            <p:ph type="title"/>
          </p:nvPr>
        </p:nvSpPr>
        <p:spPr>
          <a:xfrm>
            <a:off x="565150" y="770890"/>
            <a:ext cx="11184890" cy="1268984"/>
          </a:xfrm>
        </p:spPr>
        <p:txBody>
          <a:bodyPr>
            <a:normAutofit fontScale="90000"/>
          </a:bodyPr>
          <a:lstStyle/>
          <a:p>
            <a:r>
              <a:rPr lang="en-US" dirty="0"/>
              <a:t>Forecasting results with and without using center (training data of 30 days to predict 3 days)</a:t>
            </a:r>
          </a:p>
        </p:txBody>
      </p:sp>
      <p:sp>
        <p:nvSpPr>
          <p:cNvPr id="4" name="TextBox 3">
            <a:extLst>
              <a:ext uri="{FF2B5EF4-FFF2-40B4-BE49-F238E27FC236}">
                <a16:creationId xmlns:a16="http://schemas.microsoft.com/office/drawing/2014/main" id="{1A5B71ED-83FC-4290-AF99-4BAD9227C3FA}"/>
              </a:ext>
            </a:extLst>
          </p:cNvPr>
          <p:cNvSpPr txBox="1"/>
          <p:nvPr/>
        </p:nvSpPr>
        <p:spPr>
          <a:xfrm>
            <a:off x="6318504" y="2185416"/>
            <a:ext cx="3749040" cy="1477328"/>
          </a:xfrm>
          <a:prstGeom prst="rect">
            <a:avLst/>
          </a:prstGeom>
          <a:noFill/>
        </p:spPr>
        <p:txBody>
          <a:bodyPr wrap="square" rtlCol="0">
            <a:spAutoFit/>
          </a:bodyPr>
          <a:lstStyle/>
          <a:p>
            <a:r>
              <a:rPr lang="en-US" dirty="0"/>
              <a:t>This is done with the training data to be a month of data.</a:t>
            </a:r>
          </a:p>
          <a:p>
            <a:r>
              <a:rPr lang="en-US" dirty="0"/>
              <a:t>In this case, the MAPE results are still better when using center data</a:t>
            </a:r>
          </a:p>
        </p:txBody>
      </p:sp>
      <p:graphicFrame>
        <p:nvGraphicFramePr>
          <p:cNvPr id="5" name="Table 4">
            <a:extLst>
              <a:ext uri="{FF2B5EF4-FFF2-40B4-BE49-F238E27FC236}">
                <a16:creationId xmlns:a16="http://schemas.microsoft.com/office/drawing/2014/main" id="{3ECDD877-5C1B-4B50-9815-08E42BD1C62F}"/>
              </a:ext>
            </a:extLst>
          </p:cNvPr>
          <p:cNvGraphicFramePr>
            <a:graphicFrameLocks noGrp="1"/>
          </p:cNvGraphicFramePr>
          <p:nvPr>
            <p:extLst>
              <p:ext uri="{D42A27DB-BD31-4B8C-83A1-F6EECF244321}">
                <p14:modId xmlns:p14="http://schemas.microsoft.com/office/powerpoint/2010/main" val="569602881"/>
              </p:ext>
            </p:extLst>
          </p:nvPr>
        </p:nvGraphicFramePr>
        <p:xfrm>
          <a:off x="681253" y="2060588"/>
          <a:ext cx="4819019" cy="3238500"/>
        </p:xfrm>
        <a:graphic>
          <a:graphicData uri="http://schemas.openxmlformats.org/drawingml/2006/table">
            <a:tbl>
              <a:tblPr>
                <a:tableStyleId>{5C22544A-7EE6-4342-B048-85BDC9FD1C3A}</a:tableStyleId>
              </a:tblPr>
              <a:tblGrid>
                <a:gridCol w="799008">
                  <a:extLst>
                    <a:ext uri="{9D8B030D-6E8A-4147-A177-3AD203B41FA5}">
                      <a16:colId xmlns:a16="http://schemas.microsoft.com/office/drawing/2014/main" val="3260476984"/>
                    </a:ext>
                  </a:extLst>
                </a:gridCol>
                <a:gridCol w="1785285">
                  <a:extLst>
                    <a:ext uri="{9D8B030D-6E8A-4147-A177-3AD203B41FA5}">
                      <a16:colId xmlns:a16="http://schemas.microsoft.com/office/drawing/2014/main" val="125532818"/>
                    </a:ext>
                  </a:extLst>
                </a:gridCol>
                <a:gridCol w="2234726">
                  <a:extLst>
                    <a:ext uri="{9D8B030D-6E8A-4147-A177-3AD203B41FA5}">
                      <a16:colId xmlns:a16="http://schemas.microsoft.com/office/drawing/2014/main" val="578355452"/>
                    </a:ext>
                  </a:extLst>
                </a:gridCol>
              </a:tblGrid>
              <a:tr h="190500">
                <a:tc>
                  <a:txBody>
                    <a:bodyPr/>
                    <a:lstStyle/>
                    <a:p>
                      <a:pPr algn="l" fontAlgn="b"/>
                      <a:r>
                        <a:rPr lang="en-US" sz="1100" u="none" strike="noStrike">
                          <a:effectLst/>
                        </a:rPr>
                        <a:t>Number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MAPE without using center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MAPE using center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0201922"/>
                  </a:ext>
                </a:extLst>
              </a:tr>
              <a:tr h="190500">
                <a:tc>
                  <a:txBody>
                    <a:bodyPr/>
                    <a:lstStyle/>
                    <a:p>
                      <a:pPr algn="r" fontAlgn="ctr"/>
                      <a:r>
                        <a:rPr lang="en-US" sz="1100" u="none" strike="noStrike">
                          <a:effectLst/>
                        </a:rPr>
                        <a:t>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0.35588813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0.110174329</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2713818"/>
                  </a:ext>
                </a:extLst>
              </a:tr>
              <a:tr h="190500">
                <a:tc>
                  <a:txBody>
                    <a:bodyPr/>
                    <a:lstStyle/>
                    <a:p>
                      <a:pPr algn="r" fontAlgn="ctr"/>
                      <a:r>
                        <a:rPr lang="en-US" sz="1100" u="none" strike="noStrike">
                          <a:effectLst/>
                        </a:rPr>
                        <a:t>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0.405572296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0.233250262</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0351029"/>
                  </a:ext>
                </a:extLst>
              </a:tr>
              <a:tr h="190500">
                <a:tc>
                  <a:txBody>
                    <a:bodyPr/>
                    <a:lstStyle/>
                    <a:p>
                      <a:pPr algn="r" fontAlgn="ctr"/>
                      <a:r>
                        <a:rPr lang="en-US" sz="1100" u="none" strike="noStrike">
                          <a:effectLst/>
                        </a:rPr>
                        <a:t>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0.097665449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0.075755798</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4236277"/>
                  </a:ext>
                </a:extLst>
              </a:tr>
              <a:tr h="190500">
                <a:tc>
                  <a:txBody>
                    <a:bodyPr/>
                    <a:lstStyle/>
                    <a:p>
                      <a:pPr algn="r" fontAlgn="ctr"/>
                      <a:r>
                        <a:rPr lang="en-US" sz="1100" u="none" strike="noStrike">
                          <a:effectLst/>
                        </a:rPr>
                        <a:t>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0.163891607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0.119540384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36055"/>
                  </a:ext>
                </a:extLst>
              </a:tr>
              <a:tr h="190500">
                <a:tc>
                  <a:txBody>
                    <a:bodyPr/>
                    <a:lstStyle/>
                    <a:p>
                      <a:pPr algn="r" fontAlgn="ctr"/>
                      <a:r>
                        <a:rPr lang="en-US" sz="1100" u="none" strike="noStrike">
                          <a:effectLst/>
                        </a:rPr>
                        <a:t>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0.112412182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0.106377687</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9008894"/>
                  </a:ext>
                </a:extLst>
              </a:tr>
              <a:tr h="190500">
                <a:tc>
                  <a:txBody>
                    <a:bodyPr/>
                    <a:lstStyle/>
                    <a:p>
                      <a:pPr algn="r" fontAlgn="ctr"/>
                      <a:r>
                        <a:rPr lang="en-US" sz="1100" u="none" strike="noStrike">
                          <a:effectLst/>
                        </a:rPr>
                        <a:t>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0.259275808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0.148512134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9564986"/>
                  </a:ext>
                </a:extLst>
              </a:tr>
              <a:tr h="190500">
                <a:tc>
                  <a:txBody>
                    <a:bodyPr/>
                    <a:lstStyle/>
                    <a:p>
                      <a:pPr algn="r" fontAlgn="ctr"/>
                      <a:r>
                        <a:rPr lang="en-US" sz="1100" u="none" strike="noStrike">
                          <a:effectLst/>
                        </a:rPr>
                        <a:t>7</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0.825085949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0.517321534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8878892"/>
                  </a:ext>
                </a:extLst>
              </a:tr>
              <a:tr h="190500">
                <a:tc>
                  <a:txBody>
                    <a:bodyPr/>
                    <a:lstStyle/>
                    <a:p>
                      <a:pPr algn="r" fontAlgn="ctr"/>
                      <a:r>
                        <a:rPr lang="en-US" sz="1100" u="none" strike="noStrike">
                          <a:effectLst/>
                        </a:rPr>
                        <a:t>8</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0.307992678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0.178264014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3823310"/>
                  </a:ext>
                </a:extLst>
              </a:tr>
              <a:tr h="190500">
                <a:tc>
                  <a:txBody>
                    <a:bodyPr/>
                    <a:lstStyle/>
                    <a:p>
                      <a:pPr algn="r" fontAlgn="ctr"/>
                      <a:r>
                        <a:rPr lang="en-US" sz="1100" u="none" strike="noStrike">
                          <a:effectLst/>
                        </a:rPr>
                        <a:t>9</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0.13902207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0.111142501</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272002"/>
                  </a:ext>
                </a:extLst>
              </a:tr>
              <a:tr h="190500">
                <a:tc>
                  <a:txBody>
                    <a:bodyPr/>
                    <a:lstStyle/>
                    <a:p>
                      <a:pPr algn="r" fontAlgn="ctr"/>
                      <a:r>
                        <a:rPr lang="en-US" sz="1100" u="none" strike="noStrike">
                          <a:effectLst/>
                        </a:rPr>
                        <a:t>10</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0.127311765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0.101596824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9403861"/>
                  </a:ext>
                </a:extLst>
              </a:tr>
              <a:tr h="190500">
                <a:tc>
                  <a:txBody>
                    <a:bodyPr/>
                    <a:lstStyle/>
                    <a:p>
                      <a:pPr algn="r" fontAlgn="ctr"/>
                      <a:r>
                        <a:rPr lang="en-US" sz="1100" u="none" strike="noStrike">
                          <a:effectLst/>
                        </a:rPr>
                        <a:t>11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0.178919456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0.139908885</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0702703"/>
                  </a:ext>
                </a:extLst>
              </a:tr>
              <a:tr h="190500">
                <a:tc>
                  <a:txBody>
                    <a:bodyPr/>
                    <a:lstStyle/>
                    <a:p>
                      <a:pPr algn="r" fontAlgn="ctr"/>
                      <a:r>
                        <a:rPr lang="en-US" sz="1100" u="none" strike="noStrike">
                          <a:effectLst/>
                        </a:rPr>
                        <a:t>12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solidFill>
                            <a:schemeClr val="accent1"/>
                          </a:solidFill>
                          <a:effectLst/>
                        </a:rPr>
                        <a:t>0.115031979</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0.131625779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3377221"/>
                  </a:ext>
                </a:extLst>
              </a:tr>
              <a:tr h="190500">
                <a:tc>
                  <a:txBody>
                    <a:bodyPr/>
                    <a:lstStyle/>
                    <a:p>
                      <a:pPr algn="r" fontAlgn="ctr"/>
                      <a:r>
                        <a:rPr lang="en-US" sz="1100" u="none" strike="noStrike">
                          <a:effectLst/>
                        </a:rPr>
                        <a:t>13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0.111270582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0.062616726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8486718"/>
                  </a:ext>
                </a:extLst>
              </a:tr>
              <a:tr h="190500">
                <a:tc>
                  <a:txBody>
                    <a:bodyPr/>
                    <a:lstStyle/>
                    <a:p>
                      <a:pPr algn="r" fontAlgn="ctr"/>
                      <a:r>
                        <a:rPr lang="en-US" sz="1100" u="none" strike="noStrike">
                          <a:effectLst/>
                        </a:rPr>
                        <a:t>14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solidFill>
                            <a:schemeClr val="accent1"/>
                          </a:solidFill>
                          <a:effectLst/>
                        </a:rPr>
                        <a:t>0.179048833</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0.232403616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179394"/>
                  </a:ext>
                </a:extLst>
              </a:tr>
              <a:tr h="190500">
                <a:tc>
                  <a:txBody>
                    <a:bodyPr/>
                    <a:lstStyle/>
                    <a:p>
                      <a:pPr algn="r" fontAlgn="ctr"/>
                      <a:r>
                        <a:rPr lang="en-US" sz="1100" u="none" strike="noStrike">
                          <a:effectLst/>
                        </a:rPr>
                        <a:t>15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0.090972281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0.069405485</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0804160"/>
                  </a:ext>
                </a:extLst>
              </a:tr>
              <a:tr h="190500">
                <a:tc>
                  <a:txBody>
                    <a:bodyPr/>
                    <a:lstStyle/>
                    <a:p>
                      <a:pPr algn="r" fontAlgn="ctr"/>
                      <a:r>
                        <a:rPr lang="en-US" sz="1100" u="none" strike="noStrike">
                          <a:effectLst/>
                        </a:rPr>
                        <a:t>16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0.0687268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0.065545408</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260761"/>
                  </a:ext>
                </a:extLst>
              </a:tr>
            </a:tbl>
          </a:graphicData>
        </a:graphic>
      </p:graphicFrame>
    </p:spTree>
    <p:extLst>
      <p:ext uri="{BB962C8B-B14F-4D97-AF65-F5344CB8AC3E}">
        <p14:creationId xmlns:p14="http://schemas.microsoft.com/office/powerpoint/2010/main" val="44320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FA1B-9DBA-4421-B5DE-D3670E857047}"/>
              </a:ext>
            </a:extLst>
          </p:cNvPr>
          <p:cNvSpPr>
            <a:spLocks noGrp="1"/>
          </p:cNvSpPr>
          <p:nvPr>
            <p:ph type="title"/>
          </p:nvPr>
        </p:nvSpPr>
        <p:spPr/>
        <p:txBody>
          <a:bodyPr>
            <a:normAutofit fontScale="90000"/>
          </a:bodyPr>
          <a:lstStyle/>
          <a:p>
            <a:r>
              <a:rPr lang="en-US" dirty="0"/>
              <a:t>Forecasting based on cluster center</a:t>
            </a:r>
          </a:p>
        </p:txBody>
      </p:sp>
      <p:sp>
        <p:nvSpPr>
          <p:cNvPr id="3" name="Content Placeholder 2">
            <a:extLst>
              <a:ext uri="{FF2B5EF4-FFF2-40B4-BE49-F238E27FC236}">
                <a16:creationId xmlns:a16="http://schemas.microsoft.com/office/drawing/2014/main" id="{9F250A20-B9A2-4E8A-BEEA-AE4CAB1FBB1E}"/>
              </a:ext>
            </a:extLst>
          </p:cNvPr>
          <p:cNvSpPr>
            <a:spLocks noGrp="1"/>
          </p:cNvSpPr>
          <p:nvPr>
            <p:ph idx="1"/>
          </p:nvPr>
        </p:nvSpPr>
        <p:spPr/>
        <p:txBody>
          <a:bodyPr/>
          <a:lstStyle/>
          <a:p>
            <a:r>
              <a:rPr lang="en-US" dirty="0"/>
              <a:t>The basic idea is to first group a number of commercial building based on the energy usage behavior as well as energy curve similarity</a:t>
            </a:r>
          </a:p>
          <a:p>
            <a:r>
              <a:rPr lang="en-US" dirty="0"/>
              <a:t>Then using Prophet to predict future loading on the cluster center and reconstruct the predicted loading on selected building based on historical deviation between cluster center and actual curve</a:t>
            </a:r>
          </a:p>
        </p:txBody>
      </p:sp>
    </p:spTree>
    <p:extLst>
      <p:ext uri="{BB962C8B-B14F-4D97-AF65-F5344CB8AC3E}">
        <p14:creationId xmlns:p14="http://schemas.microsoft.com/office/powerpoint/2010/main" val="359212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3B02-E608-4BE0-9372-DC80D6690602}"/>
              </a:ext>
            </a:extLst>
          </p:cNvPr>
          <p:cNvSpPr>
            <a:spLocks noGrp="1"/>
          </p:cNvSpPr>
          <p:nvPr>
            <p:ph type="title"/>
          </p:nvPr>
        </p:nvSpPr>
        <p:spPr/>
        <p:txBody>
          <a:bodyPr/>
          <a:lstStyle/>
          <a:p>
            <a:r>
              <a:rPr lang="en-US" dirty="0"/>
              <a:t>Cluster Results</a:t>
            </a:r>
          </a:p>
        </p:txBody>
      </p:sp>
      <p:sp>
        <p:nvSpPr>
          <p:cNvPr id="3" name="Content Placeholder 2">
            <a:extLst>
              <a:ext uri="{FF2B5EF4-FFF2-40B4-BE49-F238E27FC236}">
                <a16:creationId xmlns:a16="http://schemas.microsoft.com/office/drawing/2014/main" id="{C4FA50C4-13FE-40B5-88E8-7CE56FC7BAE8}"/>
              </a:ext>
            </a:extLst>
          </p:cNvPr>
          <p:cNvSpPr>
            <a:spLocks noGrp="1"/>
          </p:cNvSpPr>
          <p:nvPr>
            <p:ph idx="1"/>
          </p:nvPr>
        </p:nvSpPr>
        <p:spPr/>
        <p:txBody>
          <a:bodyPr>
            <a:normAutofit fontScale="92500" lnSpcReduction="20000"/>
          </a:bodyPr>
          <a:lstStyle/>
          <a:p>
            <a:r>
              <a:rPr lang="en-US" dirty="0"/>
              <a:t>Clustering for the energy usage of each building is challenging since there are multiple information could be used for clustering. In this project, the following is done:</a:t>
            </a:r>
          </a:p>
          <a:p>
            <a:pPr lvl="1"/>
            <a:r>
              <a:rPr lang="en-US" dirty="0"/>
              <a:t>- compose a vector by concatenating normalized temperature, humidity and energy usage as a vector</a:t>
            </a:r>
          </a:p>
          <a:p>
            <a:pPr lvl="1"/>
            <a:r>
              <a:rPr lang="en-US" dirty="0"/>
              <a:t>- using normalized median value per month to compose a vector</a:t>
            </a:r>
          </a:p>
          <a:p>
            <a:pPr lvl="1"/>
            <a:r>
              <a:rPr lang="en-US" dirty="0"/>
              <a:t>- perform clustering for vector (temperature, </a:t>
            </a:r>
            <a:r>
              <a:rPr lang="en-US" dirty="0" err="1"/>
              <a:t>humidiity</a:t>
            </a:r>
            <a:r>
              <a:rPr lang="en-US" dirty="0"/>
              <a:t>, energy) in each building, and then using clustered center and inertia for each center to compose a new vector per building for clustering</a:t>
            </a:r>
          </a:p>
        </p:txBody>
      </p:sp>
    </p:spTree>
    <p:extLst>
      <p:ext uri="{BB962C8B-B14F-4D97-AF65-F5344CB8AC3E}">
        <p14:creationId xmlns:p14="http://schemas.microsoft.com/office/powerpoint/2010/main" val="305161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3B02-E608-4BE0-9372-DC80D6690602}"/>
              </a:ext>
            </a:extLst>
          </p:cNvPr>
          <p:cNvSpPr>
            <a:spLocks noGrp="1"/>
          </p:cNvSpPr>
          <p:nvPr>
            <p:ph type="title"/>
          </p:nvPr>
        </p:nvSpPr>
        <p:spPr/>
        <p:txBody>
          <a:bodyPr/>
          <a:lstStyle/>
          <a:p>
            <a:r>
              <a:rPr lang="en-US" dirty="0"/>
              <a:t>Cluster Results (Method 1)</a:t>
            </a:r>
          </a:p>
        </p:txBody>
      </p:sp>
      <p:pic>
        <p:nvPicPr>
          <p:cNvPr id="7" name="Content Placeholder 6">
            <a:extLst>
              <a:ext uri="{FF2B5EF4-FFF2-40B4-BE49-F238E27FC236}">
                <a16:creationId xmlns:a16="http://schemas.microsoft.com/office/drawing/2014/main" id="{AEF9F2F7-7E80-4693-AA17-168A1BC72852}"/>
              </a:ext>
            </a:extLst>
          </p:cNvPr>
          <p:cNvPicPr>
            <a:picLocks noGrp="1" noChangeAspect="1"/>
          </p:cNvPicPr>
          <p:nvPr>
            <p:ph idx="1"/>
          </p:nvPr>
        </p:nvPicPr>
        <p:blipFill>
          <a:blip r:embed="rId2"/>
          <a:stretch>
            <a:fillRect/>
          </a:stretch>
        </p:blipFill>
        <p:spPr>
          <a:xfrm>
            <a:off x="755975" y="2039874"/>
            <a:ext cx="3991532" cy="2686425"/>
          </a:xfrm>
        </p:spPr>
      </p:pic>
      <p:graphicFrame>
        <p:nvGraphicFramePr>
          <p:cNvPr id="10" name="Table 10">
            <a:extLst>
              <a:ext uri="{FF2B5EF4-FFF2-40B4-BE49-F238E27FC236}">
                <a16:creationId xmlns:a16="http://schemas.microsoft.com/office/drawing/2014/main" id="{E228499A-8DC3-432C-BE14-A6792EF8A119}"/>
              </a:ext>
            </a:extLst>
          </p:cNvPr>
          <p:cNvGraphicFramePr>
            <a:graphicFrameLocks noGrp="1"/>
          </p:cNvGraphicFramePr>
          <p:nvPr>
            <p:extLst>
              <p:ext uri="{D42A27DB-BD31-4B8C-83A1-F6EECF244321}">
                <p14:modId xmlns:p14="http://schemas.microsoft.com/office/powerpoint/2010/main" val="1110214556"/>
              </p:ext>
            </p:extLst>
          </p:nvPr>
        </p:nvGraphicFramePr>
        <p:xfrm>
          <a:off x="4866640" y="2731346"/>
          <a:ext cx="4880864" cy="111252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4226225177"/>
                    </a:ext>
                  </a:extLst>
                </a:gridCol>
                <a:gridCol w="3300984">
                  <a:extLst>
                    <a:ext uri="{9D8B030D-6E8A-4147-A177-3AD203B41FA5}">
                      <a16:colId xmlns:a16="http://schemas.microsoft.com/office/drawing/2014/main" val="2264720380"/>
                    </a:ext>
                  </a:extLst>
                </a:gridCol>
              </a:tblGrid>
              <a:tr h="370840">
                <a:tc>
                  <a:txBody>
                    <a:bodyPr/>
                    <a:lstStyle/>
                    <a:p>
                      <a:r>
                        <a:rPr lang="en-US" dirty="0"/>
                        <a:t>Cluster</a:t>
                      </a:r>
                    </a:p>
                  </a:txBody>
                  <a:tcPr/>
                </a:tc>
                <a:tc>
                  <a:txBody>
                    <a:bodyPr/>
                    <a:lstStyle/>
                    <a:p>
                      <a:r>
                        <a:rPr lang="en-US" dirty="0" err="1"/>
                        <a:t>Sih_Value</a:t>
                      </a:r>
                      <a:endParaRPr lang="en-US" dirty="0"/>
                    </a:p>
                  </a:txBody>
                  <a:tcPr/>
                </a:tc>
                <a:extLst>
                  <a:ext uri="{0D108BD9-81ED-4DB2-BD59-A6C34878D82A}">
                    <a16:rowId xmlns:a16="http://schemas.microsoft.com/office/drawing/2014/main" val="2051179344"/>
                  </a:ext>
                </a:extLst>
              </a:tr>
              <a:tr h="370840">
                <a:tc>
                  <a:txBody>
                    <a:bodyPr/>
                    <a:lstStyle/>
                    <a:p>
                      <a:r>
                        <a:rPr lang="en-US" dirty="0"/>
                        <a:t>0</a:t>
                      </a:r>
                    </a:p>
                  </a:txBody>
                  <a:tcPr/>
                </a:tc>
                <a:tc>
                  <a:txBody>
                    <a:bodyPr/>
                    <a:lstStyle/>
                    <a:p>
                      <a:r>
                        <a:rPr lang="en-US" sz="1800" b="0" i="0" kern="1200" dirty="0">
                          <a:solidFill>
                            <a:schemeClr val="dk1"/>
                          </a:solidFill>
                          <a:effectLst/>
                          <a:latin typeface="+mn-lt"/>
                          <a:ea typeface="+mn-ea"/>
                          <a:cs typeface="+mn-cs"/>
                        </a:rPr>
                        <a:t>0.110658</a:t>
                      </a:r>
                      <a:endParaRPr lang="en-US" dirty="0"/>
                    </a:p>
                  </a:txBody>
                  <a:tcPr/>
                </a:tc>
                <a:extLst>
                  <a:ext uri="{0D108BD9-81ED-4DB2-BD59-A6C34878D82A}">
                    <a16:rowId xmlns:a16="http://schemas.microsoft.com/office/drawing/2014/main" val="3557441608"/>
                  </a:ext>
                </a:extLst>
              </a:tr>
              <a:tr h="370840">
                <a:tc>
                  <a:txBody>
                    <a:bodyPr/>
                    <a:lstStyle/>
                    <a:p>
                      <a:r>
                        <a:rPr lang="en-US" dirty="0"/>
                        <a:t>1</a:t>
                      </a:r>
                    </a:p>
                  </a:txBody>
                  <a:tcPr/>
                </a:tc>
                <a:tc>
                  <a:txBody>
                    <a:bodyPr/>
                    <a:lstStyle/>
                    <a:p>
                      <a:r>
                        <a:rPr lang="en-US" sz="1800" b="0" i="0" kern="1200" dirty="0">
                          <a:solidFill>
                            <a:schemeClr val="dk1"/>
                          </a:solidFill>
                          <a:effectLst/>
                          <a:latin typeface="+mn-lt"/>
                          <a:ea typeface="+mn-ea"/>
                          <a:cs typeface="+mn-cs"/>
                        </a:rPr>
                        <a:t>0.277771</a:t>
                      </a:r>
                      <a:endParaRPr lang="en-US" dirty="0"/>
                    </a:p>
                  </a:txBody>
                  <a:tcPr/>
                </a:tc>
                <a:extLst>
                  <a:ext uri="{0D108BD9-81ED-4DB2-BD59-A6C34878D82A}">
                    <a16:rowId xmlns:a16="http://schemas.microsoft.com/office/drawing/2014/main" val="1253666405"/>
                  </a:ext>
                </a:extLst>
              </a:tr>
            </a:tbl>
          </a:graphicData>
        </a:graphic>
      </p:graphicFrame>
    </p:spTree>
    <p:extLst>
      <p:ext uri="{BB962C8B-B14F-4D97-AF65-F5344CB8AC3E}">
        <p14:creationId xmlns:p14="http://schemas.microsoft.com/office/powerpoint/2010/main" val="393670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D667-0DBC-43C8-97BC-3CEA8D5733E4}"/>
              </a:ext>
            </a:extLst>
          </p:cNvPr>
          <p:cNvSpPr>
            <a:spLocks noGrp="1"/>
          </p:cNvSpPr>
          <p:nvPr>
            <p:ph type="title"/>
          </p:nvPr>
        </p:nvSpPr>
        <p:spPr/>
        <p:txBody>
          <a:bodyPr/>
          <a:lstStyle/>
          <a:p>
            <a:r>
              <a:rPr lang="en-US" dirty="0"/>
              <a:t>Cluster Results (Method 2)</a:t>
            </a:r>
          </a:p>
        </p:txBody>
      </p:sp>
      <p:pic>
        <p:nvPicPr>
          <p:cNvPr id="5" name="Content Placeholder 4">
            <a:extLst>
              <a:ext uri="{FF2B5EF4-FFF2-40B4-BE49-F238E27FC236}">
                <a16:creationId xmlns:a16="http://schemas.microsoft.com/office/drawing/2014/main" id="{B583CA0D-2005-462E-B637-C2D7E0841C48}"/>
              </a:ext>
            </a:extLst>
          </p:cNvPr>
          <p:cNvPicPr>
            <a:picLocks noGrp="1" noChangeAspect="1"/>
          </p:cNvPicPr>
          <p:nvPr>
            <p:ph idx="1"/>
          </p:nvPr>
        </p:nvPicPr>
        <p:blipFill>
          <a:blip r:embed="rId2"/>
          <a:stretch>
            <a:fillRect/>
          </a:stretch>
        </p:blipFill>
        <p:spPr>
          <a:xfrm>
            <a:off x="844190" y="2157235"/>
            <a:ext cx="3905795" cy="2543530"/>
          </a:xfrm>
        </p:spPr>
      </p:pic>
      <p:graphicFrame>
        <p:nvGraphicFramePr>
          <p:cNvPr id="12" name="Table 10">
            <a:extLst>
              <a:ext uri="{FF2B5EF4-FFF2-40B4-BE49-F238E27FC236}">
                <a16:creationId xmlns:a16="http://schemas.microsoft.com/office/drawing/2014/main" id="{18966A23-DE51-4E24-B327-D059E6F2315E}"/>
              </a:ext>
            </a:extLst>
          </p:cNvPr>
          <p:cNvGraphicFramePr>
            <a:graphicFrameLocks noGrp="1"/>
          </p:cNvGraphicFramePr>
          <p:nvPr>
            <p:extLst>
              <p:ext uri="{D42A27DB-BD31-4B8C-83A1-F6EECF244321}">
                <p14:modId xmlns:p14="http://schemas.microsoft.com/office/powerpoint/2010/main" val="3685220663"/>
              </p:ext>
            </p:extLst>
          </p:nvPr>
        </p:nvGraphicFramePr>
        <p:xfrm>
          <a:off x="4866640" y="2731346"/>
          <a:ext cx="4880864" cy="1112520"/>
        </p:xfrm>
        <a:graphic>
          <a:graphicData uri="http://schemas.openxmlformats.org/drawingml/2006/table">
            <a:tbl>
              <a:tblPr firstRow="1" bandRow="1">
                <a:tableStyleId>{5C22544A-7EE6-4342-B048-85BDC9FD1C3A}</a:tableStyleId>
              </a:tblPr>
              <a:tblGrid>
                <a:gridCol w="1552448">
                  <a:extLst>
                    <a:ext uri="{9D8B030D-6E8A-4147-A177-3AD203B41FA5}">
                      <a16:colId xmlns:a16="http://schemas.microsoft.com/office/drawing/2014/main" val="4226225177"/>
                    </a:ext>
                  </a:extLst>
                </a:gridCol>
                <a:gridCol w="3328416">
                  <a:extLst>
                    <a:ext uri="{9D8B030D-6E8A-4147-A177-3AD203B41FA5}">
                      <a16:colId xmlns:a16="http://schemas.microsoft.com/office/drawing/2014/main" val="2264720380"/>
                    </a:ext>
                  </a:extLst>
                </a:gridCol>
              </a:tblGrid>
              <a:tr h="370840">
                <a:tc>
                  <a:txBody>
                    <a:bodyPr/>
                    <a:lstStyle/>
                    <a:p>
                      <a:r>
                        <a:rPr lang="en-US" dirty="0"/>
                        <a:t>Cluster</a:t>
                      </a:r>
                    </a:p>
                  </a:txBody>
                  <a:tcPr/>
                </a:tc>
                <a:tc>
                  <a:txBody>
                    <a:bodyPr/>
                    <a:lstStyle/>
                    <a:p>
                      <a:r>
                        <a:rPr lang="en-US" dirty="0" err="1"/>
                        <a:t>Sih_Value</a:t>
                      </a:r>
                      <a:endParaRPr lang="en-US" dirty="0"/>
                    </a:p>
                  </a:txBody>
                  <a:tcPr/>
                </a:tc>
                <a:extLst>
                  <a:ext uri="{0D108BD9-81ED-4DB2-BD59-A6C34878D82A}">
                    <a16:rowId xmlns:a16="http://schemas.microsoft.com/office/drawing/2014/main" val="2051179344"/>
                  </a:ext>
                </a:extLst>
              </a:tr>
              <a:tr h="370840">
                <a:tc>
                  <a:txBody>
                    <a:bodyPr/>
                    <a:lstStyle/>
                    <a:p>
                      <a:r>
                        <a:rPr lang="en-US" dirty="0"/>
                        <a:t>0</a:t>
                      </a:r>
                    </a:p>
                  </a:txBody>
                  <a:tcPr/>
                </a:tc>
                <a:tc>
                  <a:txBody>
                    <a:bodyPr/>
                    <a:lstStyle/>
                    <a:p>
                      <a:pPr fontAlgn="t"/>
                      <a:r>
                        <a:rPr lang="en-US" sz="1800" kern="1200" dirty="0">
                          <a:solidFill>
                            <a:schemeClr val="dk1"/>
                          </a:solidFill>
                          <a:latin typeface="+mn-lt"/>
                          <a:ea typeface="+mn-ea"/>
                          <a:cs typeface="+mn-cs"/>
                        </a:rPr>
                        <a:t>0.425109</a:t>
                      </a:r>
                    </a:p>
                  </a:txBody>
                  <a:tcPr marL="61998" marR="61998" marT="30999" marB="30999"/>
                </a:tc>
                <a:extLst>
                  <a:ext uri="{0D108BD9-81ED-4DB2-BD59-A6C34878D82A}">
                    <a16:rowId xmlns:a16="http://schemas.microsoft.com/office/drawing/2014/main" val="3557441608"/>
                  </a:ext>
                </a:extLst>
              </a:tr>
              <a:tr h="370840">
                <a:tc>
                  <a:txBody>
                    <a:bodyPr/>
                    <a:lstStyle/>
                    <a:p>
                      <a:r>
                        <a:rPr lang="en-US" dirty="0"/>
                        <a:t>1</a:t>
                      </a:r>
                    </a:p>
                  </a:txBody>
                  <a:tcPr/>
                </a:tc>
                <a:tc>
                  <a:txBody>
                    <a:bodyPr/>
                    <a:lstStyle/>
                    <a:p>
                      <a:pPr fontAlgn="t"/>
                      <a:r>
                        <a:rPr lang="en-US" sz="1800" kern="1200" dirty="0">
                          <a:solidFill>
                            <a:schemeClr val="dk1"/>
                          </a:solidFill>
                          <a:latin typeface="+mn-lt"/>
                          <a:ea typeface="+mn-ea"/>
                          <a:cs typeface="+mn-cs"/>
                        </a:rPr>
                        <a:t>0.181460</a:t>
                      </a:r>
                    </a:p>
                  </a:txBody>
                  <a:tcPr marL="61998" marR="61998" marT="30999" marB="30999"/>
                </a:tc>
                <a:extLst>
                  <a:ext uri="{0D108BD9-81ED-4DB2-BD59-A6C34878D82A}">
                    <a16:rowId xmlns:a16="http://schemas.microsoft.com/office/drawing/2014/main" val="1253666405"/>
                  </a:ext>
                </a:extLst>
              </a:tr>
            </a:tbl>
          </a:graphicData>
        </a:graphic>
      </p:graphicFrame>
    </p:spTree>
    <p:extLst>
      <p:ext uri="{BB962C8B-B14F-4D97-AF65-F5344CB8AC3E}">
        <p14:creationId xmlns:p14="http://schemas.microsoft.com/office/powerpoint/2010/main" val="273657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5A01-AA28-4F5A-88DF-E00810FD2EEF}"/>
              </a:ext>
            </a:extLst>
          </p:cNvPr>
          <p:cNvSpPr>
            <a:spLocks noGrp="1"/>
          </p:cNvSpPr>
          <p:nvPr>
            <p:ph type="title"/>
          </p:nvPr>
        </p:nvSpPr>
        <p:spPr/>
        <p:txBody>
          <a:bodyPr/>
          <a:lstStyle/>
          <a:p>
            <a:r>
              <a:rPr lang="en-US" dirty="0"/>
              <a:t>Cluster Results (Method 3)</a:t>
            </a:r>
          </a:p>
        </p:txBody>
      </p:sp>
      <p:pic>
        <p:nvPicPr>
          <p:cNvPr id="5" name="Content Placeholder 4">
            <a:extLst>
              <a:ext uri="{FF2B5EF4-FFF2-40B4-BE49-F238E27FC236}">
                <a16:creationId xmlns:a16="http://schemas.microsoft.com/office/drawing/2014/main" id="{1FD766F5-6FB9-4C87-8807-0E9B08BB6C50}"/>
              </a:ext>
            </a:extLst>
          </p:cNvPr>
          <p:cNvPicPr>
            <a:picLocks noGrp="1" noChangeAspect="1"/>
          </p:cNvPicPr>
          <p:nvPr>
            <p:ph idx="1"/>
          </p:nvPr>
        </p:nvPicPr>
        <p:blipFill>
          <a:blip r:embed="rId2"/>
          <a:stretch>
            <a:fillRect/>
          </a:stretch>
        </p:blipFill>
        <p:spPr>
          <a:xfrm>
            <a:off x="565150" y="2331285"/>
            <a:ext cx="3982006" cy="2600688"/>
          </a:xfrm>
        </p:spPr>
      </p:pic>
      <p:graphicFrame>
        <p:nvGraphicFramePr>
          <p:cNvPr id="6" name="Table 10">
            <a:extLst>
              <a:ext uri="{FF2B5EF4-FFF2-40B4-BE49-F238E27FC236}">
                <a16:creationId xmlns:a16="http://schemas.microsoft.com/office/drawing/2014/main" id="{D911B142-4243-4507-B3D8-718DD3440104}"/>
              </a:ext>
            </a:extLst>
          </p:cNvPr>
          <p:cNvGraphicFramePr>
            <a:graphicFrameLocks noGrp="1"/>
          </p:cNvGraphicFramePr>
          <p:nvPr>
            <p:extLst>
              <p:ext uri="{D42A27DB-BD31-4B8C-83A1-F6EECF244321}">
                <p14:modId xmlns:p14="http://schemas.microsoft.com/office/powerpoint/2010/main" val="2700133456"/>
              </p:ext>
            </p:extLst>
          </p:nvPr>
        </p:nvGraphicFramePr>
        <p:xfrm>
          <a:off x="4866640" y="2731346"/>
          <a:ext cx="4880864" cy="1112520"/>
        </p:xfrm>
        <a:graphic>
          <a:graphicData uri="http://schemas.openxmlformats.org/drawingml/2006/table">
            <a:tbl>
              <a:tblPr firstRow="1" bandRow="1">
                <a:tableStyleId>{5C22544A-7EE6-4342-B048-85BDC9FD1C3A}</a:tableStyleId>
              </a:tblPr>
              <a:tblGrid>
                <a:gridCol w="1561592">
                  <a:extLst>
                    <a:ext uri="{9D8B030D-6E8A-4147-A177-3AD203B41FA5}">
                      <a16:colId xmlns:a16="http://schemas.microsoft.com/office/drawing/2014/main" val="4226225177"/>
                    </a:ext>
                  </a:extLst>
                </a:gridCol>
                <a:gridCol w="3319272">
                  <a:extLst>
                    <a:ext uri="{9D8B030D-6E8A-4147-A177-3AD203B41FA5}">
                      <a16:colId xmlns:a16="http://schemas.microsoft.com/office/drawing/2014/main" val="2264720380"/>
                    </a:ext>
                  </a:extLst>
                </a:gridCol>
              </a:tblGrid>
              <a:tr h="370840">
                <a:tc>
                  <a:txBody>
                    <a:bodyPr/>
                    <a:lstStyle/>
                    <a:p>
                      <a:r>
                        <a:rPr lang="en-US" dirty="0"/>
                        <a:t>Cluster</a:t>
                      </a:r>
                    </a:p>
                  </a:txBody>
                  <a:tcPr/>
                </a:tc>
                <a:tc>
                  <a:txBody>
                    <a:bodyPr/>
                    <a:lstStyle/>
                    <a:p>
                      <a:r>
                        <a:rPr lang="en-US" dirty="0" err="1"/>
                        <a:t>Sih_Value</a:t>
                      </a:r>
                      <a:endParaRPr lang="en-US" dirty="0"/>
                    </a:p>
                  </a:txBody>
                  <a:tcPr/>
                </a:tc>
                <a:extLst>
                  <a:ext uri="{0D108BD9-81ED-4DB2-BD59-A6C34878D82A}">
                    <a16:rowId xmlns:a16="http://schemas.microsoft.com/office/drawing/2014/main" val="2051179344"/>
                  </a:ext>
                </a:extLst>
              </a:tr>
              <a:tr h="370840">
                <a:tc>
                  <a:txBody>
                    <a:bodyPr/>
                    <a:lstStyle/>
                    <a:p>
                      <a:r>
                        <a:rPr lang="en-US" dirty="0"/>
                        <a:t>0</a:t>
                      </a:r>
                    </a:p>
                  </a:txBody>
                  <a:tcPr/>
                </a:tc>
                <a:tc>
                  <a:txBody>
                    <a:bodyPr/>
                    <a:lstStyle/>
                    <a:p>
                      <a:pPr fontAlgn="t"/>
                      <a:r>
                        <a:rPr lang="en-US" sz="1800" kern="1200" dirty="0">
                          <a:solidFill>
                            <a:schemeClr val="dk1"/>
                          </a:solidFill>
                          <a:latin typeface="+mn-lt"/>
                          <a:ea typeface="+mn-ea"/>
                          <a:cs typeface="+mn-cs"/>
                        </a:rPr>
                        <a:t>0.572152</a:t>
                      </a:r>
                    </a:p>
                  </a:txBody>
                  <a:tcPr marL="61998" marR="61998" marT="30999" marB="30999"/>
                </a:tc>
                <a:extLst>
                  <a:ext uri="{0D108BD9-81ED-4DB2-BD59-A6C34878D82A}">
                    <a16:rowId xmlns:a16="http://schemas.microsoft.com/office/drawing/2014/main" val="3557441608"/>
                  </a:ext>
                </a:extLst>
              </a:tr>
              <a:tr h="370840">
                <a:tc>
                  <a:txBody>
                    <a:bodyPr/>
                    <a:lstStyle/>
                    <a:p>
                      <a:r>
                        <a:rPr lang="en-US" dirty="0"/>
                        <a:t>1</a:t>
                      </a:r>
                    </a:p>
                  </a:txBody>
                  <a:tcPr/>
                </a:tc>
                <a:tc>
                  <a:txBody>
                    <a:bodyPr/>
                    <a:lstStyle/>
                    <a:p>
                      <a:pPr fontAlgn="t"/>
                      <a:r>
                        <a:rPr lang="en-US" sz="1800" kern="1200" dirty="0">
                          <a:solidFill>
                            <a:schemeClr val="dk1"/>
                          </a:solidFill>
                          <a:latin typeface="+mn-lt"/>
                          <a:ea typeface="+mn-ea"/>
                          <a:cs typeface="+mn-cs"/>
                        </a:rPr>
                        <a:t>0.533320</a:t>
                      </a:r>
                    </a:p>
                  </a:txBody>
                  <a:tcPr marL="61998" marR="61998" marT="30999" marB="30999"/>
                </a:tc>
                <a:extLst>
                  <a:ext uri="{0D108BD9-81ED-4DB2-BD59-A6C34878D82A}">
                    <a16:rowId xmlns:a16="http://schemas.microsoft.com/office/drawing/2014/main" val="1253666405"/>
                  </a:ext>
                </a:extLst>
              </a:tr>
            </a:tbl>
          </a:graphicData>
        </a:graphic>
      </p:graphicFrame>
    </p:spTree>
    <p:extLst>
      <p:ext uri="{BB962C8B-B14F-4D97-AF65-F5344CB8AC3E}">
        <p14:creationId xmlns:p14="http://schemas.microsoft.com/office/powerpoint/2010/main" val="6394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C5CA-E0A4-4892-B2B8-C947CF7D56A0}"/>
              </a:ext>
            </a:extLst>
          </p:cNvPr>
          <p:cNvSpPr>
            <a:spLocks noGrp="1"/>
          </p:cNvSpPr>
          <p:nvPr>
            <p:ph type="title"/>
          </p:nvPr>
        </p:nvSpPr>
        <p:spPr/>
        <p:txBody>
          <a:bodyPr/>
          <a:lstStyle/>
          <a:p>
            <a:r>
              <a:rPr lang="en-US" dirty="0"/>
              <a:t>Final Cluster</a:t>
            </a:r>
          </a:p>
        </p:txBody>
      </p:sp>
      <p:sp>
        <p:nvSpPr>
          <p:cNvPr id="3" name="Content Placeholder 2">
            <a:extLst>
              <a:ext uri="{FF2B5EF4-FFF2-40B4-BE49-F238E27FC236}">
                <a16:creationId xmlns:a16="http://schemas.microsoft.com/office/drawing/2014/main" id="{A5F7AB51-03AB-4433-93C5-81DCFF026A4C}"/>
              </a:ext>
            </a:extLst>
          </p:cNvPr>
          <p:cNvSpPr>
            <a:spLocks noGrp="1"/>
          </p:cNvSpPr>
          <p:nvPr>
            <p:ph idx="1"/>
          </p:nvPr>
        </p:nvSpPr>
        <p:spPr>
          <a:xfrm>
            <a:off x="490506" y="1628394"/>
            <a:ext cx="7335835" cy="3601212"/>
          </a:xfrm>
        </p:spPr>
        <p:txBody>
          <a:bodyPr/>
          <a:lstStyle/>
          <a:p>
            <a:r>
              <a:rPr lang="en-US" dirty="0"/>
              <a:t>By combining the cluster results, the following 8 clusters are created:</a:t>
            </a:r>
          </a:p>
          <a:p>
            <a:pPr marL="0" indent="0">
              <a:buNone/>
            </a:pPr>
            <a:endParaRPr lang="en-US" dirty="0"/>
          </a:p>
        </p:txBody>
      </p:sp>
      <p:pic>
        <p:nvPicPr>
          <p:cNvPr id="5" name="Picture 4">
            <a:extLst>
              <a:ext uri="{FF2B5EF4-FFF2-40B4-BE49-F238E27FC236}">
                <a16:creationId xmlns:a16="http://schemas.microsoft.com/office/drawing/2014/main" id="{8F7EDB79-2BF9-469C-AA57-A327E3BD0D59}"/>
              </a:ext>
            </a:extLst>
          </p:cNvPr>
          <p:cNvPicPr>
            <a:picLocks noChangeAspect="1"/>
          </p:cNvPicPr>
          <p:nvPr/>
        </p:nvPicPr>
        <p:blipFill>
          <a:blip r:embed="rId2"/>
          <a:stretch>
            <a:fillRect/>
          </a:stretch>
        </p:blipFill>
        <p:spPr>
          <a:xfrm>
            <a:off x="565150" y="2564281"/>
            <a:ext cx="8252399" cy="2989351"/>
          </a:xfrm>
          <a:prstGeom prst="rect">
            <a:avLst/>
          </a:prstGeom>
        </p:spPr>
      </p:pic>
    </p:spTree>
    <p:extLst>
      <p:ext uri="{BB962C8B-B14F-4D97-AF65-F5344CB8AC3E}">
        <p14:creationId xmlns:p14="http://schemas.microsoft.com/office/powerpoint/2010/main" val="73429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C5CA-E0A4-4892-B2B8-C947CF7D56A0}"/>
              </a:ext>
            </a:extLst>
          </p:cNvPr>
          <p:cNvSpPr>
            <a:spLocks noGrp="1"/>
          </p:cNvSpPr>
          <p:nvPr>
            <p:ph type="title"/>
          </p:nvPr>
        </p:nvSpPr>
        <p:spPr/>
        <p:txBody>
          <a:bodyPr>
            <a:normAutofit fontScale="90000"/>
          </a:bodyPr>
          <a:lstStyle/>
          <a:p>
            <a:r>
              <a:rPr lang="en-US" dirty="0"/>
              <a:t>Forecasting using Prophet Package</a:t>
            </a:r>
          </a:p>
        </p:txBody>
      </p:sp>
      <p:sp>
        <p:nvSpPr>
          <p:cNvPr id="3" name="Content Placeholder 2">
            <a:extLst>
              <a:ext uri="{FF2B5EF4-FFF2-40B4-BE49-F238E27FC236}">
                <a16:creationId xmlns:a16="http://schemas.microsoft.com/office/drawing/2014/main" id="{A5F7AB51-03AB-4433-93C5-81DCFF026A4C}"/>
              </a:ext>
            </a:extLst>
          </p:cNvPr>
          <p:cNvSpPr>
            <a:spLocks noGrp="1"/>
          </p:cNvSpPr>
          <p:nvPr>
            <p:ph idx="1"/>
          </p:nvPr>
        </p:nvSpPr>
        <p:spPr>
          <a:xfrm>
            <a:off x="565149" y="2039874"/>
            <a:ext cx="7335835" cy="3601212"/>
          </a:xfrm>
        </p:spPr>
        <p:txBody>
          <a:bodyPr/>
          <a:lstStyle/>
          <a:p>
            <a:r>
              <a:rPr lang="en-US" dirty="0"/>
              <a:t>By using prophet, load forecasting could be done quickly without specifying anything specifically.</a:t>
            </a:r>
          </a:p>
          <a:p>
            <a:r>
              <a:rPr lang="en-US" dirty="0"/>
              <a:t>However, to get the forecasted results within a reasonable range, a lot of tuning is required on </a:t>
            </a:r>
            <a:r>
              <a:rPr lang="en-US" dirty="0" err="1"/>
              <a:t>prior_scale</a:t>
            </a:r>
            <a:r>
              <a:rPr lang="en-US" dirty="0"/>
              <a:t> and </a:t>
            </a:r>
            <a:r>
              <a:rPr lang="en-US" dirty="0" err="1"/>
              <a:t>fourier</a:t>
            </a:r>
            <a:r>
              <a:rPr lang="en-US" dirty="0"/>
              <a:t> order. In the end a specific seasonality is added to improve results as well</a:t>
            </a:r>
          </a:p>
          <a:p>
            <a:pPr marL="0" indent="0">
              <a:buNone/>
            </a:pPr>
            <a:endParaRPr lang="en-US" dirty="0"/>
          </a:p>
        </p:txBody>
      </p:sp>
    </p:spTree>
    <p:extLst>
      <p:ext uri="{BB962C8B-B14F-4D97-AF65-F5344CB8AC3E}">
        <p14:creationId xmlns:p14="http://schemas.microsoft.com/office/powerpoint/2010/main" val="45131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5806-8939-4DDD-9B91-291696EA4C53}"/>
              </a:ext>
            </a:extLst>
          </p:cNvPr>
          <p:cNvSpPr>
            <a:spLocks noGrp="1"/>
          </p:cNvSpPr>
          <p:nvPr>
            <p:ph type="title"/>
          </p:nvPr>
        </p:nvSpPr>
        <p:spPr>
          <a:xfrm>
            <a:off x="565150" y="770890"/>
            <a:ext cx="11331477" cy="1268984"/>
          </a:xfrm>
        </p:spPr>
        <p:txBody>
          <a:bodyPr>
            <a:normAutofit fontScale="90000"/>
          </a:bodyPr>
          <a:lstStyle/>
          <a:p>
            <a:r>
              <a:rPr lang="en-US" dirty="0"/>
              <a:t>Forecasted result comparison based on seasonality when forecasting on cluster center</a:t>
            </a:r>
          </a:p>
        </p:txBody>
      </p:sp>
      <p:graphicFrame>
        <p:nvGraphicFramePr>
          <p:cNvPr id="4" name="Content Placeholder 3">
            <a:extLst>
              <a:ext uri="{FF2B5EF4-FFF2-40B4-BE49-F238E27FC236}">
                <a16:creationId xmlns:a16="http://schemas.microsoft.com/office/drawing/2014/main" id="{EDF87263-3D7B-4FCF-B931-A40A6D9AB6E9}"/>
              </a:ext>
            </a:extLst>
          </p:cNvPr>
          <p:cNvGraphicFramePr>
            <a:graphicFrameLocks noGrp="1"/>
          </p:cNvGraphicFramePr>
          <p:nvPr>
            <p:ph idx="1"/>
            <p:extLst>
              <p:ext uri="{D42A27DB-BD31-4B8C-83A1-F6EECF244321}">
                <p14:modId xmlns:p14="http://schemas.microsoft.com/office/powerpoint/2010/main" val="3564163657"/>
              </p:ext>
            </p:extLst>
          </p:nvPr>
        </p:nvGraphicFramePr>
        <p:xfrm>
          <a:off x="807747" y="2148840"/>
          <a:ext cx="8263099" cy="3192635"/>
        </p:xfrm>
        <a:graphic>
          <a:graphicData uri="http://schemas.openxmlformats.org/drawingml/2006/table">
            <a:tbl>
              <a:tblPr>
                <a:tableStyleId>{5C22544A-7EE6-4342-B048-85BDC9FD1C3A}</a:tableStyleId>
              </a:tblPr>
              <a:tblGrid>
                <a:gridCol w="635623">
                  <a:extLst>
                    <a:ext uri="{9D8B030D-6E8A-4147-A177-3AD203B41FA5}">
                      <a16:colId xmlns:a16="http://schemas.microsoft.com/office/drawing/2014/main" val="105807191"/>
                    </a:ext>
                  </a:extLst>
                </a:gridCol>
                <a:gridCol w="635623">
                  <a:extLst>
                    <a:ext uri="{9D8B030D-6E8A-4147-A177-3AD203B41FA5}">
                      <a16:colId xmlns:a16="http://schemas.microsoft.com/office/drawing/2014/main" val="1141016967"/>
                    </a:ext>
                  </a:extLst>
                </a:gridCol>
                <a:gridCol w="635623">
                  <a:extLst>
                    <a:ext uri="{9D8B030D-6E8A-4147-A177-3AD203B41FA5}">
                      <a16:colId xmlns:a16="http://schemas.microsoft.com/office/drawing/2014/main" val="3392448818"/>
                    </a:ext>
                  </a:extLst>
                </a:gridCol>
                <a:gridCol w="635623">
                  <a:extLst>
                    <a:ext uri="{9D8B030D-6E8A-4147-A177-3AD203B41FA5}">
                      <a16:colId xmlns:a16="http://schemas.microsoft.com/office/drawing/2014/main" val="3869040187"/>
                    </a:ext>
                  </a:extLst>
                </a:gridCol>
                <a:gridCol w="635623">
                  <a:extLst>
                    <a:ext uri="{9D8B030D-6E8A-4147-A177-3AD203B41FA5}">
                      <a16:colId xmlns:a16="http://schemas.microsoft.com/office/drawing/2014/main" val="844354102"/>
                    </a:ext>
                  </a:extLst>
                </a:gridCol>
                <a:gridCol w="635623">
                  <a:extLst>
                    <a:ext uri="{9D8B030D-6E8A-4147-A177-3AD203B41FA5}">
                      <a16:colId xmlns:a16="http://schemas.microsoft.com/office/drawing/2014/main" val="105508999"/>
                    </a:ext>
                  </a:extLst>
                </a:gridCol>
                <a:gridCol w="635623">
                  <a:extLst>
                    <a:ext uri="{9D8B030D-6E8A-4147-A177-3AD203B41FA5}">
                      <a16:colId xmlns:a16="http://schemas.microsoft.com/office/drawing/2014/main" val="2086558947"/>
                    </a:ext>
                  </a:extLst>
                </a:gridCol>
                <a:gridCol w="635623">
                  <a:extLst>
                    <a:ext uri="{9D8B030D-6E8A-4147-A177-3AD203B41FA5}">
                      <a16:colId xmlns:a16="http://schemas.microsoft.com/office/drawing/2014/main" val="709606452"/>
                    </a:ext>
                  </a:extLst>
                </a:gridCol>
                <a:gridCol w="635623">
                  <a:extLst>
                    <a:ext uri="{9D8B030D-6E8A-4147-A177-3AD203B41FA5}">
                      <a16:colId xmlns:a16="http://schemas.microsoft.com/office/drawing/2014/main" val="498937247"/>
                    </a:ext>
                  </a:extLst>
                </a:gridCol>
                <a:gridCol w="635623">
                  <a:extLst>
                    <a:ext uri="{9D8B030D-6E8A-4147-A177-3AD203B41FA5}">
                      <a16:colId xmlns:a16="http://schemas.microsoft.com/office/drawing/2014/main" val="2426531729"/>
                    </a:ext>
                  </a:extLst>
                </a:gridCol>
                <a:gridCol w="635623">
                  <a:extLst>
                    <a:ext uri="{9D8B030D-6E8A-4147-A177-3AD203B41FA5}">
                      <a16:colId xmlns:a16="http://schemas.microsoft.com/office/drawing/2014/main" val="1259649919"/>
                    </a:ext>
                  </a:extLst>
                </a:gridCol>
                <a:gridCol w="635623">
                  <a:extLst>
                    <a:ext uri="{9D8B030D-6E8A-4147-A177-3AD203B41FA5}">
                      <a16:colId xmlns:a16="http://schemas.microsoft.com/office/drawing/2014/main" val="688769601"/>
                    </a:ext>
                  </a:extLst>
                </a:gridCol>
                <a:gridCol w="635623">
                  <a:extLst>
                    <a:ext uri="{9D8B030D-6E8A-4147-A177-3AD203B41FA5}">
                      <a16:colId xmlns:a16="http://schemas.microsoft.com/office/drawing/2014/main" val="228712497"/>
                    </a:ext>
                  </a:extLst>
                </a:gridCol>
              </a:tblGrid>
              <a:tr h="213447">
                <a:tc>
                  <a:txBody>
                    <a:bodyPr/>
                    <a:lstStyle/>
                    <a:p>
                      <a:pPr algn="l" fontAlgn="b"/>
                      <a:endParaRPr lang="en-US" sz="1000" b="0" i="0" u="none" strike="noStrike">
                        <a:solidFill>
                          <a:srgbClr val="000000"/>
                        </a:solidFill>
                        <a:effectLst/>
                        <a:latin typeface="Calibri" panose="020F0502020204030204" pitchFamily="34" charset="0"/>
                      </a:endParaRPr>
                    </a:p>
                  </a:txBody>
                  <a:tcPr marL="8817" marR="8817" marT="8817" marB="0" anchor="b"/>
                </a:tc>
                <a:tc gridSpan="5">
                  <a:txBody>
                    <a:bodyPr/>
                    <a:lstStyle/>
                    <a:p>
                      <a:pPr algn="ctr" fontAlgn="b"/>
                      <a:r>
                        <a:rPr lang="en-US" sz="1400" b="1" u="none" strike="noStrike" dirty="0">
                          <a:effectLst/>
                          <a:latin typeface="Arial" panose="020B0604020202020204" pitchFamily="34" charset="0"/>
                          <a:cs typeface="Arial" panose="020B0604020202020204" pitchFamily="34" charset="0"/>
                        </a:rPr>
                        <a:t>With customized seasonality</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gridSpan="6">
                  <a:txBody>
                    <a:bodyPr/>
                    <a:lstStyle/>
                    <a:p>
                      <a:pPr algn="ctr" fontAlgn="b"/>
                      <a:r>
                        <a:rPr lang="en-US" sz="1400" b="1" u="none" strike="noStrike" dirty="0">
                          <a:effectLst/>
                          <a:latin typeface="Arial" panose="020B0604020202020204" pitchFamily="34" charset="0"/>
                          <a:cs typeface="Arial" panose="020B0604020202020204" pitchFamily="34" charset="0"/>
                        </a:rPr>
                        <a:t>Without customized seasonality</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4616977"/>
                  </a:ext>
                </a:extLst>
              </a:tr>
              <a:tr h="152313">
                <a:tc>
                  <a:txBody>
                    <a:bodyPr/>
                    <a:lstStyle/>
                    <a:p>
                      <a:pPr algn="l" fontAlgn="b"/>
                      <a:endParaRPr lang="en-US" sz="1000" b="0" i="0" u="none" strike="noStrike">
                        <a:solidFill>
                          <a:srgbClr val="000000"/>
                        </a:solidFill>
                        <a:effectLst/>
                        <a:latin typeface="Calibri" panose="020F0502020204030204" pitchFamily="34" charset="0"/>
                      </a:endParaRPr>
                    </a:p>
                  </a:txBody>
                  <a:tcPr marL="8817" marR="8817" marT="8817" marB="0" anchor="b"/>
                </a:tc>
                <a:tc gridSpan="3">
                  <a:txBody>
                    <a:bodyPr/>
                    <a:lstStyle/>
                    <a:p>
                      <a:pPr algn="ctr" fontAlgn="b"/>
                      <a:r>
                        <a:rPr lang="en-US" sz="1400" b="1" u="none" strike="noStrike" dirty="0" err="1">
                          <a:effectLst/>
                          <a:latin typeface="Arial" panose="020B0604020202020204" pitchFamily="34" charset="0"/>
                          <a:cs typeface="Arial" panose="020B0604020202020204" pitchFamily="34" charset="0"/>
                        </a:rPr>
                        <a:t>mse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gridSpan="3">
                  <a:txBody>
                    <a:bodyPr/>
                    <a:lstStyle/>
                    <a:p>
                      <a:pPr algn="ctr" fontAlgn="b"/>
                      <a:r>
                        <a:rPr lang="en-US" sz="1400" b="1" u="none" strike="noStrike" dirty="0" err="1">
                          <a:effectLst/>
                          <a:latin typeface="Arial" panose="020B0604020202020204" pitchFamily="34" charset="0"/>
                          <a:cs typeface="Arial" panose="020B0604020202020204" pitchFamily="34" charset="0"/>
                        </a:rPr>
                        <a:t>mape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gridSpan="3">
                  <a:txBody>
                    <a:bodyPr/>
                    <a:lstStyle/>
                    <a:p>
                      <a:pPr algn="ctr" fontAlgn="b"/>
                      <a:r>
                        <a:rPr lang="en-US" sz="1400" b="1" u="none" strike="noStrike" dirty="0" err="1">
                          <a:effectLst/>
                          <a:latin typeface="Arial" panose="020B0604020202020204" pitchFamily="34" charset="0"/>
                          <a:cs typeface="Arial" panose="020B0604020202020204" pitchFamily="34" charset="0"/>
                        </a:rPr>
                        <a:t>mse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gridSpan="3">
                  <a:txBody>
                    <a:bodyPr/>
                    <a:lstStyle/>
                    <a:p>
                      <a:pPr algn="ctr" fontAlgn="b"/>
                      <a:r>
                        <a:rPr lang="en-US" sz="1400" b="1" u="none" strike="noStrike" dirty="0" err="1">
                          <a:effectLst/>
                          <a:latin typeface="Arial" panose="020B0604020202020204" pitchFamily="34" charset="0"/>
                          <a:cs typeface="Arial" panose="020B0604020202020204" pitchFamily="34" charset="0"/>
                        </a:rPr>
                        <a:t>mape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6396680"/>
                  </a:ext>
                </a:extLst>
              </a:tr>
              <a:tr h="179691">
                <a:tc>
                  <a:txBody>
                    <a:bodyPr/>
                    <a:lstStyle/>
                    <a:p>
                      <a:pPr algn="ctr" fontAlgn="b"/>
                      <a:r>
                        <a:rPr lang="en-US" sz="1200" u="none" strike="noStrike" dirty="0">
                          <a:effectLst/>
                          <a:latin typeface="Arial" panose="020B0604020202020204" pitchFamily="34" charset="0"/>
                          <a:cs typeface="Arial" panose="020B0604020202020204" pitchFamily="34" charset="0"/>
                        </a:rPr>
                        <a:t>cluster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solidFill>
                            <a:srgbClr val="00B050"/>
                          </a:solidFill>
                          <a:effectLst/>
                          <a:latin typeface="Arial" panose="020B0604020202020204" pitchFamily="34" charset="0"/>
                          <a:cs typeface="Arial" panose="020B0604020202020204" pitchFamily="34" charset="0"/>
                        </a:rPr>
                        <a:t>mean</a:t>
                      </a:r>
                      <a:endParaRPr lang="en-US" sz="1200" b="0" i="0" u="none" strike="noStrike" dirty="0">
                        <a:solidFill>
                          <a:srgbClr val="00B05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min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a:effectLst/>
                          <a:latin typeface="Arial" panose="020B0604020202020204" pitchFamily="34" charset="0"/>
                          <a:cs typeface="Arial" panose="020B0604020202020204" pitchFamily="34" charset="0"/>
                        </a:rPr>
                        <a:t>max</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solidFill>
                            <a:srgbClr val="00B050"/>
                          </a:solidFill>
                          <a:effectLst/>
                          <a:latin typeface="Arial" panose="020B0604020202020204" pitchFamily="34" charset="0"/>
                          <a:cs typeface="Arial" panose="020B0604020202020204" pitchFamily="34" charset="0"/>
                        </a:rPr>
                        <a:t>mean</a:t>
                      </a:r>
                      <a:endParaRPr lang="en-US" sz="1200" b="0" i="0" u="none" strike="noStrike" dirty="0">
                        <a:solidFill>
                          <a:srgbClr val="00B05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a:effectLst/>
                          <a:latin typeface="Arial" panose="020B0604020202020204" pitchFamily="34" charset="0"/>
                          <a:cs typeface="Arial" panose="020B0604020202020204" pitchFamily="34" charset="0"/>
                        </a:rPr>
                        <a:t>min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max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solidFill>
                            <a:srgbClr val="FF0000"/>
                          </a:solidFill>
                          <a:effectLst/>
                          <a:latin typeface="Arial" panose="020B0604020202020204" pitchFamily="34" charset="0"/>
                          <a:cs typeface="Arial" panose="020B0604020202020204" pitchFamily="34" charset="0"/>
                        </a:rPr>
                        <a:t>mean</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min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max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solidFill>
                            <a:srgbClr val="FF0000"/>
                          </a:solidFill>
                          <a:effectLst/>
                          <a:latin typeface="Arial" panose="020B0604020202020204" pitchFamily="34" charset="0"/>
                          <a:cs typeface="Arial" panose="020B0604020202020204" pitchFamily="34" charset="0"/>
                        </a:rPr>
                        <a:t>mean</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min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max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extLst>
                  <a:ext uri="{0D108BD9-81ED-4DB2-BD59-A6C34878D82A}">
                    <a16:rowId xmlns:a16="http://schemas.microsoft.com/office/drawing/2014/main" val="3281032976"/>
                  </a:ext>
                </a:extLst>
              </a:tr>
              <a:tr h="319573">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0.00288</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0.001067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0.006315</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0.263845</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0.114724</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0.492433</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0.004301</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0.001031</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0.008195</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0.323842</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0.163952</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0.51963</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2518573387"/>
                  </a:ext>
                </a:extLst>
              </a:tr>
              <a:tr h="319573">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0.003619</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0.001413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0.006084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0.260052</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0.141786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0.431734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0.004727</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0.002259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0.006673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0.299189</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0.202764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0.461472</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670701588"/>
                  </a:ext>
                </a:extLst>
              </a:tr>
              <a:tr h="319573">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0.002514</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0.00123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0.006969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0.21576</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0.163676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0.271869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0.00284</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0.00125</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0.00792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0.231188</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0.178972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0.278381</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1961464313"/>
                  </a:ext>
                </a:extLst>
              </a:tr>
              <a:tr h="319573">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0.004194</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0.003131</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0.008508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0.247443</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0.181499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0.303502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0.004397</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0.002778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0.00897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0.249826</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0.184409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0.315324</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2870261919"/>
                  </a:ext>
                </a:extLst>
              </a:tr>
              <a:tr h="319573">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0.003093</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0.002116</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0.005528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0.146561</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0.101082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0.228569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0.004354</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0.002427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0.006086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0.175629</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0.12732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0.226647</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3722752253"/>
                  </a:ext>
                </a:extLst>
              </a:tr>
              <a:tr h="319573">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0.004797</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0.002801</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0.002801</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0.170738</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0.102737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0.277444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0.005785</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0.003516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0.007954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0.19686</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0.143266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0.269163</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1294376351"/>
                  </a:ext>
                </a:extLst>
              </a:tr>
              <a:tr h="319573">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0.008779</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0.006615</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0.012286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0.222116</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0.175455</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0.27228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0.009492</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0.007442</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0.011083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0.243838</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0.197751</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0.281714</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616875339"/>
                  </a:ext>
                </a:extLst>
              </a:tr>
              <a:tr h="319573">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0.008637</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0.00601</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0.012478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0.236073</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0.188879</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0.311503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0.009248</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0.007465</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0.010781</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0.249691</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0.213145</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0.288656</a:t>
                      </a:r>
                      <a:endParaRPr lang="en-US" sz="1000" b="0" i="0" u="none" strike="noStrike" dirty="0">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4207699676"/>
                  </a:ext>
                </a:extLst>
              </a:tr>
            </a:tbl>
          </a:graphicData>
        </a:graphic>
      </p:graphicFrame>
      <p:sp>
        <p:nvSpPr>
          <p:cNvPr id="5" name="TextBox 4">
            <a:extLst>
              <a:ext uri="{FF2B5EF4-FFF2-40B4-BE49-F238E27FC236}">
                <a16:creationId xmlns:a16="http://schemas.microsoft.com/office/drawing/2014/main" id="{0B89D307-80E7-45AC-95EB-B49CDC88C159}"/>
              </a:ext>
            </a:extLst>
          </p:cNvPr>
          <p:cNvSpPr txBox="1"/>
          <p:nvPr/>
        </p:nvSpPr>
        <p:spPr>
          <a:xfrm>
            <a:off x="725451" y="5450441"/>
            <a:ext cx="7339557" cy="646331"/>
          </a:xfrm>
          <a:prstGeom prst="rect">
            <a:avLst/>
          </a:prstGeom>
          <a:noFill/>
        </p:spPr>
        <p:txBody>
          <a:bodyPr wrap="square" rtlCol="0">
            <a:spAutoFit/>
          </a:bodyPr>
          <a:lstStyle/>
          <a:p>
            <a:r>
              <a:rPr lang="en-US" dirty="0"/>
              <a:t>As shown above, with customized seasonality enabled, the results are better than the ones without customized seasonality </a:t>
            </a:r>
          </a:p>
        </p:txBody>
      </p:sp>
    </p:spTree>
    <p:extLst>
      <p:ext uri="{BB962C8B-B14F-4D97-AF65-F5344CB8AC3E}">
        <p14:creationId xmlns:p14="http://schemas.microsoft.com/office/powerpoint/2010/main" val="275872479"/>
      </p:ext>
    </p:extLst>
  </p:cSld>
  <p:clrMapOvr>
    <a:masterClrMapping/>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1C2F31"/>
      </a:dk2>
      <a:lt2>
        <a:srgbClr val="F3F0F2"/>
      </a:lt2>
      <a:accent1>
        <a:srgbClr val="47B476"/>
      </a:accent1>
      <a:accent2>
        <a:srgbClr val="3BB1A0"/>
      </a:accent2>
      <a:accent3>
        <a:srgbClr val="4DA3C3"/>
      </a:accent3>
      <a:accent4>
        <a:srgbClr val="3B60B1"/>
      </a:accent4>
      <a:accent5>
        <a:srgbClr val="594DC3"/>
      </a:accent5>
      <a:accent6>
        <a:srgbClr val="7B3EB3"/>
      </a:accent6>
      <a:hlink>
        <a:srgbClr val="BF3F87"/>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419</TotalTime>
  <Words>887</Words>
  <Application>Microsoft Office PowerPoint</Application>
  <PresentationFormat>Widescreen</PresentationFormat>
  <Paragraphs>281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Var(--jp-code-font-family)</vt:lpstr>
      <vt:lpstr>Arial</vt:lpstr>
      <vt:lpstr>Calibri</vt:lpstr>
      <vt:lpstr>Neue Haas Grotesk Text Pro</vt:lpstr>
      <vt:lpstr>PunchcardVTI</vt:lpstr>
      <vt:lpstr>Load Forecasting Based on Clustering</vt:lpstr>
      <vt:lpstr>Forecasting based on cluster center</vt:lpstr>
      <vt:lpstr>Cluster Results</vt:lpstr>
      <vt:lpstr>Cluster Results (Method 1)</vt:lpstr>
      <vt:lpstr>Cluster Results (Method 2)</vt:lpstr>
      <vt:lpstr>Cluster Results (Method 3)</vt:lpstr>
      <vt:lpstr>Final Cluster</vt:lpstr>
      <vt:lpstr>Forecasting using Prophet Package</vt:lpstr>
      <vt:lpstr>Forecasted result comparison based on seasonality when forecasting on cluster center</vt:lpstr>
      <vt:lpstr>Forecast Load Function</vt:lpstr>
      <vt:lpstr>Forecasting result with and without using center</vt:lpstr>
      <vt:lpstr>Forecasting results with and without using center (training data of 7 days to predict 3 days)</vt:lpstr>
      <vt:lpstr>Forecasting results with and without using center (training data of 30 days to predict 3 days)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Forecasting Based on Clustering</dc:title>
  <dc:creator>Zhang Frank</dc:creator>
  <cp:lastModifiedBy>Zhang Frank</cp:lastModifiedBy>
  <cp:revision>4</cp:revision>
  <dcterms:created xsi:type="dcterms:W3CDTF">2022-04-10T21:10:38Z</dcterms:created>
  <dcterms:modified xsi:type="dcterms:W3CDTF">2022-04-11T04:10:29Z</dcterms:modified>
</cp:coreProperties>
</file>