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7" r:id="rId4"/>
    <p:sldId id="258" r:id="rId5"/>
    <p:sldId id="262" r:id="rId6"/>
    <p:sldId id="263" r:id="rId7"/>
    <p:sldId id="260" r:id="rId8"/>
    <p:sldId id="25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42F103-DA80-4C2F-9B72-2289E547A420}" type="doc">
      <dgm:prSet loTypeId="urn:microsoft.com/office/officeart/2005/8/layout/hProcess7" loCatId="list" qsTypeId="urn:microsoft.com/office/officeart/2005/8/quickstyle/simple1" qsCatId="simple" csTypeId="urn:microsoft.com/office/officeart/2005/8/colors/colorful1" csCatId="colorful" phldr="1"/>
      <dgm:spPr/>
      <dgm:t>
        <a:bodyPr/>
        <a:lstStyle/>
        <a:p>
          <a:endParaRPr lang="en-US"/>
        </a:p>
      </dgm:t>
    </dgm:pt>
    <dgm:pt modelId="{60A8B884-C493-4728-A719-597994A27528}">
      <dgm:prSet phldrT="[Text]"/>
      <dgm:spPr/>
      <dgm:t>
        <a:bodyPr/>
        <a:lstStyle/>
        <a:p>
          <a:r>
            <a:rPr lang="en-US" dirty="0"/>
            <a:t>Data Collection</a:t>
          </a:r>
        </a:p>
      </dgm:t>
    </dgm:pt>
    <dgm:pt modelId="{AD300255-F487-439C-B429-C098705A72BA}" type="parTrans" cxnId="{5FD3B37D-2243-4F95-A58E-5274C0015C3A}">
      <dgm:prSet/>
      <dgm:spPr/>
      <dgm:t>
        <a:bodyPr/>
        <a:lstStyle/>
        <a:p>
          <a:endParaRPr lang="en-US"/>
        </a:p>
      </dgm:t>
    </dgm:pt>
    <dgm:pt modelId="{37F48BE9-5E05-431E-813F-69EF7E59C0D5}" type="sibTrans" cxnId="{5FD3B37D-2243-4F95-A58E-5274C0015C3A}">
      <dgm:prSet/>
      <dgm:spPr/>
      <dgm:t>
        <a:bodyPr/>
        <a:lstStyle/>
        <a:p>
          <a:endParaRPr lang="en-US"/>
        </a:p>
      </dgm:t>
    </dgm:pt>
    <dgm:pt modelId="{49CB76DF-98B3-471A-A29C-21E6B4A88B6A}">
      <dgm:prSet phldrT="[Text]"/>
      <dgm:spPr/>
      <dgm:t>
        <a:bodyPr/>
        <a:lstStyle/>
        <a:p>
          <a:r>
            <a:rPr lang="en-US" dirty="0"/>
            <a:t>Trade War Time Line</a:t>
          </a:r>
        </a:p>
      </dgm:t>
    </dgm:pt>
    <dgm:pt modelId="{BF0A6A03-FEBD-4203-8848-548D3C93452A}" type="parTrans" cxnId="{BBE7CF81-9D54-4B5F-856F-3D0CA8332F3C}">
      <dgm:prSet/>
      <dgm:spPr/>
      <dgm:t>
        <a:bodyPr/>
        <a:lstStyle/>
        <a:p>
          <a:endParaRPr lang="en-US"/>
        </a:p>
      </dgm:t>
    </dgm:pt>
    <dgm:pt modelId="{5B205DF4-1462-417A-AB71-2E002B4AC00C}" type="sibTrans" cxnId="{BBE7CF81-9D54-4B5F-856F-3D0CA8332F3C}">
      <dgm:prSet/>
      <dgm:spPr/>
      <dgm:t>
        <a:bodyPr/>
        <a:lstStyle/>
        <a:p>
          <a:endParaRPr lang="en-US"/>
        </a:p>
      </dgm:t>
    </dgm:pt>
    <dgm:pt modelId="{C1A92385-BD3E-4AD2-8685-FAD774C5CF13}">
      <dgm:prSet phldrT="[Text]"/>
      <dgm:spPr/>
      <dgm:t>
        <a:bodyPr/>
        <a:lstStyle/>
        <a:p>
          <a:r>
            <a:rPr lang="en-US" dirty="0"/>
            <a:t>Data Analysis and storage</a:t>
          </a:r>
        </a:p>
      </dgm:t>
    </dgm:pt>
    <dgm:pt modelId="{EFB5F747-A0D1-4D84-9E29-C13E531E8BEB}" type="parTrans" cxnId="{2A97444A-2197-4F3D-9F0B-3251A5962678}">
      <dgm:prSet/>
      <dgm:spPr/>
      <dgm:t>
        <a:bodyPr/>
        <a:lstStyle/>
        <a:p>
          <a:endParaRPr lang="en-US"/>
        </a:p>
      </dgm:t>
    </dgm:pt>
    <dgm:pt modelId="{88C59AA0-1B7D-4B83-BF61-CD76179BD800}" type="sibTrans" cxnId="{2A97444A-2197-4F3D-9F0B-3251A5962678}">
      <dgm:prSet/>
      <dgm:spPr/>
      <dgm:t>
        <a:bodyPr/>
        <a:lstStyle/>
        <a:p>
          <a:endParaRPr lang="en-US"/>
        </a:p>
      </dgm:t>
    </dgm:pt>
    <dgm:pt modelId="{F7FD2B78-757D-4E22-A184-4DF6A34A5FDE}">
      <dgm:prSet phldrT="[Text]"/>
      <dgm:spPr/>
      <dgm:t>
        <a:bodyPr/>
        <a:lstStyle/>
        <a:p>
          <a:r>
            <a:rPr lang="en-US" dirty="0"/>
            <a:t>Find Reference Data</a:t>
          </a:r>
        </a:p>
      </dgm:t>
    </dgm:pt>
    <dgm:pt modelId="{CB4F1388-15B7-42A0-8283-EF83A1A8882C}" type="parTrans" cxnId="{70A9FC62-FB59-4676-BC7C-269D6B6FA92F}">
      <dgm:prSet/>
      <dgm:spPr/>
      <dgm:t>
        <a:bodyPr/>
        <a:lstStyle/>
        <a:p>
          <a:endParaRPr lang="en-US"/>
        </a:p>
      </dgm:t>
    </dgm:pt>
    <dgm:pt modelId="{FF719150-EF32-4DD9-AAFA-1AD8192F9F2D}" type="sibTrans" cxnId="{70A9FC62-FB59-4676-BC7C-269D6B6FA92F}">
      <dgm:prSet/>
      <dgm:spPr/>
      <dgm:t>
        <a:bodyPr/>
        <a:lstStyle/>
        <a:p>
          <a:endParaRPr lang="en-US"/>
        </a:p>
      </dgm:t>
    </dgm:pt>
    <dgm:pt modelId="{87928A5D-16F2-4249-9EAD-885E3501B588}">
      <dgm:prSet phldrT="[Text]"/>
      <dgm:spPr/>
      <dgm:t>
        <a:bodyPr/>
        <a:lstStyle/>
        <a:p>
          <a:r>
            <a:rPr lang="en-US" dirty="0"/>
            <a:t>Data Visualization</a:t>
          </a:r>
        </a:p>
      </dgm:t>
    </dgm:pt>
    <dgm:pt modelId="{9A0BBD83-6F02-41BC-87DF-5527B0AB893C}" type="parTrans" cxnId="{BCEA5067-DEE9-4C15-BA93-1C116FBD4D16}">
      <dgm:prSet/>
      <dgm:spPr/>
      <dgm:t>
        <a:bodyPr/>
        <a:lstStyle/>
        <a:p>
          <a:endParaRPr lang="en-US"/>
        </a:p>
      </dgm:t>
    </dgm:pt>
    <dgm:pt modelId="{65C23923-C160-43A2-908C-FE534270CC52}" type="sibTrans" cxnId="{BCEA5067-DEE9-4C15-BA93-1C116FBD4D16}">
      <dgm:prSet/>
      <dgm:spPr/>
      <dgm:t>
        <a:bodyPr/>
        <a:lstStyle/>
        <a:p>
          <a:endParaRPr lang="en-US"/>
        </a:p>
      </dgm:t>
    </dgm:pt>
    <dgm:pt modelId="{38492EFD-9DC1-4638-8893-870F035FFFF0}">
      <dgm:prSet phldrT="[Text]"/>
      <dgm:spPr/>
      <dgm:t>
        <a:bodyPr/>
        <a:lstStyle/>
        <a:p>
          <a:r>
            <a:rPr lang="en-US" dirty="0"/>
            <a:t>Connect to SQLite</a:t>
          </a:r>
        </a:p>
      </dgm:t>
    </dgm:pt>
    <dgm:pt modelId="{B2633DD5-C36B-4C47-8233-DAFFBC98DC16}" type="parTrans" cxnId="{44FD5FEE-E59E-43C6-9C5A-70D610BD8278}">
      <dgm:prSet/>
      <dgm:spPr/>
      <dgm:t>
        <a:bodyPr/>
        <a:lstStyle/>
        <a:p>
          <a:endParaRPr lang="en-US"/>
        </a:p>
      </dgm:t>
    </dgm:pt>
    <dgm:pt modelId="{2CF48DC9-0021-4580-80A3-E9CCA8907572}" type="sibTrans" cxnId="{44FD5FEE-E59E-43C6-9C5A-70D610BD8278}">
      <dgm:prSet/>
      <dgm:spPr/>
      <dgm:t>
        <a:bodyPr/>
        <a:lstStyle/>
        <a:p>
          <a:endParaRPr lang="en-US"/>
        </a:p>
      </dgm:t>
    </dgm:pt>
    <dgm:pt modelId="{5849793E-10AF-4B5D-9809-9D4EE132EC1D}">
      <dgm:prSet phldrT="[Text]"/>
      <dgm:spPr/>
      <dgm:t>
        <a:bodyPr/>
        <a:lstStyle/>
        <a:p>
          <a:r>
            <a:rPr lang="en-US" dirty="0"/>
            <a:t>DJI 5-Y historical data</a:t>
          </a:r>
        </a:p>
      </dgm:t>
    </dgm:pt>
    <dgm:pt modelId="{7DE9D26E-FA97-4C77-BA83-F457D9840711}" type="parTrans" cxnId="{DE5DFC5C-34D1-4EAE-B354-D7DD37B80AB5}">
      <dgm:prSet/>
      <dgm:spPr/>
      <dgm:t>
        <a:bodyPr/>
        <a:lstStyle/>
        <a:p>
          <a:endParaRPr lang="en-US"/>
        </a:p>
      </dgm:t>
    </dgm:pt>
    <dgm:pt modelId="{0BCF1663-F36F-487B-B942-5FC8B19990B9}" type="sibTrans" cxnId="{DE5DFC5C-34D1-4EAE-B354-D7DD37B80AB5}">
      <dgm:prSet/>
      <dgm:spPr/>
      <dgm:t>
        <a:bodyPr/>
        <a:lstStyle/>
        <a:p>
          <a:endParaRPr lang="en-US"/>
        </a:p>
      </dgm:t>
    </dgm:pt>
    <dgm:pt modelId="{3253D14E-A729-4454-B4F7-7C55FA3C96A7}">
      <dgm:prSet phldrT="[Text]"/>
      <dgm:spPr/>
      <dgm:t>
        <a:bodyPr/>
        <a:lstStyle/>
        <a:p>
          <a:r>
            <a:rPr lang="en-US" dirty="0"/>
            <a:t>4 Industries Top 10 Stock 5-Y historical data</a:t>
          </a:r>
        </a:p>
      </dgm:t>
    </dgm:pt>
    <dgm:pt modelId="{D7B0C11D-A924-435A-90A7-3F31B88F6BF4}" type="parTrans" cxnId="{4E284B18-B0E2-4AA5-8C73-6D9BC501444D}">
      <dgm:prSet/>
      <dgm:spPr/>
      <dgm:t>
        <a:bodyPr/>
        <a:lstStyle/>
        <a:p>
          <a:endParaRPr lang="en-US"/>
        </a:p>
      </dgm:t>
    </dgm:pt>
    <dgm:pt modelId="{8B91EBA6-938B-4D9A-9C96-F902D8D0C4E1}" type="sibTrans" cxnId="{4E284B18-B0E2-4AA5-8C73-6D9BC501444D}">
      <dgm:prSet/>
      <dgm:spPr/>
      <dgm:t>
        <a:bodyPr/>
        <a:lstStyle/>
        <a:p>
          <a:endParaRPr lang="en-US"/>
        </a:p>
      </dgm:t>
    </dgm:pt>
    <dgm:pt modelId="{084593FB-34AF-46C4-8CC4-F48F47A2EF1E}">
      <dgm:prSet phldrT="[Text]"/>
      <dgm:spPr/>
      <dgm:t>
        <a:bodyPr/>
        <a:lstStyle/>
        <a:p>
          <a:r>
            <a:rPr lang="en-US" dirty="0"/>
            <a:t>Calculate Average Change Percentage per industry</a:t>
          </a:r>
        </a:p>
      </dgm:t>
    </dgm:pt>
    <dgm:pt modelId="{78373C2B-4D57-4043-AB83-E48F24F365FC}" type="parTrans" cxnId="{1BAFBBF3-CDE0-445D-AE2C-F415BA807E66}">
      <dgm:prSet/>
      <dgm:spPr/>
      <dgm:t>
        <a:bodyPr/>
        <a:lstStyle/>
        <a:p>
          <a:endParaRPr lang="en-US"/>
        </a:p>
      </dgm:t>
    </dgm:pt>
    <dgm:pt modelId="{B7FE6352-3AA8-4B5D-B5F9-5F2D4069F669}" type="sibTrans" cxnId="{1BAFBBF3-CDE0-445D-AE2C-F415BA807E66}">
      <dgm:prSet/>
      <dgm:spPr/>
      <dgm:t>
        <a:bodyPr/>
        <a:lstStyle/>
        <a:p>
          <a:endParaRPr lang="en-US"/>
        </a:p>
      </dgm:t>
    </dgm:pt>
    <dgm:pt modelId="{7530F902-C06A-4E7A-BB8A-E16C70AE2BE5}">
      <dgm:prSet phldrT="[Text]"/>
      <dgm:spPr/>
      <dgm:t>
        <a:bodyPr/>
        <a:lstStyle/>
        <a:p>
          <a:r>
            <a:rPr lang="en-US" dirty="0"/>
            <a:t>Calculate Pearson Correlation Coefficient per industry</a:t>
          </a:r>
        </a:p>
      </dgm:t>
    </dgm:pt>
    <dgm:pt modelId="{58FCC19D-9F0F-42E7-AF3C-052C30B21713}" type="parTrans" cxnId="{F55C5525-EE1D-4D31-AAB6-241D7F01F27C}">
      <dgm:prSet/>
      <dgm:spPr/>
      <dgm:t>
        <a:bodyPr/>
        <a:lstStyle/>
        <a:p>
          <a:endParaRPr lang="en-US"/>
        </a:p>
      </dgm:t>
    </dgm:pt>
    <dgm:pt modelId="{346A67A2-C4FD-49DD-8010-9D48C04E22AE}" type="sibTrans" cxnId="{F55C5525-EE1D-4D31-AAB6-241D7F01F27C}">
      <dgm:prSet/>
      <dgm:spPr/>
      <dgm:t>
        <a:bodyPr/>
        <a:lstStyle/>
        <a:p>
          <a:endParaRPr lang="en-US"/>
        </a:p>
      </dgm:t>
    </dgm:pt>
    <dgm:pt modelId="{D19ED501-E18C-4CFB-80AF-0E67F6F03961}">
      <dgm:prSet phldrT="[Text]"/>
      <dgm:spPr/>
      <dgm:t>
        <a:bodyPr/>
        <a:lstStyle/>
        <a:p>
          <a:r>
            <a:rPr lang="en-US" dirty="0"/>
            <a:t>Calculate Pearson Correlation Coefficient  in the least affected industry</a:t>
          </a:r>
        </a:p>
      </dgm:t>
    </dgm:pt>
    <dgm:pt modelId="{FA70A616-F68E-4E3F-8DF5-8EE21E74FD7B}" type="parTrans" cxnId="{A9B3F21A-9C08-4FA3-88E7-6E304BC92E24}">
      <dgm:prSet/>
      <dgm:spPr/>
      <dgm:t>
        <a:bodyPr/>
        <a:lstStyle/>
        <a:p>
          <a:endParaRPr lang="en-US"/>
        </a:p>
      </dgm:t>
    </dgm:pt>
    <dgm:pt modelId="{E90BBC11-A8E2-4FF3-AF63-D3C604441DAB}" type="sibTrans" cxnId="{A9B3F21A-9C08-4FA3-88E7-6E304BC92E24}">
      <dgm:prSet/>
      <dgm:spPr/>
      <dgm:t>
        <a:bodyPr/>
        <a:lstStyle/>
        <a:p>
          <a:endParaRPr lang="en-US"/>
        </a:p>
      </dgm:t>
    </dgm:pt>
    <dgm:pt modelId="{7F933AF0-20BB-483B-879C-C653084A1C8D}">
      <dgm:prSet phldrT="[Text]"/>
      <dgm:spPr/>
      <dgm:t>
        <a:bodyPr/>
        <a:lstStyle/>
        <a:p>
          <a:r>
            <a:rPr lang="en-US" dirty="0"/>
            <a:t>Store data in SQLite</a:t>
          </a:r>
        </a:p>
      </dgm:t>
    </dgm:pt>
    <dgm:pt modelId="{AD7D02B7-E31B-416F-8DAD-859BCD67B50C}" type="parTrans" cxnId="{CEE2B128-88B8-4D8D-9C2D-EEDE183A12C9}">
      <dgm:prSet/>
      <dgm:spPr/>
      <dgm:t>
        <a:bodyPr/>
        <a:lstStyle/>
        <a:p>
          <a:endParaRPr lang="en-US"/>
        </a:p>
      </dgm:t>
    </dgm:pt>
    <dgm:pt modelId="{BEE9830D-79E8-44A4-B121-BE89AAD59246}" type="sibTrans" cxnId="{CEE2B128-88B8-4D8D-9C2D-EEDE183A12C9}">
      <dgm:prSet/>
      <dgm:spPr/>
      <dgm:t>
        <a:bodyPr/>
        <a:lstStyle/>
        <a:p>
          <a:endParaRPr lang="en-US"/>
        </a:p>
      </dgm:t>
    </dgm:pt>
    <dgm:pt modelId="{05177026-15B4-47BD-9C9D-1E594289A261}">
      <dgm:prSet phldrT="[Text]"/>
      <dgm:spPr/>
      <dgm:t>
        <a:bodyPr/>
        <a:lstStyle/>
        <a:p>
          <a:r>
            <a:rPr lang="en-US" dirty="0"/>
            <a:t>Import data for </a:t>
          </a:r>
          <a:r>
            <a:rPr lang="en-US" altLang="zh-CN" dirty="0"/>
            <a:t>visualization</a:t>
          </a:r>
          <a:endParaRPr lang="en-US" dirty="0"/>
        </a:p>
      </dgm:t>
    </dgm:pt>
    <dgm:pt modelId="{A3DDFF67-845D-4E2B-9C5B-EC2F79B4B78B}" type="parTrans" cxnId="{459B2145-3F20-4765-B4AA-CEA8D434CC7D}">
      <dgm:prSet/>
      <dgm:spPr/>
      <dgm:t>
        <a:bodyPr/>
        <a:lstStyle/>
        <a:p>
          <a:endParaRPr lang="en-US"/>
        </a:p>
      </dgm:t>
    </dgm:pt>
    <dgm:pt modelId="{55A21D8B-181B-4D5D-9977-53D303F676CC}" type="sibTrans" cxnId="{459B2145-3F20-4765-B4AA-CEA8D434CC7D}">
      <dgm:prSet/>
      <dgm:spPr/>
      <dgm:t>
        <a:bodyPr/>
        <a:lstStyle/>
        <a:p>
          <a:endParaRPr lang="en-US"/>
        </a:p>
      </dgm:t>
    </dgm:pt>
    <dgm:pt modelId="{86647E82-E1A2-4CB1-9256-E30DF41CBDF4}" type="pres">
      <dgm:prSet presAssocID="{C342F103-DA80-4C2F-9B72-2289E547A420}" presName="Name0" presStyleCnt="0">
        <dgm:presLayoutVars>
          <dgm:dir/>
          <dgm:animLvl val="lvl"/>
          <dgm:resizeHandles val="exact"/>
        </dgm:presLayoutVars>
      </dgm:prSet>
      <dgm:spPr/>
    </dgm:pt>
    <dgm:pt modelId="{AE352AD1-6101-4821-89B1-E0D5A5EBD0F9}" type="pres">
      <dgm:prSet presAssocID="{60A8B884-C493-4728-A719-597994A27528}" presName="compositeNode" presStyleCnt="0">
        <dgm:presLayoutVars>
          <dgm:bulletEnabled val="1"/>
        </dgm:presLayoutVars>
      </dgm:prSet>
      <dgm:spPr/>
    </dgm:pt>
    <dgm:pt modelId="{CE3265B7-0932-4071-89F9-70F3A7C3EBF9}" type="pres">
      <dgm:prSet presAssocID="{60A8B884-C493-4728-A719-597994A27528}" presName="bgRect" presStyleLbl="node1" presStyleIdx="0" presStyleCnt="3"/>
      <dgm:spPr/>
    </dgm:pt>
    <dgm:pt modelId="{1FC9985A-EB4D-4262-A6AC-FFCD101590C5}" type="pres">
      <dgm:prSet presAssocID="{60A8B884-C493-4728-A719-597994A27528}" presName="parentNode" presStyleLbl="node1" presStyleIdx="0" presStyleCnt="3">
        <dgm:presLayoutVars>
          <dgm:chMax val="0"/>
          <dgm:bulletEnabled val="1"/>
        </dgm:presLayoutVars>
      </dgm:prSet>
      <dgm:spPr/>
    </dgm:pt>
    <dgm:pt modelId="{12083567-AF36-4BFA-B75E-8BC285A9E672}" type="pres">
      <dgm:prSet presAssocID="{60A8B884-C493-4728-A719-597994A27528}" presName="childNode" presStyleLbl="node1" presStyleIdx="0" presStyleCnt="3">
        <dgm:presLayoutVars>
          <dgm:bulletEnabled val="1"/>
        </dgm:presLayoutVars>
      </dgm:prSet>
      <dgm:spPr/>
    </dgm:pt>
    <dgm:pt modelId="{7A475A21-9E8D-4417-B264-90AD18C68A94}" type="pres">
      <dgm:prSet presAssocID="{37F48BE9-5E05-431E-813F-69EF7E59C0D5}" presName="hSp" presStyleCnt="0"/>
      <dgm:spPr/>
    </dgm:pt>
    <dgm:pt modelId="{AA0E2F2D-09AF-4870-8264-EDAA5EE58C29}" type="pres">
      <dgm:prSet presAssocID="{37F48BE9-5E05-431E-813F-69EF7E59C0D5}" presName="vProcSp" presStyleCnt="0"/>
      <dgm:spPr/>
    </dgm:pt>
    <dgm:pt modelId="{E042C26A-CDA2-4783-A45D-4B5186C09AF3}" type="pres">
      <dgm:prSet presAssocID="{37F48BE9-5E05-431E-813F-69EF7E59C0D5}" presName="vSp1" presStyleCnt="0"/>
      <dgm:spPr/>
    </dgm:pt>
    <dgm:pt modelId="{09EB4FCE-A5BF-4D4C-8C29-85211A0CD297}" type="pres">
      <dgm:prSet presAssocID="{37F48BE9-5E05-431E-813F-69EF7E59C0D5}" presName="simulatedConn" presStyleLbl="solidFgAcc1" presStyleIdx="0" presStyleCnt="2"/>
      <dgm:spPr/>
    </dgm:pt>
    <dgm:pt modelId="{770BA344-B385-4653-AE7A-B1A0358AB2B7}" type="pres">
      <dgm:prSet presAssocID="{37F48BE9-5E05-431E-813F-69EF7E59C0D5}" presName="vSp2" presStyleCnt="0"/>
      <dgm:spPr/>
    </dgm:pt>
    <dgm:pt modelId="{C48A2352-9B5F-412E-86F8-DDB9773CD92D}" type="pres">
      <dgm:prSet presAssocID="{37F48BE9-5E05-431E-813F-69EF7E59C0D5}" presName="sibTrans" presStyleCnt="0"/>
      <dgm:spPr/>
    </dgm:pt>
    <dgm:pt modelId="{C0CDE762-C9FA-47ED-BAD7-E83EAF42B5B2}" type="pres">
      <dgm:prSet presAssocID="{C1A92385-BD3E-4AD2-8685-FAD774C5CF13}" presName="compositeNode" presStyleCnt="0">
        <dgm:presLayoutVars>
          <dgm:bulletEnabled val="1"/>
        </dgm:presLayoutVars>
      </dgm:prSet>
      <dgm:spPr/>
    </dgm:pt>
    <dgm:pt modelId="{D45C49C3-0B45-44DC-BE18-EBC0E8A1E7BE}" type="pres">
      <dgm:prSet presAssocID="{C1A92385-BD3E-4AD2-8685-FAD774C5CF13}" presName="bgRect" presStyleLbl="node1" presStyleIdx="1" presStyleCnt="3"/>
      <dgm:spPr/>
    </dgm:pt>
    <dgm:pt modelId="{CA7F57F6-E65A-45A7-8FA0-D2C2BCC63319}" type="pres">
      <dgm:prSet presAssocID="{C1A92385-BD3E-4AD2-8685-FAD774C5CF13}" presName="parentNode" presStyleLbl="node1" presStyleIdx="1" presStyleCnt="3">
        <dgm:presLayoutVars>
          <dgm:chMax val="0"/>
          <dgm:bulletEnabled val="1"/>
        </dgm:presLayoutVars>
      </dgm:prSet>
      <dgm:spPr/>
    </dgm:pt>
    <dgm:pt modelId="{47BFFBE7-B692-4AFB-A86F-246E81FF36AF}" type="pres">
      <dgm:prSet presAssocID="{C1A92385-BD3E-4AD2-8685-FAD774C5CF13}" presName="childNode" presStyleLbl="node1" presStyleIdx="1" presStyleCnt="3">
        <dgm:presLayoutVars>
          <dgm:bulletEnabled val="1"/>
        </dgm:presLayoutVars>
      </dgm:prSet>
      <dgm:spPr/>
    </dgm:pt>
    <dgm:pt modelId="{BC0EAC0B-7AF9-4054-84AC-D4B311F33FDB}" type="pres">
      <dgm:prSet presAssocID="{88C59AA0-1B7D-4B83-BF61-CD76179BD800}" presName="hSp" presStyleCnt="0"/>
      <dgm:spPr/>
    </dgm:pt>
    <dgm:pt modelId="{1A210DEF-9587-4D46-B7B7-8A6E9A6827C1}" type="pres">
      <dgm:prSet presAssocID="{88C59AA0-1B7D-4B83-BF61-CD76179BD800}" presName="vProcSp" presStyleCnt="0"/>
      <dgm:spPr/>
    </dgm:pt>
    <dgm:pt modelId="{A609FA21-7E6D-4E2E-AF31-FAF8A5CA5EA8}" type="pres">
      <dgm:prSet presAssocID="{88C59AA0-1B7D-4B83-BF61-CD76179BD800}" presName="vSp1" presStyleCnt="0"/>
      <dgm:spPr/>
    </dgm:pt>
    <dgm:pt modelId="{D09C63AD-3369-4B0D-9607-DAD53499549F}" type="pres">
      <dgm:prSet presAssocID="{88C59AA0-1B7D-4B83-BF61-CD76179BD800}" presName="simulatedConn" presStyleLbl="solidFgAcc1" presStyleIdx="1" presStyleCnt="2"/>
      <dgm:spPr/>
    </dgm:pt>
    <dgm:pt modelId="{7B648917-34EB-40CB-B5B6-E48F3F697654}" type="pres">
      <dgm:prSet presAssocID="{88C59AA0-1B7D-4B83-BF61-CD76179BD800}" presName="vSp2" presStyleCnt="0"/>
      <dgm:spPr/>
    </dgm:pt>
    <dgm:pt modelId="{4BFCF234-5533-455A-97D2-E4F8BC06BF8E}" type="pres">
      <dgm:prSet presAssocID="{88C59AA0-1B7D-4B83-BF61-CD76179BD800}" presName="sibTrans" presStyleCnt="0"/>
      <dgm:spPr/>
    </dgm:pt>
    <dgm:pt modelId="{E9EB2C76-9289-42CE-897C-ABCBE996E8D3}" type="pres">
      <dgm:prSet presAssocID="{87928A5D-16F2-4249-9EAD-885E3501B588}" presName="compositeNode" presStyleCnt="0">
        <dgm:presLayoutVars>
          <dgm:bulletEnabled val="1"/>
        </dgm:presLayoutVars>
      </dgm:prSet>
      <dgm:spPr/>
    </dgm:pt>
    <dgm:pt modelId="{823C7DCE-48D0-4B0D-93F5-32B80D046895}" type="pres">
      <dgm:prSet presAssocID="{87928A5D-16F2-4249-9EAD-885E3501B588}" presName="bgRect" presStyleLbl="node1" presStyleIdx="2" presStyleCnt="3"/>
      <dgm:spPr/>
    </dgm:pt>
    <dgm:pt modelId="{3F984543-623D-4A14-B9DD-5AB62545D709}" type="pres">
      <dgm:prSet presAssocID="{87928A5D-16F2-4249-9EAD-885E3501B588}" presName="parentNode" presStyleLbl="node1" presStyleIdx="2" presStyleCnt="3">
        <dgm:presLayoutVars>
          <dgm:chMax val="0"/>
          <dgm:bulletEnabled val="1"/>
        </dgm:presLayoutVars>
      </dgm:prSet>
      <dgm:spPr/>
    </dgm:pt>
    <dgm:pt modelId="{EC6EC0F0-94A2-41D8-8AC8-A98F4C12CD0E}" type="pres">
      <dgm:prSet presAssocID="{87928A5D-16F2-4249-9EAD-885E3501B588}" presName="childNode" presStyleLbl="node1" presStyleIdx="2" presStyleCnt="3">
        <dgm:presLayoutVars>
          <dgm:bulletEnabled val="1"/>
        </dgm:presLayoutVars>
      </dgm:prSet>
      <dgm:spPr/>
    </dgm:pt>
  </dgm:ptLst>
  <dgm:cxnLst>
    <dgm:cxn modelId="{05104E0A-6D08-441A-9BB5-6C3A0DA8C478}" type="presOf" srcId="{C1A92385-BD3E-4AD2-8685-FAD774C5CF13}" destId="{CA7F57F6-E65A-45A7-8FA0-D2C2BCC63319}" srcOrd="1" destOrd="0" presId="urn:microsoft.com/office/officeart/2005/8/layout/hProcess7"/>
    <dgm:cxn modelId="{4E284B18-B0E2-4AA5-8C73-6D9BC501444D}" srcId="{60A8B884-C493-4728-A719-597994A27528}" destId="{3253D14E-A729-4454-B4F7-7C55FA3C96A7}" srcOrd="2" destOrd="0" parTransId="{D7B0C11D-A924-435A-90A7-3F31B88F6BF4}" sibTransId="{8B91EBA6-938B-4D9A-9C96-F902D8D0C4E1}"/>
    <dgm:cxn modelId="{A9B3F21A-9C08-4FA3-88E7-6E304BC92E24}" srcId="{C1A92385-BD3E-4AD2-8685-FAD774C5CF13}" destId="{D19ED501-E18C-4CFB-80AF-0E67F6F03961}" srcOrd="3" destOrd="0" parTransId="{FA70A616-F68E-4E3F-8DF5-8EE21E74FD7B}" sibTransId="{E90BBC11-A8E2-4FF3-AF63-D3C604441DAB}"/>
    <dgm:cxn modelId="{2810721E-B8FB-4218-B776-845A3A8EED05}" type="presOf" srcId="{60A8B884-C493-4728-A719-597994A27528}" destId="{CE3265B7-0932-4071-89F9-70F3A7C3EBF9}" srcOrd="0" destOrd="0" presId="urn:microsoft.com/office/officeart/2005/8/layout/hProcess7"/>
    <dgm:cxn modelId="{F55C5525-EE1D-4D31-AAB6-241D7F01F27C}" srcId="{C1A92385-BD3E-4AD2-8685-FAD774C5CF13}" destId="{7530F902-C06A-4E7A-BB8A-E16C70AE2BE5}" srcOrd="2" destOrd="0" parTransId="{58FCC19D-9F0F-42E7-AF3C-052C30B21713}" sibTransId="{346A67A2-C4FD-49DD-8010-9D48C04E22AE}"/>
    <dgm:cxn modelId="{CEE2B128-88B8-4D8D-9C2D-EEDE183A12C9}" srcId="{C1A92385-BD3E-4AD2-8685-FAD774C5CF13}" destId="{7F933AF0-20BB-483B-879C-C653084A1C8D}" srcOrd="4" destOrd="0" parTransId="{AD7D02B7-E31B-416F-8DAD-859BCD67B50C}" sibTransId="{BEE9830D-79E8-44A4-B121-BE89AAD59246}"/>
    <dgm:cxn modelId="{A947842E-7F27-489F-B5BF-C1BC1041F74D}" type="presOf" srcId="{49CB76DF-98B3-471A-A29C-21E6B4A88B6A}" destId="{12083567-AF36-4BFA-B75E-8BC285A9E672}" srcOrd="0" destOrd="0" presId="urn:microsoft.com/office/officeart/2005/8/layout/hProcess7"/>
    <dgm:cxn modelId="{A968BB3E-7D98-48A5-9EC3-A8ABAA5A762B}" type="presOf" srcId="{87928A5D-16F2-4249-9EAD-885E3501B588}" destId="{3F984543-623D-4A14-B9DD-5AB62545D709}" srcOrd="1" destOrd="0" presId="urn:microsoft.com/office/officeart/2005/8/layout/hProcess7"/>
    <dgm:cxn modelId="{DE5DFC5C-34D1-4EAE-B354-D7DD37B80AB5}" srcId="{60A8B884-C493-4728-A719-597994A27528}" destId="{5849793E-10AF-4B5D-9809-9D4EE132EC1D}" srcOrd="1" destOrd="0" parTransId="{7DE9D26E-FA97-4C77-BA83-F457D9840711}" sibTransId="{0BCF1663-F36F-487B-B942-5FC8B19990B9}"/>
    <dgm:cxn modelId="{FB13465D-671A-46E3-B42F-57EC99ABD92F}" type="presOf" srcId="{084593FB-34AF-46C4-8CC4-F48F47A2EF1E}" destId="{47BFFBE7-B692-4AFB-A86F-246E81FF36AF}" srcOrd="0" destOrd="1" presId="urn:microsoft.com/office/officeart/2005/8/layout/hProcess7"/>
    <dgm:cxn modelId="{70A9FC62-FB59-4676-BC7C-269D6B6FA92F}" srcId="{C1A92385-BD3E-4AD2-8685-FAD774C5CF13}" destId="{F7FD2B78-757D-4E22-A184-4DF6A34A5FDE}" srcOrd="0" destOrd="0" parTransId="{CB4F1388-15B7-42A0-8283-EF83A1A8882C}" sibTransId="{FF719150-EF32-4DD9-AAFA-1AD8192F9F2D}"/>
    <dgm:cxn modelId="{459B2145-3F20-4765-B4AA-CEA8D434CC7D}" srcId="{87928A5D-16F2-4249-9EAD-885E3501B588}" destId="{05177026-15B4-47BD-9C9D-1E594289A261}" srcOrd="1" destOrd="0" parTransId="{A3DDFF67-845D-4E2B-9C5B-EC2F79B4B78B}" sibTransId="{55A21D8B-181B-4D5D-9977-53D303F676CC}"/>
    <dgm:cxn modelId="{BCEA5067-DEE9-4C15-BA93-1C116FBD4D16}" srcId="{C342F103-DA80-4C2F-9B72-2289E547A420}" destId="{87928A5D-16F2-4249-9EAD-885E3501B588}" srcOrd="2" destOrd="0" parTransId="{9A0BBD83-6F02-41BC-87DF-5527B0AB893C}" sibTransId="{65C23923-C160-43A2-908C-FE534270CC52}"/>
    <dgm:cxn modelId="{2A97444A-2197-4F3D-9F0B-3251A5962678}" srcId="{C342F103-DA80-4C2F-9B72-2289E547A420}" destId="{C1A92385-BD3E-4AD2-8685-FAD774C5CF13}" srcOrd="1" destOrd="0" parTransId="{EFB5F747-A0D1-4D84-9E29-C13E531E8BEB}" sibTransId="{88C59AA0-1B7D-4B83-BF61-CD76179BD800}"/>
    <dgm:cxn modelId="{6563CF72-9F99-488A-A491-4FB4A3072645}" type="presOf" srcId="{5849793E-10AF-4B5D-9809-9D4EE132EC1D}" destId="{12083567-AF36-4BFA-B75E-8BC285A9E672}" srcOrd="0" destOrd="1" presId="urn:microsoft.com/office/officeart/2005/8/layout/hProcess7"/>
    <dgm:cxn modelId="{A8AFCC53-DC69-4F9B-A8F2-3EC84A4B59C9}" type="presOf" srcId="{38492EFD-9DC1-4638-8893-870F035FFFF0}" destId="{EC6EC0F0-94A2-41D8-8AC8-A98F4C12CD0E}" srcOrd="0" destOrd="0" presId="urn:microsoft.com/office/officeart/2005/8/layout/hProcess7"/>
    <dgm:cxn modelId="{1B694577-4E42-4E08-9B4C-545855F0663A}" type="presOf" srcId="{D19ED501-E18C-4CFB-80AF-0E67F6F03961}" destId="{47BFFBE7-B692-4AFB-A86F-246E81FF36AF}" srcOrd="0" destOrd="3" presId="urn:microsoft.com/office/officeart/2005/8/layout/hProcess7"/>
    <dgm:cxn modelId="{5FD3B37D-2243-4F95-A58E-5274C0015C3A}" srcId="{C342F103-DA80-4C2F-9B72-2289E547A420}" destId="{60A8B884-C493-4728-A719-597994A27528}" srcOrd="0" destOrd="0" parTransId="{AD300255-F487-439C-B429-C098705A72BA}" sibTransId="{37F48BE9-5E05-431E-813F-69EF7E59C0D5}"/>
    <dgm:cxn modelId="{BBE7CF81-9D54-4B5F-856F-3D0CA8332F3C}" srcId="{60A8B884-C493-4728-A719-597994A27528}" destId="{49CB76DF-98B3-471A-A29C-21E6B4A88B6A}" srcOrd="0" destOrd="0" parTransId="{BF0A6A03-FEBD-4203-8848-548D3C93452A}" sibTransId="{5B205DF4-1462-417A-AB71-2E002B4AC00C}"/>
    <dgm:cxn modelId="{9F8E0D86-C005-48FD-A5A9-4F62D52D58E8}" type="presOf" srcId="{C1A92385-BD3E-4AD2-8685-FAD774C5CF13}" destId="{D45C49C3-0B45-44DC-BE18-EBC0E8A1E7BE}" srcOrd="0" destOrd="0" presId="urn:microsoft.com/office/officeart/2005/8/layout/hProcess7"/>
    <dgm:cxn modelId="{F6DB898C-FFBF-4A9F-A4E6-B7BC4695D79F}" type="presOf" srcId="{7530F902-C06A-4E7A-BB8A-E16C70AE2BE5}" destId="{47BFFBE7-B692-4AFB-A86F-246E81FF36AF}" srcOrd="0" destOrd="2" presId="urn:microsoft.com/office/officeart/2005/8/layout/hProcess7"/>
    <dgm:cxn modelId="{F7BDB49E-D8ED-456C-BD87-D665C3B2E222}" type="presOf" srcId="{F7FD2B78-757D-4E22-A184-4DF6A34A5FDE}" destId="{47BFFBE7-B692-4AFB-A86F-246E81FF36AF}" srcOrd="0" destOrd="0" presId="urn:microsoft.com/office/officeart/2005/8/layout/hProcess7"/>
    <dgm:cxn modelId="{5D7C519F-362C-45D2-B021-467096EE8365}" type="presOf" srcId="{3253D14E-A729-4454-B4F7-7C55FA3C96A7}" destId="{12083567-AF36-4BFA-B75E-8BC285A9E672}" srcOrd="0" destOrd="2" presId="urn:microsoft.com/office/officeart/2005/8/layout/hProcess7"/>
    <dgm:cxn modelId="{DAEDEFC1-9ED5-4725-BC43-E17313685EC6}" type="presOf" srcId="{7F933AF0-20BB-483B-879C-C653084A1C8D}" destId="{47BFFBE7-B692-4AFB-A86F-246E81FF36AF}" srcOrd="0" destOrd="4" presId="urn:microsoft.com/office/officeart/2005/8/layout/hProcess7"/>
    <dgm:cxn modelId="{134AA3D1-4956-4F16-AD25-297038E807DA}" type="presOf" srcId="{05177026-15B4-47BD-9C9D-1E594289A261}" destId="{EC6EC0F0-94A2-41D8-8AC8-A98F4C12CD0E}" srcOrd="0" destOrd="1" presId="urn:microsoft.com/office/officeart/2005/8/layout/hProcess7"/>
    <dgm:cxn modelId="{576660D6-68D1-4BBA-BBFA-AC8B0ECBFA24}" type="presOf" srcId="{87928A5D-16F2-4249-9EAD-885E3501B588}" destId="{823C7DCE-48D0-4B0D-93F5-32B80D046895}" srcOrd="0" destOrd="0" presId="urn:microsoft.com/office/officeart/2005/8/layout/hProcess7"/>
    <dgm:cxn modelId="{61B913DD-DDAD-4208-961F-A6FAE91415BC}" type="presOf" srcId="{60A8B884-C493-4728-A719-597994A27528}" destId="{1FC9985A-EB4D-4262-A6AC-FFCD101590C5}" srcOrd="1" destOrd="0" presId="urn:microsoft.com/office/officeart/2005/8/layout/hProcess7"/>
    <dgm:cxn modelId="{44FD5FEE-E59E-43C6-9C5A-70D610BD8278}" srcId="{87928A5D-16F2-4249-9EAD-885E3501B588}" destId="{38492EFD-9DC1-4638-8893-870F035FFFF0}" srcOrd="0" destOrd="0" parTransId="{B2633DD5-C36B-4C47-8233-DAFFBC98DC16}" sibTransId="{2CF48DC9-0021-4580-80A3-E9CCA8907572}"/>
    <dgm:cxn modelId="{FDA818F0-6023-472D-9224-5A8F55F7BD19}" type="presOf" srcId="{C342F103-DA80-4C2F-9B72-2289E547A420}" destId="{86647E82-E1A2-4CB1-9256-E30DF41CBDF4}" srcOrd="0" destOrd="0" presId="urn:microsoft.com/office/officeart/2005/8/layout/hProcess7"/>
    <dgm:cxn modelId="{1BAFBBF3-CDE0-445D-AE2C-F415BA807E66}" srcId="{C1A92385-BD3E-4AD2-8685-FAD774C5CF13}" destId="{084593FB-34AF-46C4-8CC4-F48F47A2EF1E}" srcOrd="1" destOrd="0" parTransId="{78373C2B-4D57-4043-AB83-E48F24F365FC}" sibTransId="{B7FE6352-3AA8-4B5D-B5F9-5F2D4069F669}"/>
    <dgm:cxn modelId="{E1D4532D-2229-4FDC-9354-0F3DEFEC201D}" type="presParOf" srcId="{86647E82-E1A2-4CB1-9256-E30DF41CBDF4}" destId="{AE352AD1-6101-4821-89B1-E0D5A5EBD0F9}" srcOrd="0" destOrd="0" presId="urn:microsoft.com/office/officeart/2005/8/layout/hProcess7"/>
    <dgm:cxn modelId="{20D2C7AE-F564-47D3-8D99-B641D8C6DE56}" type="presParOf" srcId="{AE352AD1-6101-4821-89B1-E0D5A5EBD0F9}" destId="{CE3265B7-0932-4071-89F9-70F3A7C3EBF9}" srcOrd="0" destOrd="0" presId="urn:microsoft.com/office/officeart/2005/8/layout/hProcess7"/>
    <dgm:cxn modelId="{27C4995C-5B8A-4DDA-9EBD-EAC4FC2FD6AC}" type="presParOf" srcId="{AE352AD1-6101-4821-89B1-E0D5A5EBD0F9}" destId="{1FC9985A-EB4D-4262-A6AC-FFCD101590C5}" srcOrd="1" destOrd="0" presId="urn:microsoft.com/office/officeart/2005/8/layout/hProcess7"/>
    <dgm:cxn modelId="{8E48E802-4829-4313-B71B-6139245B82B6}" type="presParOf" srcId="{AE352AD1-6101-4821-89B1-E0D5A5EBD0F9}" destId="{12083567-AF36-4BFA-B75E-8BC285A9E672}" srcOrd="2" destOrd="0" presId="urn:microsoft.com/office/officeart/2005/8/layout/hProcess7"/>
    <dgm:cxn modelId="{920C54A7-4005-437E-A587-62FBC81022AB}" type="presParOf" srcId="{86647E82-E1A2-4CB1-9256-E30DF41CBDF4}" destId="{7A475A21-9E8D-4417-B264-90AD18C68A94}" srcOrd="1" destOrd="0" presId="urn:microsoft.com/office/officeart/2005/8/layout/hProcess7"/>
    <dgm:cxn modelId="{849944D9-E3D3-4975-8748-D325EDBFC417}" type="presParOf" srcId="{86647E82-E1A2-4CB1-9256-E30DF41CBDF4}" destId="{AA0E2F2D-09AF-4870-8264-EDAA5EE58C29}" srcOrd="2" destOrd="0" presId="urn:microsoft.com/office/officeart/2005/8/layout/hProcess7"/>
    <dgm:cxn modelId="{460D86BD-6FEF-47C2-AB1D-93CF0C0C1506}" type="presParOf" srcId="{AA0E2F2D-09AF-4870-8264-EDAA5EE58C29}" destId="{E042C26A-CDA2-4783-A45D-4B5186C09AF3}" srcOrd="0" destOrd="0" presId="urn:microsoft.com/office/officeart/2005/8/layout/hProcess7"/>
    <dgm:cxn modelId="{DD7A0D3E-11E6-4B50-8BD2-3BC34EE7EA64}" type="presParOf" srcId="{AA0E2F2D-09AF-4870-8264-EDAA5EE58C29}" destId="{09EB4FCE-A5BF-4D4C-8C29-85211A0CD297}" srcOrd="1" destOrd="0" presId="urn:microsoft.com/office/officeart/2005/8/layout/hProcess7"/>
    <dgm:cxn modelId="{4C6E603B-384B-44CD-9F4E-08E02EB6F818}" type="presParOf" srcId="{AA0E2F2D-09AF-4870-8264-EDAA5EE58C29}" destId="{770BA344-B385-4653-AE7A-B1A0358AB2B7}" srcOrd="2" destOrd="0" presId="urn:microsoft.com/office/officeart/2005/8/layout/hProcess7"/>
    <dgm:cxn modelId="{B7911F29-84F7-48C5-B59A-CBA378DA9622}" type="presParOf" srcId="{86647E82-E1A2-4CB1-9256-E30DF41CBDF4}" destId="{C48A2352-9B5F-412E-86F8-DDB9773CD92D}" srcOrd="3" destOrd="0" presId="urn:microsoft.com/office/officeart/2005/8/layout/hProcess7"/>
    <dgm:cxn modelId="{F845D4CC-5CF3-4C0B-AC31-08B87D0D476C}" type="presParOf" srcId="{86647E82-E1A2-4CB1-9256-E30DF41CBDF4}" destId="{C0CDE762-C9FA-47ED-BAD7-E83EAF42B5B2}" srcOrd="4" destOrd="0" presId="urn:microsoft.com/office/officeart/2005/8/layout/hProcess7"/>
    <dgm:cxn modelId="{964AE265-0CD3-4A38-BD9D-26BF6551C6C5}" type="presParOf" srcId="{C0CDE762-C9FA-47ED-BAD7-E83EAF42B5B2}" destId="{D45C49C3-0B45-44DC-BE18-EBC0E8A1E7BE}" srcOrd="0" destOrd="0" presId="urn:microsoft.com/office/officeart/2005/8/layout/hProcess7"/>
    <dgm:cxn modelId="{10573D32-33CE-4AE8-B19F-E036EF5C9740}" type="presParOf" srcId="{C0CDE762-C9FA-47ED-BAD7-E83EAF42B5B2}" destId="{CA7F57F6-E65A-45A7-8FA0-D2C2BCC63319}" srcOrd="1" destOrd="0" presId="urn:microsoft.com/office/officeart/2005/8/layout/hProcess7"/>
    <dgm:cxn modelId="{BCE352BA-AFCE-41A3-9CC8-93FBA616697D}" type="presParOf" srcId="{C0CDE762-C9FA-47ED-BAD7-E83EAF42B5B2}" destId="{47BFFBE7-B692-4AFB-A86F-246E81FF36AF}" srcOrd="2" destOrd="0" presId="urn:microsoft.com/office/officeart/2005/8/layout/hProcess7"/>
    <dgm:cxn modelId="{CB1B09D3-8255-47BD-A794-C00F5A48D447}" type="presParOf" srcId="{86647E82-E1A2-4CB1-9256-E30DF41CBDF4}" destId="{BC0EAC0B-7AF9-4054-84AC-D4B311F33FDB}" srcOrd="5" destOrd="0" presId="urn:microsoft.com/office/officeart/2005/8/layout/hProcess7"/>
    <dgm:cxn modelId="{03F2C732-F73A-4F81-96FA-33F60A224B31}" type="presParOf" srcId="{86647E82-E1A2-4CB1-9256-E30DF41CBDF4}" destId="{1A210DEF-9587-4D46-B7B7-8A6E9A6827C1}" srcOrd="6" destOrd="0" presId="urn:microsoft.com/office/officeart/2005/8/layout/hProcess7"/>
    <dgm:cxn modelId="{4D5FF242-4F2F-467E-8A95-008F0D26227D}" type="presParOf" srcId="{1A210DEF-9587-4D46-B7B7-8A6E9A6827C1}" destId="{A609FA21-7E6D-4E2E-AF31-FAF8A5CA5EA8}" srcOrd="0" destOrd="0" presId="urn:microsoft.com/office/officeart/2005/8/layout/hProcess7"/>
    <dgm:cxn modelId="{7C91A46F-FBD9-4137-BAB6-30168234295D}" type="presParOf" srcId="{1A210DEF-9587-4D46-B7B7-8A6E9A6827C1}" destId="{D09C63AD-3369-4B0D-9607-DAD53499549F}" srcOrd="1" destOrd="0" presId="urn:microsoft.com/office/officeart/2005/8/layout/hProcess7"/>
    <dgm:cxn modelId="{74FA00ED-730C-4E21-9EA2-F6FD29461404}" type="presParOf" srcId="{1A210DEF-9587-4D46-B7B7-8A6E9A6827C1}" destId="{7B648917-34EB-40CB-B5B6-E48F3F697654}" srcOrd="2" destOrd="0" presId="urn:microsoft.com/office/officeart/2005/8/layout/hProcess7"/>
    <dgm:cxn modelId="{66E06614-C861-42DB-9352-F0086ED4EE01}" type="presParOf" srcId="{86647E82-E1A2-4CB1-9256-E30DF41CBDF4}" destId="{4BFCF234-5533-455A-97D2-E4F8BC06BF8E}" srcOrd="7" destOrd="0" presId="urn:microsoft.com/office/officeart/2005/8/layout/hProcess7"/>
    <dgm:cxn modelId="{1E5A7C15-70C9-405A-9C8C-36E5915EBB3E}" type="presParOf" srcId="{86647E82-E1A2-4CB1-9256-E30DF41CBDF4}" destId="{E9EB2C76-9289-42CE-897C-ABCBE996E8D3}" srcOrd="8" destOrd="0" presId="urn:microsoft.com/office/officeart/2005/8/layout/hProcess7"/>
    <dgm:cxn modelId="{15DD75A1-3999-4EFE-BA5A-6D96E864676E}" type="presParOf" srcId="{E9EB2C76-9289-42CE-897C-ABCBE996E8D3}" destId="{823C7DCE-48D0-4B0D-93F5-32B80D046895}" srcOrd="0" destOrd="0" presId="urn:microsoft.com/office/officeart/2005/8/layout/hProcess7"/>
    <dgm:cxn modelId="{75447099-4965-4E31-8769-035BD1EC87C7}" type="presParOf" srcId="{E9EB2C76-9289-42CE-897C-ABCBE996E8D3}" destId="{3F984543-623D-4A14-B9DD-5AB62545D709}" srcOrd="1" destOrd="0" presId="urn:microsoft.com/office/officeart/2005/8/layout/hProcess7"/>
    <dgm:cxn modelId="{27134FC9-6C15-4AAF-8D4C-A005A8B9BEE2}" type="presParOf" srcId="{E9EB2C76-9289-42CE-897C-ABCBE996E8D3}" destId="{EC6EC0F0-94A2-41D8-8AC8-A98F4C12CD0E}"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3265B7-0932-4071-89F9-70F3A7C3EBF9}">
      <dsp:nvSpPr>
        <dsp:cNvPr id="0" name=""/>
        <dsp:cNvSpPr/>
      </dsp:nvSpPr>
      <dsp:spPr>
        <a:xfrm>
          <a:off x="615" y="1121039"/>
          <a:ext cx="2647156" cy="3176587"/>
        </a:xfrm>
        <a:prstGeom prst="roundRect">
          <a:avLst>
            <a:gd name="adj" fmla="val 5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58293" rIns="75565" bIns="0" numCol="1" spcCol="1270" anchor="t" anchorCtr="0">
          <a:noAutofit/>
        </a:bodyPr>
        <a:lstStyle/>
        <a:p>
          <a:pPr marL="0" lvl="0" indent="0" algn="r" defTabSz="755650">
            <a:lnSpc>
              <a:spcPct val="90000"/>
            </a:lnSpc>
            <a:spcBef>
              <a:spcPct val="0"/>
            </a:spcBef>
            <a:spcAft>
              <a:spcPct val="35000"/>
            </a:spcAft>
            <a:buNone/>
          </a:pPr>
          <a:r>
            <a:rPr lang="en-US" sz="1700" kern="1200" dirty="0"/>
            <a:t>Data Collection</a:t>
          </a:r>
        </a:p>
      </dsp:txBody>
      <dsp:txXfrm rot="16200000">
        <a:off x="-1037070" y="2158725"/>
        <a:ext cx="2604801" cy="529431"/>
      </dsp:txXfrm>
    </dsp:sp>
    <dsp:sp modelId="{12083567-AF36-4BFA-B75E-8BC285A9E672}">
      <dsp:nvSpPr>
        <dsp:cNvPr id="0" name=""/>
        <dsp:cNvSpPr/>
      </dsp:nvSpPr>
      <dsp:spPr>
        <a:xfrm>
          <a:off x="530046" y="1121039"/>
          <a:ext cx="1972131" cy="3176587"/>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1435" rIns="0" bIns="0" numCol="1" spcCol="1270" anchor="t" anchorCtr="0">
          <a:noAutofit/>
        </a:bodyPr>
        <a:lstStyle/>
        <a:p>
          <a:pPr marL="0" lvl="0" indent="0" algn="l" defTabSz="666750">
            <a:lnSpc>
              <a:spcPct val="90000"/>
            </a:lnSpc>
            <a:spcBef>
              <a:spcPct val="0"/>
            </a:spcBef>
            <a:spcAft>
              <a:spcPct val="35000"/>
            </a:spcAft>
            <a:buNone/>
          </a:pPr>
          <a:r>
            <a:rPr lang="en-US" sz="1500" kern="1200" dirty="0"/>
            <a:t>Trade War Time Line</a:t>
          </a:r>
        </a:p>
        <a:p>
          <a:pPr marL="0" lvl="0" indent="0" algn="l" defTabSz="666750">
            <a:lnSpc>
              <a:spcPct val="90000"/>
            </a:lnSpc>
            <a:spcBef>
              <a:spcPct val="0"/>
            </a:spcBef>
            <a:spcAft>
              <a:spcPct val="35000"/>
            </a:spcAft>
            <a:buNone/>
          </a:pPr>
          <a:r>
            <a:rPr lang="en-US" sz="1500" kern="1200" dirty="0"/>
            <a:t>DJI 5-Y historical data</a:t>
          </a:r>
        </a:p>
        <a:p>
          <a:pPr marL="0" lvl="0" indent="0" algn="l" defTabSz="666750">
            <a:lnSpc>
              <a:spcPct val="90000"/>
            </a:lnSpc>
            <a:spcBef>
              <a:spcPct val="0"/>
            </a:spcBef>
            <a:spcAft>
              <a:spcPct val="35000"/>
            </a:spcAft>
            <a:buNone/>
          </a:pPr>
          <a:r>
            <a:rPr lang="en-US" sz="1500" kern="1200" dirty="0"/>
            <a:t>4 Industries Top 10 Stock 5-Y historical data</a:t>
          </a:r>
        </a:p>
      </dsp:txBody>
      <dsp:txXfrm>
        <a:off x="530046" y="1121039"/>
        <a:ext cx="1972131" cy="3176587"/>
      </dsp:txXfrm>
    </dsp:sp>
    <dsp:sp modelId="{D45C49C3-0B45-44DC-BE18-EBC0E8A1E7BE}">
      <dsp:nvSpPr>
        <dsp:cNvPr id="0" name=""/>
        <dsp:cNvSpPr/>
      </dsp:nvSpPr>
      <dsp:spPr>
        <a:xfrm>
          <a:off x="2740421" y="1121039"/>
          <a:ext cx="2647156" cy="3176587"/>
        </a:xfrm>
        <a:prstGeom prst="roundRect">
          <a:avLst>
            <a:gd name="adj" fmla="val 5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58293" rIns="75565" bIns="0" numCol="1" spcCol="1270" anchor="t" anchorCtr="0">
          <a:noAutofit/>
        </a:bodyPr>
        <a:lstStyle/>
        <a:p>
          <a:pPr marL="0" lvl="0" indent="0" algn="r" defTabSz="755650">
            <a:lnSpc>
              <a:spcPct val="90000"/>
            </a:lnSpc>
            <a:spcBef>
              <a:spcPct val="0"/>
            </a:spcBef>
            <a:spcAft>
              <a:spcPct val="35000"/>
            </a:spcAft>
            <a:buNone/>
          </a:pPr>
          <a:r>
            <a:rPr lang="en-US" sz="1700" kern="1200" dirty="0"/>
            <a:t>Data Analysis and storage</a:t>
          </a:r>
        </a:p>
      </dsp:txBody>
      <dsp:txXfrm rot="16200000">
        <a:off x="1702736" y="2158725"/>
        <a:ext cx="2604801" cy="529431"/>
      </dsp:txXfrm>
    </dsp:sp>
    <dsp:sp modelId="{09EB4FCE-A5BF-4D4C-8C29-85211A0CD297}">
      <dsp:nvSpPr>
        <dsp:cNvPr id="0" name=""/>
        <dsp:cNvSpPr/>
      </dsp:nvSpPr>
      <dsp:spPr>
        <a:xfrm rot="5400000">
          <a:off x="2520299" y="3645011"/>
          <a:ext cx="466715" cy="397073"/>
        </a:xfrm>
        <a:prstGeom prst="flowChartExtract">
          <a:avLst/>
        </a:prstGeom>
        <a:solidFill>
          <a:schemeClr val="lt1">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BFFBE7-B692-4AFB-A86F-246E81FF36AF}">
      <dsp:nvSpPr>
        <dsp:cNvPr id="0" name=""/>
        <dsp:cNvSpPr/>
      </dsp:nvSpPr>
      <dsp:spPr>
        <a:xfrm>
          <a:off x="3269853" y="1121039"/>
          <a:ext cx="1972131" cy="3176587"/>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1435" rIns="0" bIns="0" numCol="1" spcCol="1270" anchor="t" anchorCtr="0">
          <a:noAutofit/>
        </a:bodyPr>
        <a:lstStyle/>
        <a:p>
          <a:pPr marL="0" lvl="0" indent="0" algn="l" defTabSz="666750">
            <a:lnSpc>
              <a:spcPct val="90000"/>
            </a:lnSpc>
            <a:spcBef>
              <a:spcPct val="0"/>
            </a:spcBef>
            <a:spcAft>
              <a:spcPct val="35000"/>
            </a:spcAft>
            <a:buNone/>
          </a:pPr>
          <a:r>
            <a:rPr lang="en-US" sz="1500" kern="1200" dirty="0"/>
            <a:t>Find Reference Data</a:t>
          </a:r>
        </a:p>
        <a:p>
          <a:pPr marL="0" lvl="0" indent="0" algn="l" defTabSz="666750">
            <a:lnSpc>
              <a:spcPct val="90000"/>
            </a:lnSpc>
            <a:spcBef>
              <a:spcPct val="0"/>
            </a:spcBef>
            <a:spcAft>
              <a:spcPct val="35000"/>
            </a:spcAft>
            <a:buNone/>
          </a:pPr>
          <a:r>
            <a:rPr lang="en-US" sz="1500" kern="1200" dirty="0"/>
            <a:t>Calculate Average Change Percentage per industry</a:t>
          </a:r>
        </a:p>
        <a:p>
          <a:pPr marL="0" lvl="0" indent="0" algn="l" defTabSz="666750">
            <a:lnSpc>
              <a:spcPct val="90000"/>
            </a:lnSpc>
            <a:spcBef>
              <a:spcPct val="0"/>
            </a:spcBef>
            <a:spcAft>
              <a:spcPct val="35000"/>
            </a:spcAft>
            <a:buNone/>
          </a:pPr>
          <a:r>
            <a:rPr lang="en-US" sz="1500" kern="1200" dirty="0"/>
            <a:t>Calculate Pearson Correlation Coefficient per industry</a:t>
          </a:r>
        </a:p>
        <a:p>
          <a:pPr marL="0" lvl="0" indent="0" algn="l" defTabSz="666750">
            <a:lnSpc>
              <a:spcPct val="90000"/>
            </a:lnSpc>
            <a:spcBef>
              <a:spcPct val="0"/>
            </a:spcBef>
            <a:spcAft>
              <a:spcPct val="35000"/>
            </a:spcAft>
            <a:buNone/>
          </a:pPr>
          <a:r>
            <a:rPr lang="en-US" sz="1500" kern="1200" dirty="0"/>
            <a:t>Calculate Pearson Correlation Coefficient  in the least affected industry</a:t>
          </a:r>
        </a:p>
        <a:p>
          <a:pPr marL="0" lvl="0" indent="0" algn="l" defTabSz="666750">
            <a:lnSpc>
              <a:spcPct val="90000"/>
            </a:lnSpc>
            <a:spcBef>
              <a:spcPct val="0"/>
            </a:spcBef>
            <a:spcAft>
              <a:spcPct val="35000"/>
            </a:spcAft>
            <a:buNone/>
          </a:pPr>
          <a:r>
            <a:rPr lang="en-US" sz="1500" kern="1200" dirty="0"/>
            <a:t>Store data in SQLite</a:t>
          </a:r>
        </a:p>
      </dsp:txBody>
      <dsp:txXfrm>
        <a:off x="3269853" y="1121039"/>
        <a:ext cx="1972131" cy="3176587"/>
      </dsp:txXfrm>
    </dsp:sp>
    <dsp:sp modelId="{823C7DCE-48D0-4B0D-93F5-32B80D046895}">
      <dsp:nvSpPr>
        <dsp:cNvPr id="0" name=""/>
        <dsp:cNvSpPr/>
      </dsp:nvSpPr>
      <dsp:spPr>
        <a:xfrm>
          <a:off x="5480228" y="1121039"/>
          <a:ext cx="2647156" cy="3176587"/>
        </a:xfrm>
        <a:prstGeom prst="roundRect">
          <a:avLst>
            <a:gd name="adj" fmla="val 5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58293" rIns="75565" bIns="0" numCol="1" spcCol="1270" anchor="t" anchorCtr="0">
          <a:noAutofit/>
        </a:bodyPr>
        <a:lstStyle/>
        <a:p>
          <a:pPr marL="0" lvl="0" indent="0" algn="r" defTabSz="755650">
            <a:lnSpc>
              <a:spcPct val="90000"/>
            </a:lnSpc>
            <a:spcBef>
              <a:spcPct val="0"/>
            </a:spcBef>
            <a:spcAft>
              <a:spcPct val="35000"/>
            </a:spcAft>
            <a:buNone/>
          </a:pPr>
          <a:r>
            <a:rPr lang="en-US" sz="1700" kern="1200" dirty="0"/>
            <a:t>Data Visualization</a:t>
          </a:r>
        </a:p>
      </dsp:txBody>
      <dsp:txXfrm rot="16200000">
        <a:off x="4442543" y="2158725"/>
        <a:ext cx="2604801" cy="529431"/>
      </dsp:txXfrm>
    </dsp:sp>
    <dsp:sp modelId="{D09C63AD-3369-4B0D-9607-DAD53499549F}">
      <dsp:nvSpPr>
        <dsp:cNvPr id="0" name=""/>
        <dsp:cNvSpPr/>
      </dsp:nvSpPr>
      <dsp:spPr>
        <a:xfrm rot="5400000">
          <a:off x="5260106" y="3645011"/>
          <a:ext cx="466715" cy="397073"/>
        </a:xfrm>
        <a:prstGeom prst="flowChartExtract">
          <a:avLst/>
        </a:prstGeom>
        <a:solidFill>
          <a:schemeClr val="lt1">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C6EC0F0-94A2-41D8-8AC8-A98F4C12CD0E}">
      <dsp:nvSpPr>
        <dsp:cNvPr id="0" name=""/>
        <dsp:cNvSpPr/>
      </dsp:nvSpPr>
      <dsp:spPr>
        <a:xfrm>
          <a:off x="6009659" y="1121039"/>
          <a:ext cx="1972131" cy="3176587"/>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1435" rIns="0" bIns="0" numCol="1" spcCol="1270" anchor="t" anchorCtr="0">
          <a:noAutofit/>
        </a:bodyPr>
        <a:lstStyle/>
        <a:p>
          <a:pPr marL="0" lvl="0" indent="0" algn="l" defTabSz="666750">
            <a:lnSpc>
              <a:spcPct val="90000"/>
            </a:lnSpc>
            <a:spcBef>
              <a:spcPct val="0"/>
            </a:spcBef>
            <a:spcAft>
              <a:spcPct val="35000"/>
            </a:spcAft>
            <a:buNone/>
          </a:pPr>
          <a:r>
            <a:rPr lang="en-US" sz="1500" kern="1200" dirty="0"/>
            <a:t>Connect to SQLite</a:t>
          </a:r>
        </a:p>
        <a:p>
          <a:pPr marL="0" lvl="0" indent="0" algn="l" defTabSz="666750">
            <a:lnSpc>
              <a:spcPct val="90000"/>
            </a:lnSpc>
            <a:spcBef>
              <a:spcPct val="0"/>
            </a:spcBef>
            <a:spcAft>
              <a:spcPct val="35000"/>
            </a:spcAft>
            <a:buNone/>
          </a:pPr>
          <a:r>
            <a:rPr lang="en-US" sz="1500" kern="1200" dirty="0"/>
            <a:t>Import data for </a:t>
          </a:r>
          <a:r>
            <a:rPr lang="en-US" altLang="zh-CN" sz="1500" kern="1200" dirty="0"/>
            <a:t>visualization</a:t>
          </a:r>
          <a:endParaRPr lang="en-US" sz="1500" kern="1200" dirty="0"/>
        </a:p>
      </dsp:txBody>
      <dsp:txXfrm>
        <a:off x="6009659" y="1121039"/>
        <a:ext cx="1972131" cy="317658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2442BC-EC5C-41AB-873B-1A1B12F526E2}" type="datetimeFigureOut">
              <a:rPr lang="en-US" smtClean="0"/>
              <a:t>6/9/2019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88744-B373-4137-8C1C-03865DA43801}" type="slidenum">
              <a:rPr lang="en-US" smtClean="0"/>
              <a:t>‹#›</a:t>
            </a:fld>
            <a:endParaRPr lang="en-US"/>
          </a:p>
        </p:txBody>
      </p:sp>
    </p:spTree>
    <p:extLst>
      <p:ext uri="{BB962C8B-B14F-4D97-AF65-F5344CB8AC3E}">
        <p14:creationId xmlns:p14="http://schemas.microsoft.com/office/powerpoint/2010/main" val="4178271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2442BC-EC5C-41AB-873B-1A1B12F526E2}" type="datetimeFigureOut">
              <a:rPr lang="en-US" smtClean="0"/>
              <a:t>6/9/2019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88744-B373-4137-8C1C-03865DA43801}" type="slidenum">
              <a:rPr lang="en-US" smtClean="0"/>
              <a:t>‹#›</a:t>
            </a:fld>
            <a:endParaRPr lang="en-US"/>
          </a:p>
        </p:txBody>
      </p:sp>
    </p:spTree>
    <p:extLst>
      <p:ext uri="{BB962C8B-B14F-4D97-AF65-F5344CB8AC3E}">
        <p14:creationId xmlns:p14="http://schemas.microsoft.com/office/powerpoint/2010/main" val="1121607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2442BC-EC5C-41AB-873B-1A1B12F526E2}" type="datetimeFigureOut">
              <a:rPr lang="en-US" smtClean="0"/>
              <a:t>6/9/2019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88744-B373-4137-8C1C-03865DA4380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228796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2442BC-EC5C-41AB-873B-1A1B12F526E2}" type="datetimeFigureOut">
              <a:rPr lang="en-US" smtClean="0"/>
              <a:t>6/9/2019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88744-B373-4137-8C1C-03865DA43801}" type="slidenum">
              <a:rPr lang="en-US" smtClean="0"/>
              <a:t>‹#›</a:t>
            </a:fld>
            <a:endParaRPr lang="en-US"/>
          </a:p>
        </p:txBody>
      </p:sp>
    </p:spTree>
    <p:extLst>
      <p:ext uri="{BB962C8B-B14F-4D97-AF65-F5344CB8AC3E}">
        <p14:creationId xmlns:p14="http://schemas.microsoft.com/office/powerpoint/2010/main" val="20558218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2442BC-EC5C-41AB-873B-1A1B12F526E2}" type="datetimeFigureOut">
              <a:rPr lang="en-US" smtClean="0"/>
              <a:t>6/9/2019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88744-B373-4137-8C1C-03865DA4380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278604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2442BC-EC5C-41AB-873B-1A1B12F526E2}" type="datetimeFigureOut">
              <a:rPr lang="en-US" smtClean="0"/>
              <a:t>6/9/2019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88744-B373-4137-8C1C-03865DA43801}" type="slidenum">
              <a:rPr lang="en-US" smtClean="0"/>
              <a:t>‹#›</a:t>
            </a:fld>
            <a:endParaRPr lang="en-US"/>
          </a:p>
        </p:txBody>
      </p:sp>
    </p:spTree>
    <p:extLst>
      <p:ext uri="{BB962C8B-B14F-4D97-AF65-F5344CB8AC3E}">
        <p14:creationId xmlns:p14="http://schemas.microsoft.com/office/powerpoint/2010/main" val="6520238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2442BC-EC5C-41AB-873B-1A1B12F526E2}" type="datetimeFigureOut">
              <a:rPr lang="en-US" smtClean="0"/>
              <a:t>6/9/2019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88744-B373-4137-8C1C-03865DA43801}" type="slidenum">
              <a:rPr lang="en-US" smtClean="0"/>
              <a:t>‹#›</a:t>
            </a:fld>
            <a:endParaRPr lang="en-US"/>
          </a:p>
        </p:txBody>
      </p:sp>
    </p:spTree>
    <p:extLst>
      <p:ext uri="{BB962C8B-B14F-4D97-AF65-F5344CB8AC3E}">
        <p14:creationId xmlns:p14="http://schemas.microsoft.com/office/powerpoint/2010/main" val="3040711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2442BC-EC5C-41AB-873B-1A1B12F526E2}" type="datetimeFigureOut">
              <a:rPr lang="en-US" smtClean="0"/>
              <a:t>6/9/2019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88744-B373-4137-8C1C-03865DA43801}" type="slidenum">
              <a:rPr lang="en-US" smtClean="0"/>
              <a:t>‹#›</a:t>
            </a:fld>
            <a:endParaRPr lang="en-US"/>
          </a:p>
        </p:txBody>
      </p:sp>
    </p:spTree>
    <p:extLst>
      <p:ext uri="{BB962C8B-B14F-4D97-AF65-F5344CB8AC3E}">
        <p14:creationId xmlns:p14="http://schemas.microsoft.com/office/powerpoint/2010/main" val="3815451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2442BC-EC5C-41AB-873B-1A1B12F526E2}" type="datetimeFigureOut">
              <a:rPr lang="en-US" smtClean="0"/>
              <a:t>6/9/2019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88744-B373-4137-8C1C-03865DA43801}" type="slidenum">
              <a:rPr lang="en-US" smtClean="0"/>
              <a:t>‹#›</a:t>
            </a:fld>
            <a:endParaRPr lang="en-US"/>
          </a:p>
        </p:txBody>
      </p:sp>
    </p:spTree>
    <p:extLst>
      <p:ext uri="{BB962C8B-B14F-4D97-AF65-F5344CB8AC3E}">
        <p14:creationId xmlns:p14="http://schemas.microsoft.com/office/powerpoint/2010/main" val="46331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2442BC-EC5C-41AB-873B-1A1B12F526E2}" type="datetimeFigureOut">
              <a:rPr lang="en-US" smtClean="0"/>
              <a:t>6/9/2019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88744-B373-4137-8C1C-03865DA43801}" type="slidenum">
              <a:rPr lang="en-US" smtClean="0"/>
              <a:t>‹#›</a:t>
            </a:fld>
            <a:endParaRPr lang="en-US"/>
          </a:p>
        </p:txBody>
      </p:sp>
    </p:spTree>
    <p:extLst>
      <p:ext uri="{BB962C8B-B14F-4D97-AF65-F5344CB8AC3E}">
        <p14:creationId xmlns:p14="http://schemas.microsoft.com/office/powerpoint/2010/main" val="3699406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2442BC-EC5C-41AB-873B-1A1B12F526E2}" type="datetimeFigureOut">
              <a:rPr lang="en-US" smtClean="0"/>
              <a:t>6/9/2019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E88744-B373-4137-8C1C-03865DA43801}" type="slidenum">
              <a:rPr lang="en-US" smtClean="0"/>
              <a:t>‹#›</a:t>
            </a:fld>
            <a:endParaRPr lang="en-US"/>
          </a:p>
        </p:txBody>
      </p:sp>
    </p:spTree>
    <p:extLst>
      <p:ext uri="{BB962C8B-B14F-4D97-AF65-F5344CB8AC3E}">
        <p14:creationId xmlns:p14="http://schemas.microsoft.com/office/powerpoint/2010/main" val="3779583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2442BC-EC5C-41AB-873B-1A1B12F526E2}" type="datetimeFigureOut">
              <a:rPr lang="en-US" smtClean="0"/>
              <a:t>6/9/2019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E88744-B373-4137-8C1C-03865DA43801}" type="slidenum">
              <a:rPr lang="en-US" smtClean="0"/>
              <a:t>‹#›</a:t>
            </a:fld>
            <a:endParaRPr lang="en-US"/>
          </a:p>
        </p:txBody>
      </p:sp>
    </p:spTree>
    <p:extLst>
      <p:ext uri="{BB962C8B-B14F-4D97-AF65-F5344CB8AC3E}">
        <p14:creationId xmlns:p14="http://schemas.microsoft.com/office/powerpoint/2010/main" val="3901309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2442BC-EC5C-41AB-873B-1A1B12F526E2}" type="datetimeFigureOut">
              <a:rPr lang="en-US" smtClean="0"/>
              <a:t>6/9/2019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E88744-B373-4137-8C1C-03865DA43801}" type="slidenum">
              <a:rPr lang="en-US" smtClean="0"/>
              <a:t>‹#›</a:t>
            </a:fld>
            <a:endParaRPr lang="en-US"/>
          </a:p>
        </p:txBody>
      </p:sp>
    </p:spTree>
    <p:extLst>
      <p:ext uri="{BB962C8B-B14F-4D97-AF65-F5344CB8AC3E}">
        <p14:creationId xmlns:p14="http://schemas.microsoft.com/office/powerpoint/2010/main" val="901930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2442BC-EC5C-41AB-873B-1A1B12F526E2}" type="datetimeFigureOut">
              <a:rPr lang="en-US" smtClean="0"/>
              <a:t>6/9/2019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E88744-B373-4137-8C1C-03865DA43801}" type="slidenum">
              <a:rPr lang="en-US" smtClean="0"/>
              <a:t>‹#›</a:t>
            </a:fld>
            <a:endParaRPr lang="en-US"/>
          </a:p>
        </p:txBody>
      </p:sp>
    </p:spTree>
    <p:extLst>
      <p:ext uri="{BB962C8B-B14F-4D97-AF65-F5344CB8AC3E}">
        <p14:creationId xmlns:p14="http://schemas.microsoft.com/office/powerpoint/2010/main" val="420847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2442BC-EC5C-41AB-873B-1A1B12F526E2}" type="datetimeFigureOut">
              <a:rPr lang="en-US" smtClean="0"/>
              <a:t>6/9/2019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E88744-B373-4137-8C1C-03865DA43801}" type="slidenum">
              <a:rPr lang="en-US" smtClean="0"/>
              <a:t>‹#›</a:t>
            </a:fld>
            <a:endParaRPr lang="en-US"/>
          </a:p>
        </p:txBody>
      </p:sp>
    </p:spTree>
    <p:extLst>
      <p:ext uri="{BB962C8B-B14F-4D97-AF65-F5344CB8AC3E}">
        <p14:creationId xmlns:p14="http://schemas.microsoft.com/office/powerpoint/2010/main" val="2431117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2442BC-EC5C-41AB-873B-1A1B12F526E2}" type="datetimeFigureOut">
              <a:rPr lang="en-US" smtClean="0"/>
              <a:t>6/9/2019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E88744-B373-4137-8C1C-03865DA43801}" type="slidenum">
              <a:rPr lang="en-US" smtClean="0"/>
              <a:t>‹#›</a:t>
            </a:fld>
            <a:endParaRPr lang="en-US"/>
          </a:p>
        </p:txBody>
      </p:sp>
    </p:spTree>
    <p:extLst>
      <p:ext uri="{BB962C8B-B14F-4D97-AF65-F5344CB8AC3E}">
        <p14:creationId xmlns:p14="http://schemas.microsoft.com/office/powerpoint/2010/main" val="3245612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A2442BC-EC5C-41AB-873B-1A1B12F526E2}" type="datetimeFigureOut">
              <a:rPr lang="en-US" smtClean="0"/>
              <a:t>6/9/2019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3E88744-B373-4137-8C1C-03865DA43801}" type="slidenum">
              <a:rPr lang="en-US" smtClean="0"/>
              <a:t>‹#›</a:t>
            </a:fld>
            <a:endParaRPr lang="en-US"/>
          </a:p>
        </p:txBody>
      </p:sp>
    </p:spTree>
    <p:extLst>
      <p:ext uri="{BB962C8B-B14F-4D97-AF65-F5344CB8AC3E}">
        <p14:creationId xmlns:p14="http://schemas.microsoft.com/office/powerpoint/2010/main" val="27412151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blog.csdn.net/zhouwenyuan1015/article/details/65938847" TargetMode="External"/><Relationship Id="rId2" Type="http://schemas.openxmlformats.org/officeDocument/2006/relationships/hyperlink" Target="https://docs.scipy.org/doc/scipy/reference/generated/scipy.stats.pearsonr.html" TargetMode="External"/><Relationship Id="rId1" Type="http://schemas.openxmlformats.org/officeDocument/2006/relationships/slideLayout" Target="../slideLayouts/slideLayout2.xml"/><Relationship Id="rId5" Type="http://schemas.openxmlformats.org/officeDocument/2006/relationships/hyperlink" Target="https://www.reuters.com/article/us-usa-trade-china-timeline/timeline-key-dates-in-the-us-china-trade-war-idUSKCN1SE2OZ" TargetMode="External"/><Relationship Id="rId4" Type="http://schemas.openxmlformats.org/officeDocument/2006/relationships/hyperlink" Target="https://www.zhihu.com/question/19734616"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C81CE-9A06-4F09-A63F-3D1579DFE1B6}"/>
              </a:ext>
            </a:extLst>
          </p:cNvPr>
          <p:cNvSpPr>
            <a:spLocks noGrp="1"/>
          </p:cNvSpPr>
          <p:nvPr>
            <p:ph type="ctrTitle"/>
          </p:nvPr>
        </p:nvSpPr>
        <p:spPr/>
        <p:txBody>
          <a:bodyPr>
            <a:normAutofit fontScale="90000"/>
          </a:bodyPr>
          <a:lstStyle/>
          <a:p>
            <a:r>
              <a:rPr lang="en-US" dirty="0"/>
              <a:t>Influence of US-China Trade War on main stocks from Basic Material, Energy, Health Care and Utility</a:t>
            </a:r>
          </a:p>
        </p:txBody>
      </p:sp>
      <p:sp>
        <p:nvSpPr>
          <p:cNvPr id="3" name="Subtitle 2">
            <a:extLst>
              <a:ext uri="{FF2B5EF4-FFF2-40B4-BE49-F238E27FC236}">
                <a16:creationId xmlns:a16="http://schemas.microsoft.com/office/drawing/2014/main" id="{C9192C8C-5536-4264-8903-1A613CBFF726}"/>
              </a:ext>
            </a:extLst>
          </p:cNvPr>
          <p:cNvSpPr>
            <a:spLocks noGrp="1"/>
          </p:cNvSpPr>
          <p:nvPr>
            <p:ph type="subTitle" idx="1"/>
          </p:nvPr>
        </p:nvSpPr>
        <p:spPr/>
        <p:txBody>
          <a:bodyPr/>
          <a:lstStyle/>
          <a:p>
            <a:r>
              <a:rPr lang="en-US" dirty="0"/>
              <a:t>UCLA Extension – </a:t>
            </a:r>
            <a:r>
              <a:rPr lang="en-US" altLang="zh-CN" dirty="0"/>
              <a:t>Data Analysis and Visualization</a:t>
            </a:r>
            <a:endParaRPr lang="en-US" dirty="0"/>
          </a:p>
        </p:txBody>
      </p:sp>
      <p:sp>
        <p:nvSpPr>
          <p:cNvPr id="4" name="TextBox 3">
            <a:extLst>
              <a:ext uri="{FF2B5EF4-FFF2-40B4-BE49-F238E27FC236}">
                <a16:creationId xmlns:a16="http://schemas.microsoft.com/office/drawing/2014/main" id="{3D723CF3-5796-4E06-A5AB-8233359983E4}"/>
              </a:ext>
            </a:extLst>
          </p:cNvPr>
          <p:cNvSpPr txBox="1"/>
          <p:nvPr/>
        </p:nvSpPr>
        <p:spPr>
          <a:xfrm>
            <a:off x="8682087" y="4703975"/>
            <a:ext cx="2762053" cy="646331"/>
          </a:xfrm>
          <a:prstGeom prst="rect">
            <a:avLst/>
          </a:prstGeom>
          <a:noFill/>
        </p:spPr>
        <p:txBody>
          <a:bodyPr wrap="square" rtlCol="0">
            <a:spAutoFit/>
          </a:bodyPr>
          <a:lstStyle/>
          <a:p>
            <a:r>
              <a:rPr lang="en-US" dirty="0" err="1"/>
              <a:t>Fengtian</a:t>
            </a:r>
            <a:r>
              <a:rPr lang="en-US" dirty="0"/>
              <a:t> Zhang</a:t>
            </a:r>
          </a:p>
          <a:p>
            <a:r>
              <a:rPr lang="en-US" dirty="0"/>
              <a:t>2019-6-2</a:t>
            </a:r>
          </a:p>
        </p:txBody>
      </p:sp>
    </p:spTree>
    <p:extLst>
      <p:ext uri="{BB962C8B-B14F-4D97-AF65-F5344CB8AC3E}">
        <p14:creationId xmlns:p14="http://schemas.microsoft.com/office/powerpoint/2010/main" val="694946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55CD7-DBD5-41D4-8CFC-CB2C72912D7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0EF9695-439A-49CC-9DDC-9E0A27D80334}"/>
              </a:ext>
            </a:extLst>
          </p:cNvPr>
          <p:cNvSpPr>
            <a:spLocks noGrp="1"/>
          </p:cNvSpPr>
          <p:nvPr>
            <p:ph idx="1"/>
          </p:nvPr>
        </p:nvSpPr>
        <p:spPr/>
        <p:txBody>
          <a:bodyPr/>
          <a:lstStyle/>
          <a:p>
            <a:r>
              <a:rPr lang="en-US" dirty="0"/>
              <a:t>Since US implements the first China-specific tariffs increase on July 6</a:t>
            </a:r>
            <a:r>
              <a:rPr lang="en-US" baseline="30000" dirty="0"/>
              <a:t>th</a:t>
            </a:r>
            <a:r>
              <a:rPr lang="en-US" dirty="0"/>
              <a:t>, 2018, the trade war is on.</a:t>
            </a:r>
          </a:p>
          <a:p>
            <a:r>
              <a:rPr lang="en-US" dirty="0"/>
              <a:t>Investors start to realize that stock market is sensitive to the trade war signal and try to pull the money out of tech giants to some “safer” stocks which could be more predictable than trade war. </a:t>
            </a:r>
          </a:p>
          <a:p>
            <a:r>
              <a:rPr lang="en-US" dirty="0"/>
              <a:t>The purpose of this article is to find out which one of the four industries (Basic Material, Energy, Health Care and Utility) shows a weak influence by trade war. And furthermore, which company in that industry is least affected by trade war.</a:t>
            </a:r>
          </a:p>
        </p:txBody>
      </p:sp>
    </p:spTree>
    <p:extLst>
      <p:ext uri="{BB962C8B-B14F-4D97-AF65-F5344CB8AC3E}">
        <p14:creationId xmlns:p14="http://schemas.microsoft.com/office/powerpoint/2010/main" val="2736575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0FEEE-5DD6-4D1B-B735-301DE81221FF}"/>
              </a:ext>
            </a:extLst>
          </p:cNvPr>
          <p:cNvSpPr>
            <a:spLocks noGrp="1"/>
          </p:cNvSpPr>
          <p:nvPr>
            <p:ph type="title"/>
          </p:nvPr>
        </p:nvSpPr>
        <p:spPr/>
        <p:txBody>
          <a:bodyPr/>
          <a:lstStyle/>
          <a:p>
            <a:r>
              <a:rPr lang="en-US" dirty="0"/>
              <a:t>Overall Data Analysis Flow</a:t>
            </a:r>
          </a:p>
        </p:txBody>
      </p:sp>
      <p:graphicFrame>
        <p:nvGraphicFramePr>
          <p:cNvPr id="6" name="Diagram 5">
            <a:extLst>
              <a:ext uri="{FF2B5EF4-FFF2-40B4-BE49-F238E27FC236}">
                <a16:creationId xmlns:a16="http://schemas.microsoft.com/office/drawing/2014/main" id="{997A3916-5EA2-4A18-AC36-5E963EA29C2B}"/>
              </a:ext>
            </a:extLst>
          </p:cNvPr>
          <p:cNvGraphicFramePr/>
          <p:nvPr>
            <p:extLst>
              <p:ext uri="{D42A27DB-BD31-4B8C-83A1-F6EECF244321}">
                <p14:modId xmlns:p14="http://schemas.microsoft.com/office/powerpoint/2010/main" val="1312942103"/>
              </p:ext>
            </p:extLst>
          </p:nvPr>
        </p:nvGraphicFramePr>
        <p:xfrm>
          <a:off x="844222" y="2058272"/>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Flowchart: Multidocument 6">
            <a:extLst>
              <a:ext uri="{FF2B5EF4-FFF2-40B4-BE49-F238E27FC236}">
                <a16:creationId xmlns:a16="http://schemas.microsoft.com/office/drawing/2014/main" id="{F4FBED0D-6E22-4867-AF08-5C14C6B4C479}"/>
              </a:ext>
            </a:extLst>
          </p:cNvPr>
          <p:cNvSpPr/>
          <p:nvPr/>
        </p:nvSpPr>
        <p:spPr>
          <a:xfrm>
            <a:off x="1498863" y="1333936"/>
            <a:ext cx="895546" cy="132080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Xls</a:t>
            </a:r>
            <a:r>
              <a:rPr lang="en-US" altLang="zh-CN" dirty="0"/>
              <a:t> and csv</a:t>
            </a:r>
            <a:endParaRPr lang="en-US" dirty="0"/>
          </a:p>
        </p:txBody>
      </p:sp>
      <p:sp>
        <p:nvSpPr>
          <p:cNvPr id="8" name="Rectangle 7">
            <a:extLst>
              <a:ext uri="{FF2B5EF4-FFF2-40B4-BE49-F238E27FC236}">
                <a16:creationId xmlns:a16="http://schemas.microsoft.com/office/drawing/2014/main" id="{1F9FAE94-BE49-494E-A1DC-7564467119C3}"/>
              </a:ext>
            </a:extLst>
          </p:cNvPr>
          <p:cNvSpPr/>
          <p:nvPr/>
        </p:nvSpPr>
        <p:spPr>
          <a:xfrm>
            <a:off x="3582185" y="1706251"/>
            <a:ext cx="1112363" cy="55618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Python</a:t>
            </a:r>
            <a:endParaRPr lang="en-US" dirty="0"/>
          </a:p>
        </p:txBody>
      </p:sp>
      <p:sp>
        <p:nvSpPr>
          <p:cNvPr id="9" name="Cylinder 8">
            <a:extLst>
              <a:ext uri="{FF2B5EF4-FFF2-40B4-BE49-F238E27FC236}">
                <a16:creationId xmlns:a16="http://schemas.microsoft.com/office/drawing/2014/main" id="{5174010B-8D1F-4895-80C6-F617DDFF2707}"/>
              </a:ext>
            </a:extLst>
          </p:cNvPr>
          <p:cNvSpPr/>
          <p:nvPr/>
        </p:nvSpPr>
        <p:spPr>
          <a:xfrm>
            <a:off x="5127134" y="2058272"/>
            <a:ext cx="1037996" cy="892318"/>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SQLite</a:t>
            </a:r>
            <a:endParaRPr lang="en-US" dirty="0"/>
          </a:p>
        </p:txBody>
      </p:sp>
      <p:sp>
        <p:nvSpPr>
          <p:cNvPr id="10" name="Rectangle 9">
            <a:extLst>
              <a:ext uri="{FF2B5EF4-FFF2-40B4-BE49-F238E27FC236}">
                <a16:creationId xmlns:a16="http://schemas.microsoft.com/office/drawing/2014/main" id="{507A31BC-C4F6-4951-A15B-3DEB99F906C6}"/>
              </a:ext>
            </a:extLst>
          </p:cNvPr>
          <p:cNvSpPr/>
          <p:nvPr/>
        </p:nvSpPr>
        <p:spPr>
          <a:xfrm>
            <a:off x="6862713" y="1706251"/>
            <a:ext cx="1649691" cy="67873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a:t>Tableau</a:t>
            </a:r>
            <a:endParaRPr lang="en-US" dirty="0"/>
          </a:p>
        </p:txBody>
      </p:sp>
      <p:cxnSp>
        <p:nvCxnSpPr>
          <p:cNvPr id="12" name="Straight Arrow Connector 11">
            <a:extLst>
              <a:ext uri="{FF2B5EF4-FFF2-40B4-BE49-F238E27FC236}">
                <a16:creationId xmlns:a16="http://schemas.microsoft.com/office/drawing/2014/main" id="{3C7384EC-BF6D-4774-B7EF-B6159D66A6EE}"/>
              </a:ext>
            </a:extLst>
          </p:cNvPr>
          <p:cNvCxnSpPr>
            <a:stCxn id="7" idx="3"/>
            <a:endCxn id="8" idx="1"/>
          </p:cNvCxnSpPr>
          <p:nvPr/>
        </p:nvCxnSpPr>
        <p:spPr>
          <a:xfrm flipV="1">
            <a:off x="2394409" y="1984342"/>
            <a:ext cx="1187776" cy="99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ECEFDD29-AAED-4D68-96E6-DDA89A4EE3F0}"/>
              </a:ext>
            </a:extLst>
          </p:cNvPr>
          <p:cNvCxnSpPr>
            <a:stCxn id="8" idx="3"/>
            <a:endCxn id="9" idx="2"/>
          </p:cNvCxnSpPr>
          <p:nvPr/>
        </p:nvCxnSpPr>
        <p:spPr>
          <a:xfrm>
            <a:off x="4694548" y="1984342"/>
            <a:ext cx="432586" cy="52008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AD17A574-9AD0-496F-9464-0E27A16D2A79}"/>
              </a:ext>
            </a:extLst>
          </p:cNvPr>
          <p:cNvCxnSpPr>
            <a:cxnSpLocks/>
            <a:stCxn id="9" idx="4"/>
            <a:endCxn id="10" idx="1"/>
          </p:cNvCxnSpPr>
          <p:nvPr/>
        </p:nvCxnSpPr>
        <p:spPr>
          <a:xfrm flipV="1">
            <a:off x="6165130" y="2045616"/>
            <a:ext cx="697583" cy="45881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8220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41DD-1122-48E7-B3FC-71331E5337E6}"/>
              </a:ext>
            </a:extLst>
          </p:cNvPr>
          <p:cNvSpPr>
            <a:spLocks noGrp="1"/>
          </p:cNvSpPr>
          <p:nvPr>
            <p:ph type="title"/>
          </p:nvPr>
        </p:nvSpPr>
        <p:spPr>
          <a:xfrm>
            <a:off x="388576" y="561474"/>
            <a:ext cx="8596668" cy="1320800"/>
          </a:xfrm>
        </p:spPr>
        <p:txBody>
          <a:bodyPr/>
          <a:lstStyle/>
          <a:p>
            <a:r>
              <a:rPr lang="en-US"/>
              <a:t>Positive-Negative Coefficient vs DJI price change</a:t>
            </a:r>
            <a:endParaRPr lang="en-US" dirty="0"/>
          </a:p>
        </p:txBody>
      </p:sp>
      <p:pic>
        <p:nvPicPr>
          <p:cNvPr id="6" name="slide7">
            <a:extLst>
              <a:ext uri="{FF2B5EF4-FFF2-40B4-BE49-F238E27FC236}">
                <a16:creationId xmlns:a16="http://schemas.microsoft.com/office/drawing/2014/main" id="{09A8CE50-94CC-46DC-9A6C-BC5DFFEC4D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5401" y="2160588"/>
            <a:ext cx="5361235" cy="3881437"/>
          </a:xfrm>
          <a:prstGeom prst="rect">
            <a:avLst/>
          </a:prstGeom>
        </p:spPr>
      </p:pic>
    </p:spTree>
    <p:extLst>
      <p:ext uri="{BB962C8B-B14F-4D97-AF65-F5344CB8AC3E}">
        <p14:creationId xmlns:p14="http://schemas.microsoft.com/office/powerpoint/2010/main" val="1037880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EC291-6891-48C6-BA57-3282F69ACE89}"/>
              </a:ext>
            </a:extLst>
          </p:cNvPr>
          <p:cNvSpPr>
            <a:spLocks noGrp="1"/>
          </p:cNvSpPr>
          <p:nvPr>
            <p:ph type="title"/>
          </p:nvPr>
        </p:nvSpPr>
        <p:spPr/>
        <p:txBody>
          <a:bodyPr/>
          <a:lstStyle/>
          <a:p>
            <a:r>
              <a:rPr lang="en-US" dirty="0"/>
              <a:t>Change percentage per Industry vs DJI change percentage</a:t>
            </a:r>
          </a:p>
        </p:txBody>
      </p:sp>
      <p:pic>
        <p:nvPicPr>
          <p:cNvPr id="4" name="slide12">
            <a:extLst>
              <a:ext uri="{FF2B5EF4-FFF2-40B4-BE49-F238E27FC236}">
                <a16:creationId xmlns:a16="http://schemas.microsoft.com/office/drawing/2014/main" id="{2DB735A7-1DEE-4029-8489-E4F90A1E76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0121" y="2160588"/>
            <a:ext cx="4851796" cy="3881437"/>
          </a:xfrm>
          <a:prstGeom prst="rect">
            <a:avLst/>
          </a:prstGeom>
        </p:spPr>
      </p:pic>
    </p:spTree>
    <p:extLst>
      <p:ext uri="{BB962C8B-B14F-4D97-AF65-F5344CB8AC3E}">
        <p14:creationId xmlns:p14="http://schemas.microsoft.com/office/powerpoint/2010/main" val="703990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C62C8-B9E7-4F16-B1C8-7BE5731AD52B}"/>
              </a:ext>
            </a:extLst>
          </p:cNvPr>
          <p:cNvSpPr>
            <a:spLocks noGrp="1"/>
          </p:cNvSpPr>
          <p:nvPr>
            <p:ph type="title"/>
          </p:nvPr>
        </p:nvSpPr>
        <p:spPr>
          <a:xfrm>
            <a:off x="677334" y="609600"/>
            <a:ext cx="8596668" cy="1320800"/>
          </a:xfrm>
        </p:spPr>
        <p:txBody>
          <a:bodyPr>
            <a:normAutofit fontScale="90000"/>
          </a:bodyPr>
          <a:lstStyle/>
          <a:p>
            <a:r>
              <a:rPr lang="en-US" dirty="0"/>
              <a:t>Pearson Correlation Coefficient per industry vs DJI and Pearson Correlation Coefficient between top 10 companies and DJI</a:t>
            </a:r>
            <a:br>
              <a:rPr lang="en-US" dirty="0"/>
            </a:br>
            <a:endParaRPr lang="en-US" dirty="0"/>
          </a:p>
        </p:txBody>
      </p:sp>
      <p:pic>
        <p:nvPicPr>
          <p:cNvPr id="4" name="slide14">
            <a:extLst>
              <a:ext uri="{FF2B5EF4-FFF2-40B4-BE49-F238E27FC236}">
                <a16:creationId xmlns:a16="http://schemas.microsoft.com/office/drawing/2014/main" id="{CFC7AF2B-22D9-4003-8AD5-EC2829F83B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0121" y="2160588"/>
            <a:ext cx="4851796" cy="3881437"/>
          </a:xfrm>
          <a:prstGeom prst="rect">
            <a:avLst/>
          </a:prstGeom>
        </p:spPr>
      </p:pic>
    </p:spTree>
    <p:extLst>
      <p:ext uri="{BB962C8B-B14F-4D97-AF65-F5344CB8AC3E}">
        <p14:creationId xmlns:p14="http://schemas.microsoft.com/office/powerpoint/2010/main" val="3631802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F2574-8984-41F5-B87D-1E60E1962A8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E1AB2A8-F19E-4E9F-8597-2F4CDD93E3EE}"/>
              </a:ext>
            </a:extLst>
          </p:cNvPr>
          <p:cNvSpPr>
            <a:spLocks noGrp="1"/>
          </p:cNvSpPr>
          <p:nvPr>
            <p:ph idx="1"/>
          </p:nvPr>
        </p:nvSpPr>
        <p:spPr>
          <a:xfrm>
            <a:off x="677334" y="1488613"/>
            <a:ext cx="8596668" cy="3880773"/>
          </a:xfrm>
        </p:spPr>
        <p:txBody>
          <a:bodyPr>
            <a:normAutofit fontScale="92500"/>
          </a:bodyPr>
          <a:lstStyle/>
          <a:p>
            <a:r>
              <a:rPr lang="en-US" dirty="0"/>
              <a:t>Utility is less affected by US-China Trade war, and in its top 10 company, Dominion Energy, Inc. UT SER A 081519 (DCUD) is least affected based on the data collected</a:t>
            </a:r>
          </a:p>
          <a:p>
            <a:r>
              <a:rPr lang="en-US" dirty="0"/>
              <a:t>The work could be improved by the following:</a:t>
            </a:r>
          </a:p>
          <a:p>
            <a:pPr lvl="1"/>
            <a:r>
              <a:rPr lang="en-US" dirty="0"/>
              <a:t>Revise the reference data. In this article, only DJI is used. There are other data could be used as reference, like NASDAQ and S&amp;P 500.</a:t>
            </a:r>
          </a:p>
          <a:p>
            <a:pPr lvl="1"/>
            <a:r>
              <a:rPr lang="en-US" dirty="0"/>
              <a:t>Research and find out the relationship between the China-US tariff list &amp; entity list and the US companies. It could be quantized by using the dollar spent previously on the imports related to those lists per industry before and after tariff. </a:t>
            </a:r>
          </a:p>
          <a:p>
            <a:pPr lvl="1"/>
            <a:r>
              <a:rPr lang="en-US" dirty="0"/>
              <a:t>Find out the industries that has least China import before the tariff, and investigate the relationship between DJI and their stock price change on the reference dates.</a:t>
            </a:r>
          </a:p>
          <a:p>
            <a:pPr lvl="1"/>
            <a:r>
              <a:rPr lang="en-US" dirty="0"/>
              <a:t>Also analyze the weekly price change and compare against the daily price change to rule out some other factors. </a:t>
            </a:r>
          </a:p>
          <a:p>
            <a:endParaRPr lang="en-US" dirty="0"/>
          </a:p>
        </p:txBody>
      </p:sp>
    </p:spTree>
    <p:extLst>
      <p:ext uri="{BB962C8B-B14F-4D97-AF65-F5344CB8AC3E}">
        <p14:creationId xmlns:p14="http://schemas.microsoft.com/office/powerpoint/2010/main" val="3652841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67063-B92B-4CC7-AA01-271B7E515E66}"/>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3B4E390-894B-4F4F-886F-C8E4861427B4}"/>
              </a:ext>
            </a:extLst>
          </p:cNvPr>
          <p:cNvSpPr>
            <a:spLocks noGrp="1"/>
          </p:cNvSpPr>
          <p:nvPr>
            <p:ph idx="1"/>
          </p:nvPr>
        </p:nvSpPr>
        <p:spPr>
          <a:xfrm>
            <a:off x="677334" y="1488613"/>
            <a:ext cx="8596668" cy="3880773"/>
          </a:xfrm>
        </p:spPr>
        <p:txBody>
          <a:bodyPr>
            <a:normAutofit lnSpcReduction="10000"/>
          </a:bodyPr>
          <a:lstStyle/>
          <a:p>
            <a:r>
              <a:rPr lang="en-US" dirty="0"/>
              <a:t>[1] https://www.china-briefing.com/news/the-us-china-trade-war-a-timeline/</a:t>
            </a:r>
          </a:p>
          <a:p>
            <a:r>
              <a:rPr lang="en-US" dirty="0"/>
              <a:t>[2] https://finance.yahoo.com/</a:t>
            </a:r>
          </a:p>
          <a:p>
            <a:r>
              <a:rPr lang="en-US" dirty="0"/>
              <a:t>[3] </a:t>
            </a:r>
            <a:r>
              <a:rPr lang="en-US" u="sng" dirty="0">
                <a:hlinkClick r:id="rId2"/>
              </a:rPr>
              <a:t>https://docs.scipy.org/doc/scipy/reference/generated/scipy.stats.pearsonr.html</a:t>
            </a:r>
            <a:r>
              <a:rPr lang="en-US" dirty="0"/>
              <a:t> </a:t>
            </a:r>
            <a:r>
              <a:rPr lang="en-US" dirty="0" err="1"/>
              <a:t>scipy.stats.pearsonr</a:t>
            </a:r>
            <a:endParaRPr lang="en-US" dirty="0"/>
          </a:p>
          <a:p>
            <a:r>
              <a:rPr lang="en-US" dirty="0"/>
              <a:t>[4] </a:t>
            </a:r>
            <a:r>
              <a:rPr lang="en-US" u="sng" dirty="0">
                <a:hlinkClick r:id="rId3"/>
              </a:rPr>
              <a:t>https://blog.csdn.net/zhouwenyuan1015/article/details/65938847</a:t>
            </a:r>
            <a:r>
              <a:rPr lang="en-US" dirty="0"/>
              <a:t> python learning - </a:t>
            </a:r>
            <a:r>
              <a:rPr lang="en-US" dirty="0" err="1"/>
              <a:t>pearsonr</a:t>
            </a:r>
            <a:r>
              <a:rPr lang="en-US" dirty="0"/>
              <a:t>(</a:t>
            </a:r>
            <a:r>
              <a:rPr lang="en-US" dirty="0" err="1"/>
              <a:t>x,y</a:t>
            </a:r>
            <a:r>
              <a:rPr lang="en-US" dirty="0"/>
              <a:t>) </a:t>
            </a:r>
            <a:r>
              <a:rPr lang="en-US" dirty="0" err="1"/>
              <a:t>pearson</a:t>
            </a:r>
            <a:r>
              <a:rPr lang="en-US" dirty="0"/>
              <a:t> correlation coefficient calculation</a:t>
            </a:r>
          </a:p>
          <a:p>
            <a:r>
              <a:rPr lang="en-US" dirty="0"/>
              <a:t>[5] </a:t>
            </a:r>
            <a:r>
              <a:rPr lang="en-US" u="sng" dirty="0">
                <a:hlinkClick r:id="rId4"/>
              </a:rPr>
              <a:t>https://www.zhihu.com/question/19734616</a:t>
            </a:r>
            <a:r>
              <a:rPr lang="en-US" dirty="0"/>
              <a:t> How to understand </a:t>
            </a:r>
            <a:r>
              <a:rPr lang="en-US" dirty="0" err="1"/>
              <a:t>pearson</a:t>
            </a:r>
            <a:r>
              <a:rPr lang="en-US" dirty="0"/>
              <a:t> correlation coefficient calculation</a:t>
            </a:r>
          </a:p>
          <a:p>
            <a:r>
              <a:rPr lang="en-US" dirty="0"/>
              <a:t>[6]</a:t>
            </a:r>
            <a:r>
              <a:rPr lang="en-US" u="sng" dirty="0">
                <a:hlinkClick r:id="rId5"/>
              </a:rPr>
              <a:t>https://www.reuters.com/article/us-usa-trade-china-timeline/timeline-key-dates-in-the-us-china-trade-war-idUSKCN1SE2OZ</a:t>
            </a:r>
            <a:endParaRPr lang="en-US" dirty="0"/>
          </a:p>
          <a:p>
            <a:endParaRPr lang="en-US" dirty="0"/>
          </a:p>
          <a:p>
            <a:endParaRPr lang="en-US" dirty="0"/>
          </a:p>
        </p:txBody>
      </p:sp>
    </p:spTree>
    <p:extLst>
      <p:ext uri="{BB962C8B-B14F-4D97-AF65-F5344CB8AC3E}">
        <p14:creationId xmlns:p14="http://schemas.microsoft.com/office/powerpoint/2010/main" val="238380311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33</TotalTime>
  <Words>533</Words>
  <Application>Microsoft Office PowerPoint</Application>
  <PresentationFormat>Widescreen</PresentationFormat>
  <Paragraphs>43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Influence of US-China Trade War on main stocks from Basic Material, Energy, Health Care and Utility</vt:lpstr>
      <vt:lpstr>Introduction</vt:lpstr>
      <vt:lpstr>Overall Data Analysis Flow</vt:lpstr>
      <vt:lpstr>Positive-Negative Coefficient vs DJI price change</vt:lpstr>
      <vt:lpstr>Change percentage per Industry vs DJI change percentage</vt:lpstr>
      <vt:lpstr>Pearson Correlation Coefficient per industry vs DJI and Pearson Correlation Coefficient between top 10 companies and DJI </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PCA vs NN MySQL vs Mongo</dc:title>
  <dc:creator>Frank Zhang</dc:creator>
  <cp:lastModifiedBy>Frank Zhang</cp:lastModifiedBy>
  <cp:revision>9</cp:revision>
  <dcterms:created xsi:type="dcterms:W3CDTF">2019-03-16T17:42:04Z</dcterms:created>
  <dcterms:modified xsi:type="dcterms:W3CDTF">2019-06-09T20:45:52Z</dcterms:modified>
</cp:coreProperties>
</file>