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9" r:id="rId3"/>
    <p:sldId id="318" r:id="rId4"/>
    <p:sldId id="289" r:id="rId5"/>
    <p:sldId id="319" r:id="rId6"/>
    <p:sldId id="285" r:id="rId7"/>
    <p:sldId id="322" r:id="rId8"/>
    <p:sldId id="321" r:id="rId9"/>
    <p:sldId id="295" r:id="rId10"/>
    <p:sldId id="323" r:id="rId11"/>
    <p:sldId id="332" r:id="rId12"/>
    <p:sldId id="320" r:id="rId13"/>
    <p:sldId id="324" r:id="rId14"/>
    <p:sldId id="300" r:id="rId15"/>
    <p:sldId id="325" r:id="rId16"/>
    <p:sldId id="333" r:id="rId17"/>
    <p:sldId id="335" r:id="rId18"/>
    <p:sldId id="314" r:id="rId19"/>
    <p:sldId id="315" r:id="rId20"/>
    <p:sldId id="328" r:id="rId21"/>
    <p:sldId id="329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2E6CA0-3671-4ADF-B131-D0A8B094C4DA}">
  <a:tblStyle styleId="{222E6CA0-3671-4ADF-B131-D0A8B094C4D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58"/>
  </p:normalViewPr>
  <p:slideViewPr>
    <p:cSldViewPr snapToGrid="0" snapToObjects="1">
      <p:cViewPr>
        <p:scale>
          <a:sx n="120" d="100"/>
          <a:sy n="120" d="100"/>
        </p:scale>
        <p:origin x="86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37649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933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654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49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558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026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2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95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We chose May because people wont come if you tell them</a:t>
            </a:r>
            <a:r>
              <a:rPr lang="en-US" baseline="0" dirty="0" smtClean="0"/>
              <a:t> early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5432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333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37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93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64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428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855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5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4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6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0"/>
            <a:ext cx="34743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500625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0" y="4584075"/>
            <a:ext cx="34743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500625"/>
            <a:ext cx="45720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71" name="Shape 71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2" name="Shape 72"/>
          <p:cNvSpPr/>
          <p:nvPr/>
        </p:nvSpPr>
        <p:spPr>
          <a:xfrm>
            <a:off x="0" y="500625"/>
            <a:ext cx="2472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tyle B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4294550"/>
            <a:ext cx="9144000" cy="241199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500625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4493604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0" y="4584075"/>
            <a:ext cx="91440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14454"/>
              </a:buClr>
              <a:buSzPct val="100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53903" y="1485006"/>
            <a:ext cx="5810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500" dirty="0" smtClean="0"/>
              <a:t>WTWY: Street Team Placement</a:t>
            </a:r>
            <a:endParaRPr lang="en" sz="3500" dirty="0"/>
          </a:p>
        </p:txBody>
      </p:sp>
      <p:sp>
        <p:nvSpPr>
          <p:cNvPr id="5" name="TextBox 4"/>
          <p:cNvSpPr txBox="1"/>
          <p:nvPr/>
        </p:nvSpPr>
        <p:spPr>
          <a:xfrm>
            <a:off x="701749" y="2892056"/>
            <a:ext cx="29452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Roboto Slab" charset="0"/>
                <a:ea typeface="Roboto Slab" charset="0"/>
                <a:cs typeface="Roboto Slab" charset="0"/>
              </a:rPr>
              <a:t>Group 2:</a:t>
            </a:r>
          </a:p>
          <a:p>
            <a:r>
              <a:rPr lang="en-US" dirty="0" smtClean="0">
                <a:solidFill>
                  <a:schemeClr val="bg1"/>
                </a:solidFill>
                <a:latin typeface="Roboto Slab" charset="0"/>
                <a:ea typeface="Roboto Slab" charset="0"/>
                <a:cs typeface="Roboto Slab" charset="0"/>
              </a:rPr>
              <a:t>Adam Ariel</a:t>
            </a:r>
          </a:p>
          <a:p>
            <a:r>
              <a:rPr lang="en-US" dirty="0" smtClean="0">
                <a:solidFill>
                  <a:schemeClr val="bg1"/>
                </a:solidFill>
                <a:latin typeface="Roboto Slab" charset="0"/>
                <a:ea typeface="Roboto Slab" charset="0"/>
                <a:cs typeface="Roboto Slab" charset="0"/>
              </a:rPr>
              <a:t>Summer Yuan</a:t>
            </a:r>
          </a:p>
          <a:p>
            <a:r>
              <a:rPr lang="en-US" dirty="0" smtClean="0">
                <a:solidFill>
                  <a:schemeClr val="bg1"/>
                </a:solidFill>
                <a:latin typeface="Roboto Slab" charset="0"/>
                <a:ea typeface="Roboto Slab" charset="0"/>
                <a:cs typeface="Roboto Slab" charset="0"/>
              </a:rPr>
              <a:t>PK</a:t>
            </a:r>
          </a:p>
          <a:p>
            <a:r>
              <a:rPr lang="en-US" dirty="0" smtClean="0">
                <a:solidFill>
                  <a:schemeClr val="bg1"/>
                </a:solidFill>
                <a:latin typeface="Roboto Slab" charset="0"/>
                <a:ea typeface="Roboto Slab" charset="0"/>
                <a:cs typeface="Roboto Slab" charset="0"/>
              </a:rPr>
              <a:t>Matias Beeck</a:t>
            </a:r>
            <a:endParaRPr lang="en-US" dirty="0">
              <a:solidFill>
                <a:schemeClr val="bg1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691" y="785191"/>
            <a:ext cx="3135796" cy="31357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Time Period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en" dirty="0"/>
          </a:p>
        </p:txBody>
      </p:sp>
      <p:sp>
        <p:nvSpPr>
          <p:cNvPr id="136" name="Shape 136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lang="en"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234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470" y="2989930"/>
            <a:ext cx="3459963" cy="2039271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1146025" y="1760187"/>
            <a:ext cx="3434940" cy="31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2000" dirty="0" smtClean="0"/>
              <a:t> Created subsets of the top stations’ data </a:t>
            </a:r>
            <a:r>
              <a:rPr lang="en-US" sz="2000" b="1" dirty="0" smtClean="0"/>
              <a:t>filtered by weekday and weekend</a:t>
            </a:r>
          </a:p>
          <a:p>
            <a:endParaRPr lang="en-US" sz="2000" dirty="0"/>
          </a:p>
          <a:p>
            <a:r>
              <a:rPr lang="en-US" sz="2000" dirty="0" smtClean="0"/>
              <a:t> Bucketed data by time of day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Morning: 6am - 1pm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Afternoon: 2pm </a:t>
            </a:r>
            <a:r>
              <a:rPr lang="mr-IN" sz="2000" dirty="0" smtClean="0"/>
              <a:t>–</a:t>
            </a:r>
            <a:r>
              <a:rPr lang="en-US" sz="2000" dirty="0" smtClean="0"/>
              <a:t> 10pm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95" y="16447"/>
            <a:ext cx="2658712" cy="282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Wkday</a:t>
            </a:r>
            <a:r>
              <a:rPr lang="en-US" dirty="0"/>
              <a:t> v </a:t>
            </a:r>
            <a:r>
              <a:rPr lang="en-US" dirty="0" err="1"/>
              <a:t>Wknd</a:t>
            </a:r>
            <a:r>
              <a:rPr lang="en-US" dirty="0"/>
              <a:t>: </a:t>
            </a:r>
            <a:r>
              <a:rPr lang="en-US" dirty="0" smtClean="0"/>
              <a:t>Morning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053549" y="1767275"/>
            <a:ext cx="3429000" cy="3158699"/>
          </a:xfrm>
        </p:spPr>
        <p:txBody>
          <a:bodyPr/>
          <a:lstStyle/>
          <a:p>
            <a:r>
              <a:rPr lang="en-US" sz="1600" dirty="0" smtClean="0"/>
              <a:t> Traffic numbers represent average station traffic per hour</a:t>
            </a:r>
          </a:p>
          <a:p>
            <a:endParaRPr lang="en-US" sz="1600" dirty="0"/>
          </a:p>
          <a:p>
            <a:r>
              <a:rPr lang="en-US" sz="1600" dirty="0" smtClean="0"/>
              <a:t> For mornings, weekday traffic volume was found to be much higher than weekends, as expected</a:t>
            </a:r>
          </a:p>
          <a:p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Street teams </a:t>
            </a:r>
            <a:r>
              <a:rPr lang="en-US" sz="1600" b="1" dirty="0" smtClean="0"/>
              <a:t>should not be sent out on weekend mornings</a:t>
            </a:r>
          </a:p>
          <a:p>
            <a:endParaRPr lang="en-US" sz="1600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283362" y="424926"/>
            <a:ext cx="3429000" cy="62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None/>
            </a:pPr>
            <a:r>
              <a:rPr lang="en-US" sz="1800" smtClean="0"/>
              <a:t>Morning Traffic By Station</a:t>
            </a:r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0" b="2511"/>
          <a:stretch/>
        </p:blipFill>
        <p:spPr>
          <a:xfrm>
            <a:off x="4872970" y="946299"/>
            <a:ext cx="3839392" cy="373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Wkday</a:t>
            </a:r>
            <a:r>
              <a:rPr lang="en-US" dirty="0" smtClean="0"/>
              <a:t> v </a:t>
            </a:r>
            <a:r>
              <a:rPr lang="en-US" dirty="0" err="1" smtClean="0"/>
              <a:t>Wknd</a:t>
            </a:r>
            <a:r>
              <a:rPr lang="en-US" dirty="0" smtClean="0"/>
              <a:t>: Afternoons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053549" y="1767275"/>
            <a:ext cx="3429000" cy="3158699"/>
          </a:xfrm>
        </p:spPr>
        <p:txBody>
          <a:bodyPr/>
          <a:lstStyle/>
          <a:p>
            <a:r>
              <a:rPr lang="en-US" sz="1800" dirty="0" smtClean="0"/>
              <a:t> For afternoons, the difference between weekday and weekend was not as significant</a:t>
            </a:r>
          </a:p>
          <a:p>
            <a:endParaRPr lang="en-US" sz="1800" dirty="0"/>
          </a:p>
          <a:p>
            <a:r>
              <a:rPr lang="en-US" sz="1800" dirty="0"/>
              <a:t> </a:t>
            </a:r>
            <a:r>
              <a:rPr lang="en-US" sz="1800" dirty="0" smtClean="0"/>
              <a:t>Street teams </a:t>
            </a:r>
            <a:r>
              <a:rPr lang="en-US" sz="1800" b="1" dirty="0" smtClean="0"/>
              <a:t>should be sent out on weekend afternoons</a:t>
            </a:r>
            <a:r>
              <a:rPr lang="en-US" sz="1800" dirty="0" smtClean="0"/>
              <a:t>, but priority should be on weekdays</a:t>
            </a:r>
            <a:endParaRPr lang="en-US" sz="1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6" b="2931"/>
          <a:stretch/>
        </p:blipFill>
        <p:spPr>
          <a:xfrm>
            <a:off x="4868829" y="914399"/>
            <a:ext cx="3857784" cy="3678865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5283362" y="424926"/>
            <a:ext cx="3429000" cy="62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None/>
            </a:pPr>
            <a:r>
              <a:rPr lang="en-US" sz="1800" dirty="0" smtClean="0"/>
              <a:t>Afternoon Traffic By Station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7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800" dirty="0" smtClean="0"/>
              <a:t>Income Data</a:t>
            </a:r>
            <a:endParaRPr lang="en" sz="3800" dirty="0"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6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6" name="Shape 136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  <a:endParaRPr lang="en"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29658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39" y="281158"/>
            <a:ext cx="3542451" cy="2110807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1479333" y="2353933"/>
            <a:ext cx="1806865" cy="3272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>
              <a:buNone/>
            </a:pPr>
            <a:r>
              <a:rPr lang="en-US" sz="1400" smtClean="0"/>
              <a:t>Weekday Morning</a:t>
            </a:r>
            <a:endParaRPr lang="en-US" sz="1400" dirty="0" smtClean="0"/>
          </a:p>
          <a:p>
            <a:endParaRPr lang="en-US" sz="18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130" y="271710"/>
            <a:ext cx="3558308" cy="2120255"/>
          </a:xfrm>
          <a:prstGeom prst="rect">
            <a:avLst/>
          </a:prstGeom>
        </p:spPr>
      </p:pic>
      <p:sp>
        <p:nvSpPr>
          <p:cNvPr id="13" name="Text Placeholder 2"/>
          <p:cNvSpPr txBox="1">
            <a:spLocks/>
          </p:cNvSpPr>
          <p:nvPr/>
        </p:nvSpPr>
        <p:spPr>
          <a:xfrm>
            <a:off x="6198966" y="2371069"/>
            <a:ext cx="1984637" cy="62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>
              <a:buNone/>
            </a:pPr>
            <a:r>
              <a:rPr lang="en-US" sz="1400" smtClean="0"/>
              <a:t>Weekday Afternoon</a:t>
            </a:r>
            <a:endParaRPr lang="en-US" sz="1400" dirty="0" smtClean="0"/>
          </a:p>
          <a:p>
            <a:endParaRPr lang="en-US" sz="1800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71" y="2806789"/>
            <a:ext cx="3866622" cy="2262077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1575030" y="3542688"/>
            <a:ext cx="1312939" cy="62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>
              <a:buNone/>
            </a:pPr>
            <a:r>
              <a:rPr lang="en-US" sz="1400" dirty="0" smtClean="0"/>
              <a:t>Weekend</a:t>
            </a:r>
          </a:p>
          <a:p>
            <a:pPr algn="ctr">
              <a:buNone/>
            </a:pPr>
            <a:r>
              <a:rPr lang="en-US" sz="1400" dirty="0" smtClean="0"/>
              <a:t>Afternoon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2661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Charitable Donations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053549" y="1767275"/>
            <a:ext cx="3433391" cy="3158699"/>
          </a:xfrm>
        </p:spPr>
        <p:txBody>
          <a:bodyPr/>
          <a:lstStyle/>
          <a:p>
            <a:r>
              <a:rPr lang="en-US" sz="1800" dirty="0" smtClean="0"/>
              <a:t> Our research showed that people making 50k were expected to give ¾ as much as people making 200k</a:t>
            </a:r>
          </a:p>
          <a:p>
            <a:endParaRPr lang="en-US" sz="1800" dirty="0"/>
          </a:p>
          <a:p>
            <a:r>
              <a:rPr lang="en-US" sz="1800" dirty="0"/>
              <a:t> </a:t>
            </a:r>
            <a:r>
              <a:rPr lang="en-US" sz="1800" dirty="0" smtClean="0"/>
              <a:t>Relative expected gift value for top stations</a:t>
            </a:r>
            <a:endParaRPr lang="en-US" sz="1800" b="1" dirty="0"/>
          </a:p>
        </p:txBody>
      </p:sp>
      <p:sp>
        <p:nvSpPr>
          <p:cNvPr id="3" name="Right Arrow 2"/>
          <p:cNvSpPr/>
          <p:nvPr/>
        </p:nvSpPr>
        <p:spPr>
          <a:xfrm>
            <a:off x="3965944" y="3359888"/>
            <a:ext cx="520996" cy="233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"/>
          <a:stretch/>
        </p:blipFill>
        <p:spPr>
          <a:xfrm>
            <a:off x="4731488" y="946299"/>
            <a:ext cx="4328864" cy="364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7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/>
        </p:nvSpPr>
        <p:spPr>
          <a:xfrm>
            <a:off x="1182513" y="272914"/>
            <a:ext cx="1343373" cy="705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>
              <a:buNone/>
            </a:pPr>
            <a:r>
              <a:rPr lang="en-US" sz="1600" dirty="0" smtClean="0"/>
              <a:t>Weekday Morning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115886" y="272915"/>
            <a:ext cx="1343373" cy="705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>
              <a:buNone/>
            </a:pPr>
            <a:r>
              <a:rPr lang="en-US" sz="1600" dirty="0" smtClean="0"/>
              <a:t>Weekday Afternoon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049260" y="272915"/>
            <a:ext cx="1343373" cy="705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>
              <a:buNone/>
            </a:pPr>
            <a:r>
              <a:rPr lang="en-US" sz="1600" dirty="0" smtClean="0"/>
              <a:t>Weekend</a:t>
            </a:r>
          </a:p>
          <a:p>
            <a:pPr algn="ctr">
              <a:buNone/>
            </a:pPr>
            <a:r>
              <a:rPr lang="en-US" sz="1600" dirty="0" smtClean="0"/>
              <a:t>Afternoon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"/>
          <a:stretch/>
        </p:blipFill>
        <p:spPr>
          <a:xfrm>
            <a:off x="510362" y="1212110"/>
            <a:ext cx="2764465" cy="3442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"/>
          <a:stretch/>
        </p:blipFill>
        <p:spPr>
          <a:xfrm>
            <a:off x="3349256" y="1212110"/>
            <a:ext cx="2639179" cy="34422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/>
          <a:stretch/>
        </p:blipFill>
        <p:spPr>
          <a:xfrm>
            <a:off x="6315739" y="1212110"/>
            <a:ext cx="2556482" cy="3442291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2525886" y="4654401"/>
            <a:ext cx="4523374" cy="489099"/>
          </a:xfrm>
        </p:spPr>
        <p:txBody>
          <a:bodyPr/>
          <a:lstStyle/>
          <a:p>
            <a:r>
              <a:rPr lang="en-US" sz="1800" smtClean="0"/>
              <a:t>Relative </a:t>
            </a:r>
            <a:r>
              <a:rPr lang="en-US" smtClean="0"/>
              <a:t>E</a:t>
            </a:r>
            <a:r>
              <a:rPr lang="en-US" sz="1800" smtClean="0"/>
              <a:t>xpected </a:t>
            </a:r>
            <a:r>
              <a:rPr lang="en-US"/>
              <a:t>G</a:t>
            </a:r>
            <a:r>
              <a:rPr lang="en-US" sz="1800" smtClean="0"/>
              <a:t>ift </a:t>
            </a:r>
            <a:r>
              <a:rPr lang="en-US" smtClean="0"/>
              <a:t>V</a:t>
            </a:r>
            <a:r>
              <a:rPr lang="en-US" sz="1800" smtClean="0"/>
              <a:t>alue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5943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Recommendation</a:t>
            </a:r>
            <a:endParaRPr lang="e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763386" y="1754372"/>
            <a:ext cx="0" cy="3189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46025" y="3306726"/>
            <a:ext cx="7732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053548" y="1767276"/>
            <a:ext cx="3709838" cy="462002"/>
          </a:xfrm>
        </p:spPr>
        <p:txBody>
          <a:bodyPr/>
          <a:lstStyle/>
          <a:p>
            <a:pPr algn="ctr">
              <a:buNone/>
            </a:pPr>
            <a:r>
              <a:rPr lang="en-US" sz="1700" b="1" dirty="0"/>
              <a:t>Weekday Mornings (6am – 1pm</a:t>
            </a:r>
            <a:r>
              <a:rPr lang="en-US" sz="1700" b="1" dirty="0" smtClean="0"/>
              <a:t>)</a:t>
            </a:r>
            <a:endParaRPr lang="en-US" sz="1700" b="1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648154" y="2229277"/>
            <a:ext cx="2204539" cy="1077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Grand Central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Herald Square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Penn Station</a:t>
            </a:r>
            <a:endParaRPr lang="en-US" sz="1800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965865" y="1767276"/>
            <a:ext cx="3997381" cy="4620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>
              <a:buNone/>
            </a:pPr>
            <a:r>
              <a:rPr lang="en-US" sz="1700" b="1" dirty="0" smtClean="0"/>
              <a:t>Weekday Afternoons</a:t>
            </a:r>
            <a:r>
              <a:rPr lang="mr-IN" sz="1700" b="1" dirty="0"/>
              <a:t> (2pm – 10pm)</a:t>
            </a:r>
            <a:endParaRPr lang="en-US" sz="1700" b="1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5560472" y="2229277"/>
            <a:ext cx="2204539" cy="1077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Grand Central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Herald Square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Union Square</a:t>
            </a:r>
            <a:endParaRPr lang="en-US" sz="1800" dirty="0"/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053548" y="3383448"/>
            <a:ext cx="3709838" cy="4620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>
              <a:buFont typeface="Nixie One"/>
              <a:buNone/>
            </a:pPr>
            <a:r>
              <a:rPr lang="en-US" sz="1700" b="1" dirty="0" smtClean="0"/>
              <a:t>Weekend Mornings (6am – 1pm)</a:t>
            </a:r>
            <a:endParaRPr lang="en-US" sz="1700" b="1" dirty="0"/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2309446" y="3922171"/>
            <a:ext cx="1198041" cy="538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buNone/>
            </a:pPr>
            <a:r>
              <a:rPr lang="en-US" sz="2200" dirty="0" smtClean="0"/>
              <a:t>Rest </a:t>
            </a:r>
            <a:r>
              <a:rPr lang="en-US" sz="2200" dirty="0" smtClean="0">
                <a:sym typeface="Wingdings"/>
              </a:rPr>
              <a:t></a:t>
            </a:r>
            <a:endParaRPr lang="en-US" sz="2200" dirty="0"/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4965865" y="3383449"/>
            <a:ext cx="3997381" cy="4620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>
              <a:buNone/>
            </a:pPr>
            <a:r>
              <a:rPr lang="en-US" sz="1700" b="1" dirty="0" smtClean="0"/>
              <a:t>Weekend Afternoons</a:t>
            </a:r>
            <a:r>
              <a:rPr lang="mr-IN" sz="1700" b="1" dirty="0"/>
              <a:t> (2pm – 10pm)</a:t>
            </a:r>
            <a:endParaRPr lang="en-US" sz="1700" b="1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5560472" y="3845450"/>
            <a:ext cx="2204539" cy="1077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Union Square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Grand Central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Herald Square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86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subTitle" idx="4294967295"/>
          </p:nvPr>
        </p:nvSpPr>
        <p:spPr>
          <a:xfrm>
            <a:off x="685800" y="505225"/>
            <a:ext cx="7884600" cy="3810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2400" b="1" dirty="0" smtClean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Questions?</a:t>
            </a:r>
            <a:endParaRPr lang="en" sz="24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03892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Project Summary</a:t>
            </a:r>
            <a:endParaRPr lang="en" dirty="0"/>
          </a:p>
        </p:txBody>
      </p:sp>
      <p:sp>
        <p:nvSpPr>
          <p:cNvPr id="136" name="Shape 136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Appendix</a:t>
            </a:r>
            <a:endParaRPr lang="en" dirty="0"/>
          </a:p>
        </p:txBody>
      </p:sp>
      <p:sp>
        <p:nvSpPr>
          <p:cNvPr id="136" name="Shape 136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6</a:t>
            </a:r>
            <a:endParaRPr lang="en"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55890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Data Cleaning</a:t>
            </a:r>
            <a:endParaRPr lang="en"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146025" y="1638067"/>
            <a:ext cx="7453965" cy="315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fontAlgn="base"/>
            <a:r>
              <a:rPr lang="en-US" sz="1400" b="1" dirty="0" smtClean="0"/>
              <a:t> Parsed </a:t>
            </a:r>
            <a:r>
              <a:rPr lang="en-US" sz="1400" b="1" dirty="0"/>
              <a:t>date and time into a </a:t>
            </a:r>
            <a:r>
              <a:rPr lang="en-US" sz="1400" b="1" dirty="0" err="1"/>
              <a:t>datetime</a:t>
            </a:r>
            <a:r>
              <a:rPr lang="en-US" sz="1400" b="1" dirty="0"/>
              <a:t> object ‘</a:t>
            </a:r>
            <a:r>
              <a:rPr lang="en-US" sz="1400" b="1" dirty="0" err="1"/>
              <a:t>parsed_datetime</a:t>
            </a:r>
            <a:endParaRPr lang="en-US" sz="1400" b="1" dirty="0"/>
          </a:p>
          <a:p>
            <a:pPr fontAlgn="base"/>
            <a:endParaRPr lang="en-US" sz="1400" b="1" dirty="0" smtClean="0"/>
          </a:p>
          <a:p>
            <a:pPr fontAlgn="base"/>
            <a:r>
              <a:rPr lang="en-US" sz="1400" b="1" dirty="0" smtClean="0"/>
              <a:t> Assigned each </a:t>
            </a:r>
            <a:r>
              <a:rPr lang="en-US" sz="1400" b="1" dirty="0"/>
              <a:t>station </a:t>
            </a:r>
            <a:r>
              <a:rPr lang="en-US" sz="1400" b="1" dirty="0" smtClean="0"/>
              <a:t>entrance a unique id by combining  the ‘C/A’, ‘UNIT’, ‘SCP’ and ‘STATION’ variables</a:t>
            </a:r>
            <a:endParaRPr lang="en-US" sz="1400" b="1" dirty="0"/>
          </a:p>
          <a:p>
            <a:pPr fontAlgn="base"/>
            <a:endParaRPr lang="en-US" sz="1400" b="1" dirty="0" smtClean="0"/>
          </a:p>
          <a:p>
            <a:pPr fontAlgn="base"/>
            <a:r>
              <a:rPr lang="en-US" sz="1400" b="1" dirty="0" smtClean="0"/>
              <a:t> Calculated entries and exits between each audit by taking the absolute value of the differences from row to row</a:t>
            </a:r>
          </a:p>
          <a:p>
            <a:pPr fontAlgn="base"/>
            <a:endParaRPr lang="en-US" sz="1400" b="1" dirty="0" smtClean="0"/>
          </a:p>
          <a:p>
            <a:pPr fontAlgn="base"/>
            <a:r>
              <a:rPr lang="en-US" sz="1400" b="1" dirty="0" smtClean="0"/>
              <a:t> Created a </a:t>
            </a:r>
            <a:r>
              <a:rPr lang="en-US" sz="1400" b="1" dirty="0" err="1" smtClean="0"/>
              <a:t>boolean</a:t>
            </a:r>
            <a:r>
              <a:rPr lang="en-US" sz="1400" b="1" dirty="0" smtClean="0"/>
              <a:t> for if each entry was a weekday or weekend </a:t>
            </a:r>
          </a:p>
          <a:p>
            <a:pPr fontAlgn="base"/>
            <a:endParaRPr lang="en-US" sz="1400" b="1" dirty="0" smtClean="0"/>
          </a:p>
          <a:p>
            <a:pPr fontAlgn="base"/>
            <a:r>
              <a:rPr lang="en-US" sz="1400" b="1" dirty="0" smtClean="0"/>
              <a:t> Sorted ‘LINENAME’ so </a:t>
            </a:r>
            <a:r>
              <a:rPr lang="en-US" sz="1400" b="1" dirty="0"/>
              <a:t>that we didn’t </a:t>
            </a:r>
            <a:r>
              <a:rPr lang="en-US" sz="1400" b="1" dirty="0" smtClean="0"/>
              <a:t>have any duplicate ‘LINENAME’ entries</a:t>
            </a:r>
          </a:p>
          <a:p>
            <a:pPr fontAlgn="base"/>
            <a:endParaRPr lang="en-US" sz="1400" b="1" dirty="0" smtClean="0"/>
          </a:p>
          <a:p>
            <a:pPr fontAlgn="base"/>
            <a:r>
              <a:rPr lang="en-US" sz="1400" b="1" dirty="0" smtClean="0"/>
              <a:t> Dropped audits that contained above </a:t>
            </a:r>
            <a:r>
              <a:rPr lang="en-US" sz="1400" b="1" dirty="0"/>
              <a:t>10,000 </a:t>
            </a:r>
            <a:r>
              <a:rPr lang="en-US" sz="1400" b="1" dirty="0" smtClean="0"/>
              <a:t>entries/exits since </a:t>
            </a:r>
            <a:r>
              <a:rPr lang="en-US" sz="1400" b="1" dirty="0"/>
              <a:t>those were errant rows or where the entry/exit count was reset for </a:t>
            </a:r>
            <a:r>
              <a:rPr lang="en-US" sz="1400" b="1" dirty="0" smtClean="0"/>
              <a:t>the station or entrance</a:t>
            </a:r>
            <a:endParaRPr lang="en-US" sz="1400" b="1" dirty="0"/>
          </a:p>
          <a:p>
            <a:pPr marL="457200" lvl="0" indent="-228600" rtl="0">
              <a:spcBef>
                <a:spcPts val="0"/>
              </a:spcBef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9544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With the </a:t>
            </a:r>
            <a:r>
              <a:rPr lang="en-US" b="1" dirty="0" smtClean="0"/>
              <a:t>annual gala </a:t>
            </a:r>
            <a:r>
              <a:rPr lang="en-US" dirty="0" smtClean="0"/>
              <a:t>happening in June 2018, we set out to analyze the optimal stations for you to send your street teams to in the month leading up to the event.</a:t>
            </a:r>
          </a:p>
        </p:txBody>
      </p:sp>
    </p:spTree>
    <p:extLst>
      <p:ext uri="{BB962C8B-B14F-4D97-AF65-F5344CB8AC3E}">
        <p14:creationId xmlns:p14="http://schemas.microsoft.com/office/powerpoint/2010/main" val="123966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Datasets</a:t>
            </a:r>
            <a:endParaRPr lang="en"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954636" y="1835942"/>
            <a:ext cx="7540800" cy="315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sz="2400" b="1" dirty="0" smtClean="0"/>
              <a:t>MTA turnstile data </a:t>
            </a:r>
            <a:r>
              <a:rPr lang="en-US" sz="2400" dirty="0" smtClean="0"/>
              <a:t>from the month of May 2017</a:t>
            </a:r>
          </a:p>
          <a:p>
            <a:pPr marL="457200" lvl="0" indent="-228600" rtl="0">
              <a:spcBef>
                <a:spcPts val="0"/>
              </a:spcBef>
            </a:pPr>
            <a:endParaRPr lang="en-US" sz="2400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-US" sz="2400" b="1" dirty="0" smtClean="0"/>
              <a:t>I</a:t>
            </a:r>
            <a:r>
              <a:rPr lang="en-US" sz="2400" b="1" dirty="0" smtClean="0"/>
              <a:t>ncome data </a:t>
            </a:r>
            <a:r>
              <a:rPr lang="en-US" sz="2400" dirty="0" smtClean="0"/>
              <a:t>from City-</a:t>
            </a:r>
            <a:r>
              <a:rPr lang="en-US" sz="2400" dirty="0" err="1" smtClean="0"/>
              <a:t>D</a:t>
            </a:r>
            <a:r>
              <a:rPr lang="en-US" sz="2400" dirty="0" err="1" smtClean="0"/>
              <a:t>ata.com</a:t>
            </a:r>
            <a:endParaRPr lang="en-US" sz="2400" dirty="0" smtClean="0"/>
          </a:p>
          <a:p>
            <a:pPr marL="457200" lvl="0" indent="-228600" rtl="0">
              <a:spcBef>
                <a:spcPts val="0"/>
              </a:spcBef>
            </a:pPr>
            <a:endParaRPr lang="en-US" sz="2400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sz="2400" b="1" dirty="0" smtClean="0"/>
              <a:t>Charitable donation data </a:t>
            </a:r>
            <a:r>
              <a:rPr lang="en-US" sz="2400" dirty="0" smtClean="0"/>
              <a:t>from </a:t>
            </a:r>
            <a:r>
              <a:rPr lang="en-US" sz="2400" dirty="0" smtClean="0"/>
              <a:t>Wolters </a:t>
            </a:r>
            <a:r>
              <a:rPr lang="en-US" sz="2400" dirty="0"/>
              <a:t>Kluwer Tax &amp; Accounting US, 2015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b="1" dirty="0" smtClean="0"/>
          </a:p>
          <a:p>
            <a:pPr marL="457200" lvl="0" indent="-228600" rtl="0">
              <a:spcBef>
                <a:spcPts val="0"/>
              </a:spcBef>
            </a:pPr>
            <a:endParaRPr lang="en-US" sz="2400" b="1" dirty="0"/>
          </a:p>
          <a:p>
            <a:pPr marL="457200" lvl="0" indent="-228600" rtl="0">
              <a:spcBef>
                <a:spcPts val="0"/>
              </a:spcBef>
            </a:pPr>
            <a:endParaRPr lang="en-US" sz="2200" b="1" dirty="0" smtClean="0"/>
          </a:p>
          <a:p>
            <a:pPr marL="457200" lvl="0" indent="-228600" rtl="0">
              <a:spcBef>
                <a:spcPts val="0"/>
              </a:spcBef>
            </a:pPr>
            <a:endParaRPr lang="en-US" sz="2200" dirty="0" smtClean="0"/>
          </a:p>
          <a:p>
            <a:pPr marL="457200" lvl="0" indent="-228600" rtl="0">
              <a:spcBef>
                <a:spcPts val="0"/>
              </a:spcBef>
            </a:pPr>
            <a:endParaRPr lang="en-US" sz="2200" dirty="0" smtClean="0"/>
          </a:p>
          <a:p>
            <a:pPr marL="457200" lvl="0" indent="-228600" rtl="0">
              <a:spcBef>
                <a:spcPts val="0"/>
              </a:spcBef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9636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Total station traffic</a:t>
            </a:r>
          </a:p>
          <a:p>
            <a:endParaRPr lang="en-US" sz="2400" dirty="0"/>
          </a:p>
          <a:p>
            <a:r>
              <a:rPr lang="en-US" b="1" dirty="0"/>
              <a:t> </a:t>
            </a:r>
            <a:r>
              <a:rPr lang="en-US" b="1" dirty="0" smtClean="0"/>
              <a:t>Weekday vs weekend activity</a:t>
            </a:r>
          </a:p>
          <a:p>
            <a:endParaRPr lang="en-US" sz="2400" b="1" dirty="0"/>
          </a:p>
          <a:p>
            <a:r>
              <a:rPr lang="en-US" b="1" dirty="0" smtClean="0"/>
              <a:t> Morning vs afternoon</a:t>
            </a:r>
          </a:p>
          <a:p>
            <a:pPr lvl="1"/>
            <a:endParaRPr lang="en-US" sz="2400" dirty="0" smtClean="0"/>
          </a:p>
          <a:p>
            <a:r>
              <a:rPr lang="en-US" b="1" dirty="0" smtClean="0"/>
              <a:t> Income, Giving &amp; Traffic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450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Initial Analysis</a:t>
            </a:r>
            <a:endParaRPr lang="en" dirty="0"/>
          </a:p>
        </p:txBody>
      </p:sp>
      <p:sp>
        <p:nvSpPr>
          <p:cNvPr id="136" name="Shape 136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lang="en" sz="20000" dirty="0">
              <a:solidFill>
                <a:srgbClr val="18637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3079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1" b="3757"/>
          <a:stretch/>
        </p:blipFill>
        <p:spPr>
          <a:xfrm>
            <a:off x="2392325" y="255182"/>
            <a:ext cx="4752370" cy="456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0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Stations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053549" y="1767275"/>
            <a:ext cx="3429000" cy="3158699"/>
          </a:xfrm>
        </p:spPr>
        <p:txBody>
          <a:bodyPr/>
          <a:lstStyle/>
          <a:p>
            <a:r>
              <a:rPr lang="en-US" sz="1800" dirty="0" smtClean="0"/>
              <a:t> In May 2017, these stations had </a:t>
            </a:r>
            <a:r>
              <a:rPr lang="en-US" sz="1800" b="1" dirty="0" smtClean="0"/>
              <a:t>significantly higher traffic </a:t>
            </a:r>
            <a:r>
              <a:rPr lang="en-US" sz="1800" dirty="0" smtClean="0"/>
              <a:t>than the others</a:t>
            </a:r>
          </a:p>
          <a:p>
            <a:endParaRPr lang="en-US" sz="1800" dirty="0"/>
          </a:p>
          <a:p>
            <a:r>
              <a:rPr lang="en-US" sz="1800" dirty="0"/>
              <a:t> </a:t>
            </a:r>
            <a:r>
              <a:rPr lang="en-US" sz="1800" dirty="0" smtClean="0"/>
              <a:t>Five of these stations were located in the </a:t>
            </a:r>
            <a:r>
              <a:rPr lang="en-US" sz="1800" b="1" dirty="0" smtClean="0"/>
              <a:t>midtown area</a:t>
            </a:r>
          </a:p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4" r="-533" b="2623"/>
          <a:stretch/>
        </p:blipFill>
        <p:spPr>
          <a:xfrm>
            <a:off x="4884775" y="530725"/>
            <a:ext cx="4014676" cy="41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 idx="4294967295"/>
          </p:nvPr>
        </p:nvSpPr>
        <p:spPr>
          <a:xfrm>
            <a:off x="0" y="4595650"/>
            <a:ext cx="9144000" cy="511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Stations By Traffic</a:t>
            </a:r>
            <a:endParaRPr lang="e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50" y="626166"/>
            <a:ext cx="2494066" cy="34886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47252" y="626166"/>
            <a:ext cx="4522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sz="1500" b="1" dirty="0">
                <a:solidFill>
                  <a:schemeClr val="bg1"/>
                </a:solidFill>
                <a:latin typeface="Nixie One" charset="0"/>
                <a:ea typeface="Nixie One" charset="0"/>
                <a:cs typeface="Nixie One" charset="0"/>
              </a:rPr>
              <a:t>GRD CNTRL-42 </a:t>
            </a:r>
            <a:r>
              <a:rPr lang="de-DE" sz="1500" b="1" dirty="0" smtClean="0">
                <a:solidFill>
                  <a:schemeClr val="bg1"/>
                </a:solidFill>
                <a:latin typeface="Nixie One" charset="0"/>
                <a:ea typeface="Nixie One" charset="0"/>
                <a:cs typeface="Nixie One" charset="0"/>
              </a:rPr>
              <a:t>ST (10017) </a:t>
            </a:r>
            <a:endParaRPr lang="de-DE" sz="1500" b="1" dirty="0">
              <a:solidFill>
                <a:schemeClr val="bg1"/>
              </a:solidFill>
              <a:latin typeface="Nixie One" charset="0"/>
              <a:ea typeface="Nixie One" charset="0"/>
              <a:cs typeface="Nixie One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sz="1500" b="1" dirty="0" smtClean="0">
              <a:solidFill>
                <a:schemeClr val="bg1"/>
              </a:solidFill>
              <a:latin typeface="Nixie One" charset="0"/>
              <a:ea typeface="Nixie One" charset="0"/>
              <a:cs typeface="Nixie On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sz="1500" b="1" dirty="0">
                <a:solidFill>
                  <a:schemeClr val="bg1"/>
                </a:solidFill>
                <a:latin typeface="Nixie One" charset="0"/>
                <a:ea typeface="Nixie One" charset="0"/>
                <a:cs typeface="Nixie One" charset="0"/>
              </a:rPr>
              <a:t>34 ST-HERALD </a:t>
            </a:r>
            <a:r>
              <a:rPr lang="de-DE" sz="1500" b="1" dirty="0" smtClean="0">
                <a:solidFill>
                  <a:schemeClr val="bg1"/>
                </a:solidFill>
                <a:latin typeface="Nixie One" charset="0"/>
                <a:ea typeface="Nixie One" charset="0"/>
                <a:cs typeface="Nixie One" charset="0"/>
              </a:rPr>
              <a:t>SQ (10001)</a:t>
            </a:r>
            <a:endParaRPr lang="de-DE" sz="1500" b="1" dirty="0">
              <a:solidFill>
                <a:schemeClr val="bg1"/>
              </a:solidFill>
              <a:latin typeface="Nixie One" charset="0"/>
              <a:ea typeface="Nixie One" charset="0"/>
              <a:cs typeface="Nixie One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sz="1500" b="1" dirty="0" smtClean="0">
              <a:solidFill>
                <a:schemeClr val="bg1"/>
              </a:solidFill>
              <a:latin typeface="Nixie One" charset="0"/>
              <a:ea typeface="Nixie One" charset="0"/>
              <a:cs typeface="Nixie On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sz="1500" b="1" dirty="0">
                <a:solidFill>
                  <a:schemeClr val="bg1"/>
                </a:solidFill>
                <a:latin typeface="Nixie One" charset="0"/>
                <a:ea typeface="Nixie One" charset="0"/>
                <a:cs typeface="Nixie One" charset="0"/>
              </a:rPr>
              <a:t>14 ST-UNION </a:t>
            </a:r>
            <a:r>
              <a:rPr lang="de-DE" sz="1500" b="1" dirty="0" smtClean="0">
                <a:solidFill>
                  <a:schemeClr val="bg1"/>
                </a:solidFill>
                <a:latin typeface="Nixie One" charset="0"/>
                <a:ea typeface="Nixie One" charset="0"/>
                <a:cs typeface="Nixie One" charset="0"/>
              </a:rPr>
              <a:t>SQ (10003)</a:t>
            </a:r>
          </a:p>
          <a:p>
            <a:pPr marL="285750" indent="-285750">
              <a:buFont typeface="Arial" charset="0"/>
              <a:buChar char="•"/>
            </a:pPr>
            <a:endParaRPr lang="de-DE" sz="1500" b="1" dirty="0" smtClean="0">
              <a:solidFill>
                <a:schemeClr val="bg1"/>
              </a:solidFill>
              <a:latin typeface="Nixie One" charset="0"/>
              <a:ea typeface="Nixie One" charset="0"/>
              <a:cs typeface="Nixie On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sz="1500" b="1" dirty="0" smtClean="0">
                <a:solidFill>
                  <a:schemeClr val="bg1"/>
                </a:solidFill>
                <a:latin typeface="Nixie One" charset="0"/>
                <a:ea typeface="Nixie One" charset="0"/>
                <a:cs typeface="Nixie One" charset="0"/>
              </a:rPr>
              <a:t>42 </a:t>
            </a:r>
            <a:r>
              <a:rPr lang="de-DE" sz="1500" b="1" dirty="0">
                <a:solidFill>
                  <a:schemeClr val="bg1"/>
                </a:solidFill>
                <a:latin typeface="Nixie One" charset="0"/>
                <a:ea typeface="Nixie One" charset="0"/>
                <a:cs typeface="Nixie One" charset="0"/>
              </a:rPr>
              <a:t>ST-PORT AUTH </a:t>
            </a:r>
            <a:r>
              <a:rPr lang="de-DE" sz="1500" b="1" dirty="0" smtClean="0">
                <a:solidFill>
                  <a:schemeClr val="bg1"/>
                </a:solidFill>
                <a:latin typeface="Nixie One" charset="0"/>
                <a:ea typeface="Nixie One" charset="0"/>
                <a:cs typeface="Nixie One" charset="0"/>
              </a:rPr>
              <a:t>(10018)</a:t>
            </a:r>
            <a:endParaRPr lang="de-DE" sz="1500" b="1" dirty="0">
              <a:solidFill>
                <a:schemeClr val="bg1"/>
              </a:solidFill>
              <a:latin typeface="Nixie One" charset="0"/>
              <a:ea typeface="Nixie One" charset="0"/>
              <a:cs typeface="Nixie One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sz="1500" b="1" dirty="0" smtClean="0">
              <a:solidFill>
                <a:schemeClr val="bg1"/>
              </a:solidFill>
              <a:latin typeface="Nixie One" charset="0"/>
              <a:ea typeface="Nixie One" charset="0"/>
              <a:cs typeface="Nixie On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sz="1500" b="1" dirty="0">
                <a:solidFill>
                  <a:schemeClr val="bg1"/>
                </a:solidFill>
                <a:latin typeface="Nixie One" charset="0"/>
                <a:ea typeface="Nixie One" charset="0"/>
                <a:cs typeface="Nixie One" charset="0"/>
              </a:rPr>
              <a:t>FULTON ST </a:t>
            </a:r>
            <a:r>
              <a:rPr lang="de-DE" sz="1500" b="1" dirty="0" smtClean="0">
                <a:solidFill>
                  <a:schemeClr val="bg1"/>
                </a:solidFill>
                <a:latin typeface="Nixie One" charset="0"/>
                <a:ea typeface="Nixie One" charset="0"/>
                <a:cs typeface="Nixie One" charset="0"/>
              </a:rPr>
              <a:t>(10038)</a:t>
            </a:r>
          </a:p>
          <a:p>
            <a:pPr marL="285750" indent="-285750">
              <a:buFont typeface="Arial" charset="0"/>
              <a:buChar char="•"/>
            </a:pPr>
            <a:endParaRPr lang="de-DE" sz="1500" b="1" dirty="0" smtClean="0">
              <a:solidFill>
                <a:schemeClr val="bg1"/>
              </a:solidFill>
              <a:latin typeface="Nixie One" charset="0"/>
              <a:ea typeface="Nixie One" charset="0"/>
              <a:cs typeface="Nixie On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sz="1500" b="1" dirty="0" smtClean="0">
                <a:solidFill>
                  <a:schemeClr val="bg1"/>
                </a:solidFill>
                <a:latin typeface="Nixie One" charset="0"/>
                <a:ea typeface="Nixie One" charset="0"/>
                <a:cs typeface="Nixie One" charset="0"/>
              </a:rPr>
              <a:t>TIMES </a:t>
            </a:r>
            <a:r>
              <a:rPr lang="de-DE" sz="1500" b="1" dirty="0">
                <a:solidFill>
                  <a:schemeClr val="bg1"/>
                </a:solidFill>
                <a:latin typeface="Nixie One" charset="0"/>
                <a:ea typeface="Nixie One" charset="0"/>
                <a:cs typeface="Nixie One" charset="0"/>
              </a:rPr>
              <a:t>SQ-42 </a:t>
            </a:r>
            <a:r>
              <a:rPr lang="de-DE" sz="1500" b="1" dirty="0" smtClean="0">
                <a:solidFill>
                  <a:schemeClr val="bg1"/>
                </a:solidFill>
                <a:latin typeface="Nixie One" charset="0"/>
                <a:ea typeface="Nixie One" charset="0"/>
                <a:cs typeface="Nixie One" charset="0"/>
              </a:rPr>
              <a:t>ST (10036)</a:t>
            </a:r>
            <a:endParaRPr lang="en-US" sz="1500" b="1" dirty="0">
              <a:solidFill>
                <a:schemeClr val="bg1"/>
              </a:solidFill>
              <a:latin typeface="Nixie One" charset="0"/>
              <a:ea typeface="Nixie One" charset="0"/>
              <a:cs typeface="Nixie One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sz="1500" b="1" dirty="0" smtClean="0">
              <a:solidFill>
                <a:schemeClr val="bg1"/>
              </a:solidFill>
              <a:latin typeface="Nixie One" charset="0"/>
              <a:ea typeface="Nixie One" charset="0"/>
              <a:cs typeface="Nixie On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sz="1500" b="1" dirty="0" smtClean="0">
                <a:solidFill>
                  <a:schemeClr val="bg1"/>
                </a:solidFill>
                <a:latin typeface="Nixie One" charset="0"/>
                <a:ea typeface="Nixie One" charset="0"/>
                <a:cs typeface="Nixie One" charset="0"/>
              </a:rPr>
              <a:t>34 </a:t>
            </a:r>
            <a:r>
              <a:rPr lang="de-DE" sz="1500" b="1" dirty="0">
                <a:solidFill>
                  <a:schemeClr val="bg1"/>
                </a:solidFill>
                <a:latin typeface="Nixie One" charset="0"/>
                <a:ea typeface="Nixie One" charset="0"/>
                <a:cs typeface="Nixie One" charset="0"/>
              </a:rPr>
              <a:t>ST-PENN </a:t>
            </a:r>
            <a:r>
              <a:rPr lang="de-DE" sz="1500" b="1" dirty="0" smtClean="0">
                <a:solidFill>
                  <a:schemeClr val="bg1"/>
                </a:solidFill>
                <a:latin typeface="Nixie One" charset="0"/>
                <a:ea typeface="Nixie One" charset="0"/>
                <a:cs typeface="Nixie One" charset="0"/>
              </a:rPr>
              <a:t>STA (10001)</a:t>
            </a:r>
            <a:endParaRPr lang="de-DE" sz="1500" b="1" dirty="0">
              <a:solidFill>
                <a:schemeClr val="bg1"/>
              </a:solidFill>
              <a:latin typeface="Nixie One" charset="0"/>
              <a:ea typeface="Nixie One" charset="0"/>
              <a:cs typeface="Nixie One" charset="0"/>
            </a:endParaRPr>
          </a:p>
          <a:p>
            <a:pPr marL="285750" indent="-285750">
              <a:buFont typeface="Arial" charset="0"/>
              <a:buChar char="•"/>
            </a:pPr>
            <a:endParaRPr lang="de-DE" sz="1500" b="1" dirty="0" smtClean="0">
              <a:solidFill>
                <a:schemeClr val="bg1"/>
              </a:solidFill>
              <a:latin typeface="Nixie One" charset="0"/>
              <a:ea typeface="Nixie One" charset="0"/>
              <a:cs typeface="Nixie On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de-DE" sz="1500" b="1" dirty="0" smtClean="0">
                <a:solidFill>
                  <a:schemeClr val="bg1"/>
                </a:solidFill>
                <a:latin typeface="Nixie One" charset="0"/>
                <a:ea typeface="Nixie One" charset="0"/>
                <a:cs typeface="Nixie One" charset="0"/>
              </a:rPr>
              <a:t>59 </a:t>
            </a:r>
            <a:r>
              <a:rPr lang="de-DE" sz="1500" b="1" dirty="0">
                <a:solidFill>
                  <a:schemeClr val="bg1"/>
                </a:solidFill>
                <a:latin typeface="Nixie One" charset="0"/>
                <a:ea typeface="Nixie One" charset="0"/>
                <a:cs typeface="Nixie One" charset="0"/>
              </a:rPr>
              <a:t>ST COLUMBUS </a:t>
            </a:r>
            <a:r>
              <a:rPr lang="de-DE" sz="1500" b="1" dirty="0" smtClean="0">
                <a:solidFill>
                  <a:schemeClr val="bg1"/>
                </a:solidFill>
                <a:latin typeface="Nixie One" charset="0"/>
                <a:ea typeface="Nixie One" charset="0"/>
                <a:cs typeface="Nixie One" charset="0"/>
              </a:rPr>
              <a:t>(10023)</a:t>
            </a:r>
          </a:p>
          <a:p>
            <a:pPr marL="285750" indent="-285750">
              <a:buFont typeface="Arial" charset="0"/>
              <a:buChar char="•"/>
            </a:pPr>
            <a:endParaRPr lang="de-DE" sz="1500" b="1" dirty="0" smtClean="0">
              <a:solidFill>
                <a:schemeClr val="bg1"/>
              </a:solidFill>
              <a:latin typeface="Nixie One" charset="0"/>
              <a:ea typeface="Nixie One" charset="0"/>
              <a:cs typeface="Nixie O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88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</TotalTime>
  <Words>530</Words>
  <Application>Microsoft Macintosh PowerPoint</Application>
  <PresentationFormat>On-screen Show (16:9)</PresentationFormat>
  <Paragraphs>116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Nixie One</vt:lpstr>
      <vt:lpstr>Roboto Slab</vt:lpstr>
      <vt:lpstr>Wingdings</vt:lpstr>
      <vt:lpstr>Arial</vt:lpstr>
      <vt:lpstr>Warwick template</vt:lpstr>
      <vt:lpstr>WTWY: Street Team Placement</vt:lpstr>
      <vt:lpstr>Project Summary</vt:lpstr>
      <vt:lpstr>Intro</vt:lpstr>
      <vt:lpstr>Datasets</vt:lpstr>
      <vt:lpstr>Overview</vt:lpstr>
      <vt:lpstr>Initial Analysis</vt:lpstr>
      <vt:lpstr>PowerPoint Presentation</vt:lpstr>
      <vt:lpstr>Top Stations</vt:lpstr>
      <vt:lpstr>Stations By Traffic</vt:lpstr>
      <vt:lpstr>Time Period Analysis</vt:lpstr>
      <vt:lpstr>Data Prep</vt:lpstr>
      <vt:lpstr>Wkday v Wknd: Morning</vt:lpstr>
      <vt:lpstr>Wkday v Wknd: Afternoons</vt:lpstr>
      <vt:lpstr>Income Data</vt:lpstr>
      <vt:lpstr>PowerPoint Presentation</vt:lpstr>
      <vt:lpstr>Charitable Donations</vt:lpstr>
      <vt:lpstr>PowerPoint Presentation</vt:lpstr>
      <vt:lpstr>Recommendation</vt:lpstr>
      <vt:lpstr>PowerPoint Presentation</vt:lpstr>
      <vt:lpstr>Appendix</vt:lpstr>
      <vt:lpstr>Data Cleaning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Matias Beeck</cp:lastModifiedBy>
  <cp:revision>144</cp:revision>
  <dcterms:modified xsi:type="dcterms:W3CDTF">2018-01-12T18:25:28Z</dcterms:modified>
</cp:coreProperties>
</file>