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3" r:id="rId7"/>
    <p:sldId id="266" r:id="rId8"/>
    <p:sldId id="261" r:id="rId9"/>
    <p:sldId id="262" r:id="rId10"/>
    <p:sldId id="263" r:id="rId11"/>
    <p:sldId id="267" r:id="rId12"/>
    <p:sldId id="268" r:id="rId13"/>
    <p:sldId id="270" r:id="rId14"/>
    <p:sldId id="269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1" r:id="rId23"/>
    <p:sldId id="284" r:id="rId24"/>
    <p:sldId id="282" r:id="rId25"/>
    <p:sldId id="283" r:id="rId26"/>
    <p:sldId id="279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D8D2FE-1049-4DC5-96AE-DF99408F53AE}">
          <p14:sldIdLst>
            <p14:sldId id="256"/>
            <p14:sldId id="257"/>
            <p14:sldId id="258"/>
            <p14:sldId id="259"/>
            <p14:sldId id="260"/>
            <p14:sldId id="273"/>
            <p14:sldId id="266"/>
            <p14:sldId id="261"/>
            <p14:sldId id="262"/>
            <p14:sldId id="263"/>
            <p14:sldId id="267"/>
            <p14:sldId id="268"/>
            <p14:sldId id="270"/>
            <p14:sldId id="269"/>
            <p14:sldId id="271"/>
            <p14:sldId id="272"/>
            <p14:sldId id="274"/>
            <p14:sldId id="275"/>
            <p14:sldId id="276"/>
            <p14:sldId id="277"/>
            <p14:sldId id="278"/>
            <p14:sldId id="281"/>
            <p14:sldId id="284"/>
            <p14:sldId id="282"/>
            <p14:sldId id="283"/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EBAD5-1CF6-4B1B-873E-05AEFD0C93C7}" type="datetimeFigureOut">
              <a:rPr lang="en-US" smtClean="0"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29396-F33B-44F2-8F78-5467C3093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9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0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74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46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6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84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93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63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7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9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40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5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15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1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96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7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1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0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0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5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1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6681-CC9A-4F28-81FD-35541B0FE7CE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489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29396-F33B-44F2-8F78-5467C30934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2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4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6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94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4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3519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98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91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2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6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5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0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4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9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4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1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key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key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ctronics.stackexchange.com/questions/239321/how-to-connect-flyback-diodes-on-a-h-bridge" TargetMode="External"/><Relationship Id="rId5" Type="http://schemas.openxmlformats.org/officeDocument/2006/relationships/hyperlink" Target="https://electronics.stackexchange.com/questions/19517/why-connect-capacitors-to-motor-body" TargetMode="Externa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ribd.com/doc/101830961/GPIO-Pads-Control2" TargetMode="External"/><Relationship Id="rId4" Type="http://schemas.openxmlformats.org/officeDocument/2006/relationships/hyperlink" Target="http://www.mosaic-industries.com/embedded-systems/microcontroller-projects/raspberry-pi/gpio-pin-electrical-specifica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Raspberry Pi Hardware Interfacing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163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Jim Windgassen</a:t>
            </a:r>
          </a:p>
          <a:p>
            <a:r>
              <a:rPr lang="en-US" dirty="0" smtClean="0"/>
              <a:t>Raspberry Jam</a:t>
            </a:r>
          </a:p>
          <a:p>
            <a:r>
              <a:rPr lang="en-US" dirty="0" smtClean="0"/>
              <a:t>Rockville, MD</a:t>
            </a:r>
          </a:p>
          <a:p>
            <a:r>
              <a:rPr lang="en-US" dirty="0" smtClean="0"/>
              <a:t>15 July </a:t>
            </a:r>
            <a:r>
              <a:rPr lang="en-US" dirty="0" smtClean="0"/>
              <a:t>2017</a:t>
            </a:r>
          </a:p>
          <a:p>
            <a:r>
              <a:rPr lang="en-US" dirty="0" smtClean="0"/>
              <a:t>REV -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/>
          <a:lstStyle/>
          <a:p>
            <a:r>
              <a:rPr lang="en-US" dirty="0" smtClean="0"/>
              <a:t>Driving Relays – Circuit Design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3743"/>
            <a:ext cx="8915400" cy="5115465"/>
          </a:xfrm>
        </p:spPr>
        <p:txBody>
          <a:bodyPr>
            <a:normAutofit/>
          </a:bodyPr>
          <a:lstStyle/>
          <a:p>
            <a:r>
              <a:rPr lang="en-US" dirty="0" smtClean="0"/>
              <a:t>Use relay part number 8-1419125-0 made by TE </a:t>
            </a:r>
            <a:r>
              <a:rPr lang="en-US" dirty="0" err="1" smtClean="0"/>
              <a:t>Connectvity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vailable from </a:t>
            </a:r>
            <a:r>
              <a:rPr lang="en-US" dirty="0" err="1" smtClean="0"/>
              <a:t>Digikey</a:t>
            </a:r>
            <a:r>
              <a:rPr lang="en-US" dirty="0" smtClean="0"/>
              <a:t> for $1.35</a:t>
            </a:r>
          </a:p>
          <a:p>
            <a:pPr lvl="1"/>
            <a:r>
              <a:rPr lang="en-US" dirty="0" smtClean="0"/>
              <a:t>5 volt coil, 46.3 ohm resistance</a:t>
            </a:r>
          </a:p>
          <a:p>
            <a:pPr lvl="1"/>
            <a:r>
              <a:rPr lang="en-US" dirty="0" smtClean="0"/>
              <a:t>SPST-NO (Single Position, Single Throw, Normally Open) contacts rated for 10A</a:t>
            </a:r>
          </a:p>
          <a:p>
            <a:pPr lvl="1"/>
            <a:r>
              <a:rPr lang="en-US" dirty="0" smtClean="0"/>
              <a:t>How much current will relay coil ned ? I=V/R so I=5/46.3 = 108mA</a:t>
            </a:r>
          </a:p>
          <a:p>
            <a:r>
              <a:rPr lang="en-US" dirty="0" smtClean="0"/>
              <a:t>Use a 2N2222 bipolar transistor to switch the coil</a:t>
            </a:r>
          </a:p>
          <a:p>
            <a:pPr lvl="1"/>
            <a:r>
              <a:rPr lang="en-US" dirty="0" smtClean="0"/>
              <a:t>Can flow 600mA between collector and emitter, rated for 40V</a:t>
            </a:r>
          </a:p>
          <a:p>
            <a:pPr lvl="1"/>
            <a:r>
              <a:rPr lang="en-US" dirty="0" smtClean="0"/>
              <a:t>Has minimum gain of 100 with a current of 150mA</a:t>
            </a:r>
          </a:p>
          <a:p>
            <a:pPr lvl="1"/>
            <a:r>
              <a:rPr lang="en-US" dirty="0" smtClean="0"/>
              <a:t>Want to make sure transistor is saturated as a switch, so base resistor must flow at least 1.08mA – Choose 3mA to add some margin</a:t>
            </a:r>
          </a:p>
          <a:p>
            <a:pPr lvl="1"/>
            <a:r>
              <a:rPr lang="en-US" dirty="0" smtClean="0"/>
              <a:t>Voltage drop across base – emitter is 0.7V and GPIO voltage is 3.3V so:</a:t>
            </a:r>
          </a:p>
          <a:p>
            <a:pPr lvl="2"/>
            <a:r>
              <a:rPr lang="en-US" dirty="0" smtClean="0"/>
              <a:t>R=V/I = (3.3 – 0.7)/ .002 = 1350 ohms –&gt; Use 1k ohm resistor</a:t>
            </a:r>
          </a:p>
          <a:p>
            <a:r>
              <a:rPr lang="en-US" dirty="0" smtClean="0"/>
              <a:t>Use Red LED – Forward Voltage of 1.7V at 10mA</a:t>
            </a:r>
          </a:p>
          <a:p>
            <a:pPr lvl="1"/>
            <a:r>
              <a:rPr lang="en-US" dirty="0" smtClean="0"/>
              <a:t>Resistor required: R = V/I =(5V – 1.7V)/0.01 = 330 ohms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14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/>
          <a:lstStyle/>
          <a:p>
            <a:r>
              <a:rPr lang="en-US" dirty="0" smtClean="0"/>
              <a:t>Driving Relays – Sample Parts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80027"/>
              </p:ext>
            </p:extLst>
          </p:nvPr>
        </p:nvGraphicFramePr>
        <p:xfrm>
          <a:off x="2303249" y="1599561"/>
          <a:ext cx="9489062" cy="3801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75"/>
                <a:gridCol w="1866975"/>
                <a:gridCol w="1866975"/>
                <a:gridCol w="2021162"/>
                <a:gridCol w="18669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Manufacturer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(Qty1)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 Connectivity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8-1419125-0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$1.35</a:t>
                      </a:r>
                      <a:endParaRPr lang="en-US" dirty="0"/>
                    </a:p>
                  </a:txBody>
                  <a:tcPr/>
                </a:tc>
              </a:tr>
              <a:tr h="667461">
                <a:tc>
                  <a:txBody>
                    <a:bodyPr/>
                    <a:lstStyle/>
                    <a:p>
                      <a:r>
                        <a:rPr lang="en-US" dirty="0" smtClean="0"/>
                        <a:t>Transistor (Q1)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2N2222A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KSP2222ABU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Diode (D1)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1N4148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1N4148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Resistor (R1)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1k ohm, 1/8W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Stackpole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RNF18FTD1K00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Resistor (R2)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 ohm, 1/8W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Stackpole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RNF18FTD10K0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C556D-RFE-CV0X0BB1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Resistor (R3)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 ohm, 1/8W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Stackpole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CF18JT330R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33071" y="5538158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parts above available from </a:t>
            </a:r>
            <a:r>
              <a:rPr lang="en-US" dirty="0" err="1" smtClean="0"/>
              <a:t>Digikey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http://www.digikey.com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/>
          <a:lstStyle/>
          <a:p>
            <a:r>
              <a:rPr lang="en-US" dirty="0" smtClean="0"/>
              <a:t>Solid State Relays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3743"/>
            <a:ext cx="8915400" cy="31658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 like a relay, but with no moving parts</a:t>
            </a:r>
          </a:p>
          <a:p>
            <a:pPr lvl="1"/>
            <a:r>
              <a:rPr lang="en-US" dirty="0" smtClean="0"/>
              <a:t>Easy to use, no moving parts, can switch very fast</a:t>
            </a:r>
          </a:p>
          <a:p>
            <a:pPr lvl="1"/>
            <a:r>
              <a:rPr lang="en-US" dirty="0" smtClean="0"/>
              <a:t>Use transistors and other semiconductors to perform switching</a:t>
            </a:r>
          </a:p>
          <a:p>
            <a:pPr lvl="1"/>
            <a:r>
              <a:rPr lang="en-US" dirty="0" smtClean="0"/>
              <a:t>Provide electrical isolation for safety similar to electromechanical relay</a:t>
            </a:r>
          </a:p>
          <a:p>
            <a:pPr lvl="1"/>
            <a:r>
              <a:rPr lang="en-US" dirty="0" smtClean="0"/>
              <a:t>Can switch both AC and DC depending on model</a:t>
            </a:r>
          </a:p>
          <a:p>
            <a:pPr lvl="1"/>
            <a:r>
              <a:rPr lang="en-US" dirty="0" smtClean="0"/>
              <a:t>Can be expensive ($15 to $50)</a:t>
            </a:r>
          </a:p>
          <a:p>
            <a:r>
              <a:rPr lang="en-US" dirty="0" smtClean="0"/>
              <a:t>Most of these will still need an external transistor similar to what was used for the electromechanical relay due to the input current required to actuate them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634" y="4649638"/>
            <a:ext cx="1929442" cy="1929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270" y="467408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/>
          <a:lstStyle/>
          <a:p>
            <a:r>
              <a:rPr lang="en-US" dirty="0" smtClean="0"/>
              <a:t>MOSFET’s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3743"/>
            <a:ext cx="8915400" cy="5115465"/>
          </a:xfrm>
        </p:spPr>
        <p:txBody>
          <a:bodyPr>
            <a:normAutofit/>
          </a:bodyPr>
          <a:lstStyle/>
          <a:p>
            <a:r>
              <a:rPr lang="en-US" dirty="0" smtClean="0"/>
              <a:t>Metal Oxide Shielded Field Effect Transistor</a:t>
            </a:r>
          </a:p>
          <a:p>
            <a:pPr lvl="1"/>
            <a:r>
              <a:rPr lang="en-US" dirty="0" smtClean="0"/>
              <a:t>Have 3 terminals (Gate Source and Drain)</a:t>
            </a:r>
          </a:p>
          <a:p>
            <a:pPr lvl="1"/>
            <a:r>
              <a:rPr lang="en-US" dirty="0" smtClean="0"/>
              <a:t>Come in N channel and P channel types akin to NPN and PNP transistors</a:t>
            </a:r>
          </a:p>
          <a:p>
            <a:pPr lvl="1"/>
            <a:r>
              <a:rPr lang="en-US" dirty="0" smtClean="0"/>
              <a:t>A voltage between the gate and the source controls the current flow between the source and drain</a:t>
            </a:r>
          </a:p>
          <a:p>
            <a:pPr lvl="1"/>
            <a:r>
              <a:rPr lang="en-US" dirty="0" smtClean="0"/>
              <a:t>No current flows into the gate</a:t>
            </a:r>
          </a:p>
          <a:p>
            <a:r>
              <a:rPr lang="en-US" dirty="0" smtClean="0"/>
              <a:t>Make excellent high current switches – Extremely low resistance when on</a:t>
            </a:r>
          </a:p>
          <a:p>
            <a:r>
              <a:rPr lang="en-US" dirty="0" smtClean="0"/>
              <a:t>For an N-channel device, making the gate positive with respect to the source turns it on.</a:t>
            </a:r>
          </a:p>
          <a:p>
            <a:r>
              <a:rPr lang="en-US" dirty="0" smtClean="0"/>
              <a:t>For a P-channel device, </a:t>
            </a:r>
            <a:r>
              <a:rPr lang="en-US" dirty="0"/>
              <a:t>making the gate </a:t>
            </a:r>
            <a:r>
              <a:rPr lang="en-US" dirty="0" smtClean="0"/>
              <a:t>negative </a:t>
            </a:r>
            <a:r>
              <a:rPr lang="en-US" dirty="0"/>
              <a:t>with respect to the source turns it </a:t>
            </a:r>
            <a:r>
              <a:rPr lang="en-US" dirty="0" smtClean="0"/>
              <a:t>on.</a:t>
            </a:r>
          </a:p>
          <a:p>
            <a:r>
              <a:rPr lang="en-US" dirty="0" smtClean="0"/>
              <a:t>Must be cognizant of maximum gate-source voltage or part will be damaged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58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>
            <a:normAutofit/>
          </a:bodyPr>
          <a:lstStyle/>
          <a:p>
            <a:r>
              <a:rPr lang="en-US" dirty="0" smtClean="0"/>
              <a:t>Make Your Own Solid State Switch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294" y="1590496"/>
            <a:ext cx="4369576" cy="452563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03084" y="1483743"/>
            <a:ext cx="3781891" cy="4770408"/>
          </a:xfrm>
        </p:spPr>
        <p:txBody>
          <a:bodyPr>
            <a:normAutofit/>
          </a:bodyPr>
          <a:lstStyle/>
          <a:p>
            <a:r>
              <a:rPr lang="en-US" dirty="0" smtClean="0"/>
              <a:t>Q1 is a P-channel mosfet and is the device which will control the current through the load.</a:t>
            </a:r>
          </a:p>
          <a:p>
            <a:r>
              <a:rPr lang="en-US" dirty="0" smtClean="0"/>
              <a:t>D1 is a zener diode to protect the gate of the mosfet from overvoltage</a:t>
            </a:r>
          </a:p>
          <a:p>
            <a:r>
              <a:rPr lang="en-US" dirty="0" smtClean="0"/>
              <a:t>Q2 is an NPN transistor which “pulls” the gate of Q1 low with respect to its source</a:t>
            </a:r>
          </a:p>
          <a:p>
            <a:r>
              <a:rPr lang="en-US" dirty="0" smtClean="0"/>
              <a:t>R1 keeps Q1 off by driving the gate high when Q2 is off.</a:t>
            </a:r>
          </a:p>
          <a:p>
            <a:r>
              <a:rPr lang="en-US" dirty="0" smtClean="0"/>
              <a:t>R2 limits the current through Q2 when D1 starts to conduct.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0288" y="3483980"/>
            <a:ext cx="828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5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/>
          <a:lstStyle/>
          <a:p>
            <a:r>
              <a:rPr lang="en-US" dirty="0"/>
              <a:t>Make Your Own Solid State </a:t>
            </a:r>
            <a:r>
              <a:rPr lang="en-US" dirty="0" smtClean="0"/>
              <a:t>Switch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15928"/>
              </p:ext>
            </p:extLst>
          </p:nvPr>
        </p:nvGraphicFramePr>
        <p:xfrm>
          <a:off x="1952625" y="1313811"/>
          <a:ext cx="9582511" cy="3603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361"/>
                <a:gridCol w="1885361"/>
                <a:gridCol w="1885361"/>
                <a:gridCol w="2041067"/>
                <a:gridCol w="18853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Manufacturer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(Qty1)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MOSFET (Q1)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MOSFET P-CH 55V 74A TO-220AB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Infineon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IRF4905PbF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$1.80</a:t>
                      </a:r>
                      <a:endParaRPr lang="en-US" dirty="0"/>
                    </a:p>
                  </a:txBody>
                  <a:tcPr/>
                </a:tc>
              </a:tr>
              <a:tr h="667461">
                <a:tc>
                  <a:txBody>
                    <a:bodyPr/>
                    <a:lstStyle/>
                    <a:p>
                      <a:r>
                        <a:rPr lang="en-US" dirty="0" smtClean="0"/>
                        <a:t>Transistor (Q1)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 NPN 40V 0.6A TO-92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KSP2222ABU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Zener Diode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15V, 1/2W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Fairchild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1N5245BTR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Resistor (R1,R4)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49.9k ohm, 1/8W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Stackpole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RNF18FTD49K9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Resistor R2,R3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4.75k ohm, 1/8W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Stackpole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RNF18FTD4K75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$.10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34059" y="5138108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parts above available from </a:t>
            </a:r>
            <a:r>
              <a:rPr lang="en-US" dirty="0" err="1" smtClean="0"/>
              <a:t>Digikey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http://www.digikey.com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9445" y="576485"/>
            <a:ext cx="6027200" cy="687105"/>
          </a:xfrm>
        </p:spPr>
        <p:txBody>
          <a:bodyPr>
            <a:normAutofit/>
          </a:bodyPr>
          <a:lstStyle/>
          <a:p>
            <a:r>
              <a:rPr lang="en-US" dirty="0" smtClean="0"/>
              <a:t>Isolated Solid State Switch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03084" y="1334758"/>
            <a:ext cx="3781891" cy="4770408"/>
          </a:xfrm>
        </p:spPr>
        <p:txBody>
          <a:bodyPr>
            <a:normAutofit/>
          </a:bodyPr>
          <a:lstStyle/>
          <a:p>
            <a:r>
              <a:rPr lang="en-US" dirty="0" smtClean="0"/>
              <a:t>The simple switch previously described can be converted into an electrically isolated version by swapping Q2 for an </a:t>
            </a:r>
            <a:r>
              <a:rPr lang="en-US" dirty="0" err="1" smtClean="0"/>
              <a:t>opto</a:t>
            </a:r>
            <a:r>
              <a:rPr lang="en-US" dirty="0" smtClean="0"/>
              <a:t>-isolator as shown.</a:t>
            </a:r>
          </a:p>
          <a:p>
            <a:r>
              <a:rPr lang="en-US" dirty="0" smtClean="0"/>
              <a:t>In an </a:t>
            </a:r>
            <a:r>
              <a:rPr lang="en-US" dirty="0" err="1" smtClean="0"/>
              <a:t>opto</a:t>
            </a:r>
            <a:r>
              <a:rPr lang="en-US" dirty="0" smtClean="0"/>
              <a:t>-isolator, an LED shies light onto the base of a transistor which turns it on</a:t>
            </a:r>
          </a:p>
          <a:p>
            <a:pPr lvl="1"/>
            <a:r>
              <a:rPr lang="en-US" dirty="0" smtClean="0"/>
              <a:t>There is no electrical connection between the input side (LED) and the output side (transistor)</a:t>
            </a:r>
          </a:p>
          <a:p>
            <a:pPr lvl="1"/>
            <a:r>
              <a:rPr lang="en-US" dirty="0" smtClean="0"/>
              <a:t>This is a very good way to provide an extra layer of protection to a Raspberry Pi and to users.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920" y="2091187"/>
            <a:ext cx="3981450" cy="3257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47204" y="3719962"/>
            <a:ext cx="828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5920" y="5673984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U1 could be a Lite-On LTV-816</a:t>
            </a:r>
          </a:p>
          <a:p>
            <a:r>
              <a:rPr lang="en-US" dirty="0" smtClean="0"/>
              <a:t>Available at </a:t>
            </a:r>
            <a:r>
              <a:rPr lang="en-US" dirty="0" err="1" smtClean="0"/>
              <a:t>Digikey</a:t>
            </a:r>
            <a:r>
              <a:rPr lang="en-US" dirty="0" smtClean="0"/>
              <a:t> for $0.41 ea.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9309" y="370468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 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9972" y="473529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Ras</a:t>
            </a:r>
            <a:r>
              <a:rPr lang="en-US" dirty="0" smtClean="0"/>
              <a:t> Pi </a:t>
            </a:r>
            <a:r>
              <a:rPr lang="en-US" dirty="0" err="1" smtClean="0"/>
              <a:t>Gnd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9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0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/>
          <a:lstStyle/>
          <a:p>
            <a:r>
              <a:rPr lang="en-US" dirty="0" smtClean="0"/>
              <a:t>Pushbuttons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1215"/>
            <a:ext cx="8915400" cy="3288282"/>
          </a:xfrm>
        </p:spPr>
        <p:txBody>
          <a:bodyPr>
            <a:normAutofit/>
          </a:bodyPr>
          <a:lstStyle/>
          <a:p>
            <a:r>
              <a:rPr lang="en-US" dirty="0" smtClean="0"/>
              <a:t>Simple pushbuttons connected to GPIO pins</a:t>
            </a:r>
          </a:p>
          <a:p>
            <a:pPr lvl="1"/>
            <a:r>
              <a:rPr lang="en-US" dirty="0" smtClean="0"/>
              <a:t>You can use the built in software definable pull up / down resistors, or you can use external ones connected to either the +3.3V or GND pins</a:t>
            </a:r>
          </a:p>
          <a:p>
            <a:pPr lvl="1"/>
            <a:r>
              <a:rPr lang="en-US" dirty="0" smtClean="0"/>
              <a:t>Good idea to add a 0.1uF ceramic capacitor between the GPIO pin connected to the switch and the Raspberry Pi ground for a number of benefits</a:t>
            </a:r>
          </a:p>
          <a:p>
            <a:pPr lvl="2"/>
            <a:r>
              <a:rPr lang="en-US" dirty="0" smtClean="0"/>
              <a:t>Mechanical switches are electrically “noisy”.  The presence of the capacitor will provide a good deal of de-bouncing and avoid spurious switch reads</a:t>
            </a:r>
          </a:p>
          <a:p>
            <a:pPr lvl="2"/>
            <a:r>
              <a:rPr lang="en-US" dirty="0" smtClean="0"/>
              <a:t>The capacitor will make the GPIO pin much less susceptible to ESD damage from a static spark from a person touching the button</a:t>
            </a:r>
          </a:p>
          <a:p>
            <a:pPr lvl="2"/>
            <a:r>
              <a:rPr lang="en-US" dirty="0" smtClean="0"/>
              <a:t>The capacitor is a low impedance path for electromagnetic interference, and can bypass noise to ground which could otherwise be interpreted as a button press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4610100"/>
            <a:ext cx="2171700" cy="224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9712" y="544898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GPIO Pin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1836" y="4917270"/>
            <a:ext cx="471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Ras</a:t>
            </a:r>
            <a:r>
              <a:rPr lang="en-US" dirty="0" smtClean="0"/>
              <a:t> Pi Internal or External Pull-up Resistor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65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/>
          <a:lstStyle/>
          <a:p>
            <a:r>
              <a:rPr lang="en-US" dirty="0" smtClean="0"/>
              <a:t>Input Level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1215"/>
            <a:ext cx="8915400" cy="765235"/>
          </a:xfrm>
        </p:spPr>
        <p:txBody>
          <a:bodyPr>
            <a:normAutofit/>
          </a:bodyPr>
          <a:lstStyle/>
          <a:p>
            <a:r>
              <a:rPr lang="en-US" dirty="0" smtClean="0"/>
              <a:t>Suppose you have an input signal that can be anywhere from 3 to 24VDC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87" y="2580424"/>
            <a:ext cx="3048000" cy="3133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19170" y="33434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 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2655" y="3962621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3-24VDC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36298" y="5887915"/>
            <a:ext cx="344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NPN Switch pulls GPIO</a:t>
            </a:r>
          </a:p>
          <a:p>
            <a:r>
              <a:rPr lang="en-US" dirty="0" smtClean="0"/>
              <a:t>low when input goes high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36298" y="3870288"/>
            <a:ext cx="997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2N2222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2N3904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54473" y="2938144"/>
            <a:ext cx="391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Ras</a:t>
            </a:r>
            <a:r>
              <a:rPr lang="en-US" dirty="0" smtClean="0"/>
              <a:t> Pi Internal or External Pull-up Resistor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0738" y="2321169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Non-Isolated Wide Range Input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3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6107"/>
            <a:ext cx="8915400" cy="5011946"/>
          </a:xfrm>
        </p:spPr>
        <p:txBody>
          <a:bodyPr>
            <a:normAutofit/>
          </a:bodyPr>
          <a:lstStyle/>
          <a:p>
            <a:r>
              <a:rPr lang="en-US" dirty="0" smtClean="0"/>
              <a:t>Who am I ?</a:t>
            </a:r>
          </a:p>
          <a:p>
            <a:pPr lvl="1"/>
            <a:r>
              <a:rPr lang="en-US" dirty="0" smtClean="0"/>
              <a:t>Electrical engineer for a large U.S. company</a:t>
            </a:r>
          </a:p>
          <a:p>
            <a:pPr lvl="1"/>
            <a:r>
              <a:rPr lang="en-US" dirty="0" smtClean="0"/>
              <a:t>Wide background including embedded, analog, digital, power, RF and circuit board design</a:t>
            </a:r>
          </a:p>
          <a:p>
            <a:pPr lvl="1"/>
            <a:r>
              <a:rPr lang="en-US" dirty="0" smtClean="0"/>
              <a:t>Novice Raspberry Pi user, experienced Arduino user, 20 years experience using 8051, PIC, ARM processor in custom applications</a:t>
            </a:r>
          </a:p>
          <a:p>
            <a:pPr lvl="1"/>
            <a:r>
              <a:rPr lang="en-US" dirty="0" smtClean="0"/>
              <a:t>Passionate engineering hobbyist for 30+ years</a:t>
            </a:r>
          </a:p>
          <a:p>
            <a:r>
              <a:rPr lang="en-US" dirty="0" smtClean="0"/>
              <a:t>What am I doing here ?</a:t>
            </a:r>
          </a:p>
          <a:p>
            <a:pPr lvl="1"/>
            <a:r>
              <a:rPr lang="en-US" dirty="0" smtClean="0"/>
              <a:t>Basic electrical engineering relevant to Raspberry Pi / Arduino users</a:t>
            </a:r>
          </a:p>
          <a:p>
            <a:pPr lvl="1"/>
            <a:r>
              <a:rPr lang="en-US" dirty="0" smtClean="0"/>
              <a:t>Targeted audience is hardware novices and software centric people that want to delve into using Raspberry Pi to interface to hardware</a:t>
            </a:r>
          </a:p>
          <a:p>
            <a:pPr lvl="1"/>
            <a:r>
              <a:rPr lang="en-US" dirty="0" smtClean="0"/>
              <a:t>Most of the techniques shown here are generic techniques that are applicable to other platforms (i.e. Arduino)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how techniques that can be implemented with a limited number of very basic and inexpensive parts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9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218" y="2214210"/>
            <a:ext cx="2904964" cy="4507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/>
          <a:lstStyle/>
          <a:p>
            <a:r>
              <a:rPr lang="en-US" dirty="0" smtClean="0"/>
              <a:t>Isolated Digital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1215"/>
            <a:ext cx="8915400" cy="76523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Suppose you have an input signal that can be anywhere from 3 to 24VDC</a:t>
            </a:r>
          </a:p>
          <a:p>
            <a:r>
              <a:rPr lang="en-US" dirty="0" smtClean="0"/>
              <a:t>This circuit offers electrical isolation so that there is no path through from the inputs to the </a:t>
            </a:r>
            <a:r>
              <a:rPr lang="en-US" dirty="0" err="1" smtClean="0"/>
              <a:t>Ras</a:t>
            </a:r>
            <a:r>
              <a:rPr lang="en-US" dirty="0" smtClean="0"/>
              <a:t> 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626" y="292310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GPIO 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3258" y="300110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3-24VDC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04920" y="4340889"/>
            <a:ext cx="9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2N2222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07150" y="2538778"/>
            <a:ext cx="467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Ras</a:t>
            </a:r>
            <a:r>
              <a:rPr lang="en-US" dirty="0" smtClean="0"/>
              <a:t> Pi Internal or External Pull-up Resistor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332" y="4185994"/>
            <a:ext cx="4931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R3, LED1, Q1, and R2 make a constant current sink that maintains a constant current of ~6mA through the LED portion of the </a:t>
            </a:r>
            <a:r>
              <a:rPr lang="en-US" dirty="0" err="1" smtClean="0"/>
              <a:t>optoisolator</a:t>
            </a:r>
            <a:r>
              <a:rPr lang="en-US" dirty="0" smtClean="0"/>
              <a:t> across the input range of </a:t>
            </a:r>
            <a:r>
              <a:rPr lang="en-US" dirty="0" smtClean="0"/>
              <a:t>3-24VDC.</a:t>
            </a:r>
          </a:p>
          <a:p>
            <a:r>
              <a:rPr lang="en-US" dirty="0" smtClean="0"/>
              <a:t>LED1 which is a red LED serves as a voltage reference for the current sink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79566" y="3816662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Ras</a:t>
            </a:r>
            <a:r>
              <a:rPr lang="en-US" dirty="0" smtClean="0"/>
              <a:t> Pi </a:t>
            </a:r>
            <a:r>
              <a:rPr lang="en-US" dirty="0" err="1" smtClean="0"/>
              <a:t>Gnd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36853" y="2011141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Isolated Wide Range Input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Grounding, Signal Integrity and Electrical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7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>
            <a:normAutofit/>
          </a:bodyPr>
          <a:lstStyle/>
          <a:p>
            <a:r>
              <a:rPr lang="en-US" dirty="0" smtClean="0"/>
              <a:t>Grounding &amp; Power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3744"/>
            <a:ext cx="8915400" cy="1162742"/>
          </a:xfrm>
        </p:spPr>
        <p:txBody>
          <a:bodyPr>
            <a:normAutofit/>
          </a:bodyPr>
          <a:lstStyle/>
          <a:p>
            <a:r>
              <a:rPr lang="en-US" dirty="0" smtClean="0"/>
              <a:t>To the greatest extent possible, try to use a single point grounding scheme when you build systems.</a:t>
            </a:r>
          </a:p>
          <a:p>
            <a:r>
              <a:rPr lang="en-US" dirty="0" smtClean="0"/>
              <a:t>Use of a poor grounding scheme in systems can lead to all kinds of issues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077308" y="3147646"/>
            <a:ext cx="1283677" cy="940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93678" y="3147645"/>
            <a:ext cx="1283677" cy="940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71592" y="3147645"/>
            <a:ext cx="1283677" cy="940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87962" y="3147646"/>
            <a:ext cx="1283677" cy="940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2" name="Elbow Connector 21"/>
          <p:cNvCxnSpPr>
            <a:stCxn id="7" idx="2"/>
          </p:cNvCxnSpPr>
          <p:nvPr/>
        </p:nvCxnSpPr>
        <p:spPr>
          <a:xfrm rot="5400000">
            <a:off x="6295294" y="1151792"/>
            <a:ext cx="597877" cy="64711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" idx="2"/>
          </p:cNvCxnSpPr>
          <p:nvPr/>
        </p:nvCxnSpPr>
        <p:spPr>
          <a:xfrm rot="5400000">
            <a:off x="5515710" y="2291859"/>
            <a:ext cx="501159" cy="40942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</p:cNvCxnSpPr>
          <p:nvPr/>
        </p:nvCxnSpPr>
        <p:spPr>
          <a:xfrm rot="5400000">
            <a:off x="4670182" y="3427533"/>
            <a:ext cx="404447" cy="1726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58663" y="4088421"/>
            <a:ext cx="0" cy="597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4" idx="2"/>
          </p:cNvCxnSpPr>
          <p:nvPr/>
        </p:nvCxnSpPr>
        <p:spPr>
          <a:xfrm flipV="1">
            <a:off x="3719146" y="4088423"/>
            <a:ext cx="1" cy="50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010760" y="4088421"/>
            <a:ext cx="0" cy="404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77308" y="5542085"/>
            <a:ext cx="1283677" cy="940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093678" y="5542084"/>
            <a:ext cx="1283677" cy="940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171592" y="5542084"/>
            <a:ext cx="1283677" cy="940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9187962" y="5542085"/>
            <a:ext cx="1283677" cy="940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1" name="Straight Connector 40"/>
          <p:cNvCxnSpPr>
            <a:stCxn id="36" idx="3"/>
            <a:endCxn id="37" idx="1"/>
          </p:cNvCxnSpPr>
          <p:nvPr/>
        </p:nvCxnSpPr>
        <p:spPr>
          <a:xfrm flipV="1">
            <a:off x="4360985" y="6012473"/>
            <a:ext cx="7326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3"/>
            <a:endCxn id="38" idx="1"/>
          </p:cNvCxnSpPr>
          <p:nvPr/>
        </p:nvCxnSpPr>
        <p:spPr>
          <a:xfrm>
            <a:off x="6377355" y="6012473"/>
            <a:ext cx="79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3"/>
            <a:endCxn id="39" idx="1"/>
          </p:cNvCxnSpPr>
          <p:nvPr/>
        </p:nvCxnSpPr>
        <p:spPr>
          <a:xfrm>
            <a:off x="8455269" y="6012473"/>
            <a:ext cx="7326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27838" y="5108331"/>
            <a:ext cx="7772400" cy="16793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927838" y="5120054"/>
            <a:ext cx="7543801" cy="16676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7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>
            <a:normAutofit/>
          </a:bodyPr>
          <a:lstStyle/>
          <a:p>
            <a:r>
              <a:rPr lang="en-US" dirty="0" smtClean="0"/>
              <a:t>Bypass Capacitors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1216"/>
            <a:ext cx="8915400" cy="3234906"/>
          </a:xfrm>
        </p:spPr>
        <p:txBody>
          <a:bodyPr>
            <a:normAutofit/>
          </a:bodyPr>
          <a:lstStyle/>
          <a:p>
            <a:r>
              <a:rPr lang="en-US" dirty="0" smtClean="0"/>
              <a:t>Use bypass capacitors on sensors and IC’s like A/D converters etc.</a:t>
            </a:r>
          </a:p>
          <a:p>
            <a:pPr lvl="1"/>
            <a:r>
              <a:rPr lang="en-US" dirty="0" smtClean="0"/>
              <a:t>0.1uF is a common value used for local decoupling capacitors on IC’s</a:t>
            </a:r>
          </a:p>
          <a:p>
            <a:r>
              <a:rPr lang="en-US" dirty="0" smtClean="0"/>
              <a:t>Provides a local reservoir of charge at the sensor or IC which can combat the effects of interconnect inductance such as wires.</a:t>
            </a:r>
          </a:p>
          <a:p>
            <a:r>
              <a:rPr lang="en-US" dirty="0" smtClean="0"/>
              <a:t>Without the bypass capacitor, there can be an excessive amount of voltage ripple at the input to the device</a:t>
            </a:r>
          </a:p>
          <a:p>
            <a:r>
              <a:rPr lang="en-US" dirty="0" smtClean="0"/>
              <a:t>Many IC’s and sensors will exhibit erratic behavior if decoupling capacitors are not used.</a:t>
            </a:r>
          </a:p>
          <a:p>
            <a:r>
              <a:rPr lang="en-US" dirty="0" smtClean="0"/>
              <a:t>Put the decoupling capacitor as close to the input voltage pin as possible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487" y="4546122"/>
            <a:ext cx="2958142" cy="19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0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>
            <a:normAutofit/>
          </a:bodyPr>
          <a:lstStyle/>
          <a:p>
            <a:r>
              <a:rPr lang="en-US" dirty="0" smtClean="0"/>
              <a:t>EMI Control / Signal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1215"/>
            <a:ext cx="8915400" cy="52879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EMI (Electro Magnetic Interference)</a:t>
            </a:r>
          </a:p>
          <a:p>
            <a:r>
              <a:rPr lang="en-US" dirty="0" smtClean="0"/>
              <a:t>Using simple twisted pairs for power distribution and routing of signals can go a long way towards controlling EMI and maintaining good signal integrity.</a:t>
            </a:r>
          </a:p>
          <a:p>
            <a:r>
              <a:rPr lang="en-US" dirty="0" smtClean="0"/>
              <a:t>Remember that when a current flows in a wire, it generates a magnetic field around the wire according to the right hand rule.</a:t>
            </a:r>
          </a:p>
          <a:p>
            <a:pPr lvl="1"/>
            <a:r>
              <a:rPr lang="en-US" dirty="0" smtClean="0"/>
              <a:t>If we have two wires that are tightly twisted together with equal and opposite currents in them, then the magnetic fields cancel each other.</a:t>
            </a:r>
          </a:p>
          <a:p>
            <a:pPr lvl="1"/>
            <a:r>
              <a:rPr lang="en-US" dirty="0" smtClean="0"/>
              <a:t>This prevents those fields from coupling into adjacent wires !</a:t>
            </a:r>
          </a:p>
          <a:p>
            <a:r>
              <a:rPr lang="en-US" dirty="0" smtClean="0"/>
              <a:t>By the same token, twisting signal wires together makes them much less susceptible to picking up noise by stray magnetic fields</a:t>
            </a:r>
          </a:p>
          <a:p>
            <a:pPr lvl="1"/>
            <a:r>
              <a:rPr lang="en-US" dirty="0" smtClean="0"/>
              <a:t>A magnetic field cutting across a single separated wire can generate a voltage in it.</a:t>
            </a:r>
          </a:p>
          <a:p>
            <a:pPr lvl="1"/>
            <a:r>
              <a:rPr lang="en-US" dirty="0" smtClean="0"/>
              <a:t>A magnetic field cutting across a twisted pair generates equal and opposite signals that cancel</a:t>
            </a:r>
          </a:p>
          <a:p>
            <a:r>
              <a:rPr lang="en-US" dirty="0" smtClean="0"/>
              <a:t>Twisted pairs are also very good for data communications like Ethernet and RS-422 because they have what is known as a characteristic impedance which allows us to avoid reflections if our circuit is designed properly. </a:t>
            </a:r>
          </a:p>
          <a:p>
            <a:r>
              <a:rPr lang="en-US" dirty="0" smtClean="0"/>
              <a:t>You can make long consistent twisted pairs with a cordless drill using a simple metal hook made from coat hanger wire 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711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>
            <a:normAutofit/>
          </a:bodyPr>
          <a:lstStyle/>
          <a:p>
            <a:r>
              <a:rPr lang="en-US" dirty="0" smtClean="0"/>
              <a:t>DC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1216"/>
            <a:ext cx="8915400" cy="232693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Brush type DC motors can generate very large magnitude EMI spikes in the hundreds of volts  which can cause all kinds of problems !</a:t>
            </a:r>
          </a:p>
          <a:p>
            <a:pPr lvl="1"/>
            <a:r>
              <a:rPr lang="en-US" dirty="0" smtClean="0"/>
              <a:t>Arcing brushes produce broadband (kHz to hundreds of MHz) noise</a:t>
            </a:r>
          </a:p>
          <a:p>
            <a:pPr lvl="1"/>
            <a:r>
              <a:rPr lang="en-US" dirty="0" smtClean="0"/>
              <a:t>Capacitor across terminals shunts (short circuits) differential mode noise.  Capacitors to motor case shunt common mode noise.</a:t>
            </a:r>
            <a:endParaRPr lang="en-US" dirty="0" smtClean="0"/>
          </a:p>
          <a:p>
            <a:r>
              <a:rPr lang="en-US" dirty="0" smtClean="0"/>
              <a:t>Need to control this problem at the motor before it has a chance to propagate</a:t>
            </a:r>
          </a:p>
          <a:p>
            <a:r>
              <a:rPr lang="en-US" dirty="0" smtClean="0"/>
              <a:t>Using a medium frequency range ferrite core with 1-3 turns of both wires through it at the motor can provide additional suppression by making it difficult for the noise to travel down the cable. </a:t>
            </a:r>
          </a:p>
          <a:p>
            <a:pPr lvl="1"/>
            <a:r>
              <a:rPr lang="en-US" dirty="0"/>
              <a:t>Laird </a:t>
            </a:r>
            <a:r>
              <a:rPr lang="en-US" dirty="0" smtClean="0"/>
              <a:t>LFB090050-000 available at </a:t>
            </a:r>
            <a:r>
              <a:rPr lang="en-US" dirty="0" err="1" smtClean="0"/>
              <a:t>Digikey</a:t>
            </a:r>
            <a:r>
              <a:rPr lang="en-US" dirty="0" smtClean="0"/>
              <a:t> for $0.19 each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900792"/>
            <a:ext cx="3105608" cy="26346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907" y="3900792"/>
            <a:ext cx="2767011" cy="26346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07417" y="3900792"/>
            <a:ext cx="2918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Solder a 0.1uF ceramic capacitor across the two motor terminals</a:t>
            </a:r>
          </a:p>
          <a:p>
            <a:endParaRPr lang="en-US" dirty="0" smtClean="0"/>
          </a:p>
          <a:p>
            <a:r>
              <a:rPr lang="en-US" dirty="0" smtClean="0"/>
              <a:t>Solder a 0.1uF ceramic capacitor between each motor terminal and the 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5377" y="0"/>
            <a:ext cx="67040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 credits:</a:t>
            </a:r>
          </a:p>
          <a:p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electronics.stackexchange.com/questions/19517/why-connect-capacitors-to-motor-body</a:t>
            </a:r>
            <a:endParaRPr lang="en-US" sz="1000" dirty="0" smtClean="0"/>
          </a:p>
          <a:p>
            <a:r>
              <a:rPr lang="en-US" sz="1000" dirty="0">
                <a:hlinkClick r:id="rId6"/>
              </a:rPr>
              <a:t>https://</a:t>
            </a:r>
            <a:r>
              <a:rPr lang="en-US" sz="1000" dirty="0" smtClean="0">
                <a:hlinkClick r:id="rId6"/>
              </a:rPr>
              <a:t>electronics.stackexchange.com/questions/239321/how-to-connect-flyback-diodes-on-a-h-bridge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1404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95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>
            <a:normAutofit/>
          </a:bodyPr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03084" y="1483743"/>
            <a:ext cx="3781891" cy="2475782"/>
          </a:xfrm>
        </p:spPr>
        <p:txBody>
          <a:bodyPr>
            <a:normAutofit/>
          </a:bodyPr>
          <a:lstStyle/>
          <a:p>
            <a:r>
              <a:rPr lang="en-US" dirty="0" smtClean="0"/>
              <a:t>The Art of Electronics</a:t>
            </a:r>
          </a:p>
          <a:p>
            <a:pPr lvl="1"/>
            <a:r>
              <a:rPr lang="en-US" dirty="0" smtClean="0"/>
              <a:t>Paul Horowitz &amp; Winfield Hill</a:t>
            </a:r>
          </a:p>
          <a:p>
            <a:pPr lvl="1"/>
            <a:r>
              <a:rPr lang="en-US" dirty="0" smtClean="0"/>
              <a:t>Best book on applied electronics ever written !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Edition was just published in 2016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133068"/>
            <a:ext cx="2213215" cy="28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1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I/O Pins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12497"/>
            <a:ext cx="5559037" cy="51125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Raspberry Pi 3 is based around </a:t>
            </a:r>
            <a:r>
              <a:rPr lang="en-US" dirty="0"/>
              <a:t>a Broadcom </a:t>
            </a:r>
            <a:r>
              <a:rPr lang="en-US" dirty="0" smtClean="0"/>
              <a:t>BCM2837 CPU</a:t>
            </a:r>
          </a:p>
          <a:p>
            <a:r>
              <a:rPr lang="en-US" dirty="0" smtClean="0"/>
              <a:t>40 GPIO (General Purpose Input Output) pins</a:t>
            </a:r>
          </a:p>
          <a:p>
            <a:pPr lvl="1"/>
            <a:r>
              <a:rPr lang="en-US" dirty="0" smtClean="0"/>
              <a:t>3.3 volt logic – Will not tolerate 5V or greater input voltages – Immediate damage will occur</a:t>
            </a:r>
          </a:p>
          <a:p>
            <a:pPr lvl="1"/>
            <a:r>
              <a:rPr lang="en-US" dirty="0" smtClean="0"/>
              <a:t>Can source or sink up to 16mA per pin depending on how pins are configured</a:t>
            </a:r>
          </a:p>
          <a:p>
            <a:pPr lvl="2"/>
            <a:r>
              <a:rPr lang="en-US" dirty="0" smtClean="0"/>
              <a:t>Raspberry Pi 3 was designed for ~3mA per pin for a maximum total of 120mA </a:t>
            </a:r>
          </a:p>
          <a:p>
            <a:pPr lvl="1"/>
            <a:r>
              <a:rPr lang="en-US" dirty="0" smtClean="0"/>
              <a:t>Pins used as inputs can be configured to utilize hysteresis which is good for “sloppy” input signals to reduce chatter</a:t>
            </a:r>
          </a:p>
          <a:p>
            <a:pPr lvl="1"/>
            <a:r>
              <a:rPr lang="en-US" dirty="0" smtClean="0"/>
              <a:t>Input pins can utilize built in “pull up / down” resistors</a:t>
            </a:r>
          </a:p>
          <a:p>
            <a:pPr lvl="2"/>
            <a:r>
              <a:rPr lang="en-US" dirty="0" smtClean="0"/>
              <a:t>Good for reading switches and keypads</a:t>
            </a:r>
          </a:p>
          <a:p>
            <a:pPr lvl="2"/>
            <a:r>
              <a:rPr lang="en-US" dirty="0" smtClean="0"/>
              <a:t>Saves additional resistors that would normally be required</a:t>
            </a:r>
          </a:p>
          <a:p>
            <a:pPr lvl="1"/>
            <a:r>
              <a:rPr lang="en-US" dirty="0" smtClean="0"/>
              <a:t>I/O pins are not intended to drive substantial loads directly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296" y="813765"/>
            <a:ext cx="3419475" cy="285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35296" y="3802075"/>
            <a:ext cx="3419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Image Source</a:t>
            </a:r>
          </a:p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www.mosaic-industries.com/embedded-systems/microcontroller-projects/raspberry-pi/gpio-pin-electrical-specifications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35296" y="4934309"/>
            <a:ext cx="3419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Good Links:</a:t>
            </a:r>
          </a:p>
          <a:p>
            <a:r>
              <a:rPr lang="en-US" sz="1000" dirty="0">
                <a:hlinkClick r:id="rId4"/>
              </a:rPr>
              <a:t>http://</a:t>
            </a:r>
            <a:r>
              <a:rPr lang="en-US" sz="1000" dirty="0" smtClean="0">
                <a:hlinkClick r:id="rId4"/>
              </a:rPr>
              <a:t>www.mosaic-industries.com/embedded-systems/microcontroller-projects/raspberry-pi/gpio-pin-electrical-specifications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>
                <a:hlinkClick r:id="rId5"/>
              </a:rPr>
              <a:t>https://</a:t>
            </a:r>
            <a:r>
              <a:rPr lang="en-US" sz="1000" dirty="0" smtClean="0">
                <a:hlinkClick r:id="rId5"/>
              </a:rPr>
              <a:t>www.scribd.com/doc/101830961/GPIO-Pads-Control2</a:t>
            </a:r>
            <a:endParaRPr lang="en-US" sz="1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Scorch Your Pi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313" y="1431985"/>
            <a:ext cx="8915400" cy="50033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Raspberry Pi and many other electronics are quite susceptible to damage by static electricity (ESD).</a:t>
            </a:r>
          </a:p>
          <a:p>
            <a:pPr lvl="1"/>
            <a:r>
              <a:rPr lang="en-US" dirty="0" smtClean="0"/>
              <a:t>Invest in an ESD mat and wrist strap – weakly conductive but enough to drain off static electricity.  </a:t>
            </a:r>
            <a:r>
              <a:rPr lang="en-US" i="1" dirty="0" smtClean="0"/>
              <a:t>This is especially important in the winter when humidity is low !</a:t>
            </a:r>
          </a:p>
          <a:p>
            <a:pPr lvl="1"/>
            <a:r>
              <a:rPr lang="en-US" i="1" dirty="0" smtClean="0"/>
              <a:t>You must ground the mat and strap properly for it to work !</a:t>
            </a:r>
          </a:p>
          <a:p>
            <a:r>
              <a:rPr lang="en-US" dirty="0" smtClean="0"/>
              <a:t>If your application can tolerate it, putting a resistor in series with an I/O pin is simple protection against over current damage caused by shorting I/O’s to ground or 3.3V</a:t>
            </a:r>
          </a:p>
          <a:p>
            <a:pPr lvl="1"/>
            <a:r>
              <a:rPr lang="en-US" dirty="0" smtClean="0"/>
              <a:t>R = V/I so to limit current to say 10mA, R = 3.3V / 0.01A = 330 ohms</a:t>
            </a:r>
          </a:p>
          <a:p>
            <a:pPr lvl="1"/>
            <a:r>
              <a:rPr lang="en-US" dirty="0" smtClean="0"/>
              <a:t>Somewhere between 1k and 10k ohms is a good choice if there is little current draw</a:t>
            </a:r>
          </a:p>
          <a:p>
            <a:r>
              <a:rPr lang="en-US" dirty="0" smtClean="0"/>
              <a:t>TVS diodes (</a:t>
            </a:r>
            <a:r>
              <a:rPr lang="en-US" dirty="0" err="1" smtClean="0"/>
              <a:t>Transorb</a:t>
            </a:r>
            <a:r>
              <a:rPr lang="en-US" dirty="0" smtClean="0"/>
              <a:t>) or MOV’s can provide additional protection against over voltage damage, particularly when combined with series resistance</a:t>
            </a:r>
          </a:p>
          <a:p>
            <a:pPr lvl="1"/>
            <a:r>
              <a:rPr lang="en-US" i="1" dirty="0" smtClean="0"/>
              <a:t>May have to solder wires to surface mount device to get low voltage parts (3.3V) for TVS diodes</a:t>
            </a:r>
          </a:p>
          <a:p>
            <a:pPr lvl="1"/>
            <a:r>
              <a:rPr lang="en-US" i="1" dirty="0" smtClean="0"/>
              <a:t>Can also use 2 schottky diodes such as 1N5817 between GND and +3.3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071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Protecting Raspberry Pi I/O pins with series resistance and optional clamping diodes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772" y="831970"/>
            <a:ext cx="4645913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3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and Power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6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Bipolar Transistor</a:t>
            </a:r>
          </a:p>
        </p:txBody>
      </p:sp>
      <p:sp>
        <p:nvSpPr>
          <p:cNvPr id="7172" name="Rectangle 25"/>
          <p:cNvSpPr>
            <a:spLocks noGrp="1" noChangeArrowheads="1"/>
          </p:cNvSpPr>
          <p:nvPr>
            <p:ph idx="1"/>
          </p:nvPr>
        </p:nvSpPr>
        <p:spPr>
          <a:xfrm>
            <a:off x="1837592" y="1153458"/>
            <a:ext cx="8452339" cy="50296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Bipolar Transistor – 2 Simple Rules</a:t>
            </a:r>
          </a:p>
          <a:p>
            <a:pPr lvl="1"/>
            <a:r>
              <a:rPr lang="en-US" dirty="0" smtClean="0"/>
              <a:t>A tiny current flowing between the base and the emitter causes a MUCH larger current to flow between the collector and the emitter.  Typical current gain is ~100 – 500 for a modern small signal transistor.</a:t>
            </a:r>
          </a:p>
          <a:p>
            <a:pPr lvl="1"/>
            <a:r>
              <a:rPr lang="en-US" dirty="0" smtClean="0"/>
              <a:t>Transistor starts to turn on when voltage between base and emitter exceeds ~0.7V</a:t>
            </a:r>
          </a:p>
          <a:p>
            <a:r>
              <a:rPr lang="en-US" dirty="0" smtClean="0"/>
              <a:t>Transistors can be used to :</a:t>
            </a:r>
          </a:p>
          <a:p>
            <a:pPr lvl="1"/>
            <a:r>
              <a:rPr lang="en-US" dirty="0" smtClean="0"/>
              <a:t>Amplify (make bigger) voltages</a:t>
            </a:r>
          </a:p>
          <a:p>
            <a:pPr lvl="1"/>
            <a:r>
              <a:rPr lang="en-US" dirty="0" smtClean="0"/>
              <a:t>Amplify current</a:t>
            </a:r>
          </a:p>
          <a:p>
            <a:pPr lvl="1"/>
            <a:r>
              <a:rPr lang="en-US" dirty="0" smtClean="0"/>
              <a:t>Act as an on / off switch</a:t>
            </a:r>
          </a:p>
          <a:p>
            <a:r>
              <a:rPr lang="en-US" dirty="0" smtClean="0"/>
              <a:t>NPN vs. PNP Transistors</a:t>
            </a:r>
          </a:p>
          <a:p>
            <a:pPr lvl="1"/>
            <a:r>
              <a:rPr lang="en-US" dirty="0" smtClean="0"/>
              <a:t>“Complementary”</a:t>
            </a:r>
          </a:p>
          <a:p>
            <a:pPr lvl="1"/>
            <a:r>
              <a:rPr lang="en-US" dirty="0" smtClean="0"/>
              <a:t>Opposite Polarity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EFC63E-F8D9-44BB-A462-AC735E845F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2946" name="AutoShape 2" descr="File:Transistorer (croped).jpg"/>
          <p:cNvSpPr>
            <a:spLocks noChangeAspect="1" noChangeArrowheads="1"/>
          </p:cNvSpPr>
          <p:nvPr/>
        </p:nvSpPr>
        <p:spPr bwMode="auto">
          <a:xfrm>
            <a:off x="1587500" y="-136525"/>
            <a:ext cx="3371850" cy="45243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356" y="2817496"/>
            <a:ext cx="12668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rc 15"/>
          <p:cNvSpPr/>
          <p:nvPr/>
        </p:nvSpPr>
        <p:spPr>
          <a:xfrm>
            <a:off x="7019108" y="3727269"/>
            <a:ext cx="1036320" cy="115824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908870" y="2952207"/>
            <a:ext cx="8708" cy="128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95704" y="3257007"/>
            <a:ext cx="161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1mA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Into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Base</a:t>
            </a:r>
          </a:p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Emitter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34996" y="3052354"/>
            <a:ext cx="1306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100mA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into</a:t>
            </a:r>
          </a:p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Collector</a:t>
            </a:r>
          </a:p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and</a:t>
            </a:r>
          </a:p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Emitter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3656" y="5000625"/>
            <a:ext cx="13525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5978435" y="5351419"/>
            <a:ext cx="161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1mA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Into</a:t>
            </a:r>
          </a:p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Emitter and</a:t>
            </a:r>
          </a:p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Base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61271" y="5155474"/>
            <a:ext cx="1502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100mA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into</a:t>
            </a:r>
          </a:p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Emitter</a:t>
            </a:r>
          </a:p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and</a:t>
            </a:r>
          </a:p>
          <a:p>
            <a:pPr algn="ctr"/>
            <a:r>
              <a:rPr lang="en-US" sz="1600" b="1" dirty="0">
                <a:latin typeface="Arial" pitchFamily="34" charset="0"/>
                <a:cs typeface="Arial" pitchFamily="34" charset="0"/>
              </a:rPr>
              <a:t>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Collector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913224" y="5020493"/>
            <a:ext cx="8708" cy="1288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5400000">
            <a:off x="6988629" y="4358640"/>
            <a:ext cx="1036320" cy="115824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087292" y="4702629"/>
            <a:ext cx="4447359" cy="16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00850" y="4296455"/>
            <a:ext cx="3161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NPN Transistor With Gain of 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86561" y="6391275"/>
            <a:ext cx="3146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PNP Transistor With Gain of 100</a:t>
            </a:r>
          </a:p>
        </p:txBody>
      </p:sp>
    </p:spTree>
    <p:extLst>
      <p:ext uri="{BB962C8B-B14F-4D97-AF65-F5344CB8AC3E}">
        <p14:creationId xmlns:p14="http://schemas.microsoft.com/office/powerpoint/2010/main" val="1936201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7105"/>
          </a:xfrm>
        </p:spPr>
        <p:txBody>
          <a:bodyPr/>
          <a:lstStyle/>
          <a:p>
            <a:r>
              <a:rPr lang="en-US" dirty="0" smtClean="0"/>
              <a:t>Driving Relays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3743"/>
            <a:ext cx="8915400" cy="4427479"/>
          </a:xfrm>
        </p:spPr>
        <p:txBody>
          <a:bodyPr>
            <a:normAutofit/>
          </a:bodyPr>
          <a:lstStyle/>
          <a:p>
            <a:r>
              <a:rPr lang="en-US" dirty="0" smtClean="0"/>
              <a:t>What is a Relay?</a:t>
            </a:r>
          </a:p>
          <a:p>
            <a:pPr lvl="1"/>
            <a:r>
              <a:rPr lang="en-US" dirty="0" smtClean="0"/>
              <a:t>Relay is an electromechanical switch that uses an electromagnet to open and close a set of contacts.</a:t>
            </a:r>
          </a:p>
          <a:p>
            <a:pPr lvl="1"/>
            <a:r>
              <a:rPr lang="en-US" dirty="0" smtClean="0"/>
              <a:t>Good for turning on big loads like motors</a:t>
            </a:r>
          </a:p>
          <a:p>
            <a:pPr lvl="1"/>
            <a:r>
              <a:rPr lang="en-US" dirty="0" smtClean="0"/>
              <a:t>Rugged, easy to use, lots of options on contacts</a:t>
            </a:r>
          </a:p>
          <a:p>
            <a:pPr lvl="2"/>
            <a:r>
              <a:rPr lang="en-US" dirty="0" smtClean="0"/>
              <a:t>Normally on/off contacts, multiple poles etc.</a:t>
            </a:r>
          </a:p>
          <a:p>
            <a:pPr lvl="1"/>
            <a:r>
              <a:rPr lang="en-US" dirty="0" smtClean="0"/>
              <a:t>Electrical isolation lets us easily operate something like a 115VAC load safely</a:t>
            </a:r>
          </a:p>
          <a:p>
            <a:r>
              <a:rPr lang="en-US" dirty="0" smtClean="0"/>
              <a:t>Can’t drive a relay directly with a GPIO pin; need some additional circuitry</a:t>
            </a:r>
          </a:p>
          <a:p>
            <a:pPr lvl="1"/>
            <a:r>
              <a:rPr lang="en-US" dirty="0" smtClean="0"/>
              <a:t>Need a transistor to boost the available drive current from the GPIO pin</a:t>
            </a:r>
          </a:p>
        </p:txBody>
      </p:sp>
    </p:spTree>
    <p:extLst>
      <p:ext uri="{BB962C8B-B14F-4D97-AF65-F5344CB8AC3E}">
        <p14:creationId xmlns:p14="http://schemas.microsoft.com/office/powerpoint/2010/main" val="377621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75" y="1413359"/>
            <a:ext cx="6360445" cy="4556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831" y="589783"/>
            <a:ext cx="8911687" cy="687105"/>
          </a:xfrm>
        </p:spPr>
        <p:txBody>
          <a:bodyPr/>
          <a:lstStyle/>
          <a:p>
            <a:r>
              <a:rPr lang="en-US" dirty="0" smtClean="0"/>
              <a:t>Driving Relays </a:t>
            </a:r>
            <a:r>
              <a:rPr lang="en-US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616" y="1483743"/>
            <a:ext cx="3881359" cy="47704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Q1 is a bipolar transistor which amplifies the very small output current from the Raspberry Pi and allows it to turn the relay coil on and off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D1 is very important and must not be omitted !</a:t>
            </a:r>
          </a:p>
          <a:p>
            <a:pPr lvl="1"/>
            <a:r>
              <a:rPr lang="en-US" dirty="0" smtClean="0"/>
              <a:t>This diode safely shunts what is known as the “</a:t>
            </a:r>
            <a:r>
              <a:rPr lang="en-US" dirty="0" err="1" smtClean="0"/>
              <a:t>flyback</a:t>
            </a:r>
            <a:r>
              <a:rPr lang="en-US" dirty="0" smtClean="0"/>
              <a:t>” voltage that the coil of the relay generates when it turns off.</a:t>
            </a:r>
            <a:endParaRPr lang="en-US" dirty="0"/>
          </a:p>
          <a:p>
            <a:pPr lvl="1"/>
            <a:r>
              <a:rPr lang="en-US" b="1" dirty="0" smtClean="0"/>
              <a:t>Q1 and possibly the Raspberry Pi will be destroyed if D1 is omitted !</a:t>
            </a:r>
          </a:p>
          <a:p>
            <a:r>
              <a:rPr lang="en-US" dirty="0" smtClean="0"/>
              <a:t>R1 is needed to limit the current into the base of Q1</a:t>
            </a:r>
          </a:p>
          <a:p>
            <a:r>
              <a:rPr lang="en-US" dirty="0" smtClean="0"/>
              <a:t>R2 </a:t>
            </a:r>
            <a:r>
              <a:rPr lang="en-US" dirty="0"/>
              <a:t>is optional, but helps ensure that Q1 does not turn on </a:t>
            </a:r>
            <a:r>
              <a:rPr lang="en-US" dirty="0" smtClean="0"/>
              <a:t>accidentally if input is disconnected.</a:t>
            </a:r>
          </a:p>
          <a:p>
            <a:r>
              <a:rPr lang="en-US" dirty="0" smtClean="0"/>
              <a:t>LED and R3 are optional to show when relay is energized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3230" y="318314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3977" y="239526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9298" y="211922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71920" y="148374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+5V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11513" y="132353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+5V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79917" y="299848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43977" y="41608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98334" y="395222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20001" y="47212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36930" y="404435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556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1352</TotalTime>
  <Words>2444</Words>
  <Application>Microsoft Office PowerPoint</Application>
  <PresentationFormat>Widescreen</PresentationFormat>
  <Paragraphs>332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Raspberry Pi Hardware Interfacing</vt:lpstr>
      <vt:lpstr>Introduction</vt:lpstr>
      <vt:lpstr>Raspberry Pi I/O Pins</vt:lpstr>
      <vt:lpstr>Don’t Scorch Your Pi !</vt:lpstr>
      <vt:lpstr>Protecting Raspberry Pi I/O pins with series resistance and optional clamping diodes</vt:lpstr>
      <vt:lpstr>Outputs and Power Switching</vt:lpstr>
      <vt:lpstr>The Bipolar Transistor</vt:lpstr>
      <vt:lpstr>Driving Relays </vt:lpstr>
      <vt:lpstr>Driving Relays Ctd.</vt:lpstr>
      <vt:lpstr>Driving Relays – Circuit Design Example </vt:lpstr>
      <vt:lpstr>Driving Relays – Sample Parts List</vt:lpstr>
      <vt:lpstr>Solid State Relays</vt:lpstr>
      <vt:lpstr>MOSFET’s</vt:lpstr>
      <vt:lpstr>Make Your Own Solid State Switch</vt:lpstr>
      <vt:lpstr>Make Your Own Solid State Switch</vt:lpstr>
      <vt:lpstr>Isolated Solid State Switch</vt:lpstr>
      <vt:lpstr>Digital Inputs</vt:lpstr>
      <vt:lpstr>Pushbuttons</vt:lpstr>
      <vt:lpstr>Input Level Shifting</vt:lpstr>
      <vt:lpstr>Isolated Digital Inputs</vt:lpstr>
      <vt:lpstr>Grounding, Signal Integrity and Electrical Noise</vt:lpstr>
      <vt:lpstr>Grounding &amp; Power Distribution</vt:lpstr>
      <vt:lpstr>Bypass Capacitors</vt:lpstr>
      <vt:lpstr>EMI Control / Signal Integrity</vt:lpstr>
      <vt:lpstr>DC Motors</vt:lpstr>
      <vt:lpstr>Resources</vt:lpstr>
      <vt:lpstr>Books</vt:lpstr>
    </vt:vector>
  </TitlesOfParts>
  <Company>Northrop Grumman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Hardware Interfacing</dc:title>
  <dc:creator>Windgassen, James (ES)</dc:creator>
  <cp:lastModifiedBy>Windgassen, James (ES)</cp:lastModifiedBy>
  <cp:revision>71</cp:revision>
  <dcterms:created xsi:type="dcterms:W3CDTF">2017-07-13T15:30:44Z</dcterms:created>
  <dcterms:modified xsi:type="dcterms:W3CDTF">2017-07-15T02:00:09Z</dcterms:modified>
</cp:coreProperties>
</file>