
<file path=[Content_Types].xml><?xml version="1.0" encoding="utf-8"?>
<Types xmlns="http://schemas.openxmlformats.org/package/2006/content-types">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288" r:id="rId2"/>
    <p:sldId id="290" r:id="rId3"/>
    <p:sldId id="280" r:id="rId4"/>
    <p:sldId id="294" r:id="rId5"/>
    <p:sldId id="293" r:id="rId6"/>
    <p:sldId id="291" r:id="rId7"/>
    <p:sldId id="292"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14" autoAdjust="0"/>
  </p:normalViewPr>
  <p:slideViewPr>
    <p:cSldViewPr>
      <p:cViewPr>
        <p:scale>
          <a:sx n="125" d="100"/>
          <a:sy n="125" d="100"/>
        </p:scale>
        <p:origin x="474" y="-7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5/4/2014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5/4/2014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5/4/2014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5/4/2014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5/4/2014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5/4/2014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5/4/2014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5/4/2014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endParaRPr lang="en-SG" dirty="0" smtClean="0"/>
          </a:p>
        </p:txBody>
      </p:sp>
      <p:graphicFrame>
        <p:nvGraphicFramePr>
          <p:cNvPr id="58372" name="Group 4"/>
          <p:cNvGraphicFramePr>
            <a:graphicFrameLocks noGrp="1"/>
          </p:cNvGraphicFramePr>
          <p:nvPr>
            <p:extLst>
              <p:ext uri="{D42A27DB-BD31-4B8C-83A1-F6EECF244321}">
                <p14:modId xmlns:p14="http://schemas.microsoft.com/office/powerpoint/2010/main" val="2004662060"/>
              </p:ext>
            </p:extLst>
          </p:nvPr>
        </p:nvGraphicFramePr>
        <p:xfrm>
          <a:off x="457200" y="1268760"/>
          <a:ext cx="8207375" cy="325640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endParaRPr kumimoji="0" lang="en-US" sz="1200" b="0" i="0" u="none" strike="noStrike" cap="none" normalizeH="0" baseline="0" dirty="0" smtClean="0">
                        <a:ln>
                          <a:noFill/>
                        </a:ln>
                        <a:solidFill>
                          <a:srgbClr val="000000"/>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652836"/>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56918615"/>
              </p:ext>
            </p:extLst>
          </p:nvPr>
        </p:nvGraphicFramePr>
        <p:xfrm>
          <a:off x="457200" y="764703"/>
          <a:ext cx="8147248" cy="533373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just">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just">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Order Processing Administrator to check for the availability of vessels.</a:t>
                      </a:r>
                      <a:endParaRPr lang="en-US" sz="1000" dirty="0">
                        <a:effectLst/>
                      </a:endParaRPr>
                    </a:p>
                    <a:p>
                      <a:pPr marL="0" marR="0" algn="just">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just">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Order Processing Administrator</a:t>
                      </a:r>
                      <a:endParaRPr lang="en-US" sz="1000">
                        <a:effectLst/>
                      </a:endParaRPr>
                    </a:p>
                    <a:p>
                      <a:pPr marL="0" marR="0" algn="just">
                        <a:spcBef>
                          <a:spcPts val="600"/>
                        </a:spcBef>
                        <a:spcAft>
                          <a:spcPts val="300"/>
                        </a:spcAft>
                      </a:pPr>
                      <a:r>
                        <a:rPr lang="en-GB" sz="1000">
                          <a:effectLst/>
                        </a:rPr>
                        <a:t>and</a:t>
                      </a:r>
                      <a:endParaRPr lang="en-US" sz="1000">
                        <a:effectLst/>
                      </a:endParaRPr>
                    </a:p>
                    <a:p>
                      <a:pPr marL="0" marR="0" algn="just">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just">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just">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Provides quotation details, order details, and sales summary to Sales Team.</a:t>
                      </a:r>
                      <a:endParaRPr lang="en-US" sz="1000">
                        <a:effectLst/>
                      </a:endParaRPr>
                    </a:p>
                    <a:p>
                      <a:pPr marL="0" marR="0" algn="just">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Sales Team</a:t>
                      </a:r>
                      <a:endParaRPr lang="en-US" sz="1000" dirty="0">
                        <a:effectLst/>
                      </a:endParaRPr>
                    </a:p>
                    <a:p>
                      <a:pPr marL="0" marR="0" algn="just">
                        <a:spcBef>
                          <a:spcPts val="600"/>
                        </a:spcBef>
                        <a:spcAft>
                          <a:spcPts val="300"/>
                        </a:spcAft>
                      </a:pPr>
                      <a:r>
                        <a:rPr lang="en-GB" sz="1000" dirty="0">
                          <a:effectLst/>
                        </a:rPr>
                        <a:t>and</a:t>
                      </a:r>
                      <a:endParaRPr lang="en-US" sz="1000" dirty="0">
                        <a:effectLst/>
                      </a:endParaRPr>
                    </a:p>
                    <a:p>
                      <a:pPr marL="0" marR="0" algn="just">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Ensure 24x7 operations, high level redundancies.</a:t>
                      </a:r>
                      <a:endParaRPr lang="en-US" sz="1000" dirty="0">
                        <a:effectLst/>
                      </a:endParaRPr>
                    </a:p>
                    <a:p>
                      <a:pPr marL="0" marR="0" algn="just">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just">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just">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just">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just">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04690482"/>
              </p:ext>
            </p:extLst>
          </p:nvPr>
        </p:nvGraphicFramePr>
        <p:xfrm>
          <a:off x="1115616" y="908720"/>
          <a:ext cx="6010275" cy="4143375"/>
        </p:xfrm>
        <a:graphic>
          <a:graphicData uri="http://schemas.openxmlformats.org/presentationml/2006/ole">
            <mc:AlternateContent xmlns:mc="http://schemas.openxmlformats.org/markup-compatibility/2006">
              <mc:Choice xmlns:v="urn:schemas-microsoft-com:vml" Requires="v">
                <p:oleObj spid="_x0000_s66566" name="Visio" r:id="rId3" imgW="3876697" imgH="2667171" progId="Visio.Drawing.15">
                  <p:embed/>
                </p:oleObj>
              </mc:Choice>
              <mc:Fallback>
                <p:oleObj name="Visio" r:id="rId3" imgW="3876697" imgH="266717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908720"/>
                        <a:ext cx="6010275" cy="414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1624295"/>
              </p:ext>
            </p:extLst>
          </p:nvPr>
        </p:nvGraphicFramePr>
        <p:xfrm>
          <a:off x="457200" y="692695"/>
          <a:ext cx="8229600" cy="5636979"/>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just">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Application Name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just">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just">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Provides vessel information, schedules, and container movement timescales.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just">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Running on a PC at each local office / Custom-built application, written in 1991 by an external software company that has since gone out of business.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just">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just">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just">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just">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757152461"/>
              </p:ext>
            </p:extLst>
          </p:nvPr>
        </p:nvGraphicFramePr>
        <p:xfrm>
          <a:off x="611560" y="836613"/>
          <a:ext cx="6438900" cy="4933950"/>
        </p:xfrm>
        <a:graphic>
          <a:graphicData uri="http://schemas.openxmlformats.org/presentationml/2006/ole">
            <mc:AlternateContent xmlns:mc="http://schemas.openxmlformats.org/markup-compatibility/2006">
              <mc:Choice xmlns:v="urn:schemas-microsoft-com:vml" Requires="v">
                <p:oleObj spid="_x0000_s63494" name="Visio" r:id="rId3" imgW="6442626" imgH="4930616" progId="Visio.Drawing.11">
                  <p:embed/>
                </p:oleObj>
              </mc:Choice>
              <mc:Fallback>
                <p:oleObj name="Visio" r:id="rId3" imgW="6442626" imgH="493061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836613"/>
                        <a:ext cx="6438900" cy="4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53042530"/>
              </p:ext>
            </p:extLst>
          </p:nvPr>
        </p:nvGraphicFramePr>
        <p:xfrm>
          <a:off x="539556" y="764704"/>
          <a:ext cx="8064891" cy="5544616"/>
        </p:xfrm>
        <a:graphic>
          <a:graphicData uri="http://schemas.openxmlformats.org/drawingml/2006/table">
            <a:tbl>
              <a:tblPr firstRow="1" firstCol="1" bandRow="1">
                <a:tableStyleId>{5C22544A-7EE6-4342-B048-85BDC9FD1C3A}</a:tableStyleId>
              </a:tblPr>
              <a:tblGrid>
                <a:gridCol w="975346"/>
                <a:gridCol w="547108"/>
                <a:gridCol w="617211"/>
                <a:gridCol w="342895"/>
                <a:gridCol w="253740"/>
                <a:gridCol w="843525"/>
                <a:gridCol w="407665"/>
                <a:gridCol w="825996"/>
                <a:gridCol w="412235"/>
                <a:gridCol w="617211"/>
                <a:gridCol w="425190"/>
                <a:gridCol w="768085"/>
                <a:gridCol w="514342"/>
                <a:gridCol w="514342"/>
              </a:tblGrid>
              <a:tr h="1664746">
                <a:tc>
                  <a:txBody>
                    <a:bodyPr/>
                    <a:lstStyle/>
                    <a:p>
                      <a:pPr marL="0" marR="0" algn="just">
                        <a:spcBef>
                          <a:spcPts val="600"/>
                        </a:spcBef>
                        <a:spcAft>
                          <a:spcPts val="300"/>
                        </a:spcAft>
                      </a:pPr>
                      <a:r>
                        <a:rPr lang="en-GB" sz="1000" dirty="0">
                          <a:effectLst/>
                        </a:rPr>
                        <a:t>System \ Function</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71755" marR="71755" algn="just">
                        <a:spcBef>
                          <a:spcPts val="600"/>
                        </a:spcBef>
                        <a:spcAft>
                          <a:spcPts val="300"/>
                        </a:spcAft>
                      </a:pPr>
                      <a:r>
                        <a:rPr lang="en-GB" sz="1000" dirty="0">
                          <a:effectLst/>
                        </a:rPr>
                        <a:t>Vessel Loading/Schedules  Maintenance</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Container Movement Timescales Maintenance</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Sales Order Maintenance</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Billing Maintenance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Distribute empty shipping containers by Prediction Engine or Manual Intervention</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Track sales of empty containers</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Track transfer of containers from SG’s vessels to 3</a:t>
                      </a:r>
                      <a:r>
                        <a:rPr lang="en-GB" sz="1000" baseline="30000">
                          <a:effectLst/>
                        </a:rPr>
                        <a:t>rd</a:t>
                      </a:r>
                      <a:r>
                        <a:rPr lang="en-GB" sz="1000">
                          <a:effectLst/>
                        </a:rPr>
                        <a:t> party vessels</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Marketing literature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Account and Financial Information</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Payment</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Human Resource Maintenance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Reporting Function</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Shipment Tracking Maintenance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r>
              <a:tr h="809421">
                <a:tc>
                  <a:txBody>
                    <a:bodyPr/>
                    <a:lstStyle/>
                    <a:p>
                      <a:pPr marL="0" marR="0" algn="just">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697830">
                <a:tc>
                  <a:txBody>
                    <a:bodyPr/>
                    <a:lstStyle/>
                    <a:p>
                      <a:pPr marL="0" marR="0" algn="just">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837395">
                <a:tc>
                  <a:txBody>
                    <a:bodyPr/>
                    <a:lstStyle/>
                    <a:p>
                      <a:pPr marL="0" marR="0" algn="just">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558263">
                <a:tc>
                  <a:txBody>
                    <a:bodyPr/>
                    <a:lstStyle/>
                    <a:p>
                      <a:pPr marL="0" marR="0" algn="just">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558263">
                <a:tc>
                  <a:txBody>
                    <a:bodyPr/>
                    <a:lstStyle/>
                    <a:p>
                      <a:pPr marL="0" marR="0" algn="just">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418698">
                <a:tc>
                  <a:txBody>
                    <a:bodyPr/>
                    <a:lstStyle/>
                    <a:p>
                      <a:pPr marL="0" marR="0" algn="just">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r>
            </a:tbl>
          </a:graphicData>
        </a:graphic>
      </p:graphicFrame>
    </p:spTree>
    <p:extLst>
      <p:ext uri="{BB962C8B-B14F-4D97-AF65-F5344CB8AC3E}">
        <p14:creationId xmlns:p14="http://schemas.microsoft.com/office/powerpoint/2010/main" val="40567521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257</TotalTime>
  <Words>1043</Words>
  <Application>Microsoft Office PowerPoint</Application>
  <PresentationFormat>On-screen Show (4:3)</PresentationFormat>
  <Paragraphs>214</Paragraphs>
  <Slides>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vt:i4>
      </vt:variant>
    </vt:vector>
  </HeadingPairs>
  <TitlesOfParts>
    <vt:vector size="18" baseType="lpstr">
      <vt:lpstr>SimSun</vt:lpstr>
      <vt:lpstr>Arial</vt:lpstr>
      <vt:lpstr>Bookman Old Style</vt:lpstr>
      <vt:lpstr>Calibri</vt:lpstr>
      <vt:lpstr>Gill Sans MT</vt:lpstr>
      <vt:lpstr>Times New Roman</vt:lpstr>
      <vt:lpstr>Wingdings</vt:lpstr>
      <vt:lpstr>Wingdings 3</vt:lpstr>
      <vt:lpstr>Origin</vt:lpstr>
      <vt:lpstr>Microsoft Visio 2003-2010 Drawing</vt:lpstr>
      <vt:lpstr>Microsoft Visio Drawing</vt:lpstr>
      <vt:lpstr>PowerPoint Presentation</vt:lpstr>
      <vt:lpstr>Application Principles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User81</cp:lastModifiedBy>
  <cp:revision>59</cp:revision>
  <dcterms:created xsi:type="dcterms:W3CDTF">2014-04-03T08:01:11Z</dcterms:created>
  <dcterms:modified xsi:type="dcterms:W3CDTF">2014-04-05T04:38:10Z</dcterms:modified>
</cp:coreProperties>
</file>