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80" r:id="rId23"/>
    <p:sldId id="279" r:id="rId24"/>
    <p:sldId id="287" r:id="rId25"/>
    <p:sldId id="284" r:id="rId26"/>
    <p:sldId id="289" r:id="rId27"/>
    <p:sldId id="288" r:id="rId28"/>
    <p:sldId id="285" r:id="rId29"/>
    <p:sldId id="281" r:id="rId30"/>
    <p:sldId id="282" r:id="rId31"/>
    <p:sldId id="283" r:id="rId32"/>
    <p:sldId id="28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BB7F20-84D2-4FA9-96E2-3673CE3F26E7}" type="datetimeFigureOut">
              <a:rPr lang="en-US"/>
              <a:pPr>
                <a:defRPr/>
              </a:pPr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612A9-4E0D-4703-9313-592DB0130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1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BACFA-AE73-4819-9A15-9ABCDE9539A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E4E3B8-7C22-41BE-A6EB-EC56780C28F0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113B4-8CE5-4135-A9B8-B427FA9A2D4A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A5E3CD-9D79-4617-89BA-9F1F51CCE124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D1534-EF97-4B0B-B7DF-52F87E7B666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CAB3F7-5CAC-43CA-B968-58E817BF1687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8AFE3A2-398C-4A97-A4AB-05CC2FE1F89E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7D42-F607-4990-9BC2-DA7D26F4EED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74EC-5D05-43DD-B279-40BFA613B903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6297-6DC2-4EEE-B304-BD65E7E6BF0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28F2-AA1F-48D0-831B-DBB826856A39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C130-DF6B-42C3-9E5A-2FCDE1A2AC6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C22CA-77B2-4EF9-AE43-2E454A5E4312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AFB3B-EF62-43B0-A5CA-2EB0925AD9F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C36F-581E-4EA9-834D-7F9F1E6CF00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09F7A-EDB0-4FBA-8BF7-1B1C3040D3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860A-E301-427F-BF32-617C82C5756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BEEF5-33BE-4E98-844B-DF919FEC92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AB51-E7DE-4456-95F3-1C64D08ED96B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D3FC5-A1F2-4286-9D9A-83B163DDEC8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B0F7C-2F00-4AAD-B1D6-C7021BB3101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D794-D0D9-49BB-B492-1F89C6475FE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38F6-BBA4-4A61-9CC7-E809B47B75AA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6AA0-4902-4251-B48D-4CADC4AECEF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485E4-A636-445C-AFD9-4F7683FC8085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3F3E-3C77-4BA3-AB5D-CD942CDACE5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51179-BE51-4798-AA1B-3217B524B5B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5B34B-00AF-4844-BA7D-97F7C1B9F94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A02C-D05B-41FA-9B2D-E6980CE6442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8A06-6E8E-49E6-860F-BD314423A08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080DCF-21C7-4ABF-8FAD-2E144AD4DBE8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B94165-22F4-4482-BA30-D447F1E8DA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8" r:id="rId2"/>
    <p:sldLayoutId id="2147483734" r:id="rId3"/>
    <p:sldLayoutId id="2147483729" r:id="rId4"/>
    <p:sldLayoutId id="2147483730" r:id="rId5"/>
    <p:sldLayoutId id="2147483735" r:id="rId6"/>
    <p:sldLayoutId id="2147483736" r:id="rId7"/>
    <p:sldLayoutId id="2147483737" r:id="rId8"/>
    <p:sldLayoutId id="2147483738" r:id="rId9"/>
    <p:sldLayoutId id="2147483731" r:id="rId10"/>
    <p:sldLayoutId id="2147483739" r:id="rId11"/>
    <p:sldLayoutId id="214748373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888" y="3886200"/>
            <a:ext cx="6818312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Team 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Constraints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Staff skill set	</a:t>
            </a:r>
          </a:p>
          <a:p>
            <a:pPr eaLnBrk="1" hangingPunct="1"/>
            <a:r>
              <a:rPr lang="en-GB" b="1" smtClean="0"/>
              <a:t>Transition period for critical system</a:t>
            </a:r>
          </a:p>
          <a:p>
            <a:pPr eaLnBrk="1" hangingPunct="1"/>
            <a:r>
              <a:rPr lang="en-GB" b="1" smtClean="0"/>
              <a:t>Infrastructure capability</a:t>
            </a:r>
          </a:p>
          <a:p>
            <a:pPr eaLnBrk="1" hangingPunct="1"/>
            <a:r>
              <a:rPr lang="en-GB" b="1" smtClean="0"/>
              <a:t>Information exchange between local horizon office</a:t>
            </a:r>
          </a:p>
          <a:p>
            <a:pPr eaLnBrk="1" hangingPunct="1"/>
            <a:r>
              <a:rPr lang="en-GB" b="1" smtClean="0"/>
              <a:t>Internal Politics</a:t>
            </a:r>
          </a:p>
          <a:p>
            <a:pPr eaLnBrk="1" hangingPunct="1"/>
            <a:r>
              <a:rPr lang="en-GB" b="1" smtClean="0"/>
              <a:t>Budgeting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Artifacts</a:t>
            </a:r>
            <a:endParaRPr lang="en-SG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243013"/>
            <a:ext cx="5753100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Business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Key Factors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000" b="1" smtClean="0"/>
              <a:t>To achieve greater internal business process efficiency, through process integration and better use of its IT systems</a:t>
            </a:r>
          </a:p>
          <a:p>
            <a:pPr lvl="1" eaLnBrk="1" hangingPunct="1"/>
            <a:r>
              <a:rPr lang="en-US" sz="1700" b="1" smtClean="0"/>
              <a:t>System consolidation and integration (SCBS, VCMS)</a:t>
            </a:r>
          </a:p>
          <a:p>
            <a:pPr lvl="1" eaLnBrk="1" hangingPunct="1"/>
            <a:r>
              <a:rPr lang="en-US" sz="1700" b="1" smtClean="0"/>
              <a:t>Web store front order</a:t>
            </a:r>
          </a:p>
          <a:p>
            <a:pPr lvl="1" eaLnBrk="1" hangingPunct="1"/>
            <a:r>
              <a:rPr lang="en-US" sz="1700" b="1" smtClean="0"/>
              <a:t>Service Oriented Architecture</a:t>
            </a:r>
          </a:p>
          <a:p>
            <a:pPr eaLnBrk="1" hangingPunct="1"/>
            <a:r>
              <a:rPr lang="en-US" sz="2000" b="1" smtClean="0"/>
              <a:t>To take full advantage of the Internet and broaden the existing customer base</a:t>
            </a:r>
          </a:p>
          <a:p>
            <a:pPr lvl="1" eaLnBrk="1" hangingPunct="1"/>
            <a:r>
              <a:rPr lang="en-US" sz="1700" b="1" smtClean="0"/>
              <a:t>Online order submission and status checking</a:t>
            </a:r>
          </a:p>
          <a:p>
            <a:pPr lvl="1" eaLnBrk="1" hangingPunct="1"/>
            <a:r>
              <a:rPr lang="en-US" sz="1700" b="1" smtClean="0"/>
              <a:t>Integration with customers’ procurement system</a:t>
            </a:r>
          </a:p>
          <a:p>
            <a:pPr eaLnBrk="1" hangingPunct="1"/>
            <a:r>
              <a:rPr lang="en-US" sz="2000" b="1" smtClean="0"/>
              <a:t>To improve the overall customer experience and customer service</a:t>
            </a:r>
            <a:endParaRPr lang="en-GB" sz="2000" b="1" smtClean="0"/>
          </a:p>
          <a:p>
            <a:pPr eaLnBrk="1" hangingPunct="1"/>
            <a:r>
              <a:rPr lang="en-US" sz="2000" b="1" smtClean="0"/>
              <a:t>To use e-business to establish a more effective manner for the business processes to integrate with company’s suppliers’ IT systems</a:t>
            </a:r>
            <a:endParaRPr lang="en-SG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01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98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3"/>
          <p:cNvGrpSpPr>
            <a:grpSpLocks/>
          </p:cNvGrpSpPr>
          <p:nvPr/>
        </p:nvGrpSpPr>
        <p:grpSpPr bwMode="auto">
          <a:xfrm>
            <a:off x="604838" y="836613"/>
            <a:ext cx="7926387" cy="5619750"/>
            <a:chOff x="591" y="542"/>
            <a:chExt cx="4572" cy="3241"/>
          </a:xfrm>
        </p:grpSpPr>
        <p:sp>
          <p:nvSpPr>
            <p:cNvPr id="31759" name="Rectangle 4"/>
            <p:cNvSpPr>
              <a:spLocks noChangeArrowheads="1"/>
            </p:cNvSpPr>
            <p:nvPr/>
          </p:nvSpPr>
          <p:spPr bwMode="auto">
            <a:xfrm rot="-54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Internal Process</a:t>
              </a:r>
            </a:p>
          </p:txBody>
        </p:sp>
        <p:sp>
          <p:nvSpPr>
            <p:cNvPr id="31760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Customer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31762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Financial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Long-Term Shareholder Value</a:t>
              </a:r>
            </a:p>
          </p:txBody>
        </p:sp>
        <p:sp>
          <p:nvSpPr>
            <p:cNvPr id="31764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Availability</a:t>
              </a:r>
            </a:p>
          </p:txBody>
        </p:sp>
        <p:sp>
          <p:nvSpPr>
            <p:cNvPr id="31765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Price</a:t>
              </a:r>
            </a:p>
          </p:txBody>
        </p:sp>
        <p:sp>
          <p:nvSpPr>
            <p:cNvPr id="31766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Features</a:t>
              </a:r>
            </a:p>
          </p:txBody>
        </p:sp>
        <p:sp>
          <p:nvSpPr>
            <p:cNvPr id="31767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Quality</a:t>
              </a:r>
            </a:p>
          </p:txBody>
        </p:sp>
        <p:sp>
          <p:nvSpPr>
            <p:cNvPr id="31768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69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0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Reduce operational cost</a:t>
              </a:r>
            </a:p>
          </p:txBody>
        </p:sp>
        <p:sp>
          <p:nvSpPr>
            <p:cNvPr id="31771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traditional revenue sources</a:t>
              </a:r>
            </a:p>
          </p:txBody>
        </p:sp>
        <p:sp>
          <p:nvSpPr>
            <p:cNvPr id="31772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Gill Sans MT"/>
                </a:rPr>
                <a:t>Enhance customer value</a:t>
              </a:r>
            </a:p>
          </p:txBody>
        </p:sp>
        <p:sp>
          <p:nvSpPr>
            <p:cNvPr id="31773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Increase asset utilization</a:t>
              </a:r>
            </a:p>
          </p:txBody>
        </p:sp>
        <p:cxnSp>
          <p:nvCxnSpPr>
            <p:cNvPr id="31774" name="AutoShape 21"/>
            <p:cNvCxnSpPr>
              <a:cxnSpLocks noChangeShapeType="1"/>
              <a:stCxn id="31772" idx="1"/>
              <a:endCxn id="31763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Learning and Growth</a:t>
              </a:r>
            </a:p>
          </p:txBody>
        </p:sp>
        <p:sp>
          <p:nvSpPr>
            <p:cNvPr id="31776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Relationship Capital</a:t>
              </a:r>
              <a:endParaRPr lang="en-US" sz="8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7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Human Capital</a:t>
              </a:r>
            </a:p>
          </p:txBody>
        </p:sp>
        <p:sp>
          <p:nvSpPr>
            <p:cNvPr id="31778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Intellectual Capital</a:t>
              </a:r>
            </a:p>
          </p:txBody>
        </p:sp>
        <p:sp>
          <p:nvSpPr>
            <p:cNvPr id="31779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Information Capital</a:t>
              </a:r>
            </a:p>
          </p:txBody>
        </p:sp>
        <p:sp>
          <p:nvSpPr>
            <p:cNvPr id="31780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Customer Management Process</a:t>
              </a:r>
            </a:p>
          </p:txBody>
        </p:sp>
        <p:sp>
          <p:nvSpPr>
            <p:cNvPr id="31781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Operational Management Process</a:t>
              </a:r>
            </a:p>
          </p:txBody>
        </p:sp>
        <p:sp>
          <p:nvSpPr>
            <p:cNvPr id="31782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Provide premium service to delight and retain valuable customers</a:t>
              </a:r>
            </a:p>
          </p:txBody>
        </p:sp>
        <p:sp>
          <p:nvSpPr>
            <p:cNvPr id="31783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efficiency and quality of business processes</a:t>
              </a:r>
            </a:p>
          </p:txBody>
        </p:sp>
        <p:sp>
          <p:nvSpPr>
            <p:cNvPr id="31784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Risk Management</a:t>
              </a:r>
            </a:p>
          </p:txBody>
        </p:sp>
        <p:grpSp>
          <p:nvGrpSpPr>
            <p:cNvPr id="31785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31786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Consistently deliver the full value proposition</a:t>
                </a:r>
              </a:p>
            </p:txBody>
          </p:sp>
          <p:sp>
            <p:nvSpPr>
              <p:cNvPr id="31787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Maintain existing relationships</a:t>
                </a:r>
              </a:p>
            </p:txBody>
          </p:sp>
          <p:sp>
            <p:nvSpPr>
              <p:cNvPr id="31788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31746" name="AutoShape 21"/>
          <p:cNvCxnSpPr>
            <a:cxnSpLocks noChangeShapeType="1"/>
            <a:stCxn id="31770" idx="7"/>
          </p:cNvCxnSpPr>
          <p:nvPr/>
        </p:nvCxnSpPr>
        <p:spPr bwMode="auto">
          <a:xfrm rot="16200000" flipV="1">
            <a:off x="5684838" y="960438"/>
            <a:ext cx="274637" cy="484187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7" name="AutoShape 21"/>
          <p:cNvCxnSpPr>
            <a:cxnSpLocks noChangeShapeType="1"/>
            <a:stCxn id="31773" idx="7"/>
          </p:cNvCxnSpPr>
          <p:nvPr/>
        </p:nvCxnSpPr>
        <p:spPr bwMode="auto">
          <a:xfrm rot="5400000" flipH="1" flipV="1">
            <a:off x="3520281" y="981869"/>
            <a:ext cx="238125" cy="33813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8" name="AutoShape 21"/>
          <p:cNvCxnSpPr>
            <a:cxnSpLocks noChangeShapeType="1"/>
            <a:stCxn id="31771" idx="7"/>
            <a:endCxn id="31763" idx="1"/>
          </p:cNvCxnSpPr>
          <p:nvPr/>
        </p:nvCxnSpPr>
        <p:spPr bwMode="auto">
          <a:xfrm rot="5400000" flipH="1" flipV="1">
            <a:off x="2668588" y="365125"/>
            <a:ext cx="252412" cy="142398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sp>
        <p:nvSpPr>
          <p:cNvPr id="31749" name="Oval 10"/>
          <p:cNvSpPr>
            <a:spLocks noChangeArrowheads="1"/>
          </p:cNvSpPr>
          <p:nvPr/>
        </p:nvSpPr>
        <p:spPr bwMode="auto">
          <a:xfrm>
            <a:off x="6016625" y="2284413"/>
            <a:ext cx="95408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Service</a:t>
            </a:r>
          </a:p>
        </p:txBody>
      </p:sp>
      <p:sp>
        <p:nvSpPr>
          <p:cNvPr id="31750" name="Oval 12"/>
          <p:cNvSpPr>
            <a:spLocks noChangeArrowheads="1"/>
          </p:cNvSpPr>
          <p:nvPr/>
        </p:nvSpPr>
        <p:spPr bwMode="auto">
          <a:xfrm>
            <a:off x="7048500" y="2284413"/>
            <a:ext cx="836613" cy="1952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Partnership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44575" y="2538413"/>
            <a:ext cx="37084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Product / Service Attributes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111750" y="2549525"/>
            <a:ext cx="370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Relationship</a:t>
            </a:r>
          </a:p>
        </p:txBody>
      </p:sp>
      <p:sp>
        <p:nvSpPr>
          <p:cNvPr id="31753" name="Rectangle 14"/>
          <p:cNvSpPr>
            <a:spLocks noChangeArrowheads="1"/>
          </p:cNvSpPr>
          <p:nvPr/>
        </p:nvSpPr>
        <p:spPr bwMode="auto">
          <a:xfrm>
            <a:off x="6011863" y="2924175"/>
            <a:ext cx="2447925" cy="244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54" name="Text Box 30"/>
          <p:cNvSpPr txBox="1">
            <a:spLocks noChangeArrowheads="1"/>
          </p:cNvSpPr>
          <p:nvPr/>
        </p:nvSpPr>
        <p:spPr bwMode="auto">
          <a:xfrm>
            <a:off x="6296025" y="2924175"/>
            <a:ext cx="17795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Regulatory and Social Processes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31755" name="Oval 41"/>
          <p:cNvSpPr>
            <a:spLocks noChangeArrowheads="1"/>
          </p:cNvSpPr>
          <p:nvPr/>
        </p:nvSpPr>
        <p:spPr bwMode="auto">
          <a:xfrm>
            <a:off x="6037263" y="3570288"/>
            <a:ext cx="2338387" cy="390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Working environment (Safety and Health)</a:t>
            </a:r>
          </a:p>
        </p:txBody>
      </p:sp>
      <p:sp>
        <p:nvSpPr>
          <p:cNvPr id="31756" name="Oval 42"/>
          <p:cNvSpPr>
            <a:spLocks noChangeArrowheads="1"/>
          </p:cNvSpPr>
          <p:nvPr/>
        </p:nvSpPr>
        <p:spPr bwMode="auto">
          <a:xfrm>
            <a:off x="6073775" y="436880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Employment</a:t>
            </a:r>
          </a:p>
        </p:txBody>
      </p:sp>
      <p:sp>
        <p:nvSpPr>
          <p:cNvPr id="31757" name="Oval 43"/>
          <p:cNvSpPr>
            <a:spLocks noChangeArrowheads="1"/>
          </p:cNvSpPr>
          <p:nvPr/>
        </p:nvSpPr>
        <p:spPr bwMode="auto">
          <a:xfrm>
            <a:off x="6073775" y="494665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Community</a:t>
            </a:r>
          </a:p>
        </p:txBody>
      </p:sp>
      <p:sp>
        <p:nvSpPr>
          <p:cNvPr id="31758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Strategy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1697038" y="862013"/>
            <a:ext cx="4114800" cy="5113337"/>
            <a:chOff x="590" y="542"/>
            <a:chExt cx="2373" cy="2949"/>
          </a:xfrm>
        </p:grpSpPr>
        <p:sp>
          <p:nvSpPr>
            <p:cNvPr id="33815" name="Rectangle 8"/>
            <p:cNvSpPr>
              <a:spLocks noChangeArrowheads="1"/>
            </p:cNvSpPr>
            <p:nvPr/>
          </p:nvSpPr>
          <p:spPr bwMode="auto">
            <a:xfrm rot="-54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3816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2663825" y="89852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(Vertical)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Online order Submission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 rot="-5400000">
            <a:off x="5371307" y="2045493"/>
            <a:ext cx="3168650" cy="849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7" name="Left Arrow 2"/>
          <p:cNvSpPr>
            <a:spLocks noChangeArrowheads="1"/>
          </p:cNvSpPr>
          <p:nvPr/>
        </p:nvSpPr>
        <p:spPr bwMode="auto">
          <a:xfrm>
            <a:off x="5810250" y="2085975"/>
            <a:ext cx="720725" cy="647700"/>
          </a:xfrm>
          <a:prstGeom prst="leftArrow">
            <a:avLst>
              <a:gd name="adj1" fmla="val 50000"/>
              <a:gd name="adj2" fmla="val 5007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 rot="-5400000">
            <a:off x="6080125" y="4673601"/>
            <a:ext cx="1774825" cy="825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9" name="Left Arrow 49"/>
          <p:cNvSpPr>
            <a:spLocks noChangeArrowheads="1"/>
          </p:cNvSpPr>
          <p:nvPr/>
        </p:nvSpPr>
        <p:spPr bwMode="auto">
          <a:xfrm>
            <a:off x="5811838" y="4819650"/>
            <a:ext cx="742950" cy="647700"/>
          </a:xfrm>
          <a:prstGeom prst="leftArrow">
            <a:avLst>
              <a:gd name="adj1" fmla="val 50000"/>
              <a:gd name="adj2" fmla="val 50072"/>
            </a:avLst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Order status checking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Integration with Procurement system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Port operator management</a:t>
            </a:r>
          </a:p>
        </p:txBody>
      </p:sp>
      <p:sp>
        <p:nvSpPr>
          <p:cNvPr id="33803" name="TextBox 3"/>
          <p:cNvSpPr txBox="1">
            <a:spLocks noChangeArrowheads="1"/>
          </p:cNvSpPr>
          <p:nvPr/>
        </p:nvSpPr>
        <p:spPr bwMode="auto">
          <a:xfrm>
            <a:off x="1841500" y="3309938"/>
            <a:ext cx="1184275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Order</a:t>
            </a:r>
            <a:r>
              <a:rPr lang="en-US">
                <a:latin typeface="Gill Sans MT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Gill Sans MT"/>
              </a:rPr>
              <a:t>processing</a:t>
            </a:r>
          </a:p>
        </p:txBody>
      </p:sp>
      <p:sp>
        <p:nvSpPr>
          <p:cNvPr id="33804" name="Text Box 9"/>
          <p:cNvSpPr txBox="1">
            <a:spLocks noChangeArrowheads="1"/>
          </p:cNvSpPr>
          <p:nvPr/>
        </p:nvSpPr>
        <p:spPr bwMode="auto">
          <a:xfrm>
            <a:off x="2663825" y="294957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(Horizontal)</a:t>
            </a:r>
          </a:p>
        </p:txBody>
      </p:sp>
      <p:sp>
        <p:nvSpPr>
          <p:cNvPr id="33805" name="TextBox 59"/>
          <p:cNvSpPr txBox="1">
            <a:spLocks noChangeArrowheads="1"/>
          </p:cNvSpPr>
          <p:nvPr/>
        </p:nvSpPr>
        <p:spPr bwMode="auto">
          <a:xfrm>
            <a:off x="3200400" y="3309938"/>
            <a:ext cx="1106488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Vessel and container management</a:t>
            </a:r>
          </a:p>
        </p:txBody>
      </p:sp>
      <p:sp>
        <p:nvSpPr>
          <p:cNvPr id="33806" name="TextBox 60"/>
          <p:cNvSpPr txBox="1">
            <a:spLocks noChangeArrowheads="1"/>
          </p:cNvSpPr>
          <p:nvPr/>
        </p:nvSpPr>
        <p:spPr bwMode="auto">
          <a:xfrm>
            <a:off x="4560888" y="3311525"/>
            <a:ext cx="1106487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Summary reports generation</a:t>
            </a:r>
          </a:p>
        </p:txBody>
      </p:sp>
      <p:sp>
        <p:nvSpPr>
          <p:cNvPr id="33807" name="TextBox 61"/>
          <p:cNvSpPr txBox="1">
            <a:spLocks noChangeArrowheads="1"/>
          </p:cNvSpPr>
          <p:nvPr/>
        </p:nvSpPr>
        <p:spPr bwMode="auto">
          <a:xfrm>
            <a:off x="1816100" y="43180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Information Technology management</a:t>
            </a:r>
          </a:p>
        </p:txBody>
      </p:sp>
      <p:sp>
        <p:nvSpPr>
          <p:cNvPr id="33808" name="TextBox 62"/>
          <p:cNvSpPr txBox="1">
            <a:spLocks noChangeArrowheads="1"/>
          </p:cNvSpPr>
          <p:nvPr/>
        </p:nvSpPr>
        <p:spPr bwMode="auto">
          <a:xfrm>
            <a:off x="3200400" y="432435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Human resource management</a:t>
            </a:r>
          </a:p>
        </p:txBody>
      </p:sp>
      <p:sp>
        <p:nvSpPr>
          <p:cNvPr id="33809" name="TextBox 63"/>
          <p:cNvSpPr txBox="1">
            <a:spLocks noChangeArrowheads="1"/>
          </p:cNvSpPr>
          <p:nvPr/>
        </p:nvSpPr>
        <p:spPr bwMode="auto">
          <a:xfrm>
            <a:off x="4583113" y="4324350"/>
            <a:ext cx="1106487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Organization &amp; development</a:t>
            </a:r>
          </a:p>
        </p:txBody>
      </p:sp>
      <p:sp>
        <p:nvSpPr>
          <p:cNvPr id="33810" name="TextBox 64"/>
          <p:cNvSpPr txBox="1">
            <a:spLocks noChangeArrowheads="1"/>
          </p:cNvSpPr>
          <p:nvPr/>
        </p:nvSpPr>
        <p:spPr bwMode="auto">
          <a:xfrm>
            <a:off x="1816100" y="51435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Finance</a:t>
            </a:r>
          </a:p>
        </p:txBody>
      </p:sp>
      <p:sp>
        <p:nvSpPr>
          <p:cNvPr id="33811" name="TextBox 65"/>
          <p:cNvSpPr txBox="1">
            <a:spLocks noChangeArrowheads="1"/>
          </p:cNvSpPr>
          <p:nvPr/>
        </p:nvSpPr>
        <p:spPr bwMode="auto">
          <a:xfrm>
            <a:off x="3200400" y="5140325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Administrative services</a:t>
            </a:r>
          </a:p>
        </p:txBody>
      </p:sp>
      <p:sp>
        <p:nvSpPr>
          <p:cNvPr id="33812" name="TextBox 5"/>
          <p:cNvSpPr txBox="1">
            <a:spLocks noChangeArrowheads="1"/>
          </p:cNvSpPr>
          <p:nvPr/>
        </p:nvSpPr>
        <p:spPr bwMode="auto">
          <a:xfrm>
            <a:off x="6632575" y="1203325"/>
            <a:ext cx="646113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External: Customers, Port Operators, Tow head operators, Sales team, Order processing </a:t>
            </a:r>
            <a:r>
              <a:rPr lang="en-US" altLang="zh-CN" sz="1000" b="1">
                <a:solidFill>
                  <a:srgbClr val="000000"/>
                </a:solidFill>
                <a:latin typeface="Gill Sans MT"/>
                <a:cs typeface="华文新魏"/>
              </a:rPr>
              <a:t>team</a:t>
            </a:r>
            <a:endParaRPr lang="en-US" sz="10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813" name="TextBox 75"/>
          <p:cNvSpPr txBox="1">
            <a:spLocks noChangeArrowheads="1"/>
          </p:cNvSpPr>
          <p:nvPr/>
        </p:nvSpPr>
        <p:spPr bwMode="auto">
          <a:xfrm>
            <a:off x="6786563" y="4324350"/>
            <a:ext cx="3381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Internal: SGLines Staff</a:t>
            </a:r>
          </a:p>
        </p:txBody>
      </p:sp>
      <p:sp>
        <p:nvSpPr>
          <p:cNvPr id="33814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Business Reference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Up Arrow 5"/>
          <p:cNvSpPr>
            <a:spLocks noChangeArrowheads="1"/>
          </p:cNvSpPr>
          <p:nvPr/>
        </p:nvSpPr>
        <p:spPr bwMode="auto">
          <a:xfrm>
            <a:off x="3725863" y="341313"/>
            <a:ext cx="1871662" cy="6459537"/>
          </a:xfrm>
          <a:prstGeom prst="upArrow">
            <a:avLst>
              <a:gd name="adj1" fmla="val 50000"/>
              <a:gd name="adj2" fmla="val 50011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2" name="Right Triangle 6"/>
          <p:cNvSpPr>
            <a:spLocks noChangeArrowheads="1"/>
          </p:cNvSpPr>
          <p:nvPr/>
        </p:nvSpPr>
        <p:spPr bwMode="auto">
          <a:xfrm>
            <a:off x="4751388" y="779463"/>
            <a:ext cx="1944687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713" y="3294063"/>
            <a:ext cx="5761037" cy="117316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088" y="4878388"/>
            <a:ext cx="7705725" cy="1589087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845" name="Right Triangle 8"/>
          <p:cNvSpPr>
            <a:spLocks noChangeArrowheads="1"/>
          </p:cNvSpPr>
          <p:nvPr/>
        </p:nvSpPr>
        <p:spPr bwMode="auto">
          <a:xfrm flipH="1">
            <a:off x="2644775" y="779463"/>
            <a:ext cx="1947863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1908175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7" name="Text Box 32"/>
          <p:cNvSpPr txBox="1">
            <a:spLocks noChangeArrowheads="1"/>
          </p:cNvSpPr>
          <p:nvPr/>
        </p:nvSpPr>
        <p:spPr bwMode="auto">
          <a:xfrm>
            <a:off x="1908175" y="1427163"/>
            <a:ext cx="2117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Mission and Business Results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016125" y="2011363"/>
            <a:ext cx="1911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Services for customers</a:t>
            </a:r>
          </a:p>
          <a:p>
            <a:r>
              <a:rPr lang="en-US" sz="1200" b="1">
                <a:latin typeface="Gill Sans MT"/>
              </a:rPr>
              <a:t>Services for partners</a:t>
            </a:r>
          </a:p>
          <a:p>
            <a:r>
              <a:rPr lang="en-US" sz="1200" b="1">
                <a:latin typeface="Gill Sans MT"/>
              </a:rPr>
              <a:t>Staff services</a:t>
            </a:r>
          </a:p>
          <a:p>
            <a:r>
              <a:rPr lang="en-US" sz="1200" b="1">
                <a:latin typeface="Gill Sans MT"/>
              </a:rPr>
              <a:t>Management reporting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5226050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0" name="Text Box 32"/>
          <p:cNvSpPr txBox="1">
            <a:spLocks noChangeArrowheads="1"/>
          </p:cNvSpPr>
          <p:nvPr/>
        </p:nvSpPr>
        <p:spPr bwMode="auto">
          <a:xfrm>
            <a:off x="5226050" y="142716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Customer Results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5334000" y="2011363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Customer Benefit</a:t>
            </a:r>
          </a:p>
          <a:p>
            <a:r>
              <a:rPr lang="en-US" sz="1200" b="1">
                <a:latin typeface="Gill Sans MT"/>
              </a:rPr>
              <a:t>Service Quality</a:t>
            </a:r>
          </a:p>
          <a:p>
            <a:r>
              <a:rPr lang="en-US" sz="1200" b="1">
                <a:latin typeface="Gill Sans MT"/>
              </a:rPr>
              <a:t>Service Accessibility</a:t>
            </a:r>
          </a:p>
          <a:p>
            <a:r>
              <a:rPr lang="en-US" sz="1200" b="1">
                <a:latin typeface="Gill Sans MT"/>
              </a:rPr>
              <a:t>Service Coverage</a:t>
            </a:r>
          </a:p>
        </p:txBody>
      </p:sp>
      <p:sp>
        <p:nvSpPr>
          <p:cNvPr id="35852" name="Rectangle 16"/>
          <p:cNvSpPr>
            <a:spLocks noChangeArrowheads="1"/>
          </p:cNvSpPr>
          <p:nvPr/>
        </p:nvSpPr>
        <p:spPr bwMode="auto">
          <a:xfrm>
            <a:off x="2660650" y="3389313"/>
            <a:ext cx="4035425" cy="10302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660650" y="3371850"/>
            <a:ext cx="403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Process and Activities</a:t>
            </a:r>
          </a:p>
        </p:txBody>
      </p:sp>
      <p:sp>
        <p:nvSpPr>
          <p:cNvPr id="35854" name="TextBox 17"/>
          <p:cNvSpPr txBox="1">
            <a:spLocks noChangeArrowheads="1"/>
          </p:cNvSpPr>
          <p:nvPr/>
        </p:nvSpPr>
        <p:spPr bwMode="auto">
          <a:xfrm>
            <a:off x="2768600" y="3744913"/>
            <a:ext cx="1893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Vessel and Container </a:t>
            </a:r>
          </a:p>
          <a:p>
            <a:r>
              <a:rPr lang="en-US" sz="1200" b="1">
                <a:latin typeface="Gill Sans MT"/>
              </a:rPr>
              <a:t>Customer Relationship</a:t>
            </a:r>
          </a:p>
        </p:txBody>
      </p:sp>
      <p:sp>
        <p:nvSpPr>
          <p:cNvPr id="35855" name="TextBox 18"/>
          <p:cNvSpPr txBox="1">
            <a:spLocks noChangeArrowheads="1"/>
          </p:cNvSpPr>
          <p:nvPr/>
        </p:nvSpPr>
        <p:spPr bwMode="auto">
          <a:xfrm>
            <a:off x="4787900" y="3732213"/>
            <a:ext cx="1892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Partner management</a:t>
            </a:r>
          </a:p>
          <a:p>
            <a:r>
              <a:rPr lang="en-US" sz="1200" b="1">
                <a:latin typeface="Gill Sans MT"/>
              </a:rPr>
              <a:t>Secure Infrastructure</a:t>
            </a:r>
          </a:p>
          <a:p>
            <a:r>
              <a:rPr lang="en-US" sz="1200" b="1">
                <a:latin typeface="Gill Sans MT"/>
              </a:rPr>
              <a:t>Quality</a:t>
            </a:r>
          </a:p>
        </p:txBody>
      </p:sp>
      <p:sp>
        <p:nvSpPr>
          <p:cNvPr id="35856" name="Up Arrow 19"/>
          <p:cNvSpPr>
            <a:spLocks noChangeArrowheads="1"/>
          </p:cNvSpPr>
          <p:nvPr/>
        </p:nvSpPr>
        <p:spPr bwMode="auto">
          <a:xfrm>
            <a:off x="3995738" y="2911475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7" name="Up Arrow 20"/>
          <p:cNvSpPr>
            <a:spLocks noChangeArrowheads="1"/>
          </p:cNvSpPr>
          <p:nvPr/>
        </p:nvSpPr>
        <p:spPr bwMode="auto">
          <a:xfrm>
            <a:off x="4025900" y="4495800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8" name="Oval 37"/>
          <p:cNvSpPr>
            <a:spLocks noChangeArrowheads="1"/>
          </p:cNvSpPr>
          <p:nvPr/>
        </p:nvSpPr>
        <p:spPr bwMode="auto">
          <a:xfrm>
            <a:off x="3471863" y="44450"/>
            <a:ext cx="2344737" cy="2603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Gill Sans MT"/>
              </a:rPr>
              <a:t>Strategy Outcomes</a:t>
            </a:r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16256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0" name="Text Box 32"/>
          <p:cNvSpPr txBox="1">
            <a:spLocks noChangeArrowheads="1"/>
          </p:cNvSpPr>
          <p:nvPr/>
        </p:nvSpPr>
        <p:spPr bwMode="auto">
          <a:xfrm>
            <a:off x="1547813" y="502761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Human Capital</a:t>
            </a:r>
          </a:p>
        </p:txBody>
      </p:sp>
      <p:sp>
        <p:nvSpPr>
          <p:cNvPr id="35861" name="TextBox 25"/>
          <p:cNvSpPr txBox="1">
            <a:spLocks noChangeArrowheads="1"/>
          </p:cNvSpPr>
          <p:nvPr/>
        </p:nvSpPr>
        <p:spPr bwMode="auto">
          <a:xfrm>
            <a:off x="1655763" y="5387975"/>
            <a:ext cx="19129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Domain knowledge</a:t>
            </a:r>
          </a:p>
          <a:p>
            <a:r>
              <a:rPr lang="en-US" sz="1200" b="1">
                <a:latin typeface="Gill Sans MT"/>
              </a:rPr>
              <a:t>Staff development</a:t>
            </a:r>
          </a:p>
          <a:p>
            <a:r>
              <a:rPr lang="en-US" sz="1200" b="1">
                <a:latin typeface="Gill Sans MT"/>
              </a:rPr>
              <a:t>External consulting</a:t>
            </a:r>
          </a:p>
          <a:p>
            <a:r>
              <a:rPr lang="en-US" sz="1200" b="1">
                <a:latin typeface="Gill Sans MT"/>
              </a:rPr>
              <a:t>Recruitment</a:t>
            </a:r>
          </a:p>
        </p:txBody>
      </p:sp>
      <p:sp>
        <p:nvSpPr>
          <p:cNvPr id="35862" name="TextBox 26"/>
          <p:cNvSpPr txBox="1">
            <a:spLocks noChangeArrowheads="1"/>
          </p:cNvSpPr>
          <p:nvPr/>
        </p:nvSpPr>
        <p:spPr bwMode="auto">
          <a:xfrm>
            <a:off x="4356100" y="6496050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I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nputs</a:t>
            </a:r>
          </a:p>
        </p:txBody>
      </p:sp>
      <p:sp>
        <p:nvSpPr>
          <p:cNvPr id="35863" name="Rectangle 16"/>
          <p:cNvSpPr>
            <a:spLocks noChangeArrowheads="1"/>
          </p:cNvSpPr>
          <p:nvPr/>
        </p:nvSpPr>
        <p:spPr bwMode="auto">
          <a:xfrm>
            <a:off x="37084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635375" y="5027613"/>
            <a:ext cx="21193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Technology</a:t>
            </a:r>
          </a:p>
        </p:txBody>
      </p:sp>
      <p:sp>
        <p:nvSpPr>
          <p:cNvPr id="35865" name="TextBox 29"/>
          <p:cNvSpPr txBox="1">
            <a:spLocks noChangeArrowheads="1"/>
          </p:cNvSpPr>
          <p:nvPr/>
        </p:nvSpPr>
        <p:spPr bwMode="auto">
          <a:xfrm>
            <a:off x="3743325" y="5387975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Quality &amp; Efficiency</a:t>
            </a:r>
          </a:p>
          <a:p>
            <a:r>
              <a:rPr lang="en-US" sz="1200" b="1">
                <a:latin typeface="Gill Sans MT"/>
              </a:rPr>
              <a:t>Information &amp; Data</a:t>
            </a:r>
          </a:p>
          <a:p>
            <a:r>
              <a:rPr lang="en-US" sz="1200" b="1">
                <a:latin typeface="Gill Sans MT"/>
              </a:rPr>
              <a:t>Reliability &amp; Availability</a:t>
            </a:r>
          </a:p>
        </p:txBody>
      </p:sp>
      <p:sp>
        <p:nvSpPr>
          <p:cNvPr id="35866" name="Rectangle 16"/>
          <p:cNvSpPr>
            <a:spLocks noChangeArrowheads="1"/>
          </p:cNvSpPr>
          <p:nvPr/>
        </p:nvSpPr>
        <p:spPr bwMode="auto">
          <a:xfrm>
            <a:off x="5781675" y="4995863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7" name="Text Box 32"/>
          <p:cNvSpPr txBox="1">
            <a:spLocks noChangeArrowheads="1"/>
          </p:cNvSpPr>
          <p:nvPr/>
        </p:nvSpPr>
        <p:spPr bwMode="auto">
          <a:xfrm>
            <a:off x="5746750" y="5043488"/>
            <a:ext cx="2117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Other Fixed Assets</a:t>
            </a:r>
          </a:p>
        </p:txBody>
      </p:sp>
      <p:sp>
        <p:nvSpPr>
          <p:cNvPr id="35868" name="TextBox 32"/>
          <p:cNvSpPr txBox="1">
            <a:spLocks noChangeArrowheads="1"/>
          </p:cNvSpPr>
          <p:nvPr/>
        </p:nvSpPr>
        <p:spPr bwMode="auto">
          <a:xfrm>
            <a:off x="5854700" y="5403850"/>
            <a:ext cx="1912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Asset Utilization</a:t>
            </a:r>
          </a:p>
          <a:p>
            <a:r>
              <a:rPr lang="en-US" sz="1200" b="1">
                <a:latin typeface="Gill Sans MT"/>
              </a:rPr>
              <a:t>Regular asset checking</a:t>
            </a:r>
          </a:p>
          <a:p>
            <a:r>
              <a:rPr lang="en-US" sz="1200" b="1">
                <a:latin typeface="Gill Sans MT"/>
              </a:rPr>
              <a:t>Asset procurement</a:t>
            </a:r>
          </a:p>
        </p:txBody>
      </p:sp>
      <p:sp>
        <p:nvSpPr>
          <p:cNvPr id="35869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Performance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Reference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Operating Model -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	</a:t>
            </a:r>
            <a:endParaRPr lang="en-SG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Architecture Vision</a:t>
            </a:r>
          </a:p>
          <a:p>
            <a:pPr eaLnBrk="1" hangingPunct="1"/>
            <a:r>
              <a:rPr lang="en-US" smtClean="0"/>
              <a:t>Business Architecture</a:t>
            </a:r>
          </a:p>
          <a:p>
            <a:pPr eaLnBrk="1" hangingPunct="1"/>
            <a:r>
              <a:rPr lang="en-US" smtClean="0"/>
              <a:t>Information Architecture</a:t>
            </a:r>
          </a:p>
          <a:p>
            <a:pPr eaLnBrk="1" hangingPunct="1"/>
            <a:r>
              <a:rPr lang="en-US" smtClean="0"/>
              <a:t>Application Architecture</a:t>
            </a:r>
          </a:p>
          <a:p>
            <a:pPr eaLnBrk="1" hangingPunct="1"/>
            <a:r>
              <a:rPr lang="en-US" smtClean="0"/>
              <a:t>Technology Architecture</a:t>
            </a:r>
          </a:p>
          <a:p>
            <a:pPr eaLnBrk="1" hangingPunct="1"/>
            <a:r>
              <a:rPr lang="en-US" smtClean="0"/>
              <a:t>Opportunity and Solution</a:t>
            </a:r>
          </a:p>
          <a:p>
            <a:pPr eaLnBrk="1" hangingPunct="1"/>
            <a:r>
              <a:rPr lang="en-US" smtClean="0"/>
              <a:t>Migration Plan</a:t>
            </a:r>
          </a:p>
          <a:p>
            <a:pPr eaLnBrk="1" hangingPunct="1"/>
            <a:r>
              <a:rPr lang="en-US" smtClean="0"/>
              <a:t>Governance</a:t>
            </a:r>
          </a:p>
          <a:p>
            <a:pPr eaLnBrk="1" hangingPunct="1"/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Current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188913"/>
            <a:ext cx="5299075" cy="63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Target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400050"/>
            <a:ext cx="59531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388" y="836613"/>
          <a:ext cx="8784978" cy="55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43075" name="Title 1"/>
          <p:cNvSpPr txBox="1">
            <a:spLocks/>
          </p:cNvSpPr>
          <p:nvPr/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Gap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sz="2000" smtClean="0"/>
              <a:t>Information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Data Principles</a:t>
            </a: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468313" y="1412875"/>
          <a:ext cx="8207375" cy="1086486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Integration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defined consistently throughout the company, and the definitions are understandable and available to all users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With integration between applications, it will allow quicker business turnaround times.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Multiple data standardization initiatives need to be co-ordinated.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468313" y="2708275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Replication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to be replicate and assessable without interrupting online transaction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For efficiency and effectiveness in decision-making and service delivery.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should be sufficiently, able to meet a wide range of requirement.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06" name="Group 38"/>
          <p:cNvGraphicFramePr>
            <a:graphicFrameLocks noGrp="1"/>
          </p:cNvGraphicFramePr>
          <p:nvPr/>
        </p:nvGraphicFramePr>
        <p:xfrm>
          <a:off x="468313" y="4005263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 that has value to the company and is managed accordingly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The purpose of data is to aid decision-making.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Stewards must have the authority and means to manage the data for which they are accountable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Current Conceptual Data Model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40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619250" y="1341438"/>
          <a:ext cx="605155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Visio" r:id="rId3" imgW="6050954" imgH="4660654" progId="Visio.Drawing.11">
                  <p:embed/>
                </p:oleObj>
              </mc:Choice>
              <mc:Fallback>
                <p:oleObj name="Visio" r:id="rId3" imgW="6050954" imgH="4660654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605155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Target Conceptual Data Model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692275" y="1268413"/>
          <a:ext cx="59436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Visio" r:id="rId3" imgW="6434247" imgH="5449047" progId="Visio.Drawing.11">
                  <p:embed/>
                </p:oleObj>
              </mc:Choice>
              <mc:Fallback>
                <p:oleObj name="Visio" r:id="rId3" imgW="6434247" imgH="5449047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59436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Application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81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Technology </a:t>
            </a:r>
            <a:r>
              <a:rPr lang="en-US" dirty="0" smtClean="0"/>
              <a:t>Architecture</a:t>
            </a:r>
          </a:p>
          <a:p>
            <a:pPr lvl="1" eaLnBrk="1" hangingPunct="1"/>
            <a:r>
              <a:rPr lang="en-US" dirty="0" smtClean="0"/>
              <a:t>TRM</a:t>
            </a:r>
            <a:endParaRPr lang="en-SG" dirty="0" smtClean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662473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Opportunity and Solution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Architecture Vision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501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Migration plan</a:t>
            </a:r>
            <a:endParaRPr lang="en-SG" smtClean="0"/>
          </a:p>
        </p:txBody>
      </p:sp>
      <p:pic>
        <p:nvPicPr>
          <p:cNvPr id="50179" name="Chart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2060575"/>
            <a:ext cx="5381625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875" y="2126231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05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Migration Plan</a:t>
            </a:r>
            <a:endParaRPr lang="en-SG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27088" y="1781175"/>
          <a:ext cx="7723187" cy="480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9660374" imgH="6002783" progId="Visio.Drawing.11">
                  <p:embed/>
                </p:oleObj>
              </mc:Choice>
              <mc:Fallback>
                <p:oleObj name="Visio" r:id="rId3" imgW="9660374" imgH="600278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81175"/>
                        <a:ext cx="7723187" cy="480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1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Concerns</a:t>
            </a:r>
            <a:endParaRPr lang="en-SG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27088" y="1557338"/>
          <a:ext cx="7216844" cy="3312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Business Vision</a:t>
            </a:r>
            <a:endParaRPr lang="en-SG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restructuring and reorganising the processes</a:t>
            </a:r>
          </a:p>
          <a:p>
            <a:pPr eaLnBrk="1" hangingPunct="1"/>
            <a:r>
              <a:rPr lang="en-GB" b="1" smtClean="0"/>
              <a:t>improvement in terms of revenue and operating profit</a:t>
            </a:r>
          </a:p>
          <a:p>
            <a:pPr eaLnBrk="1" hangingPunct="1"/>
            <a:r>
              <a:rPr lang="en-GB" b="1" smtClean="0"/>
              <a:t>modularity within department</a:t>
            </a:r>
          </a:p>
          <a:p>
            <a:pPr eaLnBrk="1" hangingPunct="1"/>
            <a:r>
              <a:rPr lang="en-GB" b="1" smtClean="0"/>
              <a:t>shared services / Information across multiple department</a:t>
            </a:r>
            <a:endParaRPr lang="en-SG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Change 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Use of standard interface data format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Environment and Process Models</a:t>
            </a:r>
            <a:endParaRPr lang="en-SG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sz="1800" b="1" smtClean="0"/>
              <a:t>Global Sales , </a:t>
            </a:r>
            <a:r>
              <a:rPr lang="en-GB" sz="1800" smtClean="0"/>
              <a:t> where it handle all the sales from internal staff or external customer</a:t>
            </a:r>
            <a:endParaRPr lang="en-SG" sz="1800" smtClean="0"/>
          </a:p>
          <a:p>
            <a:pPr eaLnBrk="1" hangingPunct="1"/>
            <a:r>
              <a:rPr lang="en-GB" sz="1800" b="1" smtClean="0"/>
              <a:t>Space Tracing ¸</a:t>
            </a:r>
            <a:r>
              <a:rPr lang="en-GB" sz="1800" smtClean="0"/>
              <a:t> for vessel and container availability with the predefined routes and calculation of the most effective cost</a:t>
            </a:r>
            <a:endParaRPr lang="en-SG" sz="1800" smtClean="0"/>
          </a:p>
          <a:p>
            <a:pPr eaLnBrk="1" hangingPunct="1"/>
            <a:r>
              <a:rPr lang="en-GB" sz="1800" b="1" smtClean="0"/>
              <a:t>Global Payment ,</a:t>
            </a:r>
            <a:r>
              <a:rPr lang="en-GB" sz="1800" smtClean="0"/>
              <a:t> that handle the payment from customer and billing from third party vendors. The process will handle in multiple currency</a:t>
            </a:r>
            <a:endParaRPr lang="en-SG" sz="1800" smtClean="0"/>
          </a:p>
          <a:p>
            <a:pPr eaLnBrk="1" hangingPunct="1"/>
            <a:r>
              <a:rPr lang="en-GB" sz="1800" b="1" smtClean="0"/>
              <a:t>Shipment Tracking </a:t>
            </a:r>
            <a:r>
              <a:rPr lang="en-GB" sz="1800" smtClean="0"/>
              <a:t>to ensure the success and prevent losses of every delivery</a:t>
            </a:r>
            <a:endParaRPr lang="en-SG" sz="1800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3500438"/>
            <a:ext cx="26685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Target Architecture Model</a:t>
            </a:r>
            <a:endParaRPr lang="en-SG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3555" name="Picture 2" descr="Slide1"/>
          <p:cNvPicPr>
            <a:picLocks noChangeAspect="1" noChangeArrowheads="1"/>
          </p:cNvPicPr>
          <p:nvPr/>
        </p:nvPicPr>
        <p:blipFill>
          <a:blip r:embed="rId2"/>
          <a:srcRect l="10593" t="3119" r="30226" b="2301"/>
          <a:stretch>
            <a:fillRect/>
          </a:stretch>
        </p:blipFill>
        <p:spPr bwMode="auto">
          <a:xfrm>
            <a:off x="1973263" y="1341438"/>
            <a:ext cx="5046662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support process</a:t>
            </a:r>
            <a:endParaRPr lang="en-SG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4579" name="Picture 2" descr="Slide2"/>
          <p:cNvPicPr>
            <a:picLocks noChangeAspect="1" noChangeArrowheads="1"/>
          </p:cNvPicPr>
          <p:nvPr/>
        </p:nvPicPr>
        <p:blipFill>
          <a:blip r:embed="rId2"/>
          <a:srcRect l="14073" t="3880" r="28194" b="27126"/>
          <a:stretch>
            <a:fillRect/>
          </a:stretch>
        </p:blipFill>
        <p:spPr bwMode="auto">
          <a:xfrm>
            <a:off x="1568450" y="1570038"/>
            <a:ext cx="56673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179</TotalTime>
  <Words>1584</Words>
  <Application>Microsoft Office PowerPoint</Application>
  <PresentationFormat>全屏显示(4:3)</PresentationFormat>
  <Paragraphs>328</Paragraphs>
  <Slides>32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Origin</vt:lpstr>
      <vt:lpstr>Visio</vt:lpstr>
      <vt:lpstr>SGLines Enterprise Architecture Blueprint</vt:lpstr>
      <vt:lpstr>Content </vt:lpstr>
      <vt:lpstr>PowerPoint 演示文稿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Transition Artifacts</vt:lpstr>
      <vt:lpstr>PowerPoint 演示文稿</vt:lpstr>
      <vt:lpstr>Key Factors</vt:lpstr>
      <vt:lpstr>SWOT (1)</vt:lpstr>
      <vt:lpstr>SWOT (2)</vt:lpstr>
      <vt:lpstr>PowerPoint 演示文稿</vt:lpstr>
      <vt:lpstr>PowerPoint 演示文稿</vt:lpstr>
      <vt:lpstr>PowerPoint 演示文稿</vt:lpstr>
      <vt:lpstr>Operating Model - Coordination</vt:lpstr>
      <vt:lpstr>PowerPoint 演示文稿</vt:lpstr>
      <vt:lpstr>PowerPoint 演示文稿</vt:lpstr>
      <vt:lpstr>PowerPoint 演示文稿</vt:lpstr>
      <vt:lpstr>PowerPoint 演示文稿</vt:lpstr>
      <vt:lpstr>Data Principles</vt:lpstr>
      <vt:lpstr>Current Conceptual Data Model</vt:lpstr>
      <vt:lpstr>Target Conceptual Data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Timmy Gu</cp:lastModifiedBy>
  <cp:revision>40</cp:revision>
  <dcterms:created xsi:type="dcterms:W3CDTF">2014-04-03T08:01:11Z</dcterms:created>
  <dcterms:modified xsi:type="dcterms:W3CDTF">2014-04-04T16:15:04Z</dcterms:modified>
</cp:coreProperties>
</file>