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73" r:id="rId2"/>
    <p:sldId id="286" r:id="rId3"/>
    <p:sldId id="287" r:id="rId4"/>
  </p:sldIdLst>
  <p:sldSz cx="9144000" cy="6858000" type="screen4x3"/>
  <p:notesSz cx="6858000" cy="9144000"/>
  <p:defaultTextStyle>
    <a:defPPr>
      <a:defRPr lang="en-US"/>
    </a:defPPr>
    <a:lvl1pPr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088" autoAdjust="0"/>
    <p:restoredTop sz="94660"/>
  </p:normalViewPr>
  <p:slideViewPr>
    <p:cSldViewPr>
      <p:cViewPr varScale="1">
        <p:scale>
          <a:sx n="63" d="100"/>
          <a:sy n="63" d="100"/>
        </p:scale>
        <p:origin x="-1902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1588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388620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1588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fld id="{26F5A2BF-EA0E-4A24-A602-AF2842566512}" type="slidenum">
              <a:rPr lang="he-IL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70781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r" rtl="1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r" rtl="1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r" rtl="1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r" rtl="1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r" rtl="1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88F53DB-AEFB-4048-950D-6323DB1C2CD1}" type="slidenum">
              <a:rPr lang="he-IL"/>
              <a:pPr/>
              <a:t>1</a:t>
            </a:fld>
            <a:endParaRPr lang="en-US"/>
          </a:p>
        </p:txBody>
      </p:sp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8450" y="1041400"/>
            <a:ext cx="6256338" cy="4692650"/>
          </a:xfrm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88F53DB-AEFB-4048-950D-6323DB1C2CD1}" type="slidenum">
              <a:rPr lang="he-IL"/>
              <a:pPr/>
              <a:t>2</a:t>
            </a:fld>
            <a:endParaRPr lang="en-US"/>
          </a:p>
        </p:txBody>
      </p:sp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8450" y="1041400"/>
            <a:ext cx="6256338" cy="4692650"/>
          </a:xfrm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F5A2BF-EA0E-4A24-A602-AF2842566512}" type="slidenum">
              <a:rPr lang="he-IL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5143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68511D-2E94-41BE-9450-49C86DC1E34D}" type="slidenum">
              <a:rPr lang="he-IL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526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2E1E76-BE74-4615-92A1-02B6507D851A}" type="slidenum">
              <a:rPr lang="he-IL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117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189AE1-073E-45AE-A44C-2E1F1CF9F40B}" type="slidenum">
              <a:rPr lang="he-IL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391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157848-7952-49B5-BA76-0DA8EEF14A93}" type="slidenum">
              <a:rPr lang="he-IL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064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24FC9D-D2A4-47BF-B78F-1E4B74C22EC8}" type="slidenum">
              <a:rPr lang="he-IL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36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0B1D14-059B-4127-99F7-CEA5A203260A}" type="slidenum">
              <a:rPr lang="he-IL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260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028C84-B444-46F9-B636-8649791F2B11}" type="slidenum">
              <a:rPr lang="he-IL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141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EF07B9-8E61-4B70-8BB3-FEC2FD708901}" type="slidenum">
              <a:rPr lang="he-IL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488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8B235D-62C2-4348-B21B-D9FD09717043}" type="slidenum">
              <a:rPr lang="he-IL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475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C3FAA7-0B22-4F4F-B0C3-8B4E3F9AA2D7}" type="slidenum">
              <a:rPr lang="he-IL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414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B296FD-EB77-4AEC-814F-27590319D230}" type="slidenum">
              <a:rPr lang="he-IL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509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/>
            </a:lvl1pPr>
          </a:lstStyle>
          <a:p>
            <a:fld id="{FA9C92DE-08FC-4763-975B-3AEBB7991444}" type="slidenum">
              <a:rPr lang="he-IL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</p:sldLayoutIdLst>
  <p:txStyles>
    <p:titleStyle>
      <a:lvl1pPr algn="ctr" rtl="1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1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2pPr>
      <a:lvl3pPr algn="ctr" rtl="1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3pPr>
      <a:lvl4pPr algn="ctr" rtl="1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4pPr>
      <a:lvl5pPr algn="ctr" rtl="1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5pPr>
      <a:lvl6pPr marL="457200" algn="ctr" rtl="1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6pPr>
      <a:lvl7pPr marL="914400" algn="ctr" rtl="1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7pPr>
      <a:lvl8pPr marL="1371600" algn="ctr" rtl="1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8pPr>
      <a:lvl9pPr marL="1828800" algn="ctr" rtl="1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r" rtl="1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rtl="1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r" rtl="1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r" rtl="1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r" rtl="1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r" rtl="1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r" rtl="1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r" rtl="1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r" rtl="1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995" name="Group 3"/>
          <p:cNvGrpSpPr>
            <a:grpSpLocks/>
          </p:cNvGrpSpPr>
          <p:nvPr/>
        </p:nvGrpSpPr>
        <p:grpSpPr bwMode="auto">
          <a:xfrm>
            <a:off x="604838" y="836712"/>
            <a:ext cx="7926387" cy="5619750"/>
            <a:chOff x="591" y="542"/>
            <a:chExt cx="4572" cy="3241"/>
          </a:xfrm>
        </p:grpSpPr>
        <p:sp>
          <p:nvSpPr>
            <p:cNvPr id="84996" name="Rectangle 4"/>
            <p:cNvSpPr>
              <a:spLocks noChangeArrowheads="1"/>
            </p:cNvSpPr>
            <p:nvPr/>
          </p:nvSpPr>
          <p:spPr bwMode="auto">
            <a:xfrm rot="16200000">
              <a:off x="2088" y="159"/>
              <a:ext cx="1577" cy="4572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FF99"/>
                </a:gs>
              </a:gsLst>
              <a:path path="shape">
                <a:fillToRect l="50000" t="50000" r="50000" b="50000"/>
              </a:path>
            </a:gra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2064" tIns="46033" rIns="92064" bIns="46033"/>
            <a:lstStyle/>
            <a:p>
              <a:pPr algn="ctr" defTabSz="762000" rtl="0" eaLnBrk="0" hangingPunct="0"/>
              <a:r>
                <a:rPr lang="en-US" sz="900">
                  <a:solidFill>
                    <a:srgbClr val="000000"/>
                  </a:solidFill>
                </a:rPr>
                <a:t>Internal Process</a:t>
              </a:r>
            </a:p>
          </p:txBody>
        </p:sp>
        <p:sp>
          <p:nvSpPr>
            <p:cNvPr id="84998" name="Rectangle 6"/>
            <p:cNvSpPr>
              <a:spLocks noChangeArrowheads="1"/>
            </p:cNvSpPr>
            <p:nvPr/>
          </p:nvSpPr>
          <p:spPr bwMode="auto">
            <a:xfrm rot="-5400000">
              <a:off x="2614" y="-914"/>
              <a:ext cx="526" cy="4572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FF99"/>
                </a:gs>
              </a:gsLst>
              <a:path path="shape">
                <a:fillToRect l="50000" t="50000" r="50000" b="50000"/>
              </a:path>
            </a:gra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2064" tIns="46033" rIns="92064" bIns="46033"/>
            <a:lstStyle/>
            <a:p>
              <a:pPr algn="ctr" defTabSz="762000" rtl="0" eaLnBrk="0" hangingPunct="0"/>
              <a:r>
                <a:rPr lang="en-US" sz="900">
                  <a:solidFill>
                    <a:srgbClr val="000000"/>
                  </a:solidFill>
                </a:rPr>
                <a:t>Customer</a:t>
              </a:r>
            </a:p>
          </p:txBody>
        </p:sp>
        <p:sp>
          <p:nvSpPr>
            <p:cNvPr id="84999" name="Text Box 7"/>
            <p:cNvSpPr txBox="1">
              <a:spLocks noChangeArrowheads="1"/>
            </p:cNvSpPr>
            <p:nvPr/>
          </p:nvSpPr>
          <p:spPr bwMode="auto">
            <a:xfrm>
              <a:off x="1872" y="1110"/>
              <a:ext cx="2139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 type="none" w="sm" len="med"/>
                </a14:hiddenLine>
              </a:ext>
            </a:extLst>
          </p:spPr>
          <p:txBody>
            <a:bodyPr lIns="91429" tIns="45714" rIns="91429" bIns="45714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defTabSz="7620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defTabSz="7620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defTabSz="7620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defTabSz="7620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algn="r" defTabSz="762000" rtl="1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algn="r" defTabSz="762000" rtl="1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algn="r" defTabSz="762000" rtl="1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algn="r" defTabSz="762000" rtl="1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rtl="0">
                <a:lnSpc>
                  <a:spcPct val="90000"/>
                </a:lnSpc>
              </a:pPr>
              <a:r>
                <a:rPr lang="en-US" sz="1000" b="1" dirty="0">
                  <a:solidFill>
                    <a:srgbClr val="000000"/>
                  </a:solidFill>
                </a:rPr>
                <a:t>Customer Value Proposition</a:t>
              </a:r>
            </a:p>
          </p:txBody>
        </p:sp>
        <p:sp>
          <p:nvSpPr>
            <p:cNvPr id="85000" name="Rectangle 8"/>
            <p:cNvSpPr>
              <a:spLocks noChangeArrowheads="1"/>
            </p:cNvSpPr>
            <p:nvPr/>
          </p:nvSpPr>
          <p:spPr bwMode="auto">
            <a:xfrm rot="-5400000">
              <a:off x="2604" y="-1471"/>
              <a:ext cx="546" cy="4572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FF99"/>
                </a:gs>
              </a:gsLst>
              <a:path path="shape">
                <a:fillToRect l="50000" t="50000" r="50000" b="50000"/>
              </a:path>
            </a:gra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2064" tIns="46033" rIns="92064" bIns="46033"/>
            <a:lstStyle/>
            <a:p>
              <a:pPr algn="ctr" defTabSz="762000" rtl="0" eaLnBrk="0" hangingPunct="0"/>
              <a:r>
                <a:rPr lang="en-US" sz="900">
                  <a:solidFill>
                    <a:srgbClr val="000000"/>
                  </a:solidFill>
                </a:rPr>
                <a:t>Financial</a:t>
              </a:r>
            </a:p>
          </p:txBody>
        </p:sp>
        <p:sp>
          <p:nvSpPr>
            <p:cNvPr id="85001" name="Text Box 9"/>
            <p:cNvSpPr txBox="1">
              <a:spLocks noChangeArrowheads="1"/>
            </p:cNvSpPr>
            <p:nvPr/>
          </p:nvSpPr>
          <p:spPr bwMode="auto">
            <a:xfrm>
              <a:off x="2265" y="542"/>
              <a:ext cx="1342" cy="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 type="none" w="sm" len="med"/>
                </a14:hiddenLine>
              </a:ext>
            </a:extLst>
          </p:spPr>
          <p:txBody>
            <a:bodyPr lIns="91429" tIns="45714" rIns="91429" bIns="45714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defTabSz="7620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defTabSz="7620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defTabSz="7620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defTabSz="7620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algn="r" defTabSz="762000" rtl="1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algn="r" defTabSz="762000" rtl="1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algn="r" defTabSz="762000" rtl="1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algn="r" defTabSz="762000" rtl="1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rtl="0">
                <a:lnSpc>
                  <a:spcPct val="90000"/>
                </a:lnSpc>
              </a:pPr>
              <a:r>
                <a:rPr lang="en-US" sz="1000" b="1" dirty="0" smtClean="0">
                  <a:solidFill>
                    <a:srgbClr val="000000"/>
                  </a:solidFill>
                </a:rPr>
                <a:t>Long-Term </a:t>
              </a:r>
              <a:r>
                <a:rPr lang="en-US" sz="1000" b="1" dirty="0">
                  <a:solidFill>
                    <a:srgbClr val="000000"/>
                  </a:solidFill>
                </a:rPr>
                <a:t>S</a:t>
              </a:r>
              <a:r>
                <a:rPr lang="en-US" sz="1000" b="1" dirty="0" smtClean="0">
                  <a:solidFill>
                    <a:srgbClr val="000000"/>
                  </a:solidFill>
                </a:rPr>
                <a:t>hareholder </a:t>
              </a:r>
              <a:r>
                <a:rPr lang="en-US" sz="1000" b="1" dirty="0">
                  <a:solidFill>
                    <a:srgbClr val="000000"/>
                  </a:solidFill>
                </a:rPr>
                <a:t>V</a:t>
              </a:r>
              <a:r>
                <a:rPr lang="en-US" sz="1000" b="1" dirty="0" smtClean="0">
                  <a:solidFill>
                    <a:srgbClr val="000000"/>
                  </a:solidFill>
                </a:rPr>
                <a:t>alue</a:t>
              </a:r>
              <a:endParaRPr lang="en-US" sz="1000" b="1" dirty="0">
                <a:solidFill>
                  <a:srgbClr val="000000"/>
                </a:solidFill>
              </a:endParaRPr>
            </a:p>
          </p:txBody>
        </p:sp>
        <p:sp>
          <p:nvSpPr>
            <p:cNvPr id="85002" name="Oval 10"/>
            <p:cNvSpPr>
              <a:spLocks noChangeArrowheads="1"/>
            </p:cNvSpPr>
            <p:nvPr/>
          </p:nvSpPr>
          <p:spPr bwMode="auto">
            <a:xfrm>
              <a:off x="1914" y="1372"/>
              <a:ext cx="550" cy="112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path path="shape">
                <a:fillToRect l="50000" t="50000" r="50000" b="50000"/>
              </a:path>
            </a:gradFill>
            <a:ln w="3175">
              <a:solidFill>
                <a:srgbClr val="969696"/>
              </a:solidFill>
              <a:round/>
              <a:headEnd type="none" w="sm" len="sm"/>
              <a:tailEnd type="none" w="sm" len="sm"/>
            </a:ln>
          </p:spPr>
          <p:txBody>
            <a:bodyPr wrap="square" lIns="0" tIns="0" rIns="0" bIns="0" anchor="ctr">
              <a:spAutoFit/>
            </a:bodyPr>
            <a:lstStyle/>
            <a:p>
              <a:pPr algn="ctr" rtl="0"/>
              <a:r>
                <a:rPr lang="en-US" sz="900" dirty="0" smtClean="0">
                  <a:solidFill>
                    <a:srgbClr val="000000"/>
                  </a:solidFill>
                </a:rPr>
                <a:t>Availability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85003" name="Oval 11"/>
            <p:cNvSpPr>
              <a:spLocks noChangeArrowheads="1"/>
            </p:cNvSpPr>
            <p:nvPr/>
          </p:nvSpPr>
          <p:spPr bwMode="auto">
            <a:xfrm>
              <a:off x="873" y="1377"/>
              <a:ext cx="511" cy="112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path path="shape">
                <a:fillToRect l="50000" t="50000" r="50000" b="50000"/>
              </a:path>
            </a:gradFill>
            <a:ln w="3175">
              <a:solidFill>
                <a:srgbClr val="969696"/>
              </a:solidFill>
              <a:round/>
              <a:headEnd type="none" w="sm" len="sm"/>
              <a:tailEnd type="none" w="sm" len="sm"/>
            </a:ln>
          </p:spPr>
          <p:txBody>
            <a:bodyPr wrap="square" lIns="0" tIns="0" rIns="0" bIns="0" anchor="ctr">
              <a:spAutoFit/>
            </a:bodyPr>
            <a:lstStyle/>
            <a:p>
              <a:pPr algn="ctr" rtl="0"/>
              <a:r>
                <a:rPr lang="en-US" sz="900" dirty="0" smtClean="0">
                  <a:solidFill>
                    <a:srgbClr val="000000"/>
                  </a:solidFill>
                </a:rPr>
                <a:t>Price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85004" name="Oval 12"/>
            <p:cNvSpPr>
              <a:spLocks noChangeArrowheads="1"/>
            </p:cNvSpPr>
            <p:nvPr/>
          </p:nvSpPr>
          <p:spPr bwMode="auto">
            <a:xfrm>
              <a:off x="2480" y="1377"/>
              <a:ext cx="399" cy="112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path path="shape">
                <a:fillToRect l="50000" t="50000" r="50000" b="50000"/>
              </a:path>
            </a:gradFill>
            <a:ln w="3175">
              <a:solidFill>
                <a:srgbClr val="969696"/>
              </a:solidFill>
              <a:round/>
              <a:headEnd type="none" w="sm" len="sm"/>
              <a:tailEnd type="none" w="sm" len="sm"/>
            </a:ln>
          </p:spPr>
          <p:txBody>
            <a:bodyPr wrap="square" lIns="0" tIns="0" rIns="0" bIns="0" anchor="ctr">
              <a:spAutoFit/>
            </a:bodyPr>
            <a:lstStyle/>
            <a:p>
              <a:pPr algn="ctr" rtl="0"/>
              <a:r>
                <a:rPr lang="en-US" sz="900" dirty="0" smtClean="0">
                  <a:solidFill>
                    <a:srgbClr val="000000"/>
                  </a:solidFill>
                </a:rPr>
                <a:t>Features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85005" name="Oval 13"/>
            <p:cNvSpPr>
              <a:spLocks noChangeArrowheads="1"/>
            </p:cNvSpPr>
            <p:nvPr/>
          </p:nvSpPr>
          <p:spPr bwMode="auto">
            <a:xfrm>
              <a:off x="1407" y="1377"/>
              <a:ext cx="475" cy="112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path path="shape">
                <a:fillToRect l="50000" t="50000" r="50000" b="50000"/>
              </a:path>
            </a:gradFill>
            <a:ln w="3175">
              <a:solidFill>
                <a:srgbClr val="969696"/>
              </a:solidFill>
              <a:round/>
              <a:headEnd type="none" w="sm" len="sm"/>
              <a:tailEnd type="none" w="sm" len="sm"/>
            </a:ln>
          </p:spPr>
          <p:txBody>
            <a:bodyPr wrap="square" lIns="0" tIns="0" rIns="0" bIns="0" anchor="ctr">
              <a:spAutoFit/>
            </a:bodyPr>
            <a:lstStyle/>
            <a:p>
              <a:pPr algn="ctr" rtl="0"/>
              <a:r>
                <a:rPr lang="en-US" sz="900" dirty="0" smtClean="0">
                  <a:solidFill>
                    <a:srgbClr val="000000"/>
                  </a:solidFill>
                </a:rPr>
                <a:t>Quality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85007" name="Rectangle 15"/>
            <p:cNvSpPr>
              <a:spLocks noChangeArrowheads="1"/>
            </p:cNvSpPr>
            <p:nvPr/>
          </p:nvSpPr>
          <p:spPr bwMode="auto">
            <a:xfrm>
              <a:off x="2179" y="1750"/>
              <a:ext cx="1460" cy="1408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CCFF"/>
                </a:gs>
              </a:gsLst>
              <a:path path="shape">
                <a:fillToRect l="50000" t="50000" r="50000" b="50000"/>
              </a:path>
            </a:gra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1429" tIns="45714" rIns="91429" bIns="45714"/>
            <a:lstStyle/>
            <a:p>
              <a:pPr algn="ctr" defTabSz="762000" rtl="0"/>
              <a:endParaRPr lang="en-US" sz="900">
                <a:solidFill>
                  <a:srgbClr val="000000"/>
                </a:solidFill>
              </a:endParaRPr>
            </a:p>
          </p:txBody>
        </p:sp>
        <p:sp>
          <p:nvSpPr>
            <p:cNvPr id="85008" name="Rectangle 16"/>
            <p:cNvSpPr>
              <a:spLocks noChangeArrowheads="1"/>
            </p:cNvSpPr>
            <p:nvPr/>
          </p:nvSpPr>
          <p:spPr bwMode="auto">
            <a:xfrm>
              <a:off x="740" y="1750"/>
              <a:ext cx="1364" cy="1408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FFCC"/>
                </a:gs>
              </a:gsLst>
              <a:path path="shape">
                <a:fillToRect l="50000" t="50000" r="50000" b="50000"/>
              </a:path>
            </a:gra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9" tIns="45714" rIns="91429" bIns="45714"/>
            <a:lstStyle/>
            <a:p>
              <a:pPr algn="ctr" defTabSz="762000" rtl="0"/>
              <a:endParaRPr lang="en-US" sz="900">
                <a:solidFill>
                  <a:srgbClr val="000000"/>
                </a:solidFill>
              </a:endParaRPr>
            </a:p>
          </p:txBody>
        </p:sp>
        <p:sp>
          <p:nvSpPr>
            <p:cNvPr id="85009" name="Oval 17"/>
            <p:cNvSpPr>
              <a:spLocks noChangeArrowheads="1"/>
            </p:cNvSpPr>
            <p:nvPr/>
          </p:nvSpPr>
          <p:spPr bwMode="auto">
            <a:xfrm>
              <a:off x="2415" y="816"/>
              <a:ext cx="1552" cy="112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path path="shape">
                <a:fillToRect l="50000" t="50000" r="50000" b="50000"/>
              </a:path>
            </a:gradFill>
            <a:ln w="3175">
              <a:solidFill>
                <a:srgbClr val="969696"/>
              </a:solidFill>
              <a:round/>
              <a:headEnd type="none" w="sm" len="sm"/>
              <a:tailEnd type="none" w="sm" len="sm"/>
            </a:ln>
          </p:spPr>
          <p:txBody>
            <a:bodyPr lIns="0" tIns="0" rIns="0" bIns="0" anchor="ctr">
              <a:spAutoFit/>
            </a:bodyPr>
            <a:lstStyle/>
            <a:p>
              <a:pPr algn="ctr" rtl="0"/>
              <a:r>
                <a:rPr lang="en-US" sz="900" dirty="0" smtClean="0">
                  <a:solidFill>
                    <a:srgbClr val="000000"/>
                  </a:solidFill>
                </a:rPr>
                <a:t>Reduce operational cost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85010" name="Oval 18"/>
            <p:cNvSpPr>
              <a:spLocks noChangeArrowheads="1"/>
            </p:cNvSpPr>
            <p:nvPr/>
          </p:nvSpPr>
          <p:spPr bwMode="auto">
            <a:xfrm>
              <a:off x="786" y="704"/>
              <a:ext cx="770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path path="shape">
                <a:fillToRect l="50000" t="50000" r="50000" b="50000"/>
              </a:path>
            </a:gradFill>
            <a:ln w="3175">
              <a:solidFill>
                <a:srgbClr val="969696"/>
              </a:solidFill>
              <a:round/>
              <a:headEnd type="none" w="sm" len="sm"/>
              <a:tailEnd type="none" w="sm" len="sm"/>
            </a:ln>
          </p:spPr>
          <p:txBody>
            <a:bodyPr lIns="0" tIns="0" rIns="0" bIns="0" anchor="ctr">
              <a:spAutoFit/>
            </a:bodyPr>
            <a:lstStyle/>
            <a:p>
              <a:pPr algn="ctr" rtl="0"/>
              <a:r>
                <a:rPr lang="en-US" sz="900" dirty="0" smtClean="0">
                  <a:solidFill>
                    <a:srgbClr val="000000"/>
                  </a:solidFill>
                </a:rPr>
                <a:t>Maximize </a:t>
              </a:r>
              <a:r>
                <a:rPr lang="en-US" sz="900" dirty="0">
                  <a:solidFill>
                    <a:srgbClr val="000000"/>
                  </a:solidFill>
                </a:rPr>
                <a:t>traditional revenue sources</a:t>
              </a:r>
            </a:p>
          </p:txBody>
        </p:sp>
        <p:sp>
          <p:nvSpPr>
            <p:cNvPr id="85011" name="Oval 19"/>
            <p:cNvSpPr>
              <a:spLocks noChangeArrowheads="1"/>
            </p:cNvSpPr>
            <p:nvPr/>
          </p:nvSpPr>
          <p:spPr bwMode="auto">
            <a:xfrm>
              <a:off x="4014" y="819"/>
              <a:ext cx="1102" cy="112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path path="shape">
                <a:fillToRect l="50000" t="50000" r="50000" b="50000"/>
              </a:path>
            </a:gradFill>
            <a:ln w="3175">
              <a:solidFill>
                <a:srgbClr val="969696"/>
              </a:solidFill>
              <a:round/>
              <a:headEnd type="none" w="sm" len="sm"/>
              <a:tailEnd type="none" w="sm" len="sm"/>
            </a:ln>
          </p:spPr>
          <p:txBody>
            <a:bodyPr lIns="0" tIns="0" rIns="0" bIns="0" anchor="ctr">
              <a:spAutoFit/>
            </a:bodyPr>
            <a:lstStyle/>
            <a:p>
              <a:pPr algn="ctr" rtl="0"/>
              <a:r>
                <a:rPr lang="en-US" sz="900" dirty="0" smtClean="0">
                  <a:solidFill>
                    <a:srgbClr val="000000"/>
                  </a:solidFill>
                </a:rPr>
                <a:t>Enhance customer value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85012" name="Oval 20"/>
            <p:cNvSpPr>
              <a:spLocks noChangeArrowheads="1"/>
            </p:cNvSpPr>
            <p:nvPr/>
          </p:nvSpPr>
          <p:spPr bwMode="auto">
            <a:xfrm>
              <a:off x="1592" y="759"/>
              <a:ext cx="764" cy="225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path path="shape">
                <a:fillToRect l="50000" t="50000" r="50000" b="50000"/>
              </a:path>
            </a:gradFill>
            <a:ln w="3175">
              <a:solidFill>
                <a:srgbClr val="969696"/>
              </a:solidFill>
              <a:round/>
              <a:headEnd type="none" w="sm" len="sm"/>
              <a:tailEnd type="none" w="sm" len="sm"/>
            </a:ln>
          </p:spPr>
          <p:txBody>
            <a:bodyPr lIns="0" tIns="0" rIns="0" bIns="0" anchor="ctr">
              <a:spAutoFit/>
            </a:bodyPr>
            <a:lstStyle/>
            <a:p>
              <a:pPr algn="ctr" rtl="0"/>
              <a:r>
                <a:rPr lang="en-US" sz="900" dirty="0" smtClean="0">
                  <a:solidFill>
                    <a:srgbClr val="000000"/>
                  </a:solidFill>
                </a:rPr>
                <a:t>Increase asset utilization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  <p:cxnSp>
          <p:nvCxnSpPr>
            <p:cNvPr id="85013" name="AutoShape 21"/>
            <p:cNvCxnSpPr>
              <a:cxnSpLocks noChangeShapeType="1"/>
              <a:stCxn id="85011" idx="1"/>
              <a:endCxn id="85001" idx="3"/>
            </p:cNvCxnSpPr>
            <p:nvPr/>
          </p:nvCxnSpPr>
          <p:spPr bwMode="auto">
            <a:xfrm rot="16200000" flipV="1">
              <a:off x="3777" y="438"/>
              <a:ext cx="227" cy="568"/>
            </a:xfrm>
            <a:prstGeom prst="curvedConnector2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5016" name="Rectangle 24"/>
            <p:cNvSpPr>
              <a:spLocks noChangeArrowheads="1"/>
            </p:cNvSpPr>
            <p:nvPr/>
          </p:nvSpPr>
          <p:spPr bwMode="auto">
            <a:xfrm rot="-5400000">
              <a:off x="2601" y="1222"/>
              <a:ext cx="551" cy="4572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FF99"/>
                </a:gs>
              </a:gsLst>
              <a:path path="shape">
                <a:fillToRect l="50000" t="50000" r="50000" b="50000"/>
              </a:path>
            </a:gra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2064" tIns="46033" rIns="92064" bIns="46033"/>
            <a:lstStyle/>
            <a:p>
              <a:pPr algn="ctr" defTabSz="762000" rtl="0" eaLnBrk="0" hangingPunct="0"/>
              <a:r>
                <a:rPr lang="en-US" sz="900">
                  <a:solidFill>
                    <a:srgbClr val="000000"/>
                  </a:solidFill>
                </a:rPr>
                <a:t>Learning and Growth</a:t>
              </a:r>
            </a:p>
          </p:txBody>
        </p:sp>
        <p:sp>
          <p:nvSpPr>
            <p:cNvPr id="85018" name="Oval 26"/>
            <p:cNvSpPr>
              <a:spLocks noChangeArrowheads="1"/>
            </p:cNvSpPr>
            <p:nvPr/>
          </p:nvSpPr>
          <p:spPr bwMode="auto">
            <a:xfrm>
              <a:off x="4032" y="3489"/>
              <a:ext cx="1080" cy="112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path path="shape">
                <a:fillToRect l="50000" t="50000" r="50000" b="50000"/>
              </a:path>
            </a:gradFill>
            <a:ln w="3175">
              <a:solidFill>
                <a:srgbClr val="969696"/>
              </a:solidFill>
              <a:round/>
              <a:headEnd type="none" w="sm" len="sm"/>
              <a:tailEnd type="none" w="sm" len="sm"/>
            </a:ln>
          </p:spPr>
          <p:txBody>
            <a:bodyPr lIns="0" tIns="0" rIns="0" bIns="0" anchor="ctr">
              <a:spAutoFit/>
            </a:bodyPr>
            <a:lstStyle/>
            <a:p>
              <a:pPr algn="ctr" rtl="0"/>
              <a:r>
                <a:rPr lang="en-US" sz="900" dirty="0" smtClean="0">
                  <a:solidFill>
                    <a:srgbClr val="000000"/>
                  </a:solidFill>
                </a:rPr>
                <a:t>Relationship Capital</a:t>
              </a:r>
              <a:endParaRPr lang="en-US" sz="800" dirty="0">
                <a:solidFill>
                  <a:srgbClr val="000000"/>
                </a:solidFill>
              </a:endParaRPr>
            </a:p>
          </p:txBody>
        </p:sp>
        <p:sp>
          <p:nvSpPr>
            <p:cNvPr id="85019" name="Oval 27"/>
            <p:cNvSpPr>
              <a:spLocks noChangeArrowheads="1"/>
            </p:cNvSpPr>
            <p:nvPr/>
          </p:nvSpPr>
          <p:spPr bwMode="auto">
            <a:xfrm>
              <a:off x="948" y="3489"/>
              <a:ext cx="1016" cy="112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path path="shape">
                <a:fillToRect l="50000" t="50000" r="50000" b="50000"/>
              </a:path>
            </a:gradFill>
            <a:ln w="3175">
              <a:solidFill>
                <a:srgbClr val="969696"/>
              </a:solidFill>
              <a:round/>
              <a:headEnd type="none" w="sm" len="sm"/>
              <a:tailEnd type="none" w="sm" len="sm"/>
            </a:ln>
          </p:spPr>
          <p:txBody>
            <a:bodyPr lIns="0" tIns="0" rIns="0" bIns="0" anchor="ctr">
              <a:spAutoFit/>
            </a:bodyPr>
            <a:lstStyle/>
            <a:p>
              <a:pPr algn="ctr" rtl="0"/>
              <a:r>
                <a:rPr lang="en-US" sz="900" dirty="0" smtClean="0">
                  <a:solidFill>
                    <a:srgbClr val="000000"/>
                  </a:solidFill>
                </a:rPr>
                <a:t>Human Capital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85020" name="Oval 28"/>
            <p:cNvSpPr>
              <a:spLocks noChangeArrowheads="1"/>
            </p:cNvSpPr>
            <p:nvPr/>
          </p:nvSpPr>
          <p:spPr bwMode="auto">
            <a:xfrm>
              <a:off x="2987" y="3489"/>
              <a:ext cx="1005" cy="112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path path="shape">
                <a:fillToRect l="50000" t="50000" r="50000" b="50000"/>
              </a:path>
            </a:gradFill>
            <a:ln w="3175">
              <a:solidFill>
                <a:srgbClr val="969696"/>
              </a:solidFill>
              <a:round/>
              <a:headEnd type="none" w="sm" len="sm"/>
              <a:tailEnd type="none" w="sm" len="sm"/>
            </a:ln>
          </p:spPr>
          <p:txBody>
            <a:bodyPr lIns="0" tIns="0" rIns="0" bIns="0" anchor="ctr">
              <a:spAutoFit/>
            </a:bodyPr>
            <a:lstStyle/>
            <a:p>
              <a:pPr algn="ctr" rtl="0"/>
              <a:r>
                <a:rPr lang="en-US" sz="900" dirty="0" smtClean="0">
                  <a:solidFill>
                    <a:srgbClr val="000000"/>
                  </a:solidFill>
                </a:rPr>
                <a:t>Intellectual Capital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85021" name="Oval 29"/>
            <p:cNvSpPr>
              <a:spLocks noChangeArrowheads="1"/>
            </p:cNvSpPr>
            <p:nvPr/>
          </p:nvSpPr>
          <p:spPr bwMode="auto">
            <a:xfrm>
              <a:off x="2004" y="3489"/>
              <a:ext cx="939" cy="112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path path="shape">
                <a:fillToRect l="50000" t="50000" r="50000" b="50000"/>
              </a:path>
            </a:gradFill>
            <a:ln w="3175">
              <a:solidFill>
                <a:srgbClr val="969696"/>
              </a:solidFill>
              <a:round/>
              <a:headEnd type="none" w="sm" len="sm"/>
              <a:tailEnd type="none" w="sm" len="sm"/>
            </a:ln>
          </p:spPr>
          <p:txBody>
            <a:bodyPr lIns="0" tIns="0" rIns="0" bIns="0" anchor="ctr">
              <a:spAutoFit/>
            </a:bodyPr>
            <a:lstStyle/>
            <a:p>
              <a:pPr algn="ctr" rtl="0"/>
              <a:r>
                <a:rPr lang="en-US" sz="900" dirty="0" smtClean="0">
                  <a:solidFill>
                    <a:srgbClr val="000000"/>
                  </a:solidFill>
                </a:rPr>
                <a:t>Information Capital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85023" name="Text Box 31"/>
            <p:cNvSpPr txBox="1">
              <a:spLocks noChangeArrowheads="1"/>
            </p:cNvSpPr>
            <p:nvPr/>
          </p:nvSpPr>
          <p:spPr bwMode="auto">
            <a:xfrm>
              <a:off x="2316" y="1746"/>
              <a:ext cx="1227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algn="r" rtl="1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algn="r" rtl="1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algn="r" rtl="1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algn="r" rtl="1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rtl="0">
                <a:spcBef>
                  <a:spcPct val="50000"/>
                </a:spcBef>
              </a:pPr>
              <a:r>
                <a:rPr lang="en-US" sz="1200" b="1" dirty="0"/>
                <a:t>Customer </a:t>
              </a:r>
              <a:r>
                <a:rPr lang="en-US" sz="1200" b="1" dirty="0" smtClean="0"/>
                <a:t>Management Process</a:t>
              </a:r>
              <a:endParaRPr lang="en-US" sz="1200" b="1" dirty="0"/>
            </a:p>
          </p:txBody>
        </p:sp>
        <p:sp>
          <p:nvSpPr>
            <p:cNvPr id="85024" name="Text Box 32"/>
            <p:cNvSpPr txBox="1">
              <a:spLocks noChangeArrowheads="1"/>
            </p:cNvSpPr>
            <p:nvPr/>
          </p:nvSpPr>
          <p:spPr bwMode="auto">
            <a:xfrm>
              <a:off x="816" y="1740"/>
              <a:ext cx="1102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algn="r" rtl="1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algn="r" rtl="1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algn="r" rtl="1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algn="r" rtl="1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rtl="0">
                <a:spcBef>
                  <a:spcPct val="50000"/>
                </a:spcBef>
              </a:pPr>
              <a:r>
                <a:rPr lang="en-US" sz="1200" b="1" dirty="0"/>
                <a:t>Operational </a:t>
              </a:r>
              <a:r>
                <a:rPr lang="en-US" sz="1200" b="1" dirty="0" smtClean="0"/>
                <a:t>Management Process</a:t>
              </a:r>
              <a:endParaRPr lang="en-US" sz="1200" b="1" dirty="0"/>
            </a:p>
          </p:txBody>
        </p:sp>
        <p:sp>
          <p:nvSpPr>
            <p:cNvPr id="85025" name="Oval 33"/>
            <p:cNvSpPr>
              <a:spLocks noChangeArrowheads="1"/>
            </p:cNvSpPr>
            <p:nvPr/>
          </p:nvSpPr>
          <p:spPr bwMode="auto">
            <a:xfrm>
              <a:off x="880" y="2063"/>
              <a:ext cx="1110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path path="shape">
                <a:fillToRect l="50000" t="50000" r="50000" b="50000"/>
              </a:path>
            </a:gradFill>
            <a:ln w="3175">
              <a:solidFill>
                <a:srgbClr val="969696"/>
              </a:solidFill>
              <a:round/>
              <a:headEnd type="none" w="sm" len="sm"/>
              <a:tailEnd type="none" w="sm" len="sm"/>
            </a:ln>
          </p:spPr>
          <p:txBody>
            <a:bodyPr wrap="square" lIns="0" tIns="0" rIns="0" bIns="0" anchor="ctr">
              <a:spAutoFit/>
            </a:bodyPr>
            <a:lstStyle/>
            <a:p>
              <a:pPr algn="ctr" rtl="0"/>
              <a:r>
                <a:rPr lang="en-US" sz="900" dirty="0">
                  <a:solidFill>
                    <a:srgbClr val="000000"/>
                  </a:solidFill>
                </a:rPr>
                <a:t>Provide premium service to delight and retain valuable customers</a:t>
              </a:r>
            </a:p>
          </p:txBody>
        </p:sp>
        <p:sp>
          <p:nvSpPr>
            <p:cNvPr id="85026" name="Oval 34"/>
            <p:cNvSpPr>
              <a:spLocks noChangeArrowheads="1"/>
            </p:cNvSpPr>
            <p:nvPr/>
          </p:nvSpPr>
          <p:spPr bwMode="auto">
            <a:xfrm>
              <a:off x="821" y="2482"/>
              <a:ext cx="1216" cy="337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path path="shape">
                <a:fillToRect l="50000" t="50000" r="50000" b="50000"/>
              </a:path>
            </a:gradFill>
            <a:ln w="3175">
              <a:solidFill>
                <a:srgbClr val="969696"/>
              </a:solidFill>
              <a:round/>
              <a:headEnd type="none" w="sm" len="sm"/>
              <a:tailEnd type="none" w="sm" len="sm"/>
            </a:ln>
          </p:spPr>
          <p:txBody>
            <a:bodyPr wrap="square" lIns="0" tIns="0" rIns="0" bIns="0" anchor="ctr">
              <a:spAutoFit/>
            </a:bodyPr>
            <a:lstStyle/>
            <a:p>
              <a:pPr algn="ctr" rtl="0"/>
              <a:r>
                <a:rPr lang="en-US" sz="900" dirty="0">
                  <a:solidFill>
                    <a:srgbClr val="000000"/>
                  </a:solidFill>
                </a:rPr>
                <a:t>Maximize efficiency and quality of business processes</a:t>
              </a:r>
            </a:p>
          </p:txBody>
        </p:sp>
        <p:sp>
          <p:nvSpPr>
            <p:cNvPr id="85027" name="Oval 35"/>
            <p:cNvSpPr>
              <a:spLocks noChangeArrowheads="1"/>
            </p:cNvSpPr>
            <p:nvPr/>
          </p:nvSpPr>
          <p:spPr bwMode="auto">
            <a:xfrm>
              <a:off x="880" y="2967"/>
              <a:ext cx="1110" cy="112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path path="shape">
                <a:fillToRect l="50000" t="50000" r="50000" b="50000"/>
              </a:path>
            </a:gradFill>
            <a:ln w="3175">
              <a:solidFill>
                <a:srgbClr val="969696"/>
              </a:solidFill>
              <a:round/>
              <a:headEnd type="none" w="sm" len="sm"/>
              <a:tailEnd type="none" w="sm" len="sm"/>
            </a:ln>
          </p:spPr>
          <p:txBody>
            <a:bodyPr wrap="square" lIns="0" tIns="0" rIns="0" bIns="0" anchor="ctr">
              <a:spAutoFit/>
            </a:bodyPr>
            <a:lstStyle/>
            <a:p>
              <a:pPr algn="ctr" rtl="0"/>
              <a:r>
                <a:rPr lang="en-US" sz="900" dirty="0" smtClean="0">
                  <a:solidFill>
                    <a:srgbClr val="000000"/>
                  </a:solidFill>
                </a:rPr>
                <a:t>Risk Management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  <p:grpSp>
          <p:nvGrpSpPr>
            <p:cNvPr id="85028" name="Group 36"/>
            <p:cNvGrpSpPr>
              <a:grpSpLocks/>
            </p:cNvGrpSpPr>
            <p:nvPr/>
          </p:nvGrpSpPr>
          <p:grpSpPr bwMode="auto">
            <a:xfrm>
              <a:off x="2237" y="2144"/>
              <a:ext cx="1352" cy="802"/>
              <a:chOff x="2237" y="2144"/>
              <a:chExt cx="1352" cy="802"/>
            </a:xfrm>
          </p:grpSpPr>
          <p:sp>
            <p:nvSpPr>
              <p:cNvPr id="85029" name="Oval 37"/>
              <p:cNvSpPr>
                <a:spLocks noChangeArrowheads="1"/>
              </p:cNvSpPr>
              <p:nvPr/>
            </p:nvSpPr>
            <p:spPr bwMode="auto">
              <a:xfrm>
                <a:off x="2237" y="2144"/>
                <a:ext cx="1352" cy="225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CCECFF"/>
                  </a:gs>
                </a:gsLst>
                <a:path path="shape">
                  <a:fillToRect l="50000" t="50000" r="50000" b="50000"/>
                </a:path>
              </a:gradFill>
              <a:ln w="3175">
                <a:solidFill>
                  <a:srgbClr val="969696"/>
                </a:solidFill>
                <a:round/>
                <a:headEnd type="none" w="sm" len="sm"/>
                <a:tailEnd type="none" w="sm" len="sm"/>
              </a:ln>
            </p:spPr>
            <p:txBody>
              <a:bodyPr lIns="0" tIns="0" rIns="0" bIns="0" anchor="ctr">
                <a:spAutoFit/>
              </a:bodyPr>
              <a:lstStyle/>
              <a:p>
                <a:pPr algn="ctr" rtl="0"/>
                <a:r>
                  <a:rPr lang="en-US" sz="900" dirty="0">
                    <a:solidFill>
                      <a:srgbClr val="000000"/>
                    </a:solidFill>
                  </a:rPr>
                  <a:t>Consistently deliver the full value proposition</a:t>
                </a:r>
              </a:p>
            </p:txBody>
          </p:sp>
          <p:sp>
            <p:nvSpPr>
              <p:cNvPr id="85030" name="Oval 38"/>
              <p:cNvSpPr>
                <a:spLocks noChangeArrowheads="1"/>
              </p:cNvSpPr>
              <p:nvPr/>
            </p:nvSpPr>
            <p:spPr bwMode="auto">
              <a:xfrm>
                <a:off x="2237" y="2500"/>
                <a:ext cx="1352" cy="112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CCECFF"/>
                  </a:gs>
                </a:gsLst>
                <a:path path="shape">
                  <a:fillToRect l="50000" t="50000" r="50000" b="50000"/>
                </a:path>
              </a:gradFill>
              <a:ln w="3175">
                <a:solidFill>
                  <a:srgbClr val="969696"/>
                </a:solidFill>
                <a:round/>
                <a:headEnd type="none" w="sm" len="sm"/>
                <a:tailEnd type="none" w="sm" len="sm"/>
              </a:ln>
            </p:spPr>
            <p:txBody>
              <a:bodyPr lIns="0" tIns="0" rIns="0" bIns="0" anchor="ctr">
                <a:spAutoFit/>
              </a:bodyPr>
              <a:lstStyle/>
              <a:p>
                <a:pPr algn="ctr" rtl="0"/>
                <a:r>
                  <a:rPr lang="en-US" sz="900" dirty="0" smtClean="0">
                    <a:solidFill>
                      <a:srgbClr val="000000"/>
                    </a:solidFill>
                  </a:rPr>
                  <a:t>Maintain existing relationships</a:t>
                </a:r>
                <a:endParaRPr lang="en-US" sz="9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5031" name="Oval 39"/>
              <p:cNvSpPr>
                <a:spLocks noChangeArrowheads="1"/>
              </p:cNvSpPr>
              <p:nvPr/>
            </p:nvSpPr>
            <p:spPr bwMode="auto">
              <a:xfrm>
                <a:off x="2237" y="2722"/>
                <a:ext cx="1352" cy="224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CCECFF"/>
                  </a:gs>
                </a:gsLst>
                <a:path path="shape">
                  <a:fillToRect l="50000" t="50000" r="50000" b="50000"/>
                </a:path>
              </a:gradFill>
              <a:ln w="3175">
                <a:solidFill>
                  <a:srgbClr val="969696"/>
                </a:solidFill>
                <a:round/>
                <a:headEnd type="none" w="sm" len="sm"/>
                <a:tailEnd type="none" w="sm" len="sm"/>
              </a:ln>
            </p:spPr>
            <p:txBody>
              <a:bodyPr lIns="0" tIns="0" rIns="0" bIns="0" anchor="ctr">
                <a:spAutoFit/>
              </a:bodyPr>
              <a:lstStyle/>
              <a:p>
                <a:pPr algn="ctr" rtl="0"/>
                <a:r>
                  <a:rPr lang="en-US" sz="900" dirty="0">
                    <a:solidFill>
                      <a:srgbClr val="000000"/>
                    </a:solidFill>
                  </a:rPr>
                  <a:t>Identify and recognize high-potential relationships</a:t>
                </a:r>
              </a:p>
            </p:txBody>
          </p:sp>
        </p:grpSp>
      </p:grpSp>
      <p:cxnSp>
        <p:nvCxnSpPr>
          <p:cNvPr id="51" name="AutoShape 21"/>
          <p:cNvCxnSpPr>
            <a:cxnSpLocks noChangeShapeType="1"/>
            <a:stCxn id="85009" idx="7"/>
          </p:cNvCxnSpPr>
          <p:nvPr/>
        </p:nvCxnSpPr>
        <p:spPr bwMode="auto">
          <a:xfrm rot="16200000" flipV="1">
            <a:off x="5684577" y="961129"/>
            <a:ext cx="274662" cy="483591"/>
          </a:xfrm>
          <a:prstGeom prst="curvedConnector2">
            <a:avLst/>
          </a:prstGeom>
          <a:noFill/>
          <a:ln w="3175">
            <a:solidFill>
              <a:srgbClr val="000000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3" name="AutoShape 21"/>
          <p:cNvCxnSpPr>
            <a:cxnSpLocks noChangeShapeType="1"/>
            <a:stCxn id="85012" idx="7"/>
          </p:cNvCxnSpPr>
          <p:nvPr/>
        </p:nvCxnSpPr>
        <p:spPr bwMode="auto">
          <a:xfrm rot="5400000" flipH="1" flipV="1">
            <a:off x="3520874" y="982448"/>
            <a:ext cx="237466" cy="337868"/>
          </a:xfrm>
          <a:prstGeom prst="curvedConnector2">
            <a:avLst/>
          </a:prstGeom>
          <a:noFill/>
          <a:ln w="3175">
            <a:solidFill>
              <a:srgbClr val="000000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" name="AutoShape 21"/>
          <p:cNvCxnSpPr>
            <a:cxnSpLocks noChangeShapeType="1"/>
            <a:stCxn id="85010" idx="7"/>
            <a:endCxn id="85001" idx="1"/>
          </p:cNvCxnSpPr>
          <p:nvPr/>
        </p:nvCxnSpPr>
        <p:spPr bwMode="auto">
          <a:xfrm rot="5400000" flipH="1" flipV="1">
            <a:off x="2668791" y="364706"/>
            <a:ext cx="251781" cy="1424676"/>
          </a:xfrm>
          <a:prstGeom prst="curvedConnector2">
            <a:avLst/>
          </a:prstGeom>
          <a:noFill/>
          <a:ln w="3175">
            <a:solidFill>
              <a:srgbClr val="000000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7" name="Oval 10"/>
          <p:cNvSpPr>
            <a:spLocks noChangeArrowheads="1"/>
          </p:cNvSpPr>
          <p:nvPr/>
        </p:nvSpPr>
        <p:spPr bwMode="auto">
          <a:xfrm>
            <a:off x="6017359" y="2284565"/>
            <a:ext cx="953524" cy="194203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CCECFF"/>
              </a:gs>
            </a:gsLst>
            <a:path path="shape">
              <a:fillToRect l="50000" t="50000" r="50000" b="50000"/>
            </a:path>
          </a:gradFill>
          <a:ln w="3175">
            <a:solidFill>
              <a:srgbClr val="969696"/>
            </a:solidFill>
            <a:round/>
            <a:headEnd type="none" w="sm" len="sm"/>
            <a:tailEnd type="none" w="sm" len="sm"/>
          </a:ln>
        </p:spPr>
        <p:txBody>
          <a:bodyPr wrap="square" lIns="0" tIns="0" rIns="0" bIns="0" anchor="ctr">
            <a:spAutoFit/>
          </a:bodyPr>
          <a:lstStyle/>
          <a:p>
            <a:pPr algn="ctr" rtl="0"/>
            <a:r>
              <a:rPr lang="en-US" sz="900" dirty="0" smtClean="0">
                <a:solidFill>
                  <a:srgbClr val="000000"/>
                </a:solidFill>
              </a:rPr>
              <a:t>Service</a:t>
            </a:r>
            <a:endParaRPr lang="en-US" sz="900" dirty="0">
              <a:solidFill>
                <a:srgbClr val="000000"/>
              </a:solidFill>
            </a:endParaRPr>
          </a:p>
        </p:txBody>
      </p:sp>
      <p:sp>
        <p:nvSpPr>
          <p:cNvPr id="68" name="Oval 12"/>
          <p:cNvSpPr>
            <a:spLocks noChangeArrowheads="1"/>
          </p:cNvSpPr>
          <p:nvPr/>
        </p:nvSpPr>
        <p:spPr bwMode="auto">
          <a:xfrm>
            <a:off x="7048614" y="2284288"/>
            <a:ext cx="835754" cy="194756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CCECFF"/>
              </a:gs>
            </a:gsLst>
            <a:path path="shape">
              <a:fillToRect l="50000" t="50000" r="50000" b="50000"/>
            </a:path>
          </a:gradFill>
          <a:ln w="3175">
            <a:solidFill>
              <a:srgbClr val="969696"/>
            </a:solidFill>
            <a:round/>
            <a:headEnd type="none" w="sm" len="sm"/>
            <a:tailEnd type="none" w="sm" len="sm"/>
          </a:ln>
        </p:spPr>
        <p:txBody>
          <a:bodyPr wrap="square" lIns="0" tIns="0" rIns="0" bIns="0" anchor="ctr">
            <a:spAutoFit/>
          </a:bodyPr>
          <a:lstStyle/>
          <a:p>
            <a:pPr algn="ctr" rtl="0"/>
            <a:r>
              <a:rPr lang="en-US" sz="900" dirty="0" smtClean="0">
                <a:solidFill>
                  <a:srgbClr val="000000"/>
                </a:solidFill>
              </a:rPr>
              <a:t>Partnership</a:t>
            </a:r>
            <a:endParaRPr lang="en-US" sz="900" dirty="0">
              <a:solidFill>
                <a:srgbClr val="000000"/>
              </a:solidFill>
            </a:endParaRPr>
          </a:p>
        </p:txBody>
      </p:sp>
      <p:sp>
        <p:nvSpPr>
          <p:cNvPr id="69" name="Text Box 7"/>
          <p:cNvSpPr txBox="1">
            <a:spLocks noChangeArrowheads="1"/>
          </p:cNvSpPr>
          <p:nvPr/>
        </p:nvSpPr>
        <p:spPr bwMode="auto">
          <a:xfrm>
            <a:off x="1044326" y="2537723"/>
            <a:ext cx="3708342" cy="230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 type="none" w="sm" len="med"/>
              </a14:hiddenLine>
            </a:ext>
          </a:extLst>
        </p:spPr>
        <p:txBody>
          <a:bodyPr lIns="91429" tIns="45714" rIns="91429" bIns="45714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r" defTabSz="762000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algn="r" defTabSz="762000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algn="r" defTabSz="762000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algn="r" defTabSz="762000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rtl="0">
              <a:lnSpc>
                <a:spcPct val="90000"/>
              </a:lnSpc>
            </a:pPr>
            <a:r>
              <a:rPr lang="en-US" sz="1000" b="1" dirty="0" smtClean="0">
                <a:solidFill>
                  <a:srgbClr val="000000"/>
                </a:solidFill>
              </a:rPr>
              <a:t>Product / Service Attributes</a:t>
            </a:r>
            <a:endParaRPr lang="en-US" sz="1000" b="1" dirty="0">
              <a:solidFill>
                <a:srgbClr val="000000"/>
              </a:solidFill>
            </a:endParaRPr>
          </a:p>
        </p:txBody>
      </p:sp>
      <p:sp>
        <p:nvSpPr>
          <p:cNvPr id="70" name="Text Box 7"/>
          <p:cNvSpPr txBox="1">
            <a:spLocks noChangeArrowheads="1"/>
          </p:cNvSpPr>
          <p:nvPr/>
        </p:nvSpPr>
        <p:spPr bwMode="auto">
          <a:xfrm>
            <a:off x="5112407" y="2550312"/>
            <a:ext cx="3708342" cy="230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 type="none" w="sm" len="med"/>
              </a14:hiddenLine>
            </a:ext>
          </a:extLst>
        </p:spPr>
        <p:txBody>
          <a:bodyPr lIns="91429" tIns="45714" rIns="91429" bIns="45714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r" defTabSz="762000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algn="r" defTabSz="762000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algn="r" defTabSz="762000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algn="r" defTabSz="762000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rtl="0">
              <a:lnSpc>
                <a:spcPct val="90000"/>
              </a:lnSpc>
            </a:pPr>
            <a:r>
              <a:rPr lang="en-US" sz="1000" b="1" dirty="0" smtClean="0">
                <a:solidFill>
                  <a:srgbClr val="000000"/>
                </a:solidFill>
              </a:rPr>
              <a:t>Relationshi</a:t>
            </a:r>
            <a:r>
              <a:rPr lang="en-US" sz="1000" b="1" dirty="0">
                <a:solidFill>
                  <a:srgbClr val="000000"/>
                </a:solidFill>
              </a:rPr>
              <a:t>p</a:t>
            </a:r>
          </a:p>
        </p:txBody>
      </p:sp>
      <p:sp>
        <p:nvSpPr>
          <p:cNvPr id="71" name="Rectangle 14"/>
          <p:cNvSpPr>
            <a:spLocks noChangeArrowheads="1"/>
          </p:cNvSpPr>
          <p:nvPr/>
        </p:nvSpPr>
        <p:spPr bwMode="auto">
          <a:xfrm>
            <a:off x="6012475" y="2924396"/>
            <a:ext cx="2447957" cy="2448344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CC99"/>
              </a:gs>
            </a:gsLst>
            <a:path path="shape">
              <a:fillToRect l="50000" t="50000" r="50000" b="50000"/>
            </a:path>
          </a:gra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 wrap="none" lIns="91429" tIns="45714" rIns="91429" bIns="45714"/>
          <a:lstStyle/>
          <a:p>
            <a:pPr algn="ctr" defTabSz="762000" rtl="0"/>
            <a:endParaRPr lang="en-US" sz="900">
              <a:solidFill>
                <a:srgbClr val="000000"/>
              </a:solidFill>
            </a:endParaRPr>
          </a:p>
        </p:txBody>
      </p:sp>
      <p:sp>
        <p:nvSpPr>
          <p:cNvPr id="72" name="Text Box 30"/>
          <p:cNvSpPr txBox="1">
            <a:spLocks noChangeArrowheads="1"/>
          </p:cNvSpPr>
          <p:nvPr/>
        </p:nvSpPr>
        <p:spPr bwMode="auto">
          <a:xfrm>
            <a:off x="6296798" y="2924944"/>
            <a:ext cx="1778756" cy="738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rtl="0">
              <a:spcBef>
                <a:spcPct val="50000"/>
              </a:spcBef>
            </a:pPr>
            <a:r>
              <a:rPr lang="en-US" sz="1200" b="1" dirty="0" smtClean="0"/>
              <a:t>REGULATORY AND SOCIAL PROCESSES</a:t>
            </a:r>
          </a:p>
          <a:p>
            <a:pPr algn="ctr" rtl="0">
              <a:spcBef>
                <a:spcPct val="50000"/>
              </a:spcBef>
            </a:pPr>
            <a:endParaRPr lang="en-US" sz="1200" b="1" dirty="0"/>
          </a:p>
        </p:txBody>
      </p:sp>
      <p:sp>
        <p:nvSpPr>
          <p:cNvPr id="73" name="Oval 41"/>
          <p:cNvSpPr>
            <a:spLocks noChangeArrowheads="1"/>
          </p:cNvSpPr>
          <p:nvPr/>
        </p:nvSpPr>
        <p:spPr bwMode="auto">
          <a:xfrm>
            <a:off x="6036746" y="3570605"/>
            <a:ext cx="2338735" cy="389513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CCECFF"/>
              </a:gs>
            </a:gsLst>
            <a:path path="shape">
              <a:fillToRect l="50000" t="50000" r="50000" b="50000"/>
            </a:path>
          </a:gradFill>
          <a:ln w="3175">
            <a:solidFill>
              <a:srgbClr val="969696"/>
            </a:solidFill>
            <a:round/>
            <a:headEnd type="none" w="sm" len="sm"/>
            <a:tailEnd type="none" w="sm" len="sm"/>
          </a:ln>
        </p:spPr>
        <p:txBody>
          <a:bodyPr lIns="0" tIns="0" rIns="0" bIns="0" anchor="ctr">
            <a:spAutoFit/>
          </a:bodyPr>
          <a:lstStyle/>
          <a:p>
            <a:pPr algn="ctr" rtl="0"/>
            <a:r>
              <a:rPr lang="en-US" sz="900" dirty="0" smtClean="0">
                <a:solidFill>
                  <a:srgbClr val="000000"/>
                </a:solidFill>
              </a:rPr>
              <a:t>Working environment (Safety and Health)</a:t>
            </a:r>
            <a:endParaRPr lang="en-US" sz="900" dirty="0">
              <a:solidFill>
                <a:srgbClr val="000000"/>
              </a:solidFill>
            </a:endParaRPr>
          </a:p>
        </p:txBody>
      </p:sp>
      <p:sp>
        <p:nvSpPr>
          <p:cNvPr id="74" name="Oval 42"/>
          <p:cNvSpPr>
            <a:spLocks noChangeArrowheads="1"/>
          </p:cNvSpPr>
          <p:nvPr/>
        </p:nvSpPr>
        <p:spPr bwMode="auto">
          <a:xfrm>
            <a:off x="6073153" y="4368815"/>
            <a:ext cx="2342202" cy="194756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CCECFF"/>
              </a:gs>
            </a:gsLst>
            <a:path path="shape">
              <a:fillToRect l="50000" t="50000" r="50000" b="50000"/>
            </a:path>
          </a:gradFill>
          <a:ln w="3175">
            <a:solidFill>
              <a:srgbClr val="969696"/>
            </a:solidFill>
            <a:round/>
            <a:headEnd type="none" w="sm" len="sm"/>
            <a:tailEnd type="none" w="sm" len="sm"/>
          </a:ln>
        </p:spPr>
        <p:txBody>
          <a:bodyPr lIns="0" tIns="0" rIns="0" bIns="0" anchor="ctr">
            <a:spAutoFit/>
          </a:bodyPr>
          <a:lstStyle/>
          <a:p>
            <a:pPr algn="ctr" rtl="0"/>
            <a:r>
              <a:rPr lang="en-US" sz="900" dirty="0" smtClean="0">
                <a:solidFill>
                  <a:srgbClr val="000000"/>
                </a:solidFill>
              </a:rPr>
              <a:t>Employment</a:t>
            </a:r>
            <a:endParaRPr lang="en-US" sz="900" dirty="0">
              <a:solidFill>
                <a:srgbClr val="000000"/>
              </a:solidFill>
            </a:endParaRPr>
          </a:p>
        </p:txBody>
      </p:sp>
      <p:sp>
        <p:nvSpPr>
          <p:cNvPr id="75" name="Oval 43"/>
          <p:cNvSpPr>
            <a:spLocks noChangeArrowheads="1"/>
          </p:cNvSpPr>
          <p:nvPr/>
        </p:nvSpPr>
        <p:spPr bwMode="auto">
          <a:xfrm>
            <a:off x="6073153" y="4946460"/>
            <a:ext cx="2342202" cy="194756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CCECFF"/>
              </a:gs>
            </a:gsLst>
            <a:path path="shape">
              <a:fillToRect l="50000" t="50000" r="50000" b="50000"/>
            </a:path>
          </a:gradFill>
          <a:ln w="3175">
            <a:solidFill>
              <a:srgbClr val="969696"/>
            </a:solidFill>
            <a:round/>
            <a:headEnd type="none" w="sm" len="sm"/>
            <a:tailEnd type="none" w="sm" len="sm"/>
          </a:ln>
        </p:spPr>
        <p:txBody>
          <a:bodyPr lIns="0" tIns="0" rIns="0" bIns="0" anchor="ctr">
            <a:spAutoFit/>
          </a:bodyPr>
          <a:lstStyle/>
          <a:p>
            <a:pPr algn="ctr" rtl="0"/>
            <a:r>
              <a:rPr lang="en-US" sz="900" dirty="0" smtClean="0">
                <a:solidFill>
                  <a:srgbClr val="000000"/>
                </a:solidFill>
              </a:rPr>
              <a:t>Community</a:t>
            </a:r>
            <a:endParaRPr lang="en-US" sz="9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995" name="Group 3"/>
          <p:cNvGrpSpPr>
            <a:grpSpLocks/>
          </p:cNvGrpSpPr>
          <p:nvPr/>
        </p:nvGrpSpPr>
        <p:grpSpPr bwMode="auto">
          <a:xfrm>
            <a:off x="1697792" y="861387"/>
            <a:ext cx="4114024" cy="5113434"/>
            <a:chOff x="590" y="542"/>
            <a:chExt cx="2373" cy="2949"/>
          </a:xfrm>
        </p:grpSpPr>
        <p:sp>
          <p:nvSpPr>
            <p:cNvPr id="85000" name="Rectangle 8"/>
            <p:cNvSpPr>
              <a:spLocks noChangeArrowheads="1"/>
            </p:cNvSpPr>
            <p:nvPr/>
          </p:nvSpPr>
          <p:spPr bwMode="auto">
            <a:xfrm rot="16200000">
              <a:off x="863" y="270"/>
              <a:ext cx="1827" cy="2372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FF99"/>
                </a:gs>
              </a:gsLst>
              <a:path path="shape">
                <a:fillToRect l="50000" t="50000" r="50000" b="50000"/>
              </a:path>
            </a:gra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2064" tIns="46033" rIns="92064" bIns="46033"/>
            <a:lstStyle/>
            <a:p>
              <a:pPr algn="ctr" defTabSz="762000" rtl="0" eaLnBrk="0" hangingPunct="0"/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85007" name="Rectangle 15"/>
            <p:cNvSpPr>
              <a:spLocks noChangeArrowheads="1"/>
            </p:cNvSpPr>
            <p:nvPr/>
          </p:nvSpPr>
          <p:spPr bwMode="auto">
            <a:xfrm>
              <a:off x="590" y="2467"/>
              <a:ext cx="2373" cy="1024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CCFF"/>
                </a:gs>
              </a:gsLst>
              <a:path path="shape">
                <a:fillToRect l="50000" t="50000" r="50000" b="50000"/>
              </a:path>
            </a:gra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1429" tIns="45714" rIns="91429" bIns="45714"/>
            <a:lstStyle/>
            <a:p>
              <a:pPr algn="ctr" defTabSz="762000" rtl="0"/>
              <a:endParaRPr lang="en-US" sz="900">
                <a:solidFill>
                  <a:srgbClr val="000000"/>
                </a:solidFill>
              </a:endParaRPr>
            </a:p>
          </p:txBody>
        </p:sp>
      </p:grpSp>
      <p:sp>
        <p:nvSpPr>
          <p:cNvPr id="45" name="Text Box 9"/>
          <p:cNvSpPr txBox="1">
            <a:spLocks noChangeArrowheads="1"/>
          </p:cNvSpPr>
          <p:nvPr/>
        </p:nvSpPr>
        <p:spPr bwMode="auto">
          <a:xfrm>
            <a:off x="2663451" y="898281"/>
            <a:ext cx="2326599" cy="228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 type="none" w="sm" len="med"/>
              </a14:hiddenLine>
            </a:ext>
          </a:extLst>
        </p:spPr>
        <p:txBody>
          <a:bodyPr lIns="91429" tIns="45714" rIns="91429" bIns="45714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r" defTabSz="762000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algn="r" defTabSz="762000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algn="r" defTabSz="762000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algn="r" defTabSz="762000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rtl="0">
              <a:lnSpc>
                <a:spcPct val="90000"/>
              </a:lnSpc>
            </a:pPr>
            <a:r>
              <a:rPr lang="en-US" sz="1000" b="1" dirty="0" smtClean="0">
                <a:solidFill>
                  <a:srgbClr val="000000"/>
                </a:solidFill>
              </a:rPr>
              <a:t>Services (Vertical)</a:t>
            </a:r>
            <a:endParaRPr lang="en-US" sz="1000" b="1" dirty="0">
              <a:solidFill>
                <a:srgbClr val="00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426328" y="1365443"/>
            <a:ext cx="461665" cy="14401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vert270" wrap="square" rtlCol="0">
            <a:spAutoFit/>
          </a:bodyPr>
          <a:lstStyle/>
          <a:p>
            <a:pPr algn="ctr" rtl="0">
              <a:lnSpc>
                <a:spcPct val="90000"/>
              </a:lnSpc>
            </a:pPr>
            <a:r>
              <a:rPr lang="en-US" sz="1000" b="1" dirty="0" smtClean="0">
                <a:solidFill>
                  <a:srgbClr val="000000"/>
                </a:solidFill>
              </a:rPr>
              <a:t>Online order Submission</a:t>
            </a:r>
            <a:endParaRPr lang="en-US" sz="1000" b="1" dirty="0">
              <a:solidFill>
                <a:srgbClr val="000000"/>
              </a:solidFill>
            </a:endParaRPr>
          </a:p>
        </p:txBody>
      </p:sp>
      <p:sp>
        <p:nvSpPr>
          <p:cNvPr id="47" name="Rectangle 8"/>
          <p:cNvSpPr>
            <a:spLocks noChangeArrowheads="1"/>
          </p:cNvSpPr>
          <p:nvPr/>
        </p:nvSpPr>
        <p:spPr bwMode="auto">
          <a:xfrm rot="16200000">
            <a:off x="5371703" y="2045390"/>
            <a:ext cx="3167936" cy="849281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FF99"/>
              </a:gs>
            </a:gsLst>
            <a:path path="shape">
              <a:fillToRect l="50000" t="50000" r="50000" b="50000"/>
            </a:path>
          </a:gra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 lIns="92064" tIns="46033" rIns="92064" bIns="46033"/>
          <a:lstStyle/>
          <a:p>
            <a:pPr algn="ctr" defTabSz="762000" rtl="0" eaLnBrk="0" hangingPunct="0"/>
            <a:endParaRPr lang="en-US" sz="900" dirty="0">
              <a:solidFill>
                <a:srgbClr val="000000"/>
              </a:solidFill>
            </a:endParaRPr>
          </a:p>
        </p:txBody>
      </p:sp>
      <p:sp>
        <p:nvSpPr>
          <p:cNvPr id="3" name="Left Arrow 2"/>
          <p:cNvSpPr/>
          <p:nvPr/>
        </p:nvSpPr>
        <p:spPr bwMode="auto">
          <a:xfrm>
            <a:off x="5810949" y="2085523"/>
            <a:ext cx="720080" cy="648072"/>
          </a:xfrm>
          <a:prstGeom prst="leftArrow">
            <a:avLst/>
          </a:prstGeom>
          <a:gradFill rotWithShape="0">
            <a:gsLst>
              <a:gs pos="0">
                <a:srgbClr val="FFFFFF"/>
              </a:gs>
              <a:gs pos="100000">
                <a:srgbClr val="FFFF99"/>
              </a:gs>
            </a:gsLst>
            <a:path path="shape">
              <a:fillToRect l="50000" t="50000" r="50000" b="50000"/>
            </a:path>
          </a:gradFill>
          <a:ln w="317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lIns="92064" tIns="46033" rIns="92064" bIns="46033"/>
          <a:lstStyle/>
          <a:p>
            <a:pPr algn="ctr" defTabSz="762000" rtl="0" eaLnBrk="0" hangingPunct="0"/>
            <a:endParaRPr lang="en-US" sz="900">
              <a:solidFill>
                <a:srgbClr val="000000"/>
              </a:solidFill>
            </a:endParaRPr>
          </a:p>
        </p:txBody>
      </p:sp>
      <p:sp>
        <p:nvSpPr>
          <p:cNvPr id="49" name="Rectangle 8"/>
          <p:cNvSpPr>
            <a:spLocks noChangeArrowheads="1"/>
          </p:cNvSpPr>
          <p:nvPr/>
        </p:nvSpPr>
        <p:spPr bwMode="auto">
          <a:xfrm rot="16200000">
            <a:off x="6079428" y="4673069"/>
            <a:ext cx="1775571" cy="826198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CCCCFF"/>
              </a:gs>
            </a:gsLst>
            <a:path path="shape">
              <a:fillToRect l="50000" t="50000" r="50000" b="50000"/>
            </a:path>
          </a:gra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 lIns="91429" tIns="45714" rIns="91429" bIns="45714"/>
          <a:lstStyle/>
          <a:p>
            <a:pPr algn="ctr" defTabSz="762000" rtl="0"/>
            <a:endParaRPr lang="en-US" sz="900" dirty="0">
              <a:solidFill>
                <a:srgbClr val="000000"/>
              </a:solidFill>
            </a:endParaRPr>
          </a:p>
        </p:txBody>
      </p:sp>
      <p:sp>
        <p:nvSpPr>
          <p:cNvPr id="50" name="Left Arrow 49"/>
          <p:cNvSpPr/>
          <p:nvPr/>
        </p:nvSpPr>
        <p:spPr bwMode="auto">
          <a:xfrm>
            <a:off x="5811816" y="4818919"/>
            <a:ext cx="742298" cy="648072"/>
          </a:xfrm>
          <a:prstGeom prst="leftArrow">
            <a:avLst/>
          </a:prstGeom>
          <a:gradFill rotWithShape="0">
            <a:gsLst>
              <a:gs pos="0">
                <a:srgbClr val="FFFFFF"/>
              </a:gs>
              <a:gs pos="100000">
                <a:srgbClr val="CCCCFF"/>
              </a:gs>
            </a:gsLst>
            <a:path path="shape">
              <a:fillToRect l="50000" t="50000" r="50000" b="50000"/>
            </a:path>
          </a:gradFill>
          <a:ln w="317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lIns="91429" tIns="45714" rIns="91429" bIns="45714"/>
          <a:lstStyle/>
          <a:p>
            <a:pPr algn="ctr" defTabSz="762000" rtl="0"/>
            <a:endParaRPr lang="en-US" sz="900">
              <a:solidFill>
                <a:srgbClr val="00000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168235" y="1365443"/>
            <a:ext cx="460800" cy="14401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vert270" wrap="square" rtlCol="0">
            <a:spAutoFit/>
          </a:bodyPr>
          <a:lstStyle/>
          <a:p>
            <a:pPr algn="ctr" rtl="0">
              <a:lnSpc>
                <a:spcPct val="90000"/>
              </a:lnSpc>
            </a:pPr>
            <a:r>
              <a:rPr lang="en-US" sz="1000" b="1" dirty="0" smtClean="0">
                <a:solidFill>
                  <a:srgbClr val="000000"/>
                </a:solidFill>
              </a:rPr>
              <a:t>Order status checking</a:t>
            </a:r>
            <a:endParaRPr lang="en-US" sz="1000" b="1" dirty="0">
              <a:solidFill>
                <a:srgbClr val="000000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909277" y="1365443"/>
            <a:ext cx="461665" cy="14401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vert270" wrap="square" rtlCol="0">
            <a:spAutoFit/>
          </a:bodyPr>
          <a:lstStyle/>
          <a:p>
            <a:pPr algn="ctr" rtl="0">
              <a:lnSpc>
                <a:spcPct val="90000"/>
              </a:lnSpc>
            </a:pPr>
            <a:r>
              <a:rPr lang="en-US" sz="1000" b="1" dirty="0" smtClean="0">
                <a:solidFill>
                  <a:srgbClr val="000000"/>
                </a:solidFill>
              </a:rPr>
              <a:t>Integration with Procurement system</a:t>
            </a:r>
            <a:endParaRPr lang="en-US" sz="1000" b="1" dirty="0">
              <a:solidFill>
                <a:srgbClr val="000000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4651185" y="1365443"/>
            <a:ext cx="461665" cy="14401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vert270" wrap="square" rtlCol="0">
            <a:spAutoFit/>
          </a:bodyPr>
          <a:lstStyle/>
          <a:p>
            <a:pPr algn="ctr" rtl="0">
              <a:lnSpc>
                <a:spcPct val="90000"/>
              </a:lnSpc>
            </a:pPr>
            <a:r>
              <a:rPr lang="en-US" sz="1000" b="1" dirty="0" smtClean="0">
                <a:solidFill>
                  <a:srgbClr val="000000"/>
                </a:solidFill>
              </a:rPr>
              <a:t>Port operator management</a:t>
            </a:r>
            <a:endParaRPr lang="en-US" sz="1000" b="1" dirty="0">
              <a:solidFill>
                <a:srgbClr val="0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40811" y="3309659"/>
            <a:ext cx="1185521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000" b="1" dirty="0">
                <a:solidFill>
                  <a:srgbClr val="000000"/>
                </a:solidFill>
              </a:rPr>
              <a:t>Order</a:t>
            </a:r>
            <a:r>
              <a:rPr lang="en-US" dirty="0" smtClean="0"/>
              <a:t> </a:t>
            </a:r>
            <a:r>
              <a:rPr lang="en-US" sz="1000" b="1" dirty="0">
                <a:solidFill>
                  <a:srgbClr val="000000"/>
                </a:solidFill>
              </a:rPr>
              <a:t>processing</a:t>
            </a:r>
          </a:p>
        </p:txBody>
      </p:sp>
      <p:sp>
        <p:nvSpPr>
          <p:cNvPr id="59" name="Text Box 9"/>
          <p:cNvSpPr txBox="1">
            <a:spLocks noChangeArrowheads="1"/>
          </p:cNvSpPr>
          <p:nvPr/>
        </p:nvSpPr>
        <p:spPr bwMode="auto">
          <a:xfrm>
            <a:off x="2663450" y="2949619"/>
            <a:ext cx="2326599" cy="228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 type="none" w="sm" len="med"/>
              </a14:hiddenLine>
            </a:ext>
          </a:extLst>
        </p:spPr>
        <p:txBody>
          <a:bodyPr lIns="91429" tIns="45714" rIns="91429" bIns="45714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r" defTabSz="762000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algn="r" defTabSz="762000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algn="r" defTabSz="762000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algn="r" defTabSz="762000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rtl="0">
              <a:lnSpc>
                <a:spcPct val="90000"/>
              </a:lnSpc>
            </a:pPr>
            <a:r>
              <a:rPr lang="en-US" sz="1000" b="1" dirty="0" smtClean="0">
                <a:solidFill>
                  <a:srgbClr val="000000"/>
                </a:solidFill>
              </a:rPr>
              <a:t>Services (Horizontal)</a:t>
            </a:r>
            <a:endParaRPr lang="en-US" sz="1000" b="1" dirty="0">
              <a:solidFill>
                <a:srgbClr val="00000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200841" y="3309659"/>
            <a:ext cx="1105818" cy="522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000" b="1" dirty="0">
                <a:solidFill>
                  <a:srgbClr val="000000"/>
                </a:solidFill>
              </a:rPr>
              <a:t>Vessel and container management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4560870" y="3310879"/>
            <a:ext cx="1105818" cy="522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000" b="1" dirty="0">
                <a:solidFill>
                  <a:srgbClr val="000000"/>
                </a:solidFill>
              </a:rPr>
              <a:t>Summary reports generation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816871" y="4317771"/>
            <a:ext cx="1105818" cy="5539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000" b="1" dirty="0" smtClean="0">
                <a:solidFill>
                  <a:srgbClr val="000000"/>
                </a:solidFill>
              </a:rPr>
              <a:t>Information Technology management</a:t>
            </a:r>
            <a:endParaRPr lang="en-US" sz="1000" b="1" dirty="0">
              <a:solidFill>
                <a:srgbClr val="000000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200313" y="4324617"/>
            <a:ext cx="1105818" cy="5539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000" b="1" dirty="0" smtClean="0">
                <a:solidFill>
                  <a:srgbClr val="000000"/>
                </a:solidFill>
              </a:rPr>
              <a:t>Human resource management</a:t>
            </a:r>
            <a:endParaRPr lang="en-US" sz="1000" b="1" dirty="0">
              <a:solidFill>
                <a:srgbClr val="000000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4583755" y="4324617"/>
            <a:ext cx="1105818" cy="55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000" b="1" dirty="0" smtClean="0">
                <a:solidFill>
                  <a:srgbClr val="000000"/>
                </a:solidFill>
              </a:rPr>
              <a:t>Organization &amp; development</a:t>
            </a:r>
            <a:endParaRPr lang="en-US" sz="1000" b="1" dirty="0">
              <a:solidFill>
                <a:srgbClr val="00000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816871" y="5142955"/>
            <a:ext cx="1105818" cy="55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000" b="1" dirty="0" smtClean="0">
                <a:solidFill>
                  <a:srgbClr val="000000"/>
                </a:solidFill>
              </a:rPr>
              <a:t>Finance</a:t>
            </a:r>
            <a:endParaRPr lang="en-US" sz="1000" b="1" dirty="0">
              <a:solidFill>
                <a:srgbClr val="00000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3200313" y="5140011"/>
            <a:ext cx="1105818" cy="55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000" b="1" dirty="0" smtClean="0">
                <a:solidFill>
                  <a:srgbClr val="000000"/>
                </a:solidFill>
              </a:rPr>
              <a:t>Administrative services</a:t>
            </a:r>
            <a:endParaRPr lang="en-US" sz="1000" b="1" dirty="0">
              <a:solidFill>
                <a:srgbClr val="0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632505" y="1203886"/>
            <a:ext cx="646331" cy="261145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sz="1000" b="1" dirty="0">
                <a:solidFill>
                  <a:srgbClr val="000000"/>
                </a:solidFill>
              </a:rPr>
              <a:t>External: Customers, Port Operators, Tow head operators, Sales team, </a:t>
            </a:r>
            <a:r>
              <a:rPr lang="en-US" sz="1000" b="1" dirty="0" smtClean="0">
                <a:solidFill>
                  <a:srgbClr val="000000"/>
                </a:solidFill>
              </a:rPr>
              <a:t>Order processing </a:t>
            </a:r>
            <a:r>
              <a:rPr lang="en-US" altLang="zh-CN" sz="1000" b="1" dirty="0">
                <a:solidFill>
                  <a:srgbClr val="000000"/>
                </a:solidFill>
              </a:rPr>
              <a:t>team</a:t>
            </a:r>
            <a:endParaRPr lang="en-US" sz="1000" b="1" dirty="0">
              <a:solidFill>
                <a:srgbClr val="000000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6786393" y="4324617"/>
            <a:ext cx="338554" cy="15312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sz="1000" b="1" dirty="0">
                <a:solidFill>
                  <a:srgbClr val="000000"/>
                </a:solidFill>
              </a:rPr>
              <a:t>Internal: </a:t>
            </a:r>
            <a:r>
              <a:rPr lang="en-US" sz="1000" b="1" dirty="0" err="1">
                <a:solidFill>
                  <a:srgbClr val="000000"/>
                </a:solidFill>
              </a:rPr>
              <a:t>SGLines</a:t>
            </a:r>
            <a:r>
              <a:rPr lang="en-US" sz="1000" b="1" dirty="0">
                <a:solidFill>
                  <a:srgbClr val="000000"/>
                </a:solidFill>
              </a:rPr>
              <a:t> Staff</a:t>
            </a:r>
          </a:p>
        </p:txBody>
      </p:sp>
    </p:spTree>
    <p:extLst>
      <p:ext uri="{BB962C8B-B14F-4D97-AF65-F5344CB8AC3E}">
        <p14:creationId xmlns:p14="http://schemas.microsoft.com/office/powerpoint/2010/main" val="20030337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Up Arrow 5"/>
          <p:cNvSpPr/>
          <p:nvPr/>
        </p:nvSpPr>
        <p:spPr bwMode="auto">
          <a:xfrm>
            <a:off x="3725906" y="341623"/>
            <a:ext cx="1872208" cy="6459190"/>
          </a:xfrm>
          <a:prstGeom prst="upArrow">
            <a:avLst/>
          </a:prstGeom>
          <a:gradFill rotWithShape="0">
            <a:gsLst>
              <a:gs pos="0">
                <a:srgbClr val="FFFFFF"/>
              </a:gs>
              <a:gs pos="100000">
                <a:srgbClr val="FFCC99"/>
              </a:gs>
            </a:gsLst>
            <a:path path="shape">
              <a:fillToRect l="50000" t="50000" r="50000" b="50000"/>
            </a:path>
          </a:gradFill>
          <a:ln w="317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wrap="none" lIns="91429" tIns="45714" rIns="91429" bIns="45714"/>
          <a:lstStyle/>
          <a:p>
            <a:pPr algn="ctr" defTabSz="762000" rtl="0"/>
            <a:endParaRPr lang="en-US" sz="900" dirty="0">
              <a:solidFill>
                <a:srgbClr val="000000"/>
              </a:solidFill>
            </a:endParaRPr>
          </a:p>
        </p:txBody>
      </p:sp>
      <p:sp>
        <p:nvSpPr>
          <p:cNvPr id="7" name="Right Triangle 6"/>
          <p:cNvSpPr/>
          <p:nvPr/>
        </p:nvSpPr>
        <p:spPr bwMode="auto">
          <a:xfrm>
            <a:off x="4751156" y="779525"/>
            <a:ext cx="1944216" cy="2232248"/>
          </a:xfrm>
          <a:prstGeom prst="rtTriangle">
            <a:avLst/>
          </a:prstGeom>
          <a:gradFill rotWithShape="0">
            <a:gsLst>
              <a:gs pos="0">
                <a:srgbClr val="FFFFFF"/>
              </a:gs>
              <a:gs pos="100000">
                <a:srgbClr val="FFFF99"/>
              </a:gs>
            </a:gsLst>
            <a:path path="shape">
              <a:fillToRect l="50000" t="50000" r="50000" b="50000"/>
            </a:path>
          </a:gradFill>
          <a:ln w="317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lIns="92064" tIns="46033" rIns="92064" bIns="46033"/>
          <a:lstStyle/>
          <a:p>
            <a:pPr algn="ctr" defTabSz="762000" rtl="0" eaLnBrk="0" hangingPunct="0"/>
            <a:endParaRPr lang="en-US" sz="900">
              <a:solidFill>
                <a:srgbClr val="000000"/>
              </a:solidFill>
            </a:endParaRPr>
          </a:p>
        </p:txBody>
      </p:sp>
      <p:sp>
        <p:nvSpPr>
          <p:cNvPr id="3" name="Trapezoid 2"/>
          <p:cNvSpPr/>
          <p:nvPr/>
        </p:nvSpPr>
        <p:spPr bwMode="auto">
          <a:xfrm>
            <a:off x="1763688" y="3293951"/>
            <a:ext cx="5760640" cy="1173212"/>
          </a:xfrm>
          <a:prstGeom prst="trapezoid">
            <a:avLst>
              <a:gd name="adj" fmla="val 66135"/>
            </a:avLst>
          </a:prstGeom>
          <a:gradFill rotWithShape="0">
            <a:gsLst>
              <a:gs pos="0">
                <a:srgbClr val="FFFFFF"/>
              </a:gs>
              <a:gs pos="100000">
                <a:srgbClr val="FFFF99"/>
              </a:gs>
            </a:gsLst>
            <a:path path="shape">
              <a:fillToRect l="50000" t="50000" r="50000" b="50000"/>
            </a:path>
          </a:gradFill>
          <a:ln w="317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lIns="92064" tIns="46033" rIns="92064" bIns="46033"/>
          <a:lstStyle/>
          <a:p>
            <a:pPr algn="ctr" defTabSz="762000" rtl="0" eaLnBrk="0" hangingPunct="0"/>
            <a:endParaRPr lang="en-US" sz="900">
              <a:solidFill>
                <a:srgbClr val="000000"/>
              </a:solidFill>
            </a:endParaRPr>
          </a:p>
        </p:txBody>
      </p:sp>
      <p:sp>
        <p:nvSpPr>
          <p:cNvPr id="5" name="Trapezoid 4"/>
          <p:cNvSpPr/>
          <p:nvPr/>
        </p:nvSpPr>
        <p:spPr bwMode="auto">
          <a:xfrm>
            <a:off x="827584" y="4878127"/>
            <a:ext cx="7704856" cy="1590030"/>
          </a:xfrm>
          <a:prstGeom prst="trapezoid">
            <a:avLst>
              <a:gd name="adj" fmla="val 50864"/>
            </a:avLst>
          </a:prstGeom>
          <a:gradFill rotWithShape="0">
            <a:gsLst>
              <a:gs pos="0">
                <a:srgbClr val="FFFFFF"/>
              </a:gs>
              <a:gs pos="100000">
                <a:srgbClr val="FFFF99"/>
              </a:gs>
            </a:gsLst>
            <a:path path="shape">
              <a:fillToRect l="50000" t="50000" r="50000" b="50000"/>
            </a:path>
          </a:gradFill>
          <a:ln w="317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lIns="92064" tIns="46033" rIns="92064" bIns="46033"/>
          <a:lstStyle/>
          <a:p>
            <a:pPr algn="ctr" defTabSz="762000" rtl="0" eaLnBrk="0" hangingPunct="0"/>
            <a:endParaRPr lang="en-US" sz="900">
              <a:solidFill>
                <a:srgbClr val="000000"/>
              </a:solidFill>
            </a:endParaRPr>
          </a:p>
        </p:txBody>
      </p:sp>
      <p:sp>
        <p:nvSpPr>
          <p:cNvPr id="9" name="Right Triangle 8"/>
          <p:cNvSpPr/>
          <p:nvPr/>
        </p:nvSpPr>
        <p:spPr bwMode="auto">
          <a:xfrm flipH="1">
            <a:off x="2644922" y="779525"/>
            <a:ext cx="1947672" cy="2232248"/>
          </a:xfrm>
          <a:prstGeom prst="rtTriangle">
            <a:avLst/>
          </a:prstGeom>
          <a:gradFill rotWithShape="0">
            <a:gsLst>
              <a:gs pos="0">
                <a:srgbClr val="FFFFFF"/>
              </a:gs>
              <a:gs pos="100000">
                <a:srgbClr val="FFFF99"/>
              </a:gs>
            </a:gsLst>
            <a:path path="shape">
              <a:fillToRect l="50000" t="50000" r="50000" b="50000"/>
            </a:path>
          </a:gradFill>
          <a:ln w="317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lIns="92064" tIns="46033" rIns="92064" bIns="46033"/>
          <a:lstStyle/>
          <a:p>
            <a:pPr algn="ctr" defTabSz="762000" rtl="0" eaLnBrk="0" hangingPunct="0"/>
            <a:endParaRPr lang="en-US" sz="900">
              <a:solidFill>
                <a:srgbClr val="000000"/>
              </a:solidFill>
            </a:endParaRPr>
          </a:p>
        </p:txBody>
      </p:sp>
      <p:sp>
        <p:nvSpPr>
          <p:cNvPr id="10" name="Rectangle 16"/>
          <p:cNvSpPr>
            <a:spLocks noChangeArrowheads="1"/>
          </p:cNvSpPr>
          <p:nvPr/>
        </p:nvSpPr>
        <p:spPr bwMode="auto">
          <a:xfrm>
            <a:off x="1907704" y="1444937"/>
            <a:ext cx="2118058" cy="1466958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CCFFCC"/>
              </a:gs>
            </a:gsLst>
            <a:path path="shape">
              <a:fillToRect l="50000" t="50000" r="50000" b="50000"/>
            </a:path>
          </a:gra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 wrap="none" lIns="91429" tIns="45714" rIns="91429" bIns="45714"/>
          <a:lstStyle/>
          <a:p>
            <a:pPr algn="ctr" defTabSz="762000" rtl="0"/>
            <a:endParaRPr lang="en-US" sz="900">
              <a:solidFill>
                <a:srgbClr val="000000"/>
              </a:solidFill>
            </a:endParaRPr>
          </a:p>
        </p:txBody>
      </p:sp>
      <p:sp>
        <p:nvSpPr>
          <p:cNvPr id="11" name="Text Box 32"/>
          <p:cNvSpPr txBox="1">
            <a:spLocks noChangeArrowheads="1"/>
          </p:cNvSpPr>
          <p:nvPr/>
        </p:nvSpPr>
        <p:spPr bwMode="auto">
          <a:xfrm>
            <a:off x="1907704" y="1427597"/>
            <a:ext cx="211805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rtl="0">
              <a:spcBef>
                <a:spcPct val="50000"/>
              </a:spcBef>
            </a:pPr>
            <a:r>
              <a:rPr lang="en-US" sz="1200" b="1" dirty="0" smtClean="0"/>
              <a:t>Mission and Business Results</a:t>
            </a:r>
            <a:endParaRPr lang="en-US" sz="12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2015716" y="2011794"/>
            <a:ext cx="19125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b="1" dirty="0"/>
              <a:t>Services for customers</a:t>
            </a:r>
          </a:p>
          <a:p>
            <a:pPr algn="l"/>
            <a:r>
              <a:rPr lang="en-US" sz="1200" b="1" dirty="0"/>
              <a:t>Services for partners</a:t>
            </a:r>
          </a:p>
          <a:p>
            <a:pPr algn="l"/>
            <a:r>
              <a:rPr lang="en-US" sz="1200" b="1" dirty="0"/>
              <a:t>Staff services</a:t>
            </a:r>
          </a:p>
          <a:p>
            <a:pPr algn="l"/>
            <a:r>
              <a:rPr lang="en-US" sz="1200" b="1" dirty="0"/>
              <a:t>Management </a:t>
            </a:r>
            <a:r>
              <a:rPr lang="en-US" sz="1200" b="1" dirty="0"/>
              <a:t>reportin</a:t>
            </a:r>
            <a:r>
              <a:rPr lang="en-US" sz="1200" b="1" dirty="0"/>
              <a:t>g</a:t>
            </a:r>
            <a:endParaRPr lang="en-US" sz="1200" b="1" dirty="0"/>
          </a:p>
        </p:txBody>
      </p:sp>
      <p:sp>
        <p:nvSpPr>
          <p:cNvPr id="13" name="Rectangle 16"/>
          <p:cNvSpPr>
            <a:spLocks noChangeArrowheads="1"/>
          </p:cNvSpPr>
          <p:nvPr/>
        </p:nvSpPr>
        <p:spPr bwMode="auto">
          <a:xfrm>
            <a:off x="5226250" y="1444937"/>
            <a:ext cx="2118058" cy="1466958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CCFFCC"/>
              </a:gs>
            </a:gsLst>
            <a:path path="shape">
              <a:fillToRect l="50000" t="50000" r="50000" b="50000"/>
            </a:path>
          </a:gra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 wrap="none" lIns="91429" tIns="45714" rIns="91429" bIns="45714"/>
          <a:lstStyle/>
          <a:p>
            <a:pPr algn="ctr" defTabSz="762000" rtl="0"/>
            <a:endParaRPr lang="en-US" sz="900">
              <a:solidFill>
                <a:srgbClr val="000000"/>
              </a:solidFill>
            </a:endParaRPr>
          </a:p>
        </p:txBody>
      </p:sp>
      <p:sp>
        <p:nvSpPr>
          <p:cNvPr id="14" name="Text Box 32"/>
          <p:cNvSpPr txBox="1">
            <a:spLocks noChangeArrowheads="1"/>
          </p:cNvSpPr>
          <p:nvPr/>
        </p:nvSpPr>
        <p:spPr bwMode="auto">
          <a:xfrm>
            <a:off x="5226250" y="1427597"/>
            <a:ext cx="211805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rtl="0">
              <a:spcBef>
                <a:spcPct val="50000"/>
              </a:spcBef>
            </a:pPr>
            <a:r>
              <a:rPr lang="en-US" sz="1200" b="1" dirty="0" smtClean="0"/>
              <a:t>Customer Results</a:t>
            </a:r>
            <a:endParaRPr lang="en-US" sz="12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5334262" y="2011794"/>
            <a:ext cx="19125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b="1" dirty="0" smtClean="0"/>
              <a:t>Customer Benefit</a:t>
            </a:r>
            <a:endParaRPr lang="en-US" sz="1200" b="1" dirty="0"/>
          </a:p>
          <a:p>
            <a:pPr algn="l"/>
            <a:r>
              <a:rPr lang="en-US" sz="1200" b="1" dirty="0" smtClean="0"/>
              <a:t>Service Quality</a:t>
            </a:r>
            <a:endParaRPr lang="en-US" sz="1200" b="1" dirty="0"/>
          </a:p>
          <a:p>
            <a:pPr algn="l"/>
            <a:r>
              <a:rPr lang="en-US" sz="1200" b="1" dirty="0" smtClean="0"/>
              <a:t>Service Accessibility</a:t>
            </a:r>
            <a:endParaRPr lang="en-US" sz="1200" b="1" dirty="0"/>
          </a:p>
          <a:p>
            <a:pPr algn="l"/>
            <a:r>
              <a:rPr lang="en-US" sz="1200" b="1" dirty="0" smtClean="0"/>
              <a:t>Service Coverage</a:t>
            </a:r>
            <a:endParaRPr lang="en-US" sz="1200" b="1" dirty="0"/>
          </a:p>
        </p:txBody>
      </p:sp>
      <p:sp>
        <p:nvSpPr>
          <p:cNvPr id="16" name="Rectangle 16"/>
          <p:cNvSpPr>
            <a:spLocks noChangeArrowheads="1"/>
          </p:cNvSpPr>
          <p:nvPr/>
        </p:nvSpPr>
        <p:spPr bwMode="auto">
          <a:xfrm>
            <a:off x="2661330" y="3388815"/>
            <a:ext cx="4034042" cy="103002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CCCCFF"/>
              </a:gs>
            </a:gsLst>
            <a:path path="shape">
              <a:fillToRect l="50000" t="50000" r="50000" b="50000"/>
            </a:path>
          </a:gra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 lIns="91429" tIns="45714" rIns="91429" bIns="45714"/>
          <a:lstStyle/>
          <a:p>
            <a:pPr algn="ctr" defTabSz="762000" rtl="0"/>
            <a:endParaRPr lang="en-US" sz="900">
              <a:solidFill>
                <a:srgbClr val="000000"/>
              </a:solidFill>
            </a:endParaRPr>
          </a:p>
        </p:txBody>
      </p:sp>
      <p:sp>
        <p:nvSpPr>
          <p:cNvPr id="17" name="Text Box 32"/>
          <p:cNvSpPr txBox="1">
            <a:spLocks noChangeArrowheads="1"/>
          </p:cNvSpPr>
          <p:nvPr/>
        </p:nvSpPr>
        <p:spPr bwMode="auto">
          <a:xfrm>
            <a:off x="2661330" y="3371475"/>
            <a:ext cx="403404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rtl="0">
              <a:spcBef>
                <a:spcPct val="50000"/>
              </a:spcBef>
            </a:pPr>
            <a:r>
              <a:rPr lang="en-US" sz="1200" b="1" dirty="0" smtClean="0"/>
              <a:t>Process and Activities</a:t>
            </a:r>
            <a:endParaRPr lang="en-US" sz="12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2769341" y="3744965"/>
            <a:ext cx="18926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b="1" dirty="0" smtClean="0"/>
              <a:t>Financial</a:t>
            </a:r>
            <a:endParaRPr lang="en-US" sz="1200" b="1" dirty="0"/>
          </a:p>
          <a:p>
            <a:pPr algn="l"/>
            <a:r>
              <a:rPr lang="en-US" sz="1200" b="1" dirty="0" smtClean="0"/>
              <a:t>Vessel and Container </a:t>
            </a:r>
            <a:endParaRPr lang="en-US" sz="1200" b="1" dirty="0"/>
          </a:p>
          <a:p>
            <a:pPr algn="l"/>
            <a:r>
              <a:rPr lang="en-US" sz="1200" b="1" dirty="0" smtClean="0"/>
              <a:t>Customer Relationship</a:t>
            </a:r>
            <a:endParaRPr lang="en-US" sz="12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4788024" y="3731853"/>
            <a:ext cx="18926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b="1" dirty="0" smtClean="0"/>
              <a:t>Partner management</a:t>
            </a:r>
            <a:endParaRPr lang="en-US" sz="1200" b="1" dirty="0"/>
          </a:p>
          <a:p>
            <a:pPr algn="l"/>
            <a:r>
              <a:rPr lang="en-US" sz="1200" b="1" dirty="0" smtClean="0"/>
              <a:t>Secure Infrastructure</a:t>
            </a:r>
          </a:p>
          <a:p>
            <a:pPr algn="l"/>
            <a:r>
              <a:rPr lang="en-US" sz="1200" b="1" dirty="0" smtClean="0"/>
              <a:t>Quality</a:t>
            </a:r>
            <a:endParaRPr lang="en-US" sz="1200" b="1" dirty="0"/>
          </a:p>
        </p:txBody>
      </p:sp>
      <p:sp>
        <p:nvSpPr>
          <p:cNvPr id="20" name="Up Arrow 19"/>
          <p:cNvSpPr/>
          <p:nvPr/>
        </p:nvSpPr>
        <p:spPr bwMode="auto">
          <a:xfrm>
            <a:off x="3995936" y="2911895"/>
            <a:ext cx="1308499" cy="382056"/>
          </a:xfrm>
          <a:prstGeom prst="upArrow">
            <a:avLst/>
          </a:prstGeom>
          <a:gradFill rotWithShape="0">
            <a:gsLst>
              <a:gs pos="0">
                <a:srgbClr val="FFFFFF"/>
              </a:gs>
              <a:gs pos="100000">
                <a:srgbClr val="FFCC99"/>
              </a:gs>
            </a:gsLst>
            <a:path path="shape">
              <a:fillToRect l="50000" t="50000" r="50000" b="50000"/>
            </a:path>
          </a:gradFill>
          <a:ln w="317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wrap="none" lIns="91429" tIns="45714" rIns="91429" bIns="45714"/>
          <a:lstStyle/>
          <a:p>
            <a:pPr algn="ctr" defTabSz="762000" rtl="0"/>
            <a:r>
              <a:rPr lang="en-US" sz="900" dirty="0">
                <a:solidFill>
                  <a:srgbClr val="000000"/>
                </a:solidFill>
              </a:rPr>
              <a:t> </a:t>
            </a:r>
            <a:r>
              <a:rPr lang="en-US" sz="1200" b="1" dirty="0">
                <a:solidFill>
                  <a:srgbClr val="000000"/>
                </a:solidFill>
              </a:rPr>
              <a:t>Value</a:t>
            </a:r>
            <a:endParaRPr lang="en-US" sz="900" b="1" dirty="0">
              <a:solidFill>
                <a:srgbClr val="000000"/>
              </a:solidFill>
            </a:endParaRPr>
          </a:p>
        </p:txBody>
      </p:sp>
      <p:sp>
        <p:nvSpPr>
          <p:cNvPr id="21" name="Up Arrow 20"/>
          <p:cNvSpPr/>
          <p:nvPr/>
        </p:nvSpPr>
        <p:spPr bwMode="auto">
          <a:xfrm>
            <a:off x="4025763" y="4496071"/>
            <a:ext cx="1308499" cy="382056"/>
          </a:xfrm>
          <a:prstGeom prst="upArrow">
            <a:avLst/>
          </a:prstGeom>
          <a:gradFill rotWithShape="0">
            <a:gsLst>
              <a:gs pos="0">
                <a:srgbClr val="FFFFFF"/>
              </a:gs>
              <a:gs pos="100000">
                <a:srgbClr val="FFCC99"/>
              </a:gs>
            </a:gsLst>
            <a:path path="shape">
              <a:fillToRect l="50000" t="50000" r="50000" b="50000"/>
            </a:path>
          </a:gradFill>
          <a:ln w="317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wrap="none" lIns="91429" tIns="45714" rIns="91429" bIns="45714"/>
          <a:lstStyle/>
          <a:p>
            <a:pPr algn="ctr" defTabSz="762000" rtl="0"/>
            <a:r>
              <a:rPr lang="en-US" sz="900" dirty="0">
                <a:solidFill>
                  <a:srgbClr val="000000"/>
                </a:solidFill>
              </a:rPr>
              <a:t> </a:t>
            </a:r>
            <a:r>
              <a:rPr lang="en-US" sz="1200" b="1" dirty="0">
                <a:solidFill>
                  <a:srgbClr val="000000"/>
                </a:solidFill>
              </a:rPr>
              <a:t>Value</a:t>
            </a:r>
            <a:endParaRPr lang="en-US" sz="900" b="1" dirty="0">
              <a:solidFill>
                <a:srgbClr val="000000"/>
              </a:solidFill>
            </a:endParaRPr>
          </a:p>
        </p:txBody>
      </p:sp>
      <p:sp>
        <p:nvSpPr>
          <p:cNvPr id="23" name="Oval 37"/>
          <p:cNvSpPr>
            <a:spLocks noChangeArrowheads="1"/>
          </p:cNvSpPr>
          <p:nvPr/>
        </p:nvSpPr>
        <p:spPr bwMode="auto">
          <a:xfrm>
            <a:off x="3472040" y="44624"/>
            <a:ext cx="2343936" cy="259675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CCECFF"/>
              </a:gs>
            </a:gsLst>
            <a:path path="shape">
              <a:fillToRect l="50000" t="50000" r="50000" b="50000"/>
            </a:path>
          </a:gradFill>
          <a:ln w="3175">
            <a:solidFill>
              <a:srgbClr val="969696"/>
            </a:solidFill>
            <a:round/>
            <a:headEnd type="none" w="sm" len="sm"/>
            <a:tailEnd type="none" w="sm" len="sm"/>
          </a:ln>
        </p:spPr>
        <p:txBody>
          <a:bodyPr lIns="0" tIns="0" rIns="0" bIns="0" anchor="ctr">
            <a:spAutoFit/>
          </a:bodyPr>
          <a:lstStyle/>
          <a:p>
            <a:pPr algn="ctr" rtl="0"/>
            <a:r>
              <a:rPr lang="en-US" sz="1200" b="1" dirty="0" smtClean="0">
                <a:solidFill>
                  <a:srgbClr val="000000"/>
                </a:solidFill>
              </a:rPr>
              <a:t>Strategy Outcomes</a:t>
            </a:r>
            <a:endParaRPr lang="en-US" sz="1200" b="1" dirty="0">
              <a:solidFill>
                <a:srgbClr val="000000"/>
              </a:solidFill>
            </a:endParaRPr>
          </a:p>
        </p:txBody>
      </p:sp>
      <p:sp>
        <p:nvSpPr>
          <p:cNvPr id="24" name="Rectangle 16"/>
          <p:cNvSpPr>
            <a:spLocks noChangeArrowheads="1"/>
          </p:cNvSpPr>
          <p:nvPr/>
        </p:nvSpPr>
        <p:spPr bwMode="auto">
          <a:xfrm>
            <a:off x="1625584" y="4980000"/>
            <a:ext cx="1962218" cy="1272134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CC99"/>
              </a:gs>
            </a:gsLst>
            <a:path path="shape">
              <a:fillToRect l="50000" t="50000" r="50000" b="50000"/>
            </a:path>
          </a:gra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 wrap="none" lIns="91429" tIns="45714" rIns="91429" bIns="45714"/>
          <a:lstStyle/>
          <a:p>
            <a:pPr algn="ctr" defTabSz="762000" rtl="0"/>
            <a:endParaRPr lang="en-US" sz="900">
              <a:solidFill>
                <a:srgbClr val="000000"/>
              </a:solidFill>
            </a:endParaRPr>
          </a:p>
        </p:txBody>
      </p:sp>
      <p:sp>
        <p:nvSpPr>
          <p:cNvPr id="25" name="Text Box 32"/>
          <p:cNvSpPr txBox="1">
            <a:spLocks noChangeArrowheads="1"/>
          </p:cNvSpPr>
          <p:nvPr/>
        </p:nvSpPr>
        <p:spPr bwMode="auto">
          <a:xfrm>
            <a:off x="1547664" y="5027997"/>
            <a:ext cx="211805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rtl="0">
              <a:spcBef>
                <a:spcPct val="50000"/>
              </a:spcBef>
            </a:pPr>
            <a:r>
              <a:rPr lang="en-US" sz="1200" b="1" dirty="0" smtClean="0"/>
              <a:t>Human Capital</a:t>
            </a:r>
            <a:endParaRPr lang="en-US" sz="12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1655676" y="5388037"/>
            <a:ext cx="19125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b="1" dirty="0" smtClean="0"/>
              <a:t>Domain knowledge</a:t>
            </a:r>
            <a:endParaRPr lang="en-US" sz="1200" b="1" dirty="0"/>
          </a:p>
          <a:p>
            <a:pPr algn="l"/>
            <a:r>
              <a:rPr lang="en-US" sz="1200" b="1" dirty="0" smtClean="0"/>
              <a:t>Staff development</a:t>
            </a:r>
            <a:endParaRPr lang="en-US" sz="1200" b="1" dirty="0"/>
          </a:p>
          <a:p>
            <a:pPr algn="l"/>
            <a:r>
              <a:rPr lang="en-US" sz="1200" b="1" dirty="0" smtClean="0"/>
              <a:t>External consulting</a:t>
            </a:r>
            <a:endParaRPr lang="en-US" sz="1200" b="1" dirty="0"/>
          </a:p>
          <a:p>
            <a:pPr algn="l"/>
            <a:r>
              <a:rPr lang="en-US" sz="1200" b="1" dirty="0" smtClean="0"/>
              <a:t>Recruitment</a:t>
            </a:r>
            <a:endParaRPr lang="en-US" sz="12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4355976" y="6495958"/>
            <a:ext cx="864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b="1" dirty="0"/>
              <a:t>I</a:t>
            </a:r>
            <a:r>
              <a:rPr lang="en-US" sz="1200" b="1" dirty="0">
                <a:solidFill>
                  <a:srgbClr val="000000"/>
                </a:solidFill>
              </a:rPr>
              <a:t>npu</a:t>
            </a:r>
            <a:r>
              <a:rPr lang="en-US" sz="1200" b="1" dirty="0">
                <a:solidFill>
                  <a:srgbClr val="000000"/>
                </a:solidFill>
              </a:rPr>
              <a:t>ts</a:t>
            </a:r>
            <a:endParaRPr lang="en-US" sz="1200" b="1" dirty="0">
              <a:solidFill>
                <a:srgbClr val="000000"/>
              </a:solidFill>
            </a:endParaRPr>
          </a:p>
        </p:txBody>
      </p:sp>
      <p:sp>
        <p:nvSpPr>
          <p:cNvPr id="28" name="Rectangle 16"/>
          <p:cNvSpPr>
            <a:spLocks noChangeArrowheads="1"/>
          </p:cNvSpPr>
          <p:nvPr/>
        </p:nvSpPr>
        <p:spPr bwMode="auto">
          <a:xfrm>
            <a:off x="3707904" y="4980000"/>
            <a:ext cx="1962218" cy="1272134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CC99"/>
              </a:gs>
            </a:gsLst>
            <a:path path="shape">
              <a:fillToRect l="50000" t="50000" r="50000" b="50000"/>
            </a:path>
          </a:gra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 wrap="none" lIns="91429" tIns="45714" rIns="91429" bIns="45714"/>
          <a:lstStyle/>
          <a:p>
            <a:pPr algn="ctr" defTabSz="762000" rtl="0"/>
            <a:endParaRPr lang="en-US" sz="900">
              <a:solidFill>
                <a:srgbClr val="000000"/>
              </a:solidFill>
            </a:endParaRPr>
          </a:p>
        </p:txBody>
      </p:sp>
      <p:sp>
        <p:nvSpPr>
          <p:cNvPr id="29" name="Text Box 32"/>
          <p:cNvSpPr txBox="1">
            <a:spLocks noChangeArrowheads="1"/>
          </p:cNvSpPr>
          <p:nvPr/>
        </p:nvSpPr>
        <p:spPr bwMode="auto">
          <a:xfrm>
            <a:off x="3635896" y="5027997"/>
            <a:ext cx="211805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rtl="0">
              <a:spcBef>
                <a:spcPct val="50000"/>
              </a:spcBef>
            </a:pPr>
            <a:r>
              <a:rPr lang="en-US" sz="1200" b="1" dirty="0" smtClean="0"/>
              <a:t>Technology</a:t>
            </a:r>
            <a:endParaRPr lang="en-US" sz="12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3743908" y="5388037"/>
            <a:ext cx="19125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b="1" dirty="0" smtClean="0"/>
              <a:t>Financial</a:t>
            </a:r>
            <a:endParaRPr lang="en-US" sz="1200" b="1" dirty="0"/>
          </a:p>
          <a:p>
            <a:pPr algn="l"/>
            <a:r>
              <a:rPr lang="en-US" sz="1200" b="1" dirty="0"/>
              <a:t>Quality &amp; Efficiency</a:t>
            </a:r>
          </a:p>
          <a:p>
            <a:pPr algn="l"/>
            <a:r>
              <a:rPr lang="en-US" sz="1200" b="1" dirty="0"/>
              <a:t>Information &amp; Data</a:t>
            </a:r>
          </a:p>
          <a:p>
            <a:pPr algn="l"/>
            <a:r>
              <a:rPr lang="en-US" sz="1200" b="1" dirty="0" smtClean="0"/>
              <a:t>Reliability </a:t>
            </a:r>
            <a:r>
              <a:rPr lang="en-US" sz="1200" b="1" dirty="0"/>
              <a:t>&amp; Availability</a:t>
            </a:r>
            <a:endParaRPr lang="en-US" sz="1200" b="1" dirty="0"/>
          </a:p>
        </p:txBody>
      </p:sp>
      <p:sp>
        <p:nvSpPr>
          <p:cNvPr id="31" name="Rectangle 16"/>
          <p:cNvSpPr>
            <a:spLocks noChangeArrowheads="1"/>
          </p:cNvSpPr>
          <p:nvPr/>
        </p:nvSpPr>
        <p:spPr bwMode="auto">
          <a:xfrm>
            <a:off x="5781688" y="4995081"/>
            <a:ext cx="1962218" cy="1272134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CC99"/>
              </a:gs>
            </a:gsLst>
            <a:path path="shape">
              <a:fillToRect l="50000" t="50000" r="50000" b="50000"/>
            </a:path>
          </a:gra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 wrap="none" lIns="91429" tIns="45714" rIns="91429" bIns="45714"/>
          <a:lstStyle/>
          <a:p>
            <a:pPr algn="ctr" defTabSz="762000" rtl="0"/>
            <a:endParaRPr lang="en-US" sz="900">
              <a:solidFill>
                <a:srgbClr val="000000"/>
              </a:solidFill>
            </a:endParaRPr>
          </a:p>
        </p:txBody>
      </p:sp>
      <p:sp>
        <p:nvSpPr>
          <p:cNvPr id="32" name="Text Box 32"/>
          <p:cNvSpPr txBox="1">
            <a:spLocks noChangeArrowheads="1"/>
          </p:cNvSpPr>
          <p:nvPr/>
        </p:nvSpPr>
        <p:spPr bwMode="auto">
          <a:xfrm>
            <a:off x="5746796" y="5043078"/>
            <a:ext cx="211805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rtl="0">
              <a:spcBef>
                <a:spcPct val="50000"/>
              </a:spcBef>
            </a:pPr>
            <a:r>
              <a:rPr lang="en-US" sz="1200" b="1" dirty="0" smtClean="0"/>
              <a:t>Other Fixed Assets</a:t>
            </a:r>
            <a:endParaRPr lang="en-US" sz="12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5854808" y="5403118"/>
            <a:ext cx="19125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b="1" dirty="0" smtClean="0"/>
              <a:t>Asset Utilization</a:t>
            </a:r>
            <a:endParaRPr lang="en-US" sz="1200" b="1" dirty="0"/>
          </a:p>
          <a:p>
            <a:pPr algn="l"/>
            <a:r>
              <a:rPr lang="en-US" sz="1200" b="1" dirty="0" smtClean="0"/>
              <a:t>Regular asset checking</a:t>
            </a:r>
            <a:endParaRPr lang="en-US" sz="1200" b="1" dirty="0"/>
          </a:p>
          <a:p>
            <a:pPr algn="l"/>
            <a:r>
              <a:rPr lang="en-US" sz="1200" b="1" dirty="0" smtClean="0"/>
              <a:t>Asset procurement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22605218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1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1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</TotalTime>
  <Words>237</Words>
  <Application>Microsoft Office PowerPoint</Application>
  <PresentationFormat>On-screen Show (4:3)</PresentationFormat>
  <Paragraphs>88</Paragraphs>
  <Slides>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Default Design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Balanced Scorecard Methodology</dc:title>
  <dc:creator>name</dc:creator>
  <cp:lastModifiedBy>Chen Changfeng  (NCS)</cp:lastModifiedBy>
  <cp:revision>54</cp:revision>
  <dcterms:created xsi:type="dcterms:W3CDTF">2010-07-29T02:28:14Z</dcterms:created>
  <dcterms:modified xsi:type="dcterms:W3CDTF">2014-03-28T02:40:14Z</dcterms:modified>
</cp:coreProperties>
</file>