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87" r:id="rId24"/>
    <p:sldId id="284" r:id="rId25"/>
    <p:sldId id="289" r:id="rId26"/>
    <p:sldId id="288" r:id="rId27"/>
    <p:sldId id="298" r:id="rId28"/>
    <p:sldId id="285" r:id="rId29"/>
    <p:sldId id="290" r:id="rId30"/>
    <p:sldId id="291" r:id="rId31"/>
    <p:sldId id="292" r:id="rId32"/>
    <p:sldId id="297" r:id="rId33"/>
    <p:sldId id="281" r:id="rId34"/>
    <p:sldId id="294" r:id="rId35"/>
    <p:sldId id="295" r:id="rId36"/>
    <p:sldId id="296" r:id="rId37"/>
    <p:sldId id="293" r:id="rId38"/>
    <p:sldId id="266" r:id="rId39"/>
    <p:sldId id="282" r:id="rId40"/>
    <p:sldId id="283" r:id="rId41"/>
    <p:sldId id="28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1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NUS ISS 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</a:p>
          <a:p>
            <a:pPr eaLnBrk="1" hangingPunct="1"/>
            <a:r>
              <a:rPr lang="en-US" dirty="0" smtClean="0"/>
              <a:t>Business Architecture</a:t>
            </a:r>
          </a:p>
          <a:p>
            <a:pPr eaLnBrk="1" hangingPunct="1"/>
            <a:r>
              <a:rPr lang="en-US" dirty="0" smtClean="0"/>
              <a:t>Information Architecture</a:t>
            </a:r>
          </a:p>
          <a:p>
            <a:pPr eaLnBrk="1" hangingPunct="1"/>
            <a:r>
              <a:rPr lang="en-US" dirty="0" smtClean="0"/>
              <a:t>Application Architecture</a:t>
            </a:r>
          </a:p>
          <a:p>
            <a:pPr eaLnBrk="1" hangingPunct="1"/>
            <a:r>
              <a:rPr lang="en-US" dirty="0" smtClean="0"/>
              <a:t>Technology Architecture</a:t>
            </a:r>
          </a:p>
          <a:p>
            <a:pPr eaLnBrk="1" hangingPunct="1"/>
            <a:r>
              <a:rPr lang="en-US" dirty="0" smtClean="0"/>
              <a:t>Opportunity and Solution</a:t>
            </a:r>
          </a:p>
          <a:p>
            <a:pPr eaLnBrk="1" hangingPunct="1"/>
            <a:r>
              <a:rPr lang="en-US" dirty="0" smtClean="0"/>
              <a:t>Migration Plan</a:t>
            </a:r>
          </a:p>
          <a:p>
            <a:pPr eaLnBrk="1" hangingPunct="1"/>
            <a:r>
              <a:rPr lang="en-US" dirty="0" smtClean="0"/>
              <a:t>Governance</a:t>
            </a:r>
          </a:p>
          <a:p>
            <a:pPr eaLnBrk="1" hangingPunct="1"/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dirty="0" smtClean="0"/>
              <a:t>Technical Architecture</a:t>
            </a:r>
            <a:endParaRPr lang="en-SG" sz="2000" dirty="0" smtClean="0"/>
          </a:p>
        </p:txBody>
      </p:sp>
    </p:spTree>
    <p:extLst>
      <p:ext uri="{BB962C8B-B14F-4D97-AF65-F5344CB8AC3E}">
        <p14:creationId xmlns:p14="http://schemas.microsoft.com/office/powerpoint/2010/main" val="8607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Technical Reference Model</a:t>
            </a:r>
            <a:endParaRPr lang="en-SG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 smtClean="0"/>
              <a:t>Technical Principles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17" y="163872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br>
              <a:rPr lang="en-US" altLang="zh-CN" dirty="0" smtClean="0"/>
            </a:br>
            <a:r>
              <a:rPr lang="en-US" altLang="zh-CN" dirty="0" smtClean="0"/>
              <a:t>					Current to 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82" y="1628800"/>
            <a:ext cx="6534807" cy="42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Gaps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Opportunity and Solution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805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Initiatives 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6203"/>
              </p:ext>
            </p:extLst>
          </p:nvPr>
        </p:nvGraphicFramePr>
        <p:xfrm>
          <a:off x="611560" y="1628800"/>
          <a:ext cx="6696743" cy="39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776"/>
                <a:gridCol w="1843967"/>
              </a:tblGrid>
              <a:tr h="36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Initiatives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Re-engineer </a:t>
                      </a:r>
                      <a:r>
                        <a:rPr lang="en-GB" sz="1100" dirty="0" smtClean="0">
                          <a:effectLst/>
                        </a:rPr>
                        <a:t>existing business </a:t>
                      </a:r>
                      <a:r>
                        <a:rPr lang="en-GB" sz="1100" dirty="0">
                          <a:effectLst/>
                        </a:rPr>
                        <a:t>processes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Establish more customer focused services to improve customer satisfaction.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Re-structure application systems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Provide interface for internal/external system to integrate.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Improve performance and enhance security in systems.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Standardize data storage for system integration.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Adapt new technology to improve system stability and ease for maintenance.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1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Produce management report for marketing analysis and strategy change.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7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Procure new hardware.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Gap and Potential Solution (1)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12777"/>
          <a:ext cx="8229599" cy="455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2"/>
              </a:tblGrid>
              <a:tr h="283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Too much manual intervene required.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Re-engineer business processes to reduce manual effort and improve business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Integrate e-Business with partner and customer’s IT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SOS and CBS.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VMS and CMS.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internal systems to improve business process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9397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Focus on customer service is not enough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order submission and order status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shipment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Accelerate process for repeat orders.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Inaccuracy in sales report transaction data. 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management report from consolidated system for better marketing analysis and decision.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768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management and monitoring in cooperation with local operators of tow-heads and port operators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Enhance existing systems to manage tow-heads operators and port operators.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Keep track of co-operators to help to make engagement and manage cost. 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knowledge in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Study the implementation of SOS.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Gather requirement of SOS before revamping the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Legacy data from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Proper data migration to move the data to new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 are stored with different standard in different systems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Standardize the data storage. To develop a common data dictionary as guideline.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consistency in container and vessel optimization decision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Centralize and standardize the optimization algorithm for organizing container.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Tow-head operator information is not managed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To capture tow-head operator details information in system.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(2)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340769"/>
          <a:ext cx="8229600" cy="4580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290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SCBS system by consolidating and revamping SOS and CBS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Implement system failover to ensure system high availability.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VCMS system by consolidating and revamping VMS and CMS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include tow-head operator management functions.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Container Movement prediction engine requires high computational load and it would affect the performance of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the Container Movement prediction engine.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Deploy the engine in another distributed server.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the remote method invocation to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SCBS for sophisticated customer’s procurement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Services in SCBS for integration.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VCMS for Port Operators and internal applications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 in VCMS for Port Operators to integrate.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another set of Web Service in VCMS for internal system to integrate.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Online RFQ and order submission is not supported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to submit RFQ and order online from a new Web storefront.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Customize the Web contents for different customer type and country.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Support different types of browsers.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Generating management report would impact VCMS performance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Replicate data for VCMS system using DB feature and set the replicated data to be read only.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Access replicated DB to generate management report.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and Potential Solution </a:t>
            </a:r>
            <a:r>
              <a:rPr lang="en-US" dirty="0" smtClean="0"/>
              <a:t>(3)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484784"/>
          <a:ext cx="8229600" cy="360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3558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5781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Order process is not fully automated.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Allow customer to continue to place order after RFQ with the details stated in RFQ.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Integrated SCBS and VCMS using Web Services provided for internal use to automate RFQ and order process.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were developed based on old technology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Adapt new technology when developing the consolidated VCMS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tend to have unscheduled downtime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application architecture when developing the VCMS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code quality for VCMS development.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Emphasize QA and plan sufficient review and testing to ensure the quality for the mission critical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Network latency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Web Servers for transaction from staff and customer.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Install load balancer on top of Web Servers.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System security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Install and configure firewall for systems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Separate Web Servers for transaction from staff and customer.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Require staff to use signed Java applets for secured login and encrypted client side processing.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70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 Artifacts</a:t>
            </a:r>
            <a:endParaRPr lang="en-SG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672011" cy="50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772816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35740"/>
              </p:ext>
            </p:extLst>
          </p:nvPr>
        </p:nvGraphicFramePr>
        <p:xfrm>
          <a:off x="5714875" y="1865929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and Risk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(1)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Timeline</a:t>
            </a:r>
            <a:endParaRPr lang="en-SG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2593"/>
              </p:ext>
            </p:extLst>
          </p:nvPr>
        </p:nvGraphicFramePr>
        <p:xfrm>
          <a:off x="827089" y="1781175"/>
          <a:ext cx="7345312" cy="45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1781175"/>
                        <a:ext cx="7345312" cy="45672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(2)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dirty="0"/>
              <a:t>R</a:t>
            </a:r>
            <a:r>
              <a:rPr lang="en-GB" b="1" dirty="0" smtClean="0"/>
              <a:t>estructuring </a:t>
            </a:r>
            <a:r>
              <a:rPr lang="en-GB" b="1" dirty="0" smtClean="0"/>
              <a:t>and reorganising the processes</a:t>
            </a:r>
          </a:p>
          <a:p>
            <a:pPr eaLnBrk="1" hangingPunct="1"/>
            <a:r>
              <a:rPr lang="en-GB" b="1" dirty="0"/>
              <a:t>I</a:t>
            </a:r>
            <a:r>
              <a:rPr lang="en-GB" b="1" dirty="0" smtClean="0"/>
              <a:t>mprovement </a:t>
            </a:r>
            <a:r>
              <a:rPr lang="en-GB" b="1" dirty="0" smtClean="0"/>
              <a:t>in terms of revenue and operating profit</a:t>
            </a:r>
          </a:p>
          <a:p>
            <a:pPr eaLnBrk="1" hangingPunct="1"/>
            <a:r>
              <a:rPr lang="en-GB" b="1" dirty="0"/>
              <a:t>M</a:t>
            </a:r>
            <a:r>
              <a:rPr lang="en-GB" b="1" dirty="0" smtClean="0"/>
              <a:t>odularity </a:t>
            </a:r>
            <a:r>
              <a:rPr lang="en-GB" b="1" dirty="0" smtClean="0"/>
              <a:t>within department</a:t>
            </a:r>
          </a:p>
          <a:p>
            <a:pPr eaLnBrk="1" hangingPunct="1"/>
            <a:r>
              <a:rPr lang="en-GB" b="1" dirty="0"/>
              <a:t>S</a:t>
            </a:r>
            <a:r>
              <a:rPr lang="en-GB" b="1" dirty="0" smtClean="0"/>
              <a:t>hared </a:t>
            </a:r>
            <a:r>
              <a:rPr lang="en-GB" b="1" dirty="0" smtClean="0"/>
              <a:t>services / Information across multiple department</a:t>
            </a:r>
            <a:endParaRPr lang="en-SG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204</TotalTime>
  <Words>2478</Words>
  <Application>Microsoft Office PowerPoint</Application>
  <PresentationFormat>On-screen Show (4:3)</PresentationFormat>
  <Paragraphs>458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宋体</vt:lpstr>
      <vt:lpstr>宋体</vt:lpstr>
      <vt:lpstr>Arial</vt:lpstr>
      <vt:lpstr>Bookman Old Style</vt:lpstr>
      <vt:lpstr>Calibri</vt:lpstr>
      <vt:lpstr>Cambria</vt:lpstr>
      <vt:lpstr>Gill Sans MT</vt:lpstr>
      <vt:lpstr>华文新魏</vt:lpstr>
      <vt:lpstr>Symbol</vt:lpstr>
      <vt:lpstr>Times New Roman</vt:lpstr>
      <vt:lpstr>Wingdings</vt:lpstr>
      <vt:lpstr>Wingdings 3</vt:lpstr>
      <vt:lpstr>Origin</vt:lpstr>
      <vt:lpstr>Visio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Data Principles</vt:lpstr>
      <vt:lpstr>Current Conceptual Data Model</vt:lpstr>
      <vt:lpstr>Target Conceptual Data Model</vt:lpstr>
      <vt:lpstr>PowerPoint Presentation</vt:lpstr>
      <vt:lpstr>PowerPoint Presentation</vt:lpstr>
      <vt:lpstr>Technical Reference Model</vt:lpstr>
      <vt:lpstr>Technical Principles</vt:lpstr>
      <vt:lpstr>Architecture       Current to Target</vt:lpstr>
      <vt:lpstr>Technical Architecture</vt:lpstr>
      <vt:lpstr>PowerPoint Presentation</vt:lpstr>
      <vt:lpstr>Initiatives </vt:lpstr>
      <vt:lpstr>Gap and Potential Solution (1)</vt:lpstr>
      <vt:lpstr>Gap and Potential Solution (2)</vt:lpstr>
      <vt:lpstr>Gap and Potential Solution (3)</vt:lpstr>
      <vt:lpstr>PowerPoint Presentation</vt:lpstr>
      <vt:lpstr>Transition Artifacts</vt:lpstr>
      <vt:lpstr>Migration Plan (1)</vt:lpstr>
      <vt:lpstr>Migration Plan (2)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CHEN CHANGFENG</cp:lastModifiedBy>
  <cp:revision>45</cp:revision>
  <dcterms:created xsi:type="dcterms:W3CDTF">2014-04-03T08:01:11Z</dcterms:created>
  <dcterms:modified xsi:type="dcterms:W3CDTF">2014-04-05T03:12:05Z</dcterms:modified>
</cp:coreProperties>
</file>