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8" r:id="rId22"/>
    <p:sldId id="280" r:id="rId23"/>
    <p:sldId id="279" r:id="rId24"/>
    <p:sldId id="287" r:id="rId25"/>
    <p:sldId id="284" r:id="rId26"/>
    <p:sldId id="285" r:id="rId27"/>
    <p:sldId id="281" r:id="rId28"/>
    <p:sldId id="282" r:id="rId29"/>
    <p:sldId id="283" r:id="rId30"/>
    <p:sldId id="286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71A217A-9520-499A-8E66-6461632EE57D}" type="datetimeFigureOut">
              <a:rPr lang="en-US"/>
              <a:pPr>
                <a:defRPr/>
              </a:pPr>
              <a:t>4/4/2014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FFCF479-4D9D-4864-A101-2C3C687BB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A1A06A-09E5-420B-B1EF-9D830D1E6E7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73FF89D-87FB-44AD-ACA7-61618A937A22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cs typeface="Arial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450" y="1041400"/>
            <a:ext cx="6256338" cy="4692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EB395A-1BEE-4BF3-9445-ED6BE1BAD155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cs typeface="Arial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450" y="1041400"/>
            <a:ext cx="6256338" cy="4692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651170-1FFC-4507-87D7-B52CA25FE7C2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FC84B1-A715-4ABA-A588-8AF749EF737C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BBAE00-30F8-4200-B650-7479A5F3DB2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3EA258E2-B913-450B-B243-EB660E6CFFC9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D6103-726D-4697-A3B8-17A7E8E67F3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67B5A-E715-4374-BE70-1A619E3CC4F1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04601-1471-43BE-B31D-3CCEC1B49C1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5134F-3104-435F-9C0E-3EE458257B20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EC678-EECE-45E8-93B5-05FA57FEFAC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406F9-1951-4640-89E7-9EDDB4EE2157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109BA-F6A0-471D-89F5-6A7B3D68FF4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A156F-4139-4CA6-B1E0-AFF347ECBBBF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788D2-4B74-40DD-A64F-80677A43657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163C8-C752-498B-BB56-B49ED450CDEA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6B304-4881-4B73-8875-7E7D282470D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FCCF8-0DFE-425C-9C8E-43D262B4C147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A3A6F-B403-4B6D-AC97-DAF3F6B0494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3501A-78C1-4B11-9D3E-24EC4507D8C9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53107-A207-404B-A391-E2625C78EE60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EED25-ADBC-4E74-BCEE-45EA9FA39FEE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6FB27-5ABE-4988-8E95-78C9C3BE13C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81003-8CC8-4DC8-86EE-CEE51C61C834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8E055-1F45-40FF-B394-CDAAD9790B3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768F0-6D2D-45F2-A89A-3DD6C8EEEBE2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83EA7-C396-468D-B6AB-24DAB6DE901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3F6E4-B583-422E-B570-9529F9FE861F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C4A9A-A53B-4C4D-BFE5-D89264AF886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C06A272-03B5-4A54-9942-09D7D2C75F65}" type="datetimeFigureOut">
              <a:rPr lang="en-SG"/>
              <a:pPr>
                <a:defRPr/>
              </a:pPr>
              <a:t>4/4/2014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EA4011B-C91D-4C34-B82F-9FF360DBEE1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8" r:id="rId2"/>
    <p:sldLayoutId id="2147483734" r:id="rId3"/>
    <p:sldLayoutId id="2147483729" r:id="rId4"/>
    <p:sldLayoutId id="2147483730" r:id="rId5"/>
    <p:sldLayoutId id="2147483735" r:id="rId6"/>
    <p:sldLayoutId id="2147483736" r:id="rId7"/>
    <p:sldLayoutId id="2147483737" r:id="rId8"/>
    <p:sldLayoutId id="2147483738" r:id="rId9"/>
    <p:sldLayoutId id="2147483731" r:id="rId10"/>
    <p:sldLayoutId id="2147483739" r:id="rId11"/>
    <p:sldLayoutId id="214748373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8888" y="3886200"/>
            <a:ext cx="6818312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SGLines Enterprise Architecture Blueprint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Team 1</a:t>
            </a:r>
            <a:endParaRPr lang="en-SG" dirty="0"/>
          </a:p>
        </p:txBody>
      </p:sp>
      <p:pic>
        <p:nvPicPr>
          <p:cNvPr id="10250" name="Picture 10" descr="http://www.worldcampus.psu.edu/sites/default/files/styles/psu_700w/public/main_image/enterprise-architecture-l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187624" y="620688"/>
            <a:ext cx="6667500" cy="2057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Constraints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GB" b="1" smtClean="0"/>
              <a:t>Staff skill set	</a:t>
            </a:r>
          </a:p>
          <a:p>
            <a:r>
              <a:rPr lang="en-GB" b="1" smtClean="0"/>
              <a:t>Transition period for critical system</a:t>
            </a:r>
          </a:p>
          <a:p>
            <a:r>
              <a:rPr lang="en-GB" b="1" smtClean="0"/>
              <a:t>Infrastructure capability</a:t>
            </a:r>
          </a:p>
          <a:p>
            <a:r>
              <a:rPr lang="en-GB" b="1" smtClean="0"/>
              <a:t>Information exchange between local horizon office</a:t>
            </a:r>
          </a:p>
          <a:p>
            <a:r>
              <a:rPr lang="en-GB" b="1" smtClean="0"/>
              <a:t>Internal Politics</a:t>
            </a:r>
          </a:p>
          <a:p>
            <a:r>
              <a:rPr lang="en-GB" b="1" smtClean="0"/>
              <a:t>Budgeting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Transition Artifacts</a:t>
            </a:r>
            <a:endParaRPr lang="en-SG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243013"/>
            <a:ext cx="5753100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smtClean="0"/>
          </a:p>
        </p:txBody>
      </p:sp>
      <p:sp>
        <p:nvSpPr>
          <p:cNvPr id="2662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Business Architecture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Key Factors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z="2000" b="1" smtClean="0"/>
              <a:t>To achieve greater internal business process efficiency, through process integration and better use of its IT systems</a:t>
            </a:r>
          </a:p>
          <a:p>
            <a:pPr lvl="1"/>
            <a:r>
              <a:rPr lang="en-US" sz="1700" b="1" smtClean="0"/>
              <a:t>System consolidation and integration (SCBS, VCMS)</a:t>
            </a:r>
          </a:p>
          <a:p>
            <a:pPr lvl="1"/>
            <a:r>
              <a:rPr lang="en-US" sz="1700" b="1" smtClean="0"/>
              <a:t>Web store front order</a:t>
            </a:r>
          </a:p>
          <a:p>
            <a:pPr lvl="1"/>
            <a:r>
              <a:rPr lang="en-US" sz="1700" b="1" smtClean="0"/>
              <a:t>Service Oriented Architecture</a:t>
            </a:r>
          </a:p>
          <a:p>
            <a:r>
              <a:rPr lang="en-US" sz="2000" b="1" smtClean="0"/>
              <a:t>To take full advantage of the Internet and broaden the existing customer base</a:t>
            </a:r>
          </a:p>
          <a:p>
            <a:pPr lvl="1"/>
            <a:r>
              <a:rPr lang="en-US" sz="1700" b="1" smtClean="0"/>
              <a:t>Online order submission and status checking</a:t>
            </a:r>
          </a:p>
          <a:p>
            <a:pPr lvl="1"/>
            <a:r>
              <a:rPr lang="en-US" sz="1700" b="1" smtClean="0"/>
              <a:t>Integration with customers’ procurement system</a:t>
            </a:r>
          </a:p>
          <a:p>
            <a:r>
              <a:rPr lang="en-US" sz="2000" b="1" smtClean="0"/>
              <a:t>To improve the overall customer experience and customer service</a:t>
            </a:r>
            <a:endParaRPr lang="en-GB" sz="2000" b="1" smtClean="0"/>
          </a:p>
          <a:p>
            <a:r>
              <a:rPr lang="en-US" sz="2000" b="1" smtClean="0"/>
              <a:t>To use e-business to establish a more effective manner for the business processes to integrate with company’s suppliers’ IT systems</a:t>
            </a:r>
            <a:endParaRPr lang="en-SG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SWOT (1)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5106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240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Strengths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4635710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regional headquarters and </a:t>
                      </a:r>
                      <a:r>
                        <a:rPr lang="en-US" sz="1200" dirty="0" err="1" smtClean="0"/>
                        <a:t>transhipment</a:t>
                      </a:r>
                      <a:r>
                        <a:rPr lang="en-US" sz="1200" dirty="0" smtClean="0"/>
                        <a:t> ports worldwide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AS400 server which provides adapters for MQ series and a Java API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high-end </a:t>
                      </a:r>
                      <a:r>
                        <a:rPr lang="en-US" sz="1200" dirty="0" err="1" smtClean="0"/>
                        <a:t>WinTel</a:t>
                      </a:r>
                      <a:r>
                        <a:rPr lang="en-US" sz="1200" dirty="0" smtClean="0"/>
                        <a:t> servers and VMS AND CMS currently running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clear business goals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Many Human activities involved will cause errors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Little corporate guidance and knowledge cost on engaging with local tow-head operators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Different port operators to run their own optimization algorithm which resulted in poor space utilization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intervention of customer RFQ, There is a request on RFQ is done directly by customer through internet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Loss of sales due to unanswered phone call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Legacy system which not supported by existing vendor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role for a particular staff, if staff is unreachable, it will cause undesired delay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Delay and missing shipment schedule , resulted in SG Lines make a loss to recover from the damages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Calculation and update into SOS system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10% to 15% of unscheduled down time , even though it is mission critical system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integration with different system and underutilize artifacts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Some staff not willing to change to the new architecture redefinition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SWOT (2)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1982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Opportunities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1708799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Integration with port operators for optimization operation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website which gets 2000 hits per days (possible additional business)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Decline in business due to global economic recession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Increase competition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Mission Critical System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New process and applications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Group 3"/>
          <p:cNvGrpSpPr>
            <a:grpSpLocks/>
          </p:cNvGrpSpPr>
          <p:nvPr/>
        </p:nvGrpSpPr>
        <p:grpSpPr bwMode="auto">
          <a:xfrm>
            <a:off x="604838" y="836613"/>
            <a:ext cx="7926387" cy="5619750"/>
            <a:chOff x="591" y="542"/>
            <a:chExt cx="4572" cy="3241"/>
          </a:xfrm>
        </p:grpSpPr>
        <p:sp>
          <p:nvSpPr>
            <p:cNvPr id="30735" name="Rectangle 4"/>
            <p:cNvSpPr>
              <a:spLocks noChangeArrowheads="1"/>
            </p:cNvSpPr>
            <p:nvPr/>
          </p:nvSpPr>
          <p:spPr bwMode="auto">
            <a:xfrm rot="-5400000">
              <a:off x="2088" y="159"/>
              <a:ext cx="1577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Internal Process</a:t>
              </a:r>
            </a:p>
          </p:txBody>
        </p:sp>
        <p:sp>
          <p:nvSpPr>
            <p:cNvPr id="30736" name="Rectangle 6"/>
            <p:cNvSpPr>
              <a:spLocks noChangeArrowheads="1"/>
            </p:cNvSpPr>
            <p:nvPr/>
          </p:nvSpPr>
          <p:spPr bwMode="auto">
            <a:xfrm rot="-5400000">
              <a:off x="2614" y="-914"/>
              <a:ext cx="52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Customer</a:t>
              </a:r>
            </a:p>
          </p:txBody>
        </p:sp>
        <p:sp>
          <p:nvSpPr>
            <p:cNvPr id="30737" name="Text Box 7"/>
            <p:cNvSpPr txBox="1">
              <a:spLocks noChangeArrowheads="1"/>
            </p:cNvSpPr>
            <p:nvPr/>
          </p:nvSpPr>
          <p:spPr bwMode="auto">
            <a:xfrm>
              <a:off x="1872" y="1110"/>
              <a:ext cx="2139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Customer Value Proposition</a:t>
              </a:r>
            </a:p>
          </p:txBody>
        </p:sp>
        <p:sp>
          <p:nvSpPr>
            <p:cNvPr id="30738" name="Rectangle 8"/>
            <p:cNvSpPr>
              <a:spLocks noChangeArrowheads="1"/>
            </p:cNvSpPr>
            <p:nvPr/>
          </p:nvSpPr>
          <p:spPr bwMode="auto">
            <a:xfrm rot="-5400000">
              <a:off x="2604" y="-1471"/>
              <a:ext cx="54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Financial</a:t>
              </a:r>
            </a:p>
          </p:txBody>
        </p:sp>
        <p:sp>
          <p:nvSpPr>
            <p:cNvPr id="30739" name="Text Box 9"/>
            <p:cNvSpPr txBox="1">
              <a:spLocks noChangeArrowheads="1"/>
            </p:cNvSpPr>
            <p:nvPr/>
          </p:nvSpPr>
          <p:spPr bwMode="auto">
            <a:xfrm>
              <a:off x="2265" y="542"/>
              <a:ext cx="1342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Long-Term Shareholder Value</a:t>
              </a:r>
            </a:p>
          </p:txBody>
        </p:sp>
        <p:sp>
          <p:nvSpPr>
            <p:cNvPr id="30740" name="Oval 10"/>
            <p:cNvSpPr>
              <a:spLocks noChangeArrowheads="1"/>
            </p:cNvSpPr>
            <p:nvPr/>
          </p:nvSpPr>
          <p:spPr bwMode="auto">
            <a:xfrm>
              <a:off x="1914" y="1372"/>
              <a:ext cx="55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Availability</a:t>
              </a:r>
            </a:p>
          </p:txBody>
        </p:sp>
        <p:sp>
          <p:nvSpPr>
            <p:cNvPr id="30741" name="Oval 11"/>
            <p:cNvSpPr>
              <a:spLocks noChangeArrowheads="1"/>
            </p:cNvSpPr>
            <p:nvPr/>
          </p:nvSpPr>
          <p:spPr bwMode="auto">
            <a:xfrm>
              <a:off x="873" y="1377"/>
              <a:ext cx="511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Price</a:t>
              </a:r>
            </a:p>
          </p:txBody>
        </p:sp>
        <p:sp>
          <p:nvSpPr>
            <p:cNvPr id="30742" name="Oval 12"/>
            <p:cNvSpPr>
              <a:spLocks noChangeArrowheads="1"/>
            </p:cNvSpPr>
            <p:nvPr/>
          </p:nvSpPr>
          <p:spPr bwMode="auto">
            <a:xfrm>
              <a:off x="2480" y="1377"/>
              <a:ext cx="39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Features</a:t>
              </a:r>
            </a:p>
          </p:txBody>
        </p:sp>
        <p:sp>
          <p:nvSpPr>
            <p:cNvPr id="30743" name="Oval 13"/>
            <p:cNvSpPr>
              <a:spLocks noChangeArrowheads="1"/>
            </p:cNvSpPr>
            <p:nvPr/>
          </p:nvSpPr>
          <p:spPr bwMode="auto">
            <a:xfrm>
              <a:off x="1407" y="1377"/>
              <a:ext cx="47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Quality</a:t>
              </a:r>
            </a:p>
          </p:txBody>
        </p:sp>
        <p:sp>
          <p:nvSpPr>
            <p:cNvPr id="30744" name="Rectangle 15"/>
            <p:cNvSpPr>
              <a:spLocks noChangeArrowheads="1"/>
            </p:cNvSpPr>
            <p:nvPr/>
          </p:nvSpPr>
          <p:spPr bwMode="auto">
            <a:xfrm>
              <a:off x="2179" y="1750"/>
              <a:ext cx="1460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0745" name="Rectangle 16"/>
            <p:cNvSpPr>
              <a:spLocks noChangeArrowheads="1"/>
            </p:cNvSpPr>
            <p:nvPr/>
          </p:nvSpPr>
          <p:spPr bwMode="auto">
            <a:xfrm>
              <a:off x="740" y="1750"/>
              <a:ext cx="1364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0746" name="Oval 17"/>
            <p:cNvSpPr>
              <a:spLocks noChangeArrowheads="1"/>
            </p:cNvSpPr>
            <p:nvPr/>
          </p:nvSpPr>
          <p:spPr bwMode="auto">
            <a:xfrm>
              <a:off x="2415" y="816"/>
              <a:ext cx="155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Reduce operational cost</a:t>
              </a:r>
            </a:p>
          </p:txBody>
        </p:sp>
        <p:sp>
          <p:nvSpPr>
            <p:cNvPr id="30747" name="Oval 18"/>
            <p:cNvSpPr>
              <a:spLocks noChangeArrowheads="1"/>
            </p:cNvSpPr>
            <p:nvPr/>
          </p:nvSpPr>
          <p:spPr bwMode="auto">
            <a:xfrm>
              <a:off x="786" y="704"/>
              <a:ext cx="7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Maximize traditional revenue sources</a:t>
              </a:r>
            </a:p>
          </p:txBody>
        </p:sp>
        <p:sp>
          <p:nvSpPr>
            <p:cNvPr id="30748" name="Oval 19"/>
            <p:cNvSpPr>
              <a:spLocks noChangeArrowheads="1"/>
            </p:cNvSpPr>
            <p:nvPr/>
          </p:nvSpPr>
          <p:spPr bwMode="auto">
            <a:xfrm>
              <a:off x="4014" y="819"/>
              <a:ext cx="110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Enhance customer value</a:t>
              </a:r>
            </a:p>
          </p:txBody>
        </p:sp>
        <p:sp>
          <p:nvSpPr>
            <p:cNvPr id="30749" name="Oval 20"/>
            <p:cNvSpPr>
              <a:spLocks noChangeArrowheads="1"/>
            </p:cNvSpPr>
            <p:nvPr/>
          </p:nvSpPr>
          <p:spPr bwMode="auto">
            <a:xfrm>
              <a:off x="1592" y="759"/>
              <a:ext cx="764" cy="22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Increase asset utilization</a:t>
              </a:r>
            </a:p>
          </p:txBody>
        </p:sp>
        <p:cxnSp>
          <p:nvCxnSpPr>
            <p:cNvPr id="30750" name="AutoShape 21"/>
            <p:cNvCxnSpPr>
              <a:cxnSpLocks noChangeShapeType="1"/>
              <a:stCxn id="30748" idx="1"/>
              <a:endCxn id="30739" idx="3"/>
            </p:cNvCxnSpPr>
            <p:nvPr/>
          </p:nvCxnSpPr>
          <p:spPr bwMode="auto">
            <a:xfrm rot="16200000" flipV="1">
              <a:off x="3777" y="438"/>
              <a:ext cx="227" cy="568"/>
            </a:xfrm>
            <a:prstGeom prst="curvedConnector2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sm" len="med"/>
            </a:ln>
          </p:spPr>
        </p:cxnSp>
        <p:sp>
          <p:nvSpPr>
            <p:cNvPr id="30751" name="Rectangle 24"/>
            <p:cNvSpPr>
              <a:spLocks noChangeArrowheads="1"/>
            </p:cNvSpPr>
            <p:nvPr/>
          </p:nvSpPr>
          <p:spPr bwMode="auto">
            <a:xfrm rot="-5400000">
              <a:off x="2601" y="1222"/>
              <a:ext cx="551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Learning and Growth</a:t>
              </a:r>
            </a:p>
          </p:txBody>
        </p:sp>
        <p:sp>
          <p:nvSpPr>
            <p:cNvPr id="30752" name="Oval 26"/>
            <p:cNvSpPr>
              <a:spLocks noChangeArrowheads="1"/>
            </p:cNvSpPr>
            <p:nvPr/>
          </p:nvSpPr>
          <p:spPr bwMode="auto">
            <a:xfrm>
              <a:off x="4032" y="3489"/>
              <a:ext cx="108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Relationship Capital</a:t>
              </a:r>
              <a:endParaRPr lang="en-US" sz="8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0753" name="Oval 27"/>
            <p:cNvSpPr>
              <a:spLocks noChangeArrowheads="1"/>
            </p:cNvSpPr>
            <p:nvPr/>
          </p:nvSpPr>
          <p:spPr bwMode="auto">
            <a:xfrm>
              <a:off x="948" y="3489"/>
              <a:ext cx="1016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Human Capital</a:t>
              </a:r>
            </a:p>
          </p:txBody>
        </p:sp>
        <p:sp>
          <p:nvSpPr>
            <p:cNvPr id="30754" name="Oval 28"/>
            <p:cNvSpPr>
              <a:spLocks noChangeArrowheads="1"/>
            </p:cNvSpPr>
            <p:nvPr/>
          </p:nvSpPr>
          <p:spPr bwMode="auto">
            <a:xfrm>
              <a:off x="2987" y="3489"/>
              <a:ext cx="100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Intellectual Capital</a:t>
              </a:r>
            </a:p>
          </p:txBody>
        </p:sp>
        <p:sp>
          <p:nvSpPr>
            <p:cNvPr id="30755" name="Oval 29"/>
            <p:cNvSpPr>
              <a:spLocks noChangeArrowheads="1"/>
            </p:cNvSpPr>
            <p:nvPr/>
          </p:nvSpPr>
          <p:spPr bwMode="auto">
            <a:xfrm>
              <a:off x="2004" y="3489"/>
              <a:ext cx="93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Information Capital</a:t>
              </a:r>
            </a:p>
          </p:txBody>
        </p:sp>
        <p:sp>
          <p:nvSpPr>
            <p:cNvPr id="30756" name="Text Box 31"/>
            <p:cNvSpPr txBox="1">
              <a:spLocks noChangeArrowheads="1"/>
            </p:cNvSpPr>
            <p:nvPr/>
          </p:nvSpPr>
          <p:spPr bwMode="auto">
            <a:xfrm>
              <a:off x="2316" y="1746"/>
              <a:ext cx="1227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Customer Management Process</a:t>
              </a:r>
            </a:p>
          </p:txBody>
        </p:sp>
        <p:sp>
          <p:nvSpPr>
            <p:cNvPr id="30757" name="Text Box 32"/>
            <p:cNvSpPr txBox="1">
              <a:spLocks noChangeArrowheads="1"/>
            </p:cNvSpPr>
            <p:nvPr/>
          </p:nvSpPr>
          <p:spPr bwMode="auto">
            <a:xfrm>
              <a:off x="816" y="1740"/>
              <a:ext cx="110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Operational Management Process</a:t>
              </a:r>
            </a:p>
          </p:txBody>
        </p:sp>
        <p:sp>
          <p:nvSpPr>
            <p:cNvPr id="30758" name="Oval 33"/>
            <p:cNvSpPr>
              <a:spLocks noChangeArrowheads="1"/>
            </p:cNvSpPr>
            <p:nvPr/>
          </p:nvSpPr>
          <p:spPr bwMode="auto">
            <a:xfrm>
              <a:off x="880" y="2063"/>
              <a:ext cx="111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Provide premium service to delight and retain valuable customers</a:t>
              </a:r>
            </a:p>
          </p:txBody>
        </p:sp>
        <p:sp>
          <p:nvSpPr>
            <p:cNvPr id="30759" name="Oval 34"/>
            <p:cNvSpPr>
              <a:spLocks noChangeArrowheads="1"/>
            </p:cNvSpPr>
            <p:nvPr/>
          </p:nvSpPr>
          <p:spPr bwMode="auto">
            <a:xfrm>
              <a:off x="821" y="2482"/>
              <a:ext cx="1216" cy="33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Maximize efficiency and quality of business processes</a:t>
              </a:r>
            </a:p>
          </p:txBody>
        </p:sp>
        <p:sp>
          <p:nvSpPr>
            <p:cNvPr id="30760" name="Oval 35"/>
            <p:cNvSpPr>
              <a:spLocks noChangeArrowheads="1"/>
            </p:cNvSpPr>
            <p:nvPr/>
          </p:nvSpPr>
          <p:spPr bwMode="auto">
            <a:xfrm>
              <a:off x="880" y="2967"/>
              <a:ext cx="111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Risk Management</a:t>
              </a:r>
            </a:p>
          </p:txBody>
        </p:sp>
        <p:grpSp>
          <p:nvGrpSpPr>
            <p:cNvPr id="30761" name="Group 36"/>
            <p:cNvGrpSpPr>
              <a:grpSpLocks/>
            </p:cNvGrpSpPr>
            <p:nvPr/>
          </p:nvGrpSpPr>
          <p:grpSpPr bwMode="auto">
            <a:xfrm>
              <a:off x="2237" y="2144"/>
              <a:ext cx="1352" cy="802"/>
              <a:chOff x="2237" y="2144"/>
              <a:chExt cx="1352" cy="802"/>
            </a:xfrm>
          </p:grpSpPr>
          <p:sp>
            <p:nvSpPr>
              <p:cNvPr id="30762" name="Oval 37"/>
              <p:cNvSpPr>
                <a:spLocks noChangeArrowheads="1"/>
              </p:cNvSpPr>
              <p:nvPr/>
            </p:nvSpPr>
            <p:spPr bwMode="auto">
              <a:xfrm>
                <a:off x="2237" y="2144"/>
                <a:ext cx="1352" cy="22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Consistently deliver the full value proposition</a:t>
                </a:r>
              </a:p>
            </p:txBody>
          </p:sp>
          <p:sp>
            <p:nvSpPr>
              <p:cNvPr id="30763" name="Oval 38"/>
              <p:cNvSpPr>
                <a:spLocks noChangeArrowheads="1"/>
              </p:cNvSpPr>
              <p:nvPr/>
            </p:nvSpPr>
            <p:spPr bwMode="auto">
              <a:xfrm>
                <a:off x="2237" y="2500"/>
                <a:ext cx="1352" cy="11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Maintain existing relationships</a:t>
                </a:r>
              </a:p>
            </p:txBody>
          </p:sp>
          <p:sp>
            <p:nvSpPr>
              <p:cNvPr id="30764" name="Oval 39"/>
              <p:cNvSpPr>
                <a:spLocks noChangeArrowheads="1"/>
              </p:cNvSpPr>
              <p:nvPr/>
            </p:nvSpPr>
            <p:spPr bwMode="auto">
              <a:xfrm>
                <a:off x="2237" y="2722"/>
                <a:ext cx="1352" cy="2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Identify and recognize high-potential relationships</a:t>
                </a:r>
              </a:p>
            </p:txBody>
          </p:sp>
        </p:grpSp>
      </p:grpSp>
      <p:cxnSp>
        <p:nvCxnSpPr>
          <p:cNvPr id="30722" name="AutoShape 21"/>
          <p:cNvCxnSpPr>
            <a:cxnSpLocks noChangeShapeType="1"/>
            <a:stCxn id="30746" idx="7"/>
          </p:cNvCxnSpPr>
          <p:nvPr/>
        </p:nvCxnSpPr>
        <p:spPr bwMode="auto">
          <a:xfrm rot="16200000" flipV="1">
            <a:off x="5684838" y="960438"/>
            <a:ext cx="274637" cy="484187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0723" name="AutoShape 21"/>
          <p:cNvCxnSpPr>
            <a:cxnSpLocks noChangeShapeType="1"/>
            <a:stCxn id="30749" idx="7"/>
          </p:cNvCxnSpPr>
          <p:nvPr/>
        </p:nvCxnSpPr>
        <p:spPr bwMode="auto">
          <a:xfrm rot="5400000" flipH="1" flipV="1">
            <a:off x="3520281" y="981869"/>
            <a:ext cx="238125" cy="33813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0724" name="AutoShape 21"/>
          <p:cNvCxnSpPr>
            <a:cxnSpLocks noChangeShapeType="1"/>
            <a:stCxn id="30747" idx="7"/>
            <a:endCxn id="30739" idx="1"/>
          </p:cNvCxnSpPr>
          <p:nvPr/>
        </p:nvCxnSpPr>
        <p:spPr bwMode="auto">
          <a:xfrm rot="5400000" flipH="1" flipV="1">
            <a:off x="2668588" y="365125"/>
            <a:ext cx="252412" cy="142398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sp>
        <p:nvSpPr>
          <p:cNvPr id="30725" name="Oval 10"/>
          <p:cNvSpPr>
            <a:spLocks noChangeArrowheads="1"/>
          </p:cNvSpPr>
          <p:nvPr/>
        </p:nvSpPr>
        <p:spPr bwMode="auto">
          <a:xfrm>
            <a:off x="6016625" y="2284413"/>
            <a:ext cx="954088" cy="193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Service</a:t>
            </a:r>
          </a:p>
        </p:txBody>
      </p:sp>
      <p:sp>
        <p:nvSpPr>
          <p:cNvPr id="30726" name="Oval 12"/>
          <p:cNvSpPr>
            <a:spLocks noChangeArrowheads="1"/>
          </p:cNvSpPr>
          <p:nvPr/>
        </p:nvSpPr>
        <p:spPr bwMode="auto">
          <a:xfrm>
            <a:off x="7048500" y="2284413"/>
            <a:ext cx="836613" cy="19526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Partnership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044575" y="2538413"/>
            <a:ext cx="37084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Product / Service Attributes</a:t>
            </a:r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5111750" y="2549525"/>
            <a:ext cx="3708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Relationship</a:t>
            </a:r>
          </a:p>
        </p:txBody>
      </p:sp>
      <p:sp>
        <p:nvSpPr>
          <p:cNvPr id="30729" name="Rectangle 14"/>
          <p:cNvSpPr>
            <a:spLocks noChangeArrowheads="1"/>
          </p:cNvSpPr>
          <p:nvPr/>
        </p:nvSpPr>
        <p:spPr bwMode="auto">
          <a:xfrm>
            <a:off x="6011863" y="2924175"/>
            <a:ext cx="2447925" cy="244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730" name="Text Box 30"/>
          <p:cNvSpPr txBox="1">
            <a:spLocks noChangeArrowheads="1"/>
          </p:cNvSpPr>
          <p:nvPr/>
        </p:nvSpPr>
        <p:spPr bwMode="auto">
          <a:xfrm>
            <a:off x="6296025" y="2924175"/>
            <a:ext cx="1779588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Regulatory and Social Processes</a:t>
            </a:r>
          </a:p>
          <a:p>
            <a:pPr algn="ctr">
              <a:spcBef>
                <a:spcPct val="50000"/>
              </a:spcBef>
            </a:pPr>
            <a:endParaRPr lang="en-US" sz="1200" b="1"/>
          </a:p>
        </p:txBody>
      </p:sp>
      <p:sp>
        <p:nvSpPr>
          <p:cNvPr id="30731" name="Oval 41"/>
          <p:cNvSpPr>
            <a:spLocks noChangeArrowheads="1"/>
          </p:cNvSpPr>
          <p:nvPr/>
        </p:nvSpPr>
        <p:spPr bwMode="auto">
          <a:xfrm>
            <a:off x="6037263" y="3570288"/>
            <a:ext cx="2338387" cy="390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Working environment (Safety and Health)</a:t>
            </a:r>
          </a:p>
        </p:txBody>
      </p:sp>
      <p:sp>
        <p:nvSpPr>
          <p:cNvPr id="30732" name="Oval 42"/>
          <p:cNvSpPr>
            <a:spLocks noChangeArrowheads="1"/>
          </p:cNvSpPr>
          <p:nvPr/>
        </p:nvSpPr>
        <p:spPr bwMode="auto">
          <a:xfrm>
            <a:off x="6073775" y="4368800"/>
            <a:ext cx="2341563" cy="195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Employment</a:t>
            </a:r>
          </a:p>
        </p:txBody>
      </p:sp>
      <p:sp>
        <p:nvSpPr>
          <p:cNvPr id="30733" name="Oval 43"/>
          <p:cNvSpPr>
            <a:spLocks noChangeArrowheads="1"/>
          </p:cNvSpPr>
          <p:nvPr/>
        </p:nvSpPr>
        <p:spPr bwMode="auto">
          <a:xfrm>
            <a:off x="6073775" y="4946650"/>
            <a:ext cx="2341563" cy="195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Community</a:t>
            </a:r>
          </a:p>
        </p:txBody>
      </p:sp>
      <p:sp>
        <p:nvSpPr>
          <p:cNvPr id="30734" name="Title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Strategy Map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3"/>
          <p:cNvGrpSpPr>
            <a:grpSpLocks/>
          </p:cNvGrpSpPr>
          <p:nvPr/>
        </p:nvGrpSpPr>
        <p:grpSpPr bwMode="auto">
          <a:xfrm>
            <a:off x="1697038" y="862013"/>
            <a:ext cx="4114800" cy="5113337"/>
            <a:chOff x="590" y="542"/>
            <a:chExt cx="2373" cy="2949"/>
          </a:xfrm>
        </p:grpSpPr>
        <p:sp>
          <p:nvSpPr>
            <p:cNvPr id="32791" name="Rectangle 8"/>
            <p:cNvSpPr>
              <a:spLocks noChangeArrowheads="1"/>
            </p:cNvSpPr>
            <p:nvPr/>
          </p:nvSpPr>
          <p:spPr bwMode="auto">
            <a:xfrm rot="-5400000">
              <a:off x="863" y="270"/>
              <a:ext cx="1827" cy="23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2792" name="Rectangle 15"/>
            <p:cNvSpPr>
              <a:spLocks noChangeArrowheads="1"/>
            </p:cNvSpPr>
            <p:nvPr/>
          </p:nvSpPr>
          <p:spPr bwMode="auto">
            <a:xfrm>
              <a:off x="590" y="2467"/>
              <a:ext cx="2373" cy="1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</p:grpSp>
      <p:sp>
        <p:nvSpPr>
          <p:cNvPr id="32770" name="Text Box 9"/>
          <p:cNvSpPr txBox="1">
            <a:spLocks noChangeArrowheads="1"/>
          </p:cNvSpPr>
          <p:nvPr/>
        </p:nvSpPr>
        <p:spPr bwMode="auto">
          <a:xfrm>
            <a:off x="2663825" y="898525"/>
            <a:ext cx="2325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Services (Vertical)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6328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Online order Submission</a:t>
            </a:r>
            <a:endParaRPr lang="en-US" sz="1000" b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2772" name="Rectangle 8"/>
          <p:cNvSpPr>
            <a:spLocks noChangeArrowheads="1"/>
          </p:cNvSpPr>
          <p:nvPr/>
        </p:nvSpPr>
        <p:spPr bwMode="auto">
          <a:xfrm rot="-5400000">
            <a:off x="5371307" y="2045493"/>
            <a:ext cx="3168650" cy="8493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773" name="Left Arrow 2"/>
          <p:cNvSpPr>
            <a:spLocks noChangeArrowheads="1"/>
          </p:cNvSpPr>
          <p:nvPr/>
        </p:nvSpPr>
        <p:spPr bwMode="auto">
          <a:xfrm>
            <a:off x="5810250" y="2085975"/>
            <a:ext cx="720725" cy="647700"/>
          </a:xfrm>
          <a:prstGeom prst="leftArrow">
            <a:avLst>
              <a:gd name="adj1" fmla="val 50000"/>
              <a:gd name="adj2" fmla="val 5007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774" name="Rectangle 8"/>
          <p:cNvSpPr>
            <a:spLocks noChangeArrowheads="1"/>
          </p:cNvSpPr>
          <p:nvPr/>
        </p:nvSpPr>
        <p:spPr bwMode="auto">
          <a:xfrm rot="-5400000">
            <a:off x="6080125" y="4673601"/>
            <a:ext cx="1774825" cy="8255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775" name="Left Arrow 49"/>
          <p:cNvSpPr>
            <a:spLocks noChangeArrowheads="1"/>
          </p:cNvSpPr>
          <p:nvPr/>
        </p:nvSpPr>
        <p:spPr bwMode="auto">
          <a:xfrm>
            <a:off x="5811838" y="4819650"/>
            <a:ext cx="742950" cy="647700"/>
          </a:xfrm>
          <a:prstGeom prst="leftArrow">
            <a:avLst>
              <a:gd name="adj1" fmla="val 50000"/>
              <a:gd name="adj2" fmla="val 50072"/>
            </a:avLst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68235" y="1365443"/>
            <a:ext cx="46080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Order status checking</a:t>
            </a:r>
            <a:endParaRPr lang="en-US" sz="1000" b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09277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Integration with Procurement system</a:t>
            </a:r>
            <a:endParaRPr lang="en-US" sz="1000" b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51185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Port operator management</a:t>
            </a:r>
            <a:endParaRPr lang="en-US" sz="1000" b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2779" name="TextBox 3"/>
          <p:cNvSpPr txBox="1">
            <a:spLocks noChangeArrowheads="1"/>
          </p:cNvSpPr>
          <p:nvPr/>
        </p:nvSpPr>
        <p:spPr bwMode="auto">
          <a:xfrm>
            <a:off x="1841500" y="3309938"/>
            <a:ext cx="1184275" cy="52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Order</a:t>
            </a:r>
            <a:r>
              <a:rPr lang="en-US">
                <a:latin typeface="Gill Sans MT"/>
              </a:rPr>
              <a:t> </a:t>
            </a:r>
            <a:r>
              <a:rPr lang="en-US" sz="1000" b="1">
                <a:solidFill>
                  <a:srgbClr val="000000"/>
                </a:solidFill>
                <a:latin typeface="Gill Sans MT"/>
              </a:rPr>
              <a:t>processing</a:t>
            </a:r>
          </a:p>
        </p:txBody>
      </p:sp>
      <p:sp>
        <p:nvSpPr>
          <p:cNvPr id="32780" name="Text Box 9"/>
          <p:cNvSpPr txBox="1">
            <a:spLocks noChangeArrowheads="1"/>
          </p:cNvSpPr>
          <p:nvPr/>
        </p:nvSpPr>
        <p:spPr bwMode="auto">
          <a:xfrm>
            <a:off x="2663825" y="2949575"/>
            <a:ext cx="2325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Services (Horizontal)</a:t>
            </a:r>
          </a:p>
        </p:txBody>
      </p:sp>
      <p:sp>
        <p:nvSpPr>
          <p:cNvPr id="32781" name="TextBox 59"/>
          <p:cNvSpPr txBox="1">
            <a:spLocks noChangeArrowheads="1"/>
          </p:cNvSpPr>
          <p:nvPr/>
        </p:nvSpPr>
        <p:spPr bwMode="auto">
          <a:xfrm>
            <a:off x="3200400" y="3309938"/>
            <a:ext cx="1106488" cy="52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Vessel and container management</a:t>
            </a:r>
          </a:p>
        </p:txBody>
      </p:sp>
      <p:sp>
        <p:nvSpPr>
          <p:cNvPr id="32782" name="TextBox 60"/>
          <p:cNvSpPr txBox="1">
            <a:spLocks noChangeArrowheads="1"/>
          </p:cNvSpPr>
          <p:nvPr/>
        </p:nvSpPr>
        <p:spPr bwMode="auto">
          <a:xfrm>
            <a:off x="4560888" y="3311525"/>
            <a:ext cx="1106487" cy="520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Summary reports generation</a:t>
            </a:r>
          </a:p>
        </p:txBody>
      </p:sp>
      <p:sp>
        <p:nvSpPr>
          <p:cNvPr id="32783" name="TextBox 61"/>
          <p:cNvSpPr txBox="1">
            <a:spLocks noChangeArrowheads="1"/>
          </p:cNvSpPr>
          <p:nvPr/>
        </p:nvSpPr>
        <p:spPr bwMode="auto">
          <a:xfrm>
            <a:off x="1816100" y="431800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Information Technology management</a:t>
            </a:r>
          </a:p>
        </p:txBody>
      </p:sp>
      <p:sp>
        <p:nvSpPr>
          <p:cNvPr id="32784" name="TextBox 62"/>
          <p:cNvSpPr txBox="1">
            <a:spLocks noChangeArrowheads="1"/>
          </p:cNvSpPr>
          <p:nvPr/>
        </p:nvSpPr>
        <p:spPr bwMode="auto">
          <a:xfrm>
            <a:off x="3200400" y="432435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Human resource management</a:t>
            </a:r>
          </a:p>
        </p:txBody>
      </p:sp>
      <p:sp>
        <p:nvSpPr>
          <p:cNvPr id="32785" name="TextBox 63"/>
          <p:cNvSpPr txBox="1">
            <a:spLocks noChangeArrowheads="1"/>
          </p:cNvSpPr>
          <p:nvPr/>
        </p:nvSpPr>
        <p:spPr bwMode="auto">
          <a:xfrm>
            <a:off x="4583113" y="4324350"/>
            <a:ext cx="1106487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Organization &amp; development</a:t>
            </a:r>
          </a:p>
        </p:txBody>
      </p:sp>
      <p:sp>
        <p:nvSpPr>
          <p:cNvPr id="32786" name="TextBox 64"/>
          <p:cNvSpPr txBox="1">
            <a:spLocks noChangeArrowheads="1"/>
          </p:cNvSpPr>
          <p:nvPr/>
        </p:nvSpPr>
        <p:spPr bwMode="auto">
          <a:xfrm>
            <a:off x="1816100" y="514350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Finance</a:t>
            </a:r>
          </a:p>
        </p:txBody>
      </p:sp>
      <p:sp>
        <p:nvSpPr>
          <p:cNvPr id="32787" name="TextBox 65"/>
          <p:cNvSpPr txBox="1">
            <a:spLocks noChangeArrowheads="1"/>
          </p:cNvSpPr>
          <p:nvPr/>
        </p:nvSpPr>
        <p:spPr bwMode="auto">
          <a:xfrm>
            <a:off x="3200400" y="5140325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Administrative services</a:t>
            </a:r>
          </a:p>
        </p:txBody>
      </p:sp>
      <p:sp>
        <p:nvSpPr>
          <p:cNvPr id="32788" name="TextBox 5"/>
          <p:cNvSpPr txBox="1">
            <a:spLocks noChangeArrowheads="1"/>
          </p:cNvSpPr>
          <p:nvPr/>
        </p:nvSpPr>
        <p:spPr bwMode="auto">
          <a:xfrm>
            <a:off x="6632575" y="1203325"/>
            <a:ext cx="646113" cy="261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External: Customers, Port Operators, Tow head operators, Sales team, Order processing </a:t>
            </a:r>
            <a:r>
              <a:rPr lang="en-US" altLang="zh-CN" sz="1000" b="1">
                <a:solidFill>
                  <a:srgbClr val="000000"/>
                </a:solidFill>
                <a:latin typeface="Gill Sans MT"/>
                <a:cs typeface="华文新魏"/>
              </a:rPr>
              <a:t>team</a:t>
            </a:r>
            <a:endParaRPr lang="en-US" sz="10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789" name="TextBox 75"/>
          <p:cNvSpPr txBox="1">
            <a:spLocks noChangeArrowheads="1"/>
          </p:cNvSpPr>
          <p:nvPr/>
        </p:nvSpPr>
        <p:spPr bwMode="auto">
          <a:xfrm>
            <a:off x="6786563" y="4324350"/>
            <a:ext cx="338137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Internal: SGLines Staff</a:t>
            </a:r>
          </a:p>
        </p:txBody>
      </p:sp>
      <p:sp>
        <p:nvSpPr>
          <p:cNvPr id="32790" name="Title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Business Reference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Up Arrow 5"/>
          <p:cNvSpPr>
            <a:spLocks noChangeArrowheads="1"/>
          </p:cNvSpPr>
          <p:nvPr/>
        </p:nvSpPr>
        <p:spPr bwMode="auto">
          <a:xfrm>
            <a:off x="3725863" y="341313"/>
            <a:ext cx="1871662" cy="6459537"/>
          </a:xfrm>
          <a:prstGeom prst="upArrow">
            <a:avLst>
              <a:gd name="adj1" fmla="val 50000"/>
              <a:gd name="adj2" fmla="val 50011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818" name="Right Triangle 6"/>
          <p:cNvSpPr>
            <a:spLocks noChangeArrowheads="1"/>
          </p:cNvSpPr>
          <p:nvPr/>
        </p:nvSpPr>
        <p:spPr bwMode="auto">
          <a:xfrm>
            <a:off x="4751388" y="779463"/>
            <a:ext cx="1944687" cy="22320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Trapezoid 2"/>
          <p:cNvSpPr/>
          <p:nvPr/>
        </p:nvSpPr>
        <p:spPr bwMode="auto">
          <a:xfrm>
            <a:off x="1763713" y="3294063"/>
            <a:ext cx="5761037" cy="1173162"/>
          </a:xfrm>
          <a:prstGeom prst="trapezoid">
            <a:avLst>
              <a:gd name="adj" fmla="val 66135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" name="Trapezoid 4"/>
          <p:cNvSpPr/>
          <p:nvPr/>
        </p:nvSpPr>
        <p:spPr bwMode="auto">
          <a:xfrm>
            <a:off x="827088" y="4878388"/>
            <a:ext cx="7705725" cy="1589087"/>
          </a:xfrm>
          <a:prstGeom prst="trapezoid">
            <a:avLst>
              <a:gd name="adj" fmla="val 5086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4821" name="Right Triangle 8"/>
          <p:cNvSpPr>
            <a:spLocks noChangeArrowheads="1"/>
          </p:cNvSpPr>
          <p:nvPr/>
        </p:nvSpPr>
        <p:spPr bwMode="auto">
          <a:xfrm flipH="1">
            <a:off x="2644775" y="779463"/>
            <a:ext cx="1947863" cy="22320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822" name="Rectangle 16"/>
          <p:cNvSpPr>
            <a:spLocks noChangeArrowheads="1"/>
          </p:cNvSpPr>
          <p:nvPr/>
        </p:nvSpPr>
        <p:spPr bwMode="auto">
          <a:xfrm>
            <a:off x="1908175" y="1444625"/>
            <a:ext cx="2117725" cy="1466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823" name="Text Box 32"/>
          <p:cNvSpPr txBox="1">
            <a:spLocks noChangeArrowheads="1"/>
          </p:cNvSpPr>
          <p:nvPr/>
        </p:nvSpPr>
        <p:spPr bwMode="auto">
          <a:xfrm>
            <a:off x="1908175" y="1427163"/>
            <a:ext cx="2117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Mission and Business Results</a:t>
            </a:r>
          </a:p>
        </p:txBody>
      </p:sp>
      <p:sp>
        <p:nvSpPr>
          <p:cNvPr id="34824" name="TextBox 11"/>
          <p:cNvSpPr txBox="1">
            <a:spLocks noChangeArrowheads="1"/>
          </p:cNvSpPr>
          <p:nvPr/>
        </p:nvSpPr>
        <p:spPr bwMode="auto">
          <a:xfrm>
            <a:off x="2016125" y="2011363"/>
            <a:ext cx="19113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Services for customers</a:t>
            </a:r>
          </a:p>
          <a:p>
            <a:r>
              <a:rPr lang="en-US" sz="1200" b="1">
                <a:latin typeface="Gill Sans MT"/>
              </a:rPr>
              <a:t>Services for partners</a:t>
            </a:r>
          </a:p>
          <a:p>
            <a:r>
              <a:rPr lang="en-US" sz="1200" b="1">
                <a:latin typeface="Gill Sans MT"/>
              </a:rPr>
              <a:t>Staff services</a:t>
            </a:r>
          </a:p>
          <a:p>
            <a:r>
              <a:rPr lang="en-US" sz="1200" b="1">
                <a:latin typeface="Gill Sans MT"/>
              </a:rPr>
              <a:t>Management reporting</a:t>
            </a:r>
          </a:p>
        </p:txBody>
      </p:sp>
      <p:sp>
        <p:nvSpPr>
          <p:cNvPr id="34825" name="Rectangle 16"/>
          <p:cNvSpPr>
            <a:spLocks noChangeArrowheads="1"/>
          </p:cNvSpPr>
          <p:nvPr/>
        </p:nvSpPr>
        <p:spPr bwMode="auto">
          <a:xfrm>
            <a:off x="5226050" y="1444625"/>
            <a:ext cx="2117725" cy="1466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826" name="Text Box 32"/>
          <p:cNvSpPr txBox="1">
            <a:spLocks noChangeArrowheads="1"/>
          </p:cNvSpPr>
          <p:nvPr/>
        </p:nvSpPr>
        <p:spPr bwMode="auto">
          <a:xfrm>
            <a:off x="5226050" y="1427163"/>
            <a:ext cx="21177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Customer Results</a:t>
            </a:r>
          </a:p>
        </p:txBody>
      </p:sp>
      <p:sp>
        <p:nvSpPr>
          <p:cNvPr id="34827" name="TextBox 14"/>
          <p:cNvSpPr txBox="1">
            <a:spLocks noChangeArrowheads="1"/>
          </p:cNvSpPr>
          <p:nvPr/>
        </p:nvSpPr>
        <p:spPr bwMode="auto">
          <a:xfrm>
            <a:off x="5334000" y="2011363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Customer Benefit</a:t>
            </a:r>
          </a:p>
          <a:p>
            <a:r>
              <a:rPr lang="en-US" sz="1200" b="1">
                <a:latin typeface="Gill Sans MT"/>
              </a:rPr>
              <a:t>Service Quality</a:t>
            </a:r>
          </a:p>
          <a:p>
            <a:r>
              <a:rPr lang="en-US" sz="1200" b="1">
                <a:latin typeface="Gill Sans MT"/>
              </a:rPr>
              <a:t>Service Accessibility</a:t>
            </a:r>
          </a:p>
          <a:p>
            <a:r>
              <a:rPr lang="en-US" sz="1200" b="1">
                <a:latin typeface="Gill Sans MT"/>
              </a:rPr>
              <a:t>Service Coverage</a:t>
            </a:r>
          </a:p>
        </p:txBody>
      </p:sp>
      <p:sp>
        <p:nvSpPr>
          <p:cNvPr id="34828" name="Rectangle 16"/>
          <p:cNvSpPr>
            <a:spLocks noChangeArrowheads="1"/>
          </p:cNvSpPr>
          <p:nvPr/>
        </p:nvSpPr>
        <p:spPr bwMode="auto">
          <a:xfrm>
            <a:off x="2660650" y="3389313"/>
            <a:ext cx="4035425" cy="10302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829" name="Text Box 32"/>
          <p:cNvSpPr txBox="1">
            <a:spLocks noChangeArrowheads="1"/>
          </p:cNvSpPr>
          <p:nvPr/>
        </p:nvSpPr>
        <p:spPr bwMode="auto">
          <a:xfrm>
            <a:off x="2660650" y="3371850"/>
            <a:ext cx="4035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Process and Activities</a:t>
            </a:r>
          </a:p>
        </p:txBody>
      </p:sp>
      <p:sp>
        <p:nvSpPr>
          <p:cNvPr id="34830" name="TextBox 17"/>
          <p:cNvSpPr txBox="1">
            <a:spLocks noChangeArrowheads="1"/>
          </p:cNvSpPr>
          <p:nvPr/>
        </p:nvSpPr>
        <p:spPr bwMode="auto">
          <a:xfrm>
            <a:off x="2768600" y="3744913"/>
            <a:ext cx="18938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Financial</a:t>
            </a:r>
          </a:p>
          <a:p>
            <a:r>
              <a:rPr lang="en-US" sz="1200" b="1">
                <a:latin typeface="Gill Sans MT"/>
              </a:rPr>
              <a:t>Vessel and Container </a:t>
            </a:r>
          </a:p>
          <a:p>
            <a:r>
              <a:rPr lang="en-US" sz="1200" b="1">
                <a:latin typeface="Gill Sans MT"/>
              </a:rPr>
              <a:t>Customer Relationship</a:t>
            </a:r>
          </a:p>
        </p:txBody>
      </p:sp>
      <p:sp>
        <p:nvSpPr>
          <p:cNvPr id="34831" name="TextBox 18"/>
          <p:cNvSpPr txBox="1">
            <a:spLocks noChangeArrowheads="1"/>
          </p:cNvSpPr>
          <p:nvPr/>
        </p:nvSpPr>
        <p:spPr bwMode="auto">
          <a:xfrm>
            <a:off x="4787900" y="3732213"/>
            <a:ext cx="18923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Partner management</a:t>
            </a:r>
          </a:p>
          <a:p>
            <a:r>
              <a:rPr lang="en-US" sz="1200" b="1">
                <a:latin typeface="Gill Sans MT"/>
              </a:rPr>
              <a:t>Secure Infrastructure</a:t>
            </a:r>
          </a:p>
          <a:p>
            <a:r>
              <a:rPr lang="en-US" sz="1200" b="1">
                <a:latin typeface="Gill Sans MT"/>
              </a:rPr>
              <a:t>Quality</a:t>
            </a:r>
          </a:p>
        </p:txBody>
      </p:sp>
      <p:sp>
        <p:nvSpPr>
          <p:cNvPr id="34832" name="Up Arrow 19"/>
          <p:cNvSpPr>
            <a:spLocks noChangeArrowheads="1"/>
          </p:cNvSpPr>
          <p:nvPr/>
        </p:nvSpPr>
        <p:spPr bwMode="auto">
          <a:xfrm>
            <a:off x="3995738" y="2911475"/>
            <a:ext cx="1308100" cy="382588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r>
              <a:rPr lang="en-US" sz="9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Value</a:t>
            </a:r>
            <a:endParaRPr lang="en-US" sz="9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833" name="Up Arrow 20"/>
          <p:cNvSpPr>
            <a:spLocks noChangeArrowheads="1"/>
          </p:cNvSpPr>
          <p:nvPr/>
        </p:nvSpPr>
        <p:spPr bwMode="auto">
          <a:xfrm>
            <a:off x="4025900" y="4495800"/>
            <a:ext cx="1308100" cy="382588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r>
              <a:rPr lang="en-US" sz="9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Value</a:t>
            </a:r>
            <a:endParaRPr lang="en-US" sz="9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834" name="Oval 37"/>
          <p:cNvSpPr>
            <a:spLocks noChangeArrowheads="1"/>
          </p:cNvSpPr>
          <p:nvPr/>
        </p:nvSpPr>
        <p:spPr bwMode="auto">
          <a:xfrm>
            <a:off x="3471863" y="44450"/>
            <a:ext cx="2344737" cy="2603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Gill Sans MT"/>
              </a:rPr>
              <a:t>Strategy Outcomes</a:t>
            </a:r>
          </a:p>
        </p:txBody>
      </p:sp>
      <p:sp>
        <p:nvSpPr>
          <p:cNvPr id="34835" name="Rectangle 16"/>
          <p:cNvSpPr>
            <a:spLocks noChangeArrowheads="1"/>
          </p:cNvSpPr>
          <p:nvPr/>
        </p:nvSpPr>
        <p:spPr bwMode="auto">
          <a:xfrm>
            <a:off x="1625600" y="4979988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836" name="Text Box 32"/>
          <p:cNvSpPr txBox="1">
            <a:spLocks noChangeArrowheads="1"/>
          </p:cNvSpPr>
          <p:nvPr/>
        </p:nvSpPr>
        <p:spPr bwMode="auto">
          <a:xfrm>
            <a:off x="1547813" y="5027613"/>
            <a:ext cx="21177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Human Capital</a:t>
            </a:r>
          </a:p>
        </p:txBody>
      </p:sp>
      <p:sp>
        <p:nvSpPr>
          <p:cNvPr id="34837" name="TextBox 25"/>
          <p:cNvSpPr txBox="1">
            <a:spLocks noChangeArrowheads="1"/>
          </p:cNvSpPr>
          <p:nvPr/>
        </p:nvSpPr>
        <p:spPr bwMode="auto">
          <a:xfrm>
            <a:off x="1655763" y="5387975"/>
            <a:ext cx="191293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Domain knowledge</a:t>
            </a:r>
          </a:p>
          <a:p>
            <a:r>
              <a:rPr lang="en-US" sz="1200" b="1">
                <a:latin typeface="Gill Sans MT"/>
              </a:rPr>
              <a:t>Staff development</a:t>
            </a:r>
          </a:p>
          <a:p>
            <a:r>
              <a:rPr lang="en-US" sz="1200" b="1">
                <a:latin typeface="Gill Sans MT"/>
              </a:rPr>
              <a:t>External consulting</a:t>
            </a:r>
          </a:p>
          <a:p>
            <a:r>
              <a:rPr lang="en-US" sz="1200" b="1">
                <a:latin typeface="Gill Sans MT"/>
              </a:rPr>
              <a:t>Recruitment</a:t>
            </a:r>
          </a:p>
        </p:txBody>
      </p:sp>
      <p:sp>
        <p:nvSpPr>
          <p:cNvPr id="34838" name="TextBox 26"/>
          <p:cNvSpPr txBox="1">
            <a:spLocks noChangeArrowheads="1"/>
          </p:cNvSpPr>
          <p:nvPr/>
        </p:nvSpPr>
        <p:spPr bwMode="auto">
          <a:xfrm>
            <a:off x="4356100" y="6496050"/>
            <a:ext cx="863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I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nputs</a:t>
            </a:r>
          </a:p>
        </p:txBody>
      </p:sp>
      <p:sp>
        <p:nvSpPr>
          <p:cNvPr id="34839" name="Rectangle 16"/>
          <p:cNvSpPr>
            <a:spLocks noChangeArrowheads="1"/>
          </p:cNvSpPr>
          <p:nvPr/>
        </p:nvSpPr>
        <p:spPr bwMode="auto">
          <a:xfrm>
            <a:off x="3708400" y="4979988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840" name="Text Box 32"/>
          <p:cNvSpPr txBox="1">
            <a:spLocks noChangeArrowheads="1"/>
          </p:cNvSpPr>
          <p:nvPr/>
        </p:nvSpPr>
        <p:spPr bwMode="auto">
          <a:xfrm>
            <a:off x="3635375" y="5027613"/>
            <a:ext cx="211931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Technology</a:t>
            </a:r>
          </a:p>
        </p:txBody>
      </p:sp>
      <p:sp>
        <p:nvSpPr>
          <p:cNvPr id="34841" name="TextBox 29"/>
          <p:cNvSpPr txBox="1">
            <a:spLocks noChangeArrowheads="1"/>
          </p:cNvSpPr>
          <p:nvPr/>
        </p:nvSpPr>
        <p:spPr bwMode="auto">
          <a:xfrm>
            <a:off x="3743325" y="5387975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Financial</a:t>
            </a:r>
          </a:p>
          <a:p>
            <a:r>
              <a:rPr lang="en-US" sz="1200" b="1">
                <a:latin typeface="Gill Sans MT"/>
              </a:rPr>
              <a:t>Quality &amp; Efficiency</a:t>
            </a:r>
          </a:p>
          <a:p>
            <a:r>
              <a:rPr lang="en-US" sz="1200" b="1">
                <a:latin typeface="Gill Sans MT"/>
              </a:rPr>
              <a:t>Information &amp; Data</a:t>
            </a:r>
          </a:p>
          <a:p>
            <a:r>
              <a:rPr lang="en-US" sz="1200" b="1">
                <a:latin typeface="Gill Sans MT"/>
              </a:rPr>
              <a:t>Reliability &amp; Availability</a:t>
            </a:r>
          </a:p>
        </p:txBody>
      </p:sp>
      <p:sp>
        <p:nvSpPr>
          <p:cNvPr id="34842" name="Rectangle 16"/>
          <p:cNvSpPr>
            <a:spLocks noChangeArrowheads="1"/>
          </p:cNvSpPr>
          <p:nvPr/>
        </p:nvSpPr>
        <p:spPr bwMode="auto">
          <a:xfrm>
            <a:off x="5781675" y="4995863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843" name="Text Box 32"/>
          <p:cNvSpPr txBox="1">
            <a:spLocks noChangeArrowheads="1"/>
          </p:cNvSpPr>
          <p:nvPr/>
        </p:nvSpPr>
        <p:spPr bwMode="auto">
          <a:xfrm>
            <a:off x="5746750" y="5043488"/>
            <a:ext cx="2117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Other Fixed Assets</a:t>
            </a:r>
          </a:p>
        </p:txBody>
      </p:sp>
      <p:sp>
        <p:nvSpPr>
          <p:cNvPr id="34844" name="TextBox 32"/>
          <p:cNvSpPr txBox="1">
            <a:spLocks noChangeArrowheads="1"/>
          </p:cNvSpPr>
          <p:nvPr/>
        </p:nvSpPr>
        <p:spPr bwMode="auto">
          <a:xfrm>
            <a:off x="5854700" y="5403850"/>
            <a:ext cx="19129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Asset Utilization</a:t>
            </a:r>
          </a:p>
          <a:p>
            <a:r>
              <a:rPr lang="en-US" sz="1200" b="1">
                <a:latin typeface="Gill Sans MT"/>
              </a:rPr>
              <a:t>Regular asset checking</a:t>
            </a:r>
          </a:p>
          <a:p>
            <a:r>
              <a:rPr lang="en-US" sz="1200" b="1">
                <a:latin typeface="Gill Sans MT"/>
              </a:rPr>
              <a:t>Asset procurement</a:t>
            </a:r>
          </a:p>
        </p:txBody>
      </p:sp>
      <p:sp>
        <p:nvSpPr>
          <p:cNvPr id="34845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Performance 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Reference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Operating Model - 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Shared </a:t>
            </a:r>
            <a:r>
              <a:rPr lang="en-US" sz="2000" b="1" dirty="0"/>
              <a:t>customers worldwide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All </a:t>
            </a:r>
            <a:r>
              <a:rPr lang="en-US" sz="2000" b="1" dirty="0"/>
              <a:t>data are shared across different systems and units.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Operationally </a:t>
            </a:r>
            <a:r>
              <a:rPr lang="en-US" sz="2000" b="1" dirty="0"/>
              <a:t>similar business units, however regulations and rules may change from region.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Each </a:t>
            </a:r>
            <a:r>
              <a:rPr lang="en-US" sz="2000" b="1" dirty="0"/>
              <a:t>department manages their own IT systems which are not integrated with each other and not integrate with HQ.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Web </a:t>
            </a:r>
            <a:r>
              <a:rPr lang="en-US" sz="2000" b="1" dirty="0"/>
              <a:t>site is not integrated with SGLines’ other IT systems although it gets 2000 hits per days.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Long </a:t>
            </a:r>
            <a:r>
              <a:rPr lang="en-US" sz="2000" b="1" dirty="0"/>
              <a:t>time to implement even simple changes due to lack of internal resources.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Even </a:t>
            </a:r>
            <a:r>
              <a:rPr lang="en-US" sz="2000" b="1" dirty="0"/>
              <a:t>Business-critical systems in individual factories have unscheduled downtime of average 10% to 15%.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Existing </a:t>
            </a:r>
            <a:r>
              <a:rPr lang="en-US" sz="2000" b="1" dirty="0"/>
              <a:t>systems do not scale according to the business growth.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Main </a:t>
            </a:r>
            <a:r>
              <a:rPr lang="en-US" sz="2000" b="1" dirty="0"/>
              <a:t>target is to provide efficient and quality process with competitive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	</a:t>
            </a:r>
            <a:endParaRPr lang="en-SG" smtClean="0"/>
          </a:p>
        </p:txBody>
      </p:sp>
      <p:sp>
        <p:nvSpPr>
          <p:cNvPr id="1638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Architecture Vision</a:t>
            </a:r>
          </a:p>
          <a:p>
            <a:r>
              <a:rPr lang="en-US" smtClean="0"/>
              <a:t>Business Architecture</a:t>
            </a:r>
          </a:p>
          <a:p>
            <a:r>
              <a:rPr lang="en-US" smtClean="0"/>
              <a:t>Information Architecture</a:t>
            </a:r>
          </a:p>
          <a:p>
            <a:r>
              <a:rPr lang="en-US" smtClean="0"/>
              <a:t>Application Architecture</a:t>
            </a:r>
          </a:p>
          <a:p>
            <a:r>
              <a:rPr lang="en-US" smtClean="0"/>
              <a:t>Technology Architecture</a:t>
            </a:r>
          </a:p>
          <a:p>
            <a:r>
              <a:rPr lang="en-US" smtClean="0"/>
              <a:t>Opportunity and Solution</a:t>
            </a:r>
          </a:p>
          <a:p>
            <a:r>
              <a:rPr lang="en-US" smtClean="0"/>
              <a:t>Migration Plan</a:t>
            </a:r>
          </a:p>
          <a:p>
            <a:r>
              <a:rPr lang="en-US" smtClean="0"/>
              <a:t>Governance</a:t>
            </a:r>
          </a:p>
          <a:p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Current 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Business Process</a:t>
            </a:r>
          </a:p>
        </p:txBody>
      </p:sp>
      <p:pic>
        <p:nvPicPr>
          <p:cNvPr id="3789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375" y="188913"/>
            <a:ext cx="5299075" cy="635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Target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Business Process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675" y="400050"/>
            <a:ext cx="595312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9388" y="836613"/>
          <a:ext cx="8785225" cy="5545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251"/>
                <a:gridCol w="1523711"/>
                <a:gridCol w="1576251"/>
                <a:gridCol w="1471169"/>
                <a:gridCol w="1471169"/>
                <a:gridCol w="1166427"/>
              </a:tblGrid>
              <a:tr h="2342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Gap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Description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Current State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Future State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Importance/Benefit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Address by Architecture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5482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1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or order is placed through web storefront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Main business entry point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satisfaction and process efficiency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485306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e-Business with partner and customer’s IT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Automated order process with customer 's procurement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Enhance partner and customer relationship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6463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Different port operators to run their own optimization algorithm which resulted in poor space utilization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Web services provided by VCMS to optimize container movement and placement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Sales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Separate Sales Order system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Accurate reporting to management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Reduce human errors in the original process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Streamline the business process to improve service quality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2383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RFQ/Order manually processed 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Order pricing manually calculated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manually prepared and triggered by order processing administrator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automatically prepared and sent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manually changed by sales team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automatically updated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264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4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Vessel Movement System and Container Movement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These 2 systems in individual factories have unscheduled downtime of average 10% to 15%.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Vessel and Container Movement System (VCMS) should have high levels of redundancies to ensure 24 x 7 operations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Ensure high availability for mission critical system to reduce business lost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9368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5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report generation and data management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Inaccurate sales report and transaction data due to human activities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SCBS will access VCMS’s transaction data and produce management reports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Reports are a very useful method for keeping track of important information. The information contained in reports can be used to make very important decisions that affect our lives daily.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Information/Application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</a:tbl>
          </a:graphicData>
        </a:graphic>
      </p:graphicFrame>
      <p:sp>
        <p:nvSpPr>
          <p:cNvPr id="42051" name="Title 1"/>
          <p:cNvSpPr txBox="1">
            <a:spLocks/>
          </p:cNvSpPr>
          <p:nvPr/>
        </p:nvSpPr>
        <p:spPr bwMode="auto">
          <a:xfrm>
            <a:off x="457200" y="152400"/>
            <a:ext cx="82296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Gap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smtClean="0"/>
          </a:p>
        </p:txBody>
      </p:sp>
      <p:sp>
        <p:nvSpPr>
          <p:cNvPr id="43010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196975"/>
            <a:ext cx="8229600" cy="431800"/>
          </a:xfrm>
        </p:spPr>
        <p:txBody>
          <a:bodyPr/>
          <a:lstStyle/>
          <a:p>
            <a:r>
              <a:rPr lang="en-SG" sz="2000" smtClean="0"/>
              <a:t>Information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SG" smtClean="0"/>
              <a:t>Data Principles</a:t>
            </a:r>
          </a:p>
        </p:txBody>
      </p:sp>
      <p:graphicFrame>
        <p:nvGraphicFramePr>
          <p:cNvPr id="58372" name="Group 4"/>
          <p:cNvGraphicFramePr>
            <a:graphicFrameLocks noGrp="1"/>
          </p:cNvGraphicFramePr>
          <p:nvPr/>
        </p:nvGraphicFramePr>
        <p:xfrm>
          <a:off x="468313" y="1412875"/>
          <a:ext cx="8207375" cy="1085850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Data Integration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defined consistently throughout the company, and the definitions are understandable and available to all users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With integration between applications, it will allow quicker business turnaround times.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 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Multiple data standardization initiatives need to be co-ordinated.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389" name="Group 21"/>
          <p:cNvGraphicFramePr>
            <a:graphicFrameLocks noGrp="1"/>
          </p:cNvGraphicFramePr>
          <p:nvPr/>
        </p:nvGraphicFramePr>
        <p:xfrm>
          <a:off x="468313" y="2708275"/>
          <a:ext cx="8207375" cy="1085850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Data Replication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to be replicate and assessable without interrupting online transaction 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For efficiency and effectiveness in decision-making and service delivery.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should be sufficiently, able to meet a wide range of requirement.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406" name="Group 38"/>
          <p:cNvGraphicFramePr>
            <a:graphicFrameLocks noGrp="1"/>
          </p:cNvGraphicFramePr>
          <p:nvPr/>
        </p:nvGraphicFramePr>
        <p:xfrm>
          <a:off x="468313" y="4005263"/>
          <a:ext cx="8207375" cy="1157287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an Asset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an asset that has value to the company and is managed accordingly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The purpose of data is to aid decision-making.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Stewards must have the authority and means to manage the data for which they are accountable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smtClean="0"/>
          </a:p>
        </p:txBody>
      </p:sp>
      <p:sp>
        <p:nvSpPr>
          <p:cNvPr id="4403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Application Architecture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smtClean="0"/>
          </a:p>
        </p:txBody>
      </p:sp>
      <p:sp>
        <p:nvSpPr>
          <p:cNvPr id="4505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Technology Architecture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smtClean="0"/>
          </a:p>
        </p:txBody>
      </p:sp>
      <p:sp>
        <p:nvSpPr>
          <p:cNvPr id="4608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Opportunity and Solution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smtClean="0"/>
          </a:p>
        </p:txBody>
      </p:sp>
      <p:sp>
        <p:nvSpPr>
          <p:cNvPr id="4710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Migration plan</a:t>
            </a:r>
            <a:endParaRPr lang="en-SG" smtClean="0"/>
          </a:p>
        </p:txBody>
      </p:sp>
      <p:pic>
        <p:nvPicPr>
          <p:cNvPr id="47107" name="Chart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88" y="2060575"/>
            <a:ext cx="5381625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4875" y="2126231"/>
          <a:ext cx="3186112" cy="4371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780"/>
                <a:gridCol w="1313666"/>
                <a:gridCol w="1313666"/>
              </a:tblGrid>
              <a:tr h="272757"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Cambri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Ownership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1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ESB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VCMS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Container Management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Container Management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Container Management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2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SCBS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ShipTrack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Order Processing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3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MQ HRS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MQ AFIS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20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smtClean="0"/>
          </a:p>
        </p:txBody>
      </p:sp>
      <p:sp>
        <p:nvSpPr>
          <p:cNvPr id="205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Migration Plan</a:t>
            </a:r>
            <a:endParaRPr lang="en-SG" smtClean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827088" y="1781175"/>
          <a:ext cx="7723187" cy="4802188"/>
        </p:xfrm>
        <a:graphic>
          <a:graphicData uri="http://schemas.openxmlformats.org/presentationml/2006/ole">
            <p:oleObj spid="_x0000_s2051" name="Visio" r:id="rId3" imgW="9660374" imgH="600278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smtClean="0"/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Architecture Vision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50179" name="Picture 7" descr="C:\Users\changfeng\AppData\Local\Microsoft\Windows\Temporary Internet Files\Content.IE5\6IJ1KQH3\MC900441498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002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Concerns</a:t>
            </a:r>
            <a:endParaRPr lang="en-SG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827088" y="1557338"/>
          <a:ext cx="7216775" cy="3311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7662"/>
                <a:gridCol w="5319182"/>
              </a:tblGrid>
              <a:tr h="42928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Stakeholder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Key Concern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Customer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Ability to place order with higher turn around date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CxO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Losing sales? Prevent delay of shipment errors, Higher SLA, Cutting cost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Sales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Real time sales order generation, and faster feedback from RFQ, Improve Up time  for VMS and CMS, at the same time improve customer service level through usage of technology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Order Processing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To have real time checking on vessel availability and container availability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IT and Operations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Sceptical on the investment of the new IT business goals, as they have no confident on the new system and technologies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Container Management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To have better recorded network with tow head operator, and hope could improve the efficiency of the local tow head operators. Current operation take too long to query a certain information from local tow head operator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Business Vision</a:t>
            </a:r>
            <a:endParaRPr lang="en-SG" smtClean="0"/>
          </a:p>
        </p:txBody>
      </p:sp>
      <p:sp>
        <p:nvSpPr>
          <p:cNvPr id="1945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GB" b="1" smtClean="0"/>
              <a:t>restructuring and reorganising the processes</a:t>
            </a:r>
          </a:p>
          <a:p>
            <a:r>
              <a:rPr lang="en-GB" b="1" smtClean="0"/>
              <a:t>improvement in terms of revenue and operating profit</a:t>
            </a:r>
          </a:p>
          <a:p>
            <a:r>
              <a:rPr lang="en-GB" b="1" smtClean="0"/>
              <a:t>modularity within department</a:t>
            </a:r>
          </a:p>
          <a:p>
            <a:r>
              <a:rPr lang="en-GB" b="1" smtClean="0"/>
              <a:t>shared services / Information across multiple department</a:t>
            </a:r>
            <a:endParaRPr lang="en-SG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Change Drivers &amp;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Increase Operation </a:t>
            </a:r>
            <a:r>
              <a:rPr lang="en-GB" b="1" dirty="0" smtClean="0"/>
              <a:t>Profit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Traceability of cost, network, and shipping </a:t>
            </a:r>
            <a:r>
              <a:rPr lang="en-GB" b="1" dirty="0" smtClean="0"/>
              <a:t>movement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Losses of sales </a:t>
            </a:r>
            <a:r>
              <a:rPr lang="en-GB" b="1" dirty="0" smtClean="0"/>
              <a:t>revenue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Usage of </a:t>
            </a:r>
            <a:r>
              <a:rPr lang="en-GB" b="1" dirty="0" smtClean="0"/>
              <a:t>ecommerce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Cluttered business process </a:t>
            </a:r>
            <a:r>
              <a:rPr lang="en-GB" b="1" dirty="0" smtClean="0"/>
              <a:t>flow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Underutilized computer </a:t>
            </a:r>
            <a:r>
              <a:rPr lang="en-GB" b="1" dirty="0" smtClean="0"/>
              <a:t>resources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Poor support of current IT </a:t>
            </a:r>
            <a:r>
              <a:rPr lang="en-GB" b="1" dirty="0" smtClean="0"/>
              <a:t>structure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Information availability and </a:t>
            </a:r>
            <a:r>
              <a:rPr lang="en-GB" b="1" dirty="0" smtClean="0"/>
              <a:t>readiness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Service Oriented </a:t>
            </a:r>
            <a:r>
              <a:rPr lang="en-GB" b="1" dirty="0" smtClean="0"/>
              <a:t>Architecture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Use of standard interface data format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Environment and Process Models</a:t>
            </a:r>
            <a:endParaRPr lang="en-SG" smtClean="0"/>
          </a:p>
        </p:txBody>
      </p:sp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GB" sz="1800" b="1" smtClean="0"/>
              <a:t>Global Sales , </a:t>
            </a:r>
            <a:r>
              <a:rPr lang="en-GB" sz="1800" smtClean="0"/>
              <a:t> where it handle all the sales from internal staff or external customer</a:t>
            </a:r>
            <a:endParaRPr lang="en-SG" sz="1800" smtClean="0"/>
          </a:p>
          <a:p>
            <a:r>
              <a:rPr lang="en-GB" sz="1800" b="1" smtClean="0"/>
              <a:t>Space Tracing ¸</a:t>
            </a:r>
            <a:r>
              <a:rPr lang="en-GB" sz="1800" smtClean="0"/>
              <a:t> for vessel and container availability with the predefined routes and calculation of the most effective cost</a:t>
            </a:r>
            <a:endParaRPr lang="en-SG" sz="1800" smtClean="0"/>
          </a:p>
          <a:p>
            <a:r>
              <a:rPr lang="en-GB" sz="1800" b="1" smtClean="0"/>
              <a:t>Global Payment ,</a:t>
            </a:r>
            <a:r>
              <a:rPr lang="en-GB" sz="1800" smtClean="0"/>
              <a:t> that handle the payment from customer and billing from third party vendors. The process will handle in multiple currency</a:t>
            </a:r>
            <a:endParaRPr lang="en-SG" sz="1800" smtClean="0"/>
          </a:p>
          <a:p>
            <a:r>
              <a:rPr lang="en-GB" sz="1800" b="1" smtClean="0"/>
              <a:t>Shipment Tracking </a:t>
            </a:r>
            <a:r>
              <a:rPr lang="en-GB" sz="1800" smtClean="0"/>
              <a:t>to ensure the success and prevent losses of every delivery</a:t>
            </a:r>
            <a:endParaRPr lang="en-SG" sz="1800" smtClean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3500438"/>
            <a:ext cx="2668588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Target Architecture Model</a:t>
            </a:r>
            <a:endParaRPr lang="en-SG" smtClean="0"/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en-SG" smtClean="0"/>
          </a:p>
        </p:txBody>
      </p:sp>
      <p:pic>
        <p:nvPicPr>
          <p:cNvPr id="22531" name="Picture 2" descr="Slide1"/>
          <p:cNvPicPr>
            <a:picLocks noChangeAspect="1" noChangeArrowheads="1"/>
          </p:cNvPicPr>
          <p:nvPr/>
        </p:nvPicPr>
        <p:blipFill>
          <a:blip r:embed="rId2"/>
          <a:srcRect l="10593" t="3119" r="30226" b="2301"/>
          <a:stretch>
            <a:fillRect/>
          </a:stretch>
        </p:blipFill>
        <p:spPr bwMode="auto">
          <a:xfrm>
            <a:off x="1973263" y="1341438"/>
            <a:ext cx="5046662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 support process</a:t>
            </a:r>
            <a:endParaRPr lang="en-SG" smtClean="0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en-SG" smtClean="0"/>
          </a:p>
        </p:txBody>
      </p:sp>
      <p:pic>
        <p:nvPicPr>
          <p:cNvPr id="23555" name="Picture 2" descr="Slide2"/>
          <p:cNvPicPr>
            <a:picLocks noChangeAspect="1" noChangeArrowheads="1"/>
          </p:cNvPicPr>
          <p:nvPr/>
        </p:nvPicPr>
        <p:blipFill>
          <a:blip r:embed="rId2"/>
          <a:srcRect l="14073" t="3880" r="28194" b="27126"/>
          <a:stretch>
            <a:fillRect/>
          </a:stretch>
        </p:blipFill>
        <p:spPr bwMode="auto">
          <a:xfrm>
            <a:off x="1568450" y="1570038"/>
            <a:ext cx="5667375" cy="37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167</TotalTime>
  <Words>1422</Words>
  <Application>Microsoft Office PowerPoint</Application>
  <PresentationFormat>On-screen Show (4:3)</PresentationFormat>
  <Paragraphs>286</Paragraphs>
  <Slides>30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Design Template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8" baseType="lpstr">
      <vt:lpstr>Gill Sans MT</vt:lpstr>
      <vt:lpstr>Arial</vt:lpstr>
      <vt:lpstr>Bookman Old Style</vt:lpstr>
      <vt:lpstr>Wingdings 3</vt:lpstr>
      <vt:lpstr>Wingdings</vt:lpstr>
      <vt:lpstr>Calibri</vt:lpstr>
      <vt:lpstr>Times New Roman</vt:lpstr>
      <vt:lpstr>华文新魏</vt:lpstr>
      <vt:lpstr>SimSun</vt:lpstr>
      <vt:lpstr>Origin</vt:lpstr>
      <vt:lpstr>Origin</vt:lpstr>
      <vt:lpstr>Origin</vt:lpstr>
      <vt:lpstr>Origin</vt:lpstr>
      <vt:lpstr>Origin</vt:lpstr>
      <vt:lpstr>Origin</vt:lpstr>
      <vt:lpstr>Origin</vt:lpstr>
      <vt:lpstr>Origin</vt:lpstr>
      <vt:lpstr>Visio</vt:lpstr>
      <vt:lpstr>SGLines Enterprise Architecture Blueprint</vt:lpstr>
      <vt:lpstr>Content </vt:lpstr>
      <vt:lpstr>Slide 3</vt:lpstr>
      <vt:lpstr>Concerns</vt:lpstr>
      <vt:lpstr>Business Vision</vt:lpstr>
      <vt:lpstr>Change Drivers &amp; Opportunities</vt:lpstr>
      <vt:lpstr>Environment and Process Models</vt:lpstr>
      <vt:lpstr>Target Architecture Model</vt:lpstr>
      <vt:lpstr>Architecture support process</vt:lpstr>
      <vt:lpstr>Constraints</vt:lpstr>
      <vt:lpstr>Transition Artifacts</vt:lpstr>
      <vt:lpstr>Slide 12</vt:lpstr>
      <vt:lpstr>Key Factors</vt:lpstr>
      <vt:lpstr>SWOT (1)</vt:lpstr>
      <vt:lpstr>SWOT (2)</vt:lpstr>
      <vt:lpstr>Slide 16</vt:lpstr>
      <vt:lpstr>Slide 17</vt:lpstr>
      <vt:lpstr>Slide 18</vt:lpstr>
      <vt:lpstr>Operating Model - Coordination</vt:lpstr>
      <vt:lpstr>Slide 20</vt:lpstr>
      <vt:lpstr>Slide 21</vt:lpstr>
      <vt:lpstr>Slide 22</vt:lpstr>
      <vt:lpstr>Slide 23</vt:lpstr>
      <vt:lpstr>Data Principles</vt:lpstr>
      <vt:lpstr>Slide 25</vt:lpstr>
      <vt:lpstr>Slide 26</vt:lpstr>
      <vt:lpstr>Slide 27</vt:lpstr>
      <vt:lpstr>Slide 28</vt:lpstr>
      <vt:lpstr>Slide 29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Architech Presentation</dc:title>
  <dc:creator>Robin Foe</dc:creator>
  <cp:lastModifiedBy>L1324</cp:lastModifiedBy>
  <cp:revision>37</cp:revision>
  <dcterms:created xsi:type="dcterms:W3CDTF">2014-04-03T08:01:11Z</dcterms:created>
  <dcterms:modified xsi:type="dcterms:W3CDTF">2014-04-04T15:08:49Z</dcterms:modified>
</cp:coreProperties>
</file>