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7" r:id="rId20"/>
    <p:sldId id="278" r:id="rId21"/>
    <p:sldId id="280" r:id="rId22"/>
    <p:sldId id="279" r:id="rId23"/>
    <p:sldId id="287" r:id="rId24"/>
    <p:sldId id="284" r:id="rId25"/>
    <p:sldId id="289" r:id="rId26"/>
    <p:sldId id="288" r:id="rId27"/>
    <p:sldId id="285" r:id="rId28"/>
    <p:sldId id="290" r:id="rId29"/>
    <p:sldId id="291" r:id="rId30"/>
    <p:sldId id="292" r:id="rId31"/>
    <p:sldId id="281" r:id="rId32"/>
    <p:sldId id="294" r:id="rId33"/>
    <p:sldId id="295" r:id="rId34"/>
    <p:sldId id="296" r:id="rId35"/>
    <p:sldId id="293" r:id="rId36"/>
    <p:sldId id="266" r:id="rId37"/>
    <p:sldId id="282" r:id="rId38"/>
    <p:sldId id="283" r:id="rId39"/>
    <p:sldId id="286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BB7F20-84D2-4FA9-96E2-3673CE3F26E7}" type="datetimeFigureOut">
              <a:rPr lang="en-US"/>
              <a:pPr>
                <a:defRPr/>
              </a:pPr>
              <a:t>4/5/2014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8612A9-4E0D-4703-9313-592DB0130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1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7BACFA-AE73-4819-9A15-9ABCDE9539A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5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E4E3B8-7C22-41BE-A6EB-EC56780C28F0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cs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09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2113B4-8CE5-4135-A9B8-B427FA9A2D4A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819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A5E3CD-9D79-4617-89BA-9F1F51CCE124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7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D1534-EF97-4B0B-B7DF-52F87E7B666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CAB3F7-5CAC-43CA-B968-58E817BF1687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8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8AFE3A2-398C-4A97-A4AB-05CC2FE1F89E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7D42-F607-4990-9BC2-DA7D26F4EED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74EC-5D05-43DD-B279-40BFA613B903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96297-6DC2-4EEE-B304-BD65E7E6BF0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B28F2-AA1F-48D0-831B-DBB826856A39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0C130-DF6B-42C3-9E5A-2FCDE1A2AC6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C22CA-77B2-4EF9-AE43-2E454A5E4312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AFB3B-EF62-43B0-A5CA-2EB0925AD9F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FC36F-581E-4EA9-834D-7F9F1E6CF00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09F7A-EDB0-4FBA-8BF7-1B1C3040D3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A860A-E301-427F-BF32-617C82C57564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BEEF5-33BE-4E98-844B-DF919FEC92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BAB51-E7DE-4456-95F3-1C64D08ED96B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D3FC5-A1F2-4286-9D9A-83B163DDEC8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B0F7C-2F00-4AAD-B1D6-C7021BB3101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5D794-D0D9-49BB-B492-1F89C6475FE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38F6-BBA4-4A61-9CC7-E809B47B75AA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76AA0-4902-4251-B48D-4CADC4AECEF0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485E4-A636-445C-AFD9-4F7683FC8085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F3F3E-3C77-4BA3-AB5D-CD942CDACE5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51179-BE51-4798-AA1B-3217B524B5B4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5B34B-00AF-4844-BA7D-97F7C1B9F94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BA02C-D05B-41FA-9B2D-E6980CE6442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78A06-6E8E-49E6-860F-BD314423A08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080DCF-21C7-4ABF-8FAD-2E144AD4DBE8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B94165-22F4-4482-BA30-D447F1E8DA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8" r:id="rId2"/>
    <p:sldLayoutId id="2147483734" r:id="rId3"/>
    <p:sldLayoutId id="2147483729" r:id="rId4"/>
    <p:sldLayoutId id="2147483730" r:id="rId5"/>
    <p:sldLayoutId id="2147483735" r:id="rId6"/>
    <p:sldLayoutId id="2147483736" r:id="rId7"/>
    <p:sldLayoutId id="2147483737" r:id="rId8"/>
    <p:sldLayoutId id="2147483738" r:id="rId9"/>
    <p:sldLayoutId id="2147483731" r:id="rId10"/>
    <p:sldLayoutId id="2147483739" r:id="rId11"/>
    <p:sldLayoutId id="214748373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888" y="3886200"/>
            <a:ext cx="6818312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SGLines Enterprise Architecture Blueprint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NUS ISS Team 1</a:t>
            </a:r>
            <a:endParaRPr lang="en-SG" dirty="0"/>
          </a:p>
        </p:txBody>
      </p:sp>
      <p:pic>
        <p:nvPicPr>
          <p:cNvPr id="10250" name="Picture 10" descr="http://www.worldcampus.psu.edu/sites/default/files/styles/psu_700w/public/main_image/enterprise-architecture-lp.jp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1187624" y="620688"/>
            <a:ext cx="6667500" cy="2057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Constraints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smtClean="0"/>
              <a:t>Staff skill set	</a:t>
            </a:r>
          </a:p>
          <a:p>
            <a:pPr eaLnBrk="1" hangingPunct="1"/>
            <a:r>
              <a:rPr lang="en-GB" b="1" smtClean="0"/>
              <a:t>Transition period for critical system</a:t>
            </a:r>
          </a:p>
          <a:p>
            <a:pPr eaLnBrk="1" hangingPunct="1"/>
            <a:r>
              <a:rPr lang="en-GB" b="1" smtClean="0"/>
              <a:t>Infrastructure capability</a:t>
            </a:r>
          </a:p>
          <a:p>
            <a:pPr eaLnBrk="1" hangingPunct="1"/>
            <a:r>
              <a:rPr lang="en-GB" b="1" smtClean="0"/>
              <a:t>Information exchange between local horizon office</a:t>
            </a:r>
          </a:p>
          <a:p>
            <a:pPr eaLnBrk="1" hangingPunct="1"/>
            <a:r>
              <a:rPr lang="en-GB" b="1" smtClean="0"/>
              <a:t>Internal Politics</a:t>
            </a:r>
          </a:p>
          <a:p>
            <a:pPr eaLnBrk="1" hangingPunct="1"/>
            <a:r>
              <a:rPr lang="en-GB" b="1" smtClean="0"/>
              <a:t>Budgeting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Business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Key Factors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000" b="1" smtClean="0"/>
              <a:t>To achieve greater internal business process efficiency, through process integration and better use of its IT systems</a:t>
            </a:r>
          </a:p>
          <a:p>
            <a:pPr lvl="1" eaLnBrk="1" hangingPunct="1"/>
            <a:r>
              <a:rPr lang="en-US" sz="1700" b="1" smtClean="0"/>
              <a:t>System consolidation and integration (SCBS, VCMS)</a:t>
            </a:r>
          </a:p>
          <a:p>
            <a:pPr lvl="1" eaLnBrk="1" hangingPunct="1"/>
            <a:r>
              <a:rPr lang="en-US" sz="1700" b="1" smtClean="0"/>
              <a:t>Web store front order</a:t>
            </a:r>
          </a:p>
          <a:p>
            <a:pPr lvl="1" eaLnBrk="1" hangingPunct="1"/>
            <a:r>
              <a:rPr lang="en-US" sz="1700" b="1" smtClean="0"/>
              <a:t>Service Oriented Architecture</a:t>
            </a:r>
          </a:p>
          <a:p>
            <a:pPr eaLnBrk="1" hangingPunct="1"/>
            <a:r>
              <a:rPr lang="en-US" sz="2000" b="1" smtClean="0"/>
              <a:t>To take full advantage of the Internet and broaden the existing customer base</a:t>
            </a:r>
          </a:p>
          <a:p>
            <a:pPr lvl="1" eaLnBrk="1" hangingPunct="1"/>
            <a:r>
              <a:rPr lang="en-US" sz="1700" b="1" smtClean="0"/>
              <a:t>Online order submission and status checking</a:t>
            </a:r>
          </a:p>
          <a:p>
            <a:pPr lvl="1" eaLnBrk="1" hangingPunct="1"/>
            <a:r>
              <a:rPr lang="en-US" sz="1700" b="1" smtClean="0"/>
              <a:t>Integration with customers’ procurement system</a:t>
            </a:r>
          </a:p>
          <a:p>
            <a:pPr eaLnBrk="1" hangingPunct="1"/>
            <a:r>
              <a:rPr lang="en-US" sz="2000" b="1" smtClean="0"/>
              <a:t>To improve the overall customer experience and customer service</a:t>
            </a:r>
            <a:endParaRPr lang="en-GB" sz="2000" b="1" smtClean="0"/>
          </a:p>
          <a:p>
            <a:pPr eaLnBrk="1" hangingPunct="1"/>
            <a:r>
              <a:rPr lang="en-US" sz="2000" b="1" smtClean="0"/>
              <a:t>To use e-business to establish a more effective manner for the business processes to integrate with company’s suppliers’ IT systems</a:t>
            </a:r>
            <a:endParaRPr lang="en-SG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(1)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501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240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4635710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regional headquarters and </a:t>
                      </a:r>
                      <a:r>
                        <a:rPr lang="en-US" sz="1200" dirty="0" err="1" smtClean="0"/>
                        <a:t>transhipment</a:t>
                      </a:r>
                      <a:r>
                        <a:rPr lang="en-US" sz="1200" dirty="0" smtClean="0"/>
                        <a:t> ports worldwide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AS400 server which provides adapters for MQ series and a Java API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high-end </a:t>
                      </a:r>
                      <a:r>
                        <a:rPr lang="en-US" sz="1200" dirty="0" err="1" smtClean="0"/>
                        <a:t>WinTel</a:t>
                      </a:r>
                      <a:r>
                        <a:rPr lang="en-US" sz="1200" dirty="0" smtClean="0"/>
                        <a:t> servers and VMS AND CMS currently running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clear business goals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Many Human activities involved will cause errors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Little corporate guidance and knowledge cost on engaging with local tow-head operators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Different port operators to run their own optimization algorithm which resulted in poor space utilization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intervention of customer RFQ, There is a request on RFQ is done directly by customer through internet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Loss of sales due to unanswered phone call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Legacy system which not supported by existing vendor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role for a particular staff, if staff is unreachable, it will cause undesired delay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Delay and missing shipment schedule , resulted in SG Lines make a loss to recover from the damages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Calculation and update into SOS system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10% to 15% of unscheduled down time , even though it is mission critical system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integration with different system and underutilize artifacts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Some staff not willing to change to the new architecture redefinition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(2)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198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Opportunities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1708799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Integration with port operators for optimization operation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website which gets 2000 hits per days (possible additional business)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Decline in business due to global economic recession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Increase competition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Mission Critical System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New process and applications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3"/>
          <p:cNvGrpSpPr>
            <a:grpSpLocks/>
          </p:cNvGrpSpPr>
          <p:nvPr/>
        </p:nvGrpSpPr>
        <p:grpSpPr bwMode="auto">
          <a:xfrm>
            <a:off x="604838" y="836613"/>
            <a:ext cx="7926387" cy="5619750"/>
            <a:chOff x="591" y="542"/>
            <a:chExt cx="4572" cy="3241"/>
          </a:xfrm>
        </p:grpSpPr>
        <p:sp>
          <p:nvSpPr>
            <p:cNvPr id="31759" name="Rectangle 4"/>
            <p:cNvSpPr>
              <a:spLocks noChangeArrowheads="1"/>
            </p:cNvSpPr>
            <p:nvPr/>
          </p:nvSpPr>
          <p:spPr bwMode="auto">
            <a:xfrm rot="-5400000">
              <a:off x="2088" y="159"/>
              <a:ext cx="1577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Internal Process</a:t>
              </a:r>
            </a:p>
          </p:txBody>
        </p:sp>
        <p:sp>
          <p:nvSpPr>
            <p:cNvPr id="31760" name="Rectangle 6"/>
            <p:cNvSpPr>
              <a:spLocks noChangeArrowheads="1"/>
            </p:cNvSpPr>
            <p:nvPr/>
          </p:nvSpPr>
          <p:spPr bwMode="auto">
            <a:xfrm rot="-5400000">
              <a:off x="2614" y="-914"/>
              <a:ext cx="52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Customer</a:t>
              </a:r>
            </a:p>
          </p:txBody>
        </p:sp>
        <p:sp>
          <p:nvSpPr>
            <p:cNvPr id="31761" name="Text Box 7"/>
            <p:cNvSpPr txBox="1">
              <a:spLocks noChangeArrowheads="1"/>
            </p:cNvSpPr>
            <p:nvPr/>
          </p:nvSpPr>
          <p:spPr bwMode="auto">
            <a:xfrm>
              <a:off x="1872" y="1110"/>
              <a:ext cx="2139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Customer Value Proposition</a:t>
              </a:r>
            </a:p>
          </p:txBody>
        </p:sp>
        <p:sp>
          <p:nvSpPr>
            <p:cNvPr id="31762" name="Rectangle 8"/>
            <p:cNvSpPr>
              <a:spLocks noChangeArrowheads="1"/>
            </p:cNvSpPr>
            <p:nvPr/>
          </p:nvSpPr>
          <p:spPr bwMode="auto">
            <a:xfrm rot="-5400000">
              <a:off x="2604" y="-1471"/>
              <a:ext cx="54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Financial</a:t>
              </a:r>
            </a:p>
          </p:txBody>
        </p:sp>
        <p:sp>
          <p:nvSpPr>
            <p:cNvPr id="31763" name="Text Box 9"/>
            <p:cNvSpPr txBox="1">
              <a:spLocks noChangeArrowheads="1"/>
            </p:cNvSpPr>
            <p:nvPr/>
          </p:nvSpPr>
          <p:spPr bwMode="auto">
            <a:xfrm>
              <a:off x="2265" y="542"/>
              <a:ext cx="134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Long-Term Shareholder Value</a:t>
              </a:r>
            </a:p>
          </p:txBody>
        </p:sp>
        <p:sp>
          <p:nvSpPr>
            <p:cNvPr id="31764" name="Oval 10"/>
            <p:cNvSpPr>
              <a:spLocks noChangeArrowheads="1"/>
            </p:cNvSpPr>
            <p:nvPr/>
          </p:nvSpPr>
          <p:spPr bwMode="auto">
            <a:xfrm>
              <a:off x="1914" y="1372"/>
              <a:ext cx="55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Availability</a:t>
              </a:r>
            </a:p>
          </p:txBody>
        </p:sp>
        <p:sp>
          <p:nvSpPr>
            <p:cNvPr id="31765" name="Oval 11"/>
            <p:cNvSpPr>
              <a:spLocks noChangeArrowheads="1"/>
            </p:cNvSpPr>
            <p:nvPr/>
          </p:nvSpPr>
          <p:spPr bwMode="auto">
            <a:xfrm>
              <a:off x="873" y="1377"/>
              <a:ext cx="511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Price</a:t>
              </a:r>
            </a:p>
          </p:txBody>
        </p:sp>
        <p:sp>
          <p:nvSpPr>
            <p:cNvPr id="31766" name="Oval 12"/>
            <p:cNvSpPr>
              <a:spLocks noChangeArrowheads="1"/>
            </p:cNvSpPr>
            <p:nvPr/>
          </p:nvSpPr>
          <p:spPr bwMode="auto">
            <a:xfrm>
              <a:off x="2480" y="1377"/>
              <a:ext cx="39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Features</a:t>
              </a:r>
            </a:p>
          </p:txBody>
        </p:sp>
        <p:sp>
          <p:nvSpPr>
            <p:cNvPr id="31767" name="Oval 13"/>
            <p:cNvSpPr>
              <a:spLocks noChangeArrowheads="1"/>
            </p:cNvSpPr>
            <p:nvPr/>
          </p:nvSpPr>
          <p:spPr bwMode="auto">
            <a:xfrm>
              <a:off x="1407" y="1377"/>
              <a:ext cx="47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Quality</a:t>
              </a:r>
            </a:p>
          </p:txBody>
        </p:sp>
        <p:sp>
          <p:nvSpPr>
            <p:cNvPr id="31768" name="Rectangle 15"/>
            <p:cNvSpPr>
              <a:spLocks noChangeArrowheads="1"/>
            </p:cNvSpPr>
            <p:nvPr/>
          </p:nvSpPr>
          <p:spPr bwMode="auto">
            <a:xfrm>
              <a:off x="2179" y="1750"/>
              <a:ext cx="1460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69" name="Rectangle 16"/>
            <p:cNvSpPr>
              <a:spLocks noChangeArrowheads="1"/>
            </p:cNvSpPr>
            <p:nvPr/>
          </p:nvSpPr>
          <p:spPr bwMode="auto">
            <a:xfrm>
              <a:off x="740" y="1750"/>
              <a:ext cx="1364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0" name="Oval 17"/>
            <p:cNvSpPr>
              <a:spLocks noChangeArrowheads="1"/>
            </p:cNvSpPr>
            <p:nvPr/>
          </p:nvSpPr>
          <p:spPr bwMode="auto">
            <a:xfrm>
              <a:off x="2415" y="816"/>
              <a:ext cx="155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Reduce operational cost</a:t>
              </a:r>
            </a:p>
          </p:txBody>
        </p:sp>
        <p:sp>
          <p:nvSpPr>
            <p:cNvPr id="31771" name="Oval 18"/>
            <p:cNvSpPr>
              <a:spLocks noChangeArrowheads="1"/>
            </p:cNvSpPr>
            <p:nvPr/>
          </p:nvSpPr>
          <p:spPr bwMode="auto">
            <a:xfrm>
              <a:off x="786" y="704"/>
              <a:ext cx="7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traditional revenue sources</a:t>
              </a:r>
            </a:p>
          </p:txBody>
        </p:sp>
        <p:sp>
          <p:nvSpPr>
            <p:cNvPr id="31772" name="Oval 19"/>
            <p:cNvSpPr>
              <a:spLocks noChangeArrowheads="1"/>
            </p:cNvSpPr>
            <p:nvPr/>
          </p:nvSpPr>
          <p:spPr bwMode="auto">
            <a:xfrm>
              <a:off x="4014" y="819"/>
              <a:ext cx="110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Gill Sans MT"/>
                </a:rPr>
                <a:t>Enhance customer value</a:t>
              </a:r>
            </a:p>
          </p:txBody>
        </p:sp>
        <p:sp>
          <p:nvSpPr>
            <p:cNvPr id="31773" name="Oval 20"/>
            <p:cNvSpPr>
              <a:spLocks noChangeArrowheads="1"/>
            </p:cNvSpPr>
            <p:nvPr/>
          </p:nvSpPr>
          <p:spPr bwMode="auto">
            <a:xfrm>
              <a:off x="1592" y="759"/>
              <a:ext cx="764" cy="2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Increase asset utilization</a:t>
              </a:r>
            </a:p>
          </p:txBody>
        </p:sp>
        <p:cxnSp>
          <p:nvCxnSpPr>
            <p:cNvPr id="31774" name="AutoShape 21"/>
            <p:cNvCxnSpPr>
              <a:cxnSpLocks noChangeShapeType="1"/>
              <a:stCxn id="31772" idx="1"/>
              <a:endCxn id="31763" idx="3"/>
            </p:cNvCxnSpPr>
            <p:nvPr/>
          </p:nvCxnSpPr>
          <p:spPr bwMode="auto">
            <a:xfrm rot="16200000" flipV="1">
              <a:off x="3777" y="438"/>
              <a:ext cx="227" cy="568"/>
            </a:xfrm>
            <a:prstGeom prst="curvedConnector2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sp>
          <p:nvSpPr>
            <p:cNvPr id="31775" name="Rectangle 24"/>
            <p:cNvSpPr>
              <a:spLocks noChangeArrowheads="1"/>
            </p:cNvSpPr>
            <p:nvPr/>
          </p:nvSpPr>
          <p:spPr bwMode="auto">
            <a:xfrm rot="-5400000">
              <a:off x="2601" y="1222"/>
              <a:ext cx="551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Learning and Growth</a:t>
              </a:r>
            </a:p>
          </p:txBody>
        </p:sp>
        <p:sp>
          <p:nvSpPr>
            <p:cNvPr id="31776" name="Oval 26"/>
            <p:cNvSpPr>
              <a:spLocks noChangeArrowheads="1"/>
            </p:cNvSpPr>
            <p:nvPr/>
          </p:nvSpPr>
          <p:spPr bwMode="auto">
            <a:xfrm>
              <a:off x="4032" y="3489"/>
              <a:ext cx="108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Relationship Capital</a:t>
              </a:r>
              <a:endParaRPr lang="en-US" sz="8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7" name="Oval 27"/>
            <p:cNvSpPr>
              <a:spLocks noChangeArrowheads="1"/>
            </p:cNvSpPr>
            <p:nvPr/>
          </p:nvSpPr>
          <p:spPr bwMode="auto">
            <a:xfrm>
              <a:off x="948" y="3489"/>
              <a:ext cx="1016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Human Capital</a:t>
              </a:r>
            </a:p>
          </p:txBody>
        </p:sp>
        <p:sp>
          <p:nvSpPr>
            <p:cNvPr id="31778" name="Oval 28"/>
            <p:cNvSpPr>
              <a:spLocks noChangeArrowheads="1"/>
            </p:cNvSpPr>
            <p:nvPr/>
          </p:nvSpPr>
          <p:spPr bwMode="auto">
            <a:xfrm>
              <a:off x="2987" y="3489"/>
              <a:ext cx="100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Intellectual Capital</a:t>
              </a:r>
            </a:p>
          </p:txBody>
        </p:sp>
        <p:sp>
          <p:nvSpPr>
            <p:cNvPr id="31779" name="Oval 29"/>
            <p:cNvSpPr>
              <a:spLocks noChangeArrowheads="1"/>
            </p:cNvSpPr>
            <p:nvPr/>
          </p:nvSpPr>
          <p:spPr bwMode="auto">
            <a:xfrm>
              <a:off x="2004" y="3489"/>
              <a:ext cx="93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Information Capital</a:t>
              </a:r>
            </a:p>
          </p:txBody>
        </p:sp>
        <p:sp>
          <p:nvSpPr>
            <p:cNvPr id="31780" name="Text Box 31"/>
            <p:cNvSpPr txBox="1">
              <a:spLocks noChangeArrowheads="1"/>
            </p:cNvSpPr>
            <p:nvPr/>
          </p:nvSpPr>
          <p:spPr bwMode="auto">
            <a:xfrm>
              <a:off x="2316" y="1746"/>
              <a:ext cx="122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Customer Management Process</a:t>
              </a:r>
            </a:p>
          </p:txBody>
        </p:sp>
        <p:sp>
          <p:nvSpPr>
            <p:cNvPr id="31781" name="Text Box 32"/>
            <p:cNvSpPr txBox="1">
              <a:spLocks noChangeArrowheads="1"/>
            </p:cNvSpPr>
            <p:nvPr/>
          </p:nvSpPr>
          <p:spPr bwMode="auto">
            <a:xfrm>
              <a:off x="816" y="1740"/>
              <a:ext cx="110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Operational Management Process</a:t>
              </a:r>
            </a:p>
          </p:txBody>
        </p:sp>
        <p:sp>
          <p:nvSpPr>
            <p:cNvPr id="31782" name="Oval 33"/>
            <p:cNvSpPr>
              <a:spLocks noChangeArrowheads="1"/>
            </p:cNvSpPr>
            <p:nvPr/>
          </p:nvSpPr>
          <p:spPr bwMode="auto">
            <a:xfrm>
              <a:off x="880" y="2063"/>
              <a:ext cx="111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Provide premium service to delight and retain valuable customers</a:t>
              </a:r>
            </a:p>
          </p:txBody>
        </p:sp>
        <p:sp>
          <p:nvSpPr>
            <p:cNvPr id="31783" name="Oval 34"/>
            <p:cNvSpPr>
              <a:spLocks noChangeArrowheads="1"/>
            </p:cNvSpPr>
            <p:nvPr/>
          </p:nvSpPr>
          <p:spPr bwMode="auto">
            <a:xfrm>
              <a:off x="821" y="2482"/>
              <a:ext cx="1216" cy="33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efficiency and quality of business processes</a:t>
              </a:r>
            </a:p>
          </p:txBody>
        </p:sp>
        <p:sp>
          <p:nvSpPr>
            <p:cNvPr id="31784" name="Oval 35"/>
            <p:cNvSpPr>
              <a:spLocks noChangeArrowheads="1"/>
            </p:cNvSpPr>
            <p:nvPr/>
          </p:nvSpPr>
          <p:spPr bwMode="auto">
            <a:xfrm>
              <a:off x="880" y="2967"/>
              <a:ext cx="111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Risk Management</a:t>
              </a:r>
            </a:p>
          </p:txBody>
        </p:sp>
        <p:grpSp>
          <p:nvGrpSpPr>
            <p:cNvPr id="31785" name="Group 36"/>
            <p:cNvGrpSpPr>
              <a:grpSpLocks/>
            </p:cNvGrpSpPr>
            <p:nvPr/>
          </p:nvGrpSpPr>
          <p:grpSpPr bwMode="auto">
            <a:xfrm>
              <a:off x="2237" y="2144"/>
              <a:ext cx="1352" cy="802"/>
              <a:chOff x="2237" y="2144"/>
              <a:chExt cx="1352" cy="802"/>
            </a:xfrm>
          </p:grpSpPr>
          <p:sp>
            <p:nvSpPr>
              <p:cNvPr id="31786" name="Oval 37"/>
              <p:cNvSpPr>
                <a:spLocks noChangeArrowheads="1"/>
              </p:cNvSpPr>
              <p:nvPr/>
            </p:nvSpPr>
            <p:spPr bwMode="auto">
              <a:xfrm>
                <a:off x="2237" y="2144"/>
                <a:ext cx="1352" cy="22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Consistently deliver the full value proposition</a:t>
                </a:r>
              </a:p>
            </p:txBody>
          </p:sp>
          <p:sp>
            <p:nvSpPr>
              <p:cNvPr id="31787" name="Oval 38"/>
              <p:cNvSpPr>
                <a:spLocks noChangeArrowheads="1"/>
              </p:cNvSpPr>
              <p:nvPr/>
            </p:nvSpPr>
            <p:spPr bwMode="auto">
              <a:xfrm>
                <a:off x="2237" y="2500"/>
                <a:ext cx="1352" cy="11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Maintain existing relationships</a:t>
                </a:r>
              </a:p>
            </p:txBody>
          </p:sp>
          <p:sp>
            <p:nvSpPr>
              <p:cNvPr id="31788" name="Oval 39"/>
              <p:cNvSpPr>
                <a:spLocks noChangeArrowheads="1"/>
              </p:cNvSpPr>
              <p:nvPr/>
            </p:nvSpPr>
            <p:spPr bwMode="auto">
              <a:xfrm>
                <a:off x="2237" y="2722"/>
                <a:ext cx="1352" cy="2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Identify and recognize high-potential relationships</a:t>
                </a:r>
              </a:p>
            </p:txBody>
          </p:sp>
        </p:grpSp>
      </p:grpSp>
      <p:cxnSp>
        <p:nvCxnSpPr>
          <p:cNvPr id="31746" name="AutoShape 21"/>
          <p:cNvCxnSpPr>
            <a:cxnSpLocks noChangeShapeType="1"/>
            <a:stCxn id="31770" idx="7"/>
          </p:cNvCxnSpPr>
          <p:nvPr/>
        </p:nvCxnSpPr>
        <p:spPr bwMode="auto">
          <a:xfrm rot="16200000" flipV="1">
            <a:off x="5684838" y="960438"/>
            <a:ext cx="274637" cy="484187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7" name="AutoShape 21"/>
          <p:cNvCxnSpPr>
            <a:cxnSpLocks noChangeShapeType="1"/>
            <a:stCxn id="31773" idx="7"/>
          </p:cNvCxnSpPr>
          <p:nvPr/>
        </p:nvCxnSpPr>
        <p:spPr bwMode="auto">
          <a:xfrm rot="5400000" flipH="1" flipV="1">
            <a:off x="3520281" y="981869"/>
            <a:ext cx="238125" cy="33813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8" name="AutoShape 21"/>
          <p:cNvCxnSpPr>
            <a:cxnSpLocks noChangeShapeType="1"/>
            <a:stCxn id="31771" idx="7"/>
            <a:endCxn id="31763" idx="1"/>
          </p:cNvCxnSpPr>
          <p:nvPr/>
        </p:nvCxnSpPr>
        <p:spPr bwMode="auto">
          <a:xfrm rot="5400000" flipH="1" flipV="1">
            <a:off x="2668588" y="365125"/>
            <a:ext cx="252412" cy="142398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sp>
        <p:nvSpPr>
          <p:cNvPr id="31749" name="Oval 10"/>
          <p:cNvSpPr>
            <a:spLocks noChangeArrowheads="1"/>
          </p:cNvSpPr>
          <p:nvPr/>
        </p:nvSpPr>
        <p:spPr bwMode="auto">
          <a:xfrm>
            <a:off x="6016625" y="2284413"/>
            <a:ext cx="954088" cy="193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Service</a:t>
            </a:r>
          </a:p>
        </p:txBody>
      </p:sp>
      <p:sp>
        <p:nvSpPr>
          <p:cNvPr id="31750" name="Oval 12"/>
          <p:cNvSpPr>
            <a:spLocks noChangeArrowheads="1"/>
          </p:cNvSpPr>
          <p:nvPr/>
        </p:nvSpPr>
        <p:spPr bwMode="auto">
          <a:xfrm>
            <a:off x="7048500" y="2284413"/>
            <a:ext cx="836613" cy="1952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Partnership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044575" y="2538413"/>
            <a:ext cx="37084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Product / Service Attributes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5111750" y="2549525"/>
            <a:ext cx="3708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Relationship</a:t>
            </a:r>
          </a:p>
        </p:txBody>
      </p:sp>
      <p:sp>
        <p:nvSpPr>
          <p:cNvPr id="31753" name="Rectangle 14"/>
          <p:cNvSpPr>
            <a:spLocks noChangeArrowheads="1"/>
          </p:cNvSpPr>
          <p:nvPr/>
        </p:nvSpPr>
        <p:spPr bwMode="auto">
          <a:xfrm>
            <a:off x="6011863" y="2924175"/>
            <a:ext cx="2447925" cy="244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754" name="Text Box 30"/>
          <p:cNvSpPr txBox="1">
            <a:spLocks noChangeArrowheads="1"/>
          </p:cNvSpPr>
          <p:nvPr/>
        </p:nvSpPr>
        <p:spPr bwMode="auto">
          <a:xfrm>
            <a:off x="6296025" y="2924175"/>
            <a:ext cx="177958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Regulatory and Social Processes</a:t>
            </a:r>
          </a:p>
          <a:p>
            <a:pPr algn="ctr">
              <a:spcBef>
                <a:spcPct val="50000"/>
              </a:spcBef>
            </a:pPr>
            <a:endParaRPr lang="en-US" sz="1200" b="1"/>
          </a:p>
        </p:txBody>
      </p:sp>
      <p:sp>
        <p:nvSpPr>
          <p:cNvPr id="31755" name="Oval 41"/>
          <p:cNvSpPr>
            <a:spLocks noChangeArrowheads="1"/>
          </p:cNvSpPr>
          <p:nvPr/>
        </p:nvSpPr>
        <p:spPr bwMode="auto">
          <a:xfrm>
            <a:off x="6037263" y="3570288"/>
            <a:ext cx="2338387" cy="390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Working environment (Safety and Health)</a:t>
            </a:r>
          </a:p>
        </p:txBody>
      </p:sp>
      <p:sp>
        <p:nvSpPr>
          <p:cNvPr id="31756" name="Oval 42"/>
          <p:cNvSpPr>
            <a:spLocks noChangeArrowheads="1"/>
          </p:cNvSpPr>
          <p:nvPr/>
        </p:nvSpPr>
        <p:spPr bwMode="auto">
          <a:xfrm>
            <a:off x="6073775" y="436880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Employment</a:t>
            </a:r>
          </a:p>
        </p:txBody>
      </p:sp>
      <p:sp>
        <p:nvSpPr>
          <p:cNvPr id="31757" name="Oval 43"/>
          <p:cNvSpPr>
            <a:spLocks noChangeArrowheads="1"/>
          </p:cNvSpPr>
          <p:nvPr/>
        </p:nvSpPr>
        <p:spPr bwMode="auto">
          <a:xfrm>
            <a:off x="6073775" y="494665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Community</a:t>
            </a:r>
          </a:p>
        </p:txBody>
      </p:sp>
      <p:sp>
        <p:nvSpPr>
          <p:cNvPr id="31758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Strategy 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3"/>
          <p:cNvGrpSpPr>
            <a:grpSpLocks/>
          </p:cNvGrpSpPr>
          <p:nvPr/>
        </p:nvGrpSpPr>
        <p:grpSpPr bwMode="auto">
          <a:xfrm>
            <a:off x="1697038" y="862013"/>
            <a:ext cx="4114800" cy="5113337"/>
            <a:chOff x="590" y="542"/>
            <a:chExt cx="2373" cy="2949"/>
          </a:xfrm>
        </p:grpSpPr>
        <p:sp>
          <p:nvSpPr>
            <p:cNvPr id="33815" name="Rectangle 8"/>
            <p:cNvSpPr>
              <a:spLocks noChangeArrowheads="1"/>
            </p:cNvSpPr>
            <p:nvPr/>
          </p:nvSpPr>
          <p:spPr bwMode="auto">
            <a:xfrm rot="-5400000">
              <a:off x="863" y="270"/>
              <a:ext cx="1827" cy="23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3816" name="Rectangle 15"/>
            <p:cNvSpPr>
              <a:spLocks noChangeArrowheads="1"/>
            </p:cNvSpPr>
            <p:nvPr/>
          </p:nvSpPr>
          <p:spPr bwMode="auto">
            <a:xfrm>
              <a:off x="590" y="2467"/>
              <a:ext cx="2373" cy="1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</p:grpSp>
      <p:sp>
        <p:nvSpPr>
          <p:cNvPr id="33794" name="Text Box 9"/>
          <p:cNvSpPr txBox="1">
            <a:spLocks noChangeArrowheads="1"/>
          </p:cNvSpPr>
          <p:nvPr/>
        </p:nvSpPr>
        <p:spPr bwMode="auto">
          <a:xfrm>
            <a:off x="2663825" y="89852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(Vertical)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6328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Online order Submission</a:t>
            </a: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 rot="-5400000">
            <a:off x="5371307" y="2045493"/>
            <a:ext cx="3168650" cy="8493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7" name="Left Arrow 2"/>
          <p:cNvSpPr>
            <a:spLocks noChangeArrowheads="1"/>
          </p:cNvSpPr>
          <p:nvPr/>
        </p:nvSpPr>
        <p:spPr bwMode="auto">
          <a:xfrm>
            <a:off x="5810250" y="2085975"/>
            <a:ext cx="720725" cy="647700"/>
          </a:xfrm>
          <a:prstGeom prst="leftArrow">
            <a:avLst>
              <a:gd name="adj1" fmla="val 50000"/>
              <a:gd name="adj2" fmla="val 5007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 rot="-5400000">
            <a:off x="6080125" y="4673601"/>
            <a:ext cx="1774825" cy="825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9" name="Left Arrow 49"/>
          <p:cNvSpPr>
            <a:spLocks noChangeArrowheads="1"/>
          </p:cNvSpPr>
          <p:nvPr/>
        </p:nvSpPr>
        <p:spPr bwMode="auto">
          <a:xfrm>
            <a:off x="5811838" y="4819650"/>
            <a:ext cx="742950" cy="647700"/>
          </a:xfrm>
          <a:prstGeom prst="leftArrow">
            <a:avLst>
              <a:gd name="adj1" fmla="val 50000"/>
              <a:gd name="adj2" fmla="val 50072"/>
            </a:avLst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68235" y="1365443"/>
            <a:ext cx="46080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Order status checking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09277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Integration with Procurement system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51185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Port operator management</a:t>
            </a:r>
          </a:p>
        </p:txBody>
      </p:sp>
      <p:sp>
        <p:nvSpPr>
          <p:cNvPr id="33803" name="TextBox 3"/>
          <p:cNvSpPr txBox="1">
            <a:spLocks noChangeArrowheads="1"/>
          </p:cNvSpPr>
          <p:nvPr/>
        </p:nvSpPr>
        <p:spPr bwMode="auto">
          <a:xfrm>
            <a:off x="1841500" y="3309938"/>
            <a:ext cx="1184275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Order</a:t>
            </a:r>
            <a:r>
              <a:rPr lang="en-US">
                <a:latin typeface="Gill Sans MT"/>
              </a:rPr>
              <a:t> </a:t>
            </a:r>
            <a:r>
              <a:rPr lang="en-US" sz="1000" b="1">
                <a:solidFill>
                  <a:srgbClr val="000000"/>
                </a:solidFill>
                <a:latin typeface="Gill Sans MT"/>
              </a:rPr>
              <a:t>processing</a:t>
            </a:r>
          </a:p>
        </p:txBody>
      </p:sp>
      <p:sp>
        <p:nvSpPr>
          <p:cNvPr id="33804" name="Text Box 9"/>
          <p:cNvSpPr txBox="1">
            <a:spLocks noChangeArrowheads="1"/>
          </p:cNvSpPr>
          <p:nvPr/>
        </p:nvSpPr>
        <p:spPr bwMode="auto">
          <a:xfrm>
            <a:off x="2663825" y="294957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(Horizontal)</a:t>
            </a:r>
          </a:p>
        </p:txBody>
      </p:sp>
      <p:sp>
        <p:nvSpPr>
          <p:cNvPr id="33805" name="TextBox 59"/>
          <p:cNvSpPr txBox="1">
            <a:spLocks noChangeArrowheads="1"/>
          </p:cNvSpPr>
          <p:nvPr/>
        </p:nvSpPr>
        <p:spPr bwMode="auto">
          <a:xfrm>
            <a:off x="3200400" y="3309938"/>
            <a:ext cx="1106488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Vessel and container management</a:t>
            </a:r>
          </a:p>
        </p:txBody>
      </p:sp>
      <p:sp>
        <p:nvSpPr>
          <p:cNvPr id="33806" name="TextBox 60"/>
          <p:cNvSpPr txBox="1">
            <a:spLocks noChangeArrowheads="1"/>
          </p:cNvSpPr>
          <p:nvPr/>
        </p:nvSpPr>
        <p:spPr bwMode="auto">
          <a:xfrm>
            <a:off x="4560888" y="3311525"/>
            <a:ext cx="1106487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Summary reports generation</a:t>
            </a:r>
          </a:p>
        </p:txBody>
      </p:sp>
      <p:sp>
        <p:nvSpPr>
          <p:cNvPr id="33807" name="TextBox 61"/>
          <p:cNvSpPr txBox="1">
            <a:spLocks noChangeArrowheads="1"/>
          </p:cNvSpPr>
          <p:nvPr/>
        </p:nvSpPr>
        <p:spPr bwMode="auto">
          <a:xfrm>
            <a:off x="1816100" y="43180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Information Technology management</a:t>
            </a:r>
          </a:p>
        </p:txBody>
      </p:sp>
      <p:sp>
        <p:nvSpPr>
          <p:cNvPr id="33808" name="TextBox 62"/>
          <p:cNvSpPr txBox="1">
            <a:spLocks noChangeArrowheads="1"/>
          </p:cNvSpPr>
          <p:nvPr/>
        </p:nvSpPr>
        <p:spPr bwMode="auto">
          <a:xfrm>
            <a:off x="3200400" y="432435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Human resource management</a:t>
            </a:r>
          </a:p>
        </p:txBody>
      </p:sp>
      <p:sp>
        <p:nvSpPr>
          <p:cNvPr id="33809" name="TextBox 63"/>
          <p:cNvSpPr txBox="1">
            <a:spLocks noChangeArrowheads="1"/>
          </p:cNvSpPr>
          <p:nvPr/>
        </p:nvSpPr>
        <p:spPr bwMode="auto">
          <a:xfrm>
            <a:off x="4583113" y="4324350"/>
            <a:ext cx="1106487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Organization &amp; development</a:t>
            </a:r>
          </a:p>
        </p:txBody>
      </p:sp>
      <p:sp>
        <p:nvSpPr>
          <p:cNvPr id="33810" name="TextBox 64"/>
          <p:cNvSpPr txBox="1">
            <a:spLocks noChangeArrowheads="1"/>
          </p:cNvSpPr>
          <p:nvPr/>
        </p:nvSpPr>
        <p:spPr bwMode="auto">
          <a:xfrm>
            <a:off x="1816100" y="51435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Finance</a:t>
            </a:r>
          </a:p>
        </p:txBody>
      </p:sp>
      <p:sp>
        <p:nvSpPr>
          <p:cNvPr id="33811" name="TextBox 65"/>
          <p:cNvSpPr txBox="1">
            <a:spLocks noChangeArrowheads="1"/>
          </p:cNvSpPr>
          <p:nvPr/>
        </p:nvSpPr>
        <p:spPr bwMode="auto">
          <a:xfrm>
            <a:off x="3200400" y="5140325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Administrative services</a:t>
            </a:r>
          </a:p>
        </p:txBody>
      </p:sp>
      <p:sp>
        <p:nvSpPr>
          <p:cNvPr id="33812" name="TextBox 5"/>
          <p:cNvSpPr txBox="1">
            <a:spLocks noChangeArrowheads="1"/>
          </p:cNvSpPr>
          <p:nvPr/>
        </p:nvSpPr>
        <p:spPr bwMode="auto">
          <a:xfrm>
            <a:off x="6632575" y="1203325"/>
            <a:ext cx="646113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External: Customers, Port Operators, Tow head operators, Sales team, Order processing </a:t>
            </a:r>
            <a:r>
              <a:rPr lang="en-US" altLang="zh-CN" sz="1000" b="1">
                <a:solidFill>
                  <a:srgbClr val="000000"/>
                </a:solidFill>
                <a:latin typeface="Gill Sans MT"/>
                <a:cs typeface="华文新魏"/>
              </a:rPr>
              <a:t>team</a:t>
            </a:r>
            <a:endParaRPr lang="en-US" sz="10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813" name="TextBox 75"/>
          <p:cNvSpPr txBox="1">
            <a:spLocks noChangeArrowheads="1"/>
          </p:cNvSpPr>
          <p:nvPr/>
        </p:nvSpPr>
        <p:spPr bwMode="auto">
          <a:xfrm>
            <a:off x="6786563" y="4324350"/>
            <a:ext cx="338137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Internal: SGLines Staff</a:t>
            </a:r>
          </a:p>
        </p:txBody>
      </p:sp>
      <p:sp>
        <p:nvSpPr>
          <p:cNvPr id="33814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Business Reference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Up Arrow 5"/>
          <p:cNvSpPr>
            <a:spLocks noChangeArrowheads="1"/>
          </p:cNvSpPr>
          <p:nvPr/>
        </p:nvSpPr>
        <p:spPr bwMode="auto">
          <a:xfrm>
            <a:off x="3725863" y="341313"/>
            <a:ext cx="1871662" cy="6459537"/>
          </a:xfrm>
          <a:prstGeom prst="upArrow">
            <a:avLst>
              <a:gd name="adj1" fmla="val 50000"/>
              <a:gd name="adj2" fmla="val 50011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2" name="Right Triangle 6"/>
          <p:cNvSpPr>
            <a:spLocks noChangeArrowheads="1"/>
          </p:cNvSpPr>
          <p:nvPr/>
        </p:nvSpPr>
        <p:spPr bwMode="auto">
          <a:xfrm>
            <a:off x="4751388" y="779463"/>
            <a:ext cx="1944687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Trapezoid 2"/>
          <p:cNvSpPr/>
          <p:nvPr/>
        </p:nvSpPr>
        <p:spPr bwMode="auto">
          <a:xfrm>
            <a:off x="1763713" y="3294063"/>
            <a:ext cx="5761037" cy="1173162"/>
          </a:xfrm>
          <a:prstGeom prst="trapezoid">
            <a:avLst>
              <a:gd name="adj" fmla="val 66135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827088" y="4878388"/>
            <a:ext cx="7705725" cy="1589087"/>
          </a:xfrm>
          <a:prstGeom prst="trapezoid">
            <a:avLst>
              <a:gd name="adj" fmla="val 5086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845" name="Right Triangle 8"/>
          <p:cNvSpPr>
            <a:spLocks noChangeArrowheads="1"/>
          </p:cNvSpPr>
          <p:nvPr/>
        </p:nvSpPr>
        <p:spPr bwMode="auto">
          <a:xfrm flipH="1">
            <a:off x="2644775" y="779463"/>
            <a:ext cx="1947863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6" name="Rectangle 16"/>
          <p:cNvSpPr>
            <a:spLocks noChangeArrowheads="1"/>
          </p:cNvSpPr>
          <p:nvPr/>
        </p:nvSpPr>
        <p:spPr bwMode="auto">
          <a:xfrm>
            <a:off x="1908175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7" name="Text Box 32"/>
          <p:cNvSpPr txBox="1">
            <a:spLocks noChangeArrowheads="1"/>
          </p:cNvSpPr>
          <p:nvPr/>
        </p:nvSpPr>
        <p:spPr bwMode="auto">
          <a:xfrm>
            <a:off x="1908175" y="1427163"/>
            <a:ext cx="2117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Mission and Business Results</a:t>
            </a:r>
          </a:p>
        </p:txBody>
      </p:sp>
      <p:sp>
        <p:nvSpPr>
          <p:cNvPr id="35848" name="TextBox 11"/>
          <p:cNvSpPr txBox="1">
            <a:spLocks noChangeArrowheads="1"/>
          </p:cNvSpPr>
          <p:nvPr/>
        </p:nvSpPr>
        <p:spPr bwMode="auto">
          <a:xfrm>
            <a:off x="2016125" y="2011363"/>
            <a:ext cx="19113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Services for customers</a:t>
            </a:r>
          </a:p>
          <a:p>
            <a:r>
              <a:rPr lang="en-US" sz="1200" b="1">
                <a:latin typeface="Gill Sans MT"/>
              </a:rPr>
              <a:t>Services for partners</a:t>
            </a:r>
          </a:p>
          <a:p>
            <a:r>
              <a:rPr lang="en-US" sz="1200" b="1">
                <a:latin typeface="Gill Sans MT"/>
              </a:rPr>
              <a:t>Staff services</a:t>
            </a:r>
          </a:p>
          <a:p>
            <a:r>
              <a:rPr lang="en-US" sz="1200" b="1">
                <a:latin typeface="Gill Sans MT"/>
              </a:rPr>
              <a:t>Management reporting</a:t>
            </a:r>
          </a:p>
        </p:txBody>
      </p:sp>
      <p:sp>
        <p:nvSpPr>
          <p:cNvPr id="35849" name="Rectangle 16"/>
          <p:cNvSpPr>
            <a:spLocks noChangeArrowheads="1"/>
          </p:cNvSpPr>
          <p:nvPr/>
        </p:nvSpPr>
        <p:spPr bwMode="auto">
          <a:xfrm>
            <a:off x="5226050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0" name="Text Box 32"/>
          <p:cNvSpPr txBox="1">
            <a:spLocks noChangeArrowheads="1"/>
          </p:cNvSpPr>
          <p:nvPr/>
        </p:nvSpPr>
        <p:spPr bwMode="auto">
          <a:xfrm>
            <a:off x="5226050" y="142716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Customer Results</a:t>
            </a:r>
          </a:p>
        </p:txBody>
      </p:sp>
      <p:sp>
        <p:nvSpPr>
          <p:cNvPr id="35851" name="TextBox 14"/>
          <p:cNvSpPr txBox="1">
            <a:spLocks noChangeArrowheads="1"/>
          </p:cNvSpPr>
          <p:nvPr/>
        </p:nvSpPr>
        <p:spPr bwMode="auto">
          <a:xfrm>
            <a:off x="5334000" y="2011363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Customer Benefit</a:t>
            </a:r>
          </a:p>
          <a:p>
            <a:r>
              <a:rPr lang="en-US" sz="1200" b="1">
                <a:latin typeface="Gill Sans MT"/>
              </a:rPr>
              <a:t>Service Quality</a:t>
            </a:r>
          </a:p>
          <a:p>
            <a:r>
              <a:rPr lang="en-US" sz="1200" b="1">
                <a:latin typeface="Gill Sans MT"/>
              </a:rPr>
              <a:t>Service Accessibility</a:t>
            </a:r>
          </a:p>
          <a:p>
            <a:r>
              <a:rPr lang="en-US" sz="1200" b="1">
                <a:latin typeface="Gill Sans MT"/>
              </a:rPr>
              <a:t>Service Coverage</a:t>
            </a:r>
          </a:p>
        </p:txBody>
      </p:sp>
      <p:sp>
        <p:nvSpPr>
          <p:cNvPr id="35852" name="Rectangle 16"/>
          <p:cNvSpPr>
            <a:spLocks noChangeArrowheads="1"/>
          </p:cNvSpPr>
          <p:nvPr/>
        </p:nvSpPr>
        <p:spPr bwMode="auto">
          <a:xfrm>
            <a:off x="2660650" y="3389313"/>
            <a:ext cx="4035425" cy="10302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3" name="Text Box 32"/>
          <p:cNvSpPr txBox="1">
            <a:spLocks noChangeArrowheads="1"/>
          </p:cNvSpPr>
          <p:nvPr/>
        </p:nvSpPr>
        <p:spPr bwMode="auto">
          <a:xfrm>
            <a:off x="2660650" y="3371850"/>
            <a:ext cx="4035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Process and Activities</a:t>
            </a:r>
          </a:p>
        </p:txBody>
      </p:sp>
      <p:sp>
        <p:nvSpPr>
          <p:cNvPr id="35854" name="TextBox 17"/>
          <p:cNvSpPr txBox="1">
            <a:spLocks noChangeArrowheads="1"/>
          </p:cNvSpPr>
          <p:nvPr/>
        </p:nvSpPr>
        <p:spPr bwMode="auto">
          <a:xfrm>
            <a:off x="2768600" y="3744913"/>
            <a:ext cx="1893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Vessel and Container </a:t>
            </a:r>
          </a:p>
          <a:p>
            <a:r>
              <a:rPr lang="en-US" sz="1200" b="1">
                <a:latin typeface="Gill Sans MT"/>
              </a:rPr>
              <a:t>Customer Relationship</a:t>
            </a:r>
          </a:p>
        </p:txBody>
      </p:sp>
      <p:sp>
        <p:nvSpPr>
          <p:cNvPr id="35855" name="TextBox 18"/>
          <p:cNvSpPr txBox="1">
            <a:spLocks noChangeArrowheads="1"/>
          </p:cNvSpPr>
          <p:nvPr/>
        </p:nvSpPr>
        <p:spPr bwMode="auto">
          <a:xfrm>
            <a:off x="4787900" y="3732213"/>
            <a:ext cx="18923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Partner management</a:t>
            </a:r>
          </a:p>
          <a:p>
            <a:r>
              <a:rPr lang="en-US" sz="1200" b="1">
                <a:latin typeface="Gill Sans MT"/>
              </a:rPr>
              <a:t>Secure Infrastructure</a:t>
            </a:r>
          </a:p>
          <a:p>
            <a:r>
              <a:rPr lang="en-US" sz="1200" b="1">
                <a:latin typeface="Gill Sans MT"/>
              </a:rPr>
              <a:t>Quality</a:t>
            </a:r>
          </a:p>
        </p:txBody>
      </p:sp>
      <p:sp>
        <p:nvSpPr>
          <p:cNvPr id="35856" name="Up Arrow 19"/>
          <p:cNvSpPr>
            <a:spLocks noChangeArrowheads="1"/>
          </p:cNvSpPr>
          <p:nvPr/>
        </p:nvSpPr>
        <p:spPr bwMode="auto">
          <a:xfrm>
            <a:off x="3995738" y="2911475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7" name="Up Arrow 20"/>
          <p:cNvSpPr>
            <a:spLocks noChangeArrowheads="1"/>
          </p:cNvSpPr>
          <p:nvPr/>
        </p:nvSpPr>
        <p:spPr bwMode="auto">
          <a:xfrm>
            <a:off x="4025900" y="4495800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8" name="Oval 37"/>
          <p:cNvSpPr>
            <a:spLocks noChangeArrowheads="1"/>
          </p:cNvSpPr>
          <p:nvPr/>
        </p:nvSpPr>
        <p:spPr bwMode="auto">
          <a:xfrm>
            <a:off x="3471863" y="44450"/>
            <a:ext cx="2344737" cy="2603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Gill Sans MT"/>
              </a:rPr>
              <a:t>Strategy Outcomes</a:t>
            </a:r>
          </a:p>
        </p:txBody>
      </p:sp>
      <p:sp>
        <p:nvSpPr>
          <p:cNvPr id="35859" name="Rectangle 16"/>
          <p:cNvSpPr>
            <a:spLocks noChangeArrowheads="1"/>
          </p:cNvSpPr>
          <p:nvPr/>
        </p:nvSpPr>
        <p:spPr bwMode="auto">
          <a:xfrm>
            <a:off x="16256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0" name="Text Box 32"/>
          <p:cNvSpPr txBox="1">
            <a:spLocks noChangeArrowheads="1"/>
          </p:cNvSpPr>
          <p:nvPr/>
        </p:nvSpPr>
        <p:spPr bwMode="auto">
          <a:xfrm>
            <a:off x="1547813" y="502761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Human Capital</a:t>
            </a:r>
          </a:p>
        </p:txBody>
      </p:sp>
      <p:sp>
        <p:nvSpPr>
          <p:cNvPr id="35861" name="TextBox 25"/>
          <p:cNvSpPr txBox="1">
            <a:spLocks noChangeArrowheads="1"/>
          </p:cNvSpPr>
          <p:nvPr/>
        </p:nvSpPr>
        <p:spPr bwMode="auto">
          <a:xfrm>
            <a:off x="1655763" y="5387975"/>
            <a:ext cx="19129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Domain knowledge</a:t>
            </a:r>
          </a:p>
          <a:p>
            <a:r>
              <a:rPr lang="en-US" sz="1200" b="1">
                <a:latin typeface="Gill Sans MT"/>
              </a:rPr>
              <a:t>Staff development</a:t>
            </a:r>
          </a:p>
          <a:p>
            <a:r>
              <a:rPr lang="en-US" sz="1200" b="1">
                <a:latin typeface="Gill Sans MT"/>
              </a:rPr>
              <a:t>External consulting</a:t>
            </a:r>
          </a:p>
          <a:p>
            <a:r>
              <a:rPr lang="en-US" sz="1200" b="1">
                <a:latin typeface="Gill Sans MT"/>
              </a:rPr>
              <a:t>Recruitment</a:t>
            </a:r>
          </a:p>
        </p:txBody>
      </p:sp>
      <p:sp>
        <p:nvSpPr>
          <p:cNvPr id="35862" name="TextBox 26"/>
          <p:cNvSpPr txBox="1">
            <a:spLocks noChangeArrowheads="1"/>
          </p:cNvSpPr>
          <p:nvPr/>
        </p:nvSpPr>
        <p:spPr bwMode="auto">
          <a:xfrm>
            <a:off x="4356100" y="6496050"/>
            <a:ext cx="86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I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nputs</a:t>
            </a:r>
          </a:p>
        </p:txBody>
      </p:sp>
      <p:sp>
        <p:nvSpPr>
          <p:cNvPr id="35863" name="Rectangle 16"/>
          <p:cNvSpPr>
            <a:spLocks noChangeArrowheads="1"/>
          </p:cNvSpPr>
          <p:nvPr/>
        </p:nvSpPr>
        <p:spPr bwMode="auto">
          <a:xfrm>
            <a:off x="37084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4" name="Text Box 32"/>
          <p:cNvSpPr txBox="1">
            <a:spLocks noChangeArrowheads="1"/>
          </p:cNvSpPr>
          <p:nvPr/>
        </p:nvSpPr>
        <p:spPr bwMode="auto">
          <a:xfrm>
            <a:off x="3635375" y="5027613"/>
            <a:ext cx="21193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Technology</a:t>
            </a:r>
          </a:p>
        </p:txBody>
      </p:sp>
      <p:sp>
        <p:nvSpPr>
          <p:cNvPr id="35865" name="TextBox 29"/>
          <p:cNvSpPr txBox="1">
            <a:spLocks noChangeArrowheads="1"/>
          </p:cNvSpPr>
          <p:nvPr/>
        </p:nvSpPr>
        <p:spPr bwMode="auto">
          <a:xfrm>
            <a:off x="3743325" y="5387975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Quality &amp; Efficiency</a:t>
            </a:r>
          </a:p>
          <a:p>
            <a:r>
              <a:rPr lang="en-US" sz="1200" b="1">
                <a:latin typeface="Gill Sans MT"/>
              </a:rPr>
              <a:t>Information &amp; Data</a:t>
            </a:r>
          </a:p>
          <a:p>
            <a:r>
              <a:rPr lang="en-US" sz="1200" b="1">
                <a:latin typeface="Gill Sans MT"/>
              </a:rPr>
              <a:t>Reliability &amp; Availability</a:t>
            </a:r>
          </a:p>
        </p:txBody>
      </p:sp>
      <p:sp>
        <p:nvSpPr>
          <p:cNvPr id="35866" name="Rectangle 16"/>
          <p:cNvSpPr>
            <a:spLocks noChangeArrowheads="1"/>
          </p:cNvSpPr>
          <p:nvPr/>
        </p:nvSpPr>
        <p:spPr bwMode="auto">
          <a:xfrm>
            <a:off x="5781675" y="4995863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7" name="Text Box 32"/>
          <p:cNvSpPr txBox="1">
            <a:spLocks noChangeArrowheads="1"/>
          </p:cNvSpPr>
          <p:nvPr/>
        </p:nvSpPr>
        <p:spPr bwMode="auto">
          <a:xfrm>
            <a:off x="5746750" y="5043488"/>
            <a:ext cx="2117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Other Fixed Assets</a:t>
            </a:r>
          </a:p>
        </p:txBody>
      </p:sp>
      <p:sp>
        <p:nvSpPr>
          <p:cNvPr id="35868" name="TextBox 32"/>
          <p:cNvSpPr txBox="1">
            <a:spLocks noChangeArrowheads="1"/>
          </p:cNvSpPr>
          <p:nvPr/>
        </p:nvSpPr>
        <p:spPr bwMode="auto">
          <a:xfrm>
            <a:off x="5854700" y="5403850"/>
            <a:ext cx="1912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Asset Utilization</a:t>
            </a:r>
          </a:p>
          <a:p>
            <a:r>
              <a:rPr lang="en-US" sz="1200" b="1">
                <a:latin typeface="Gill Sans MT"/>
              </a:rPr>
              <a:t>Regular asset checking</a:t>
            </a:r>
          </a:p>
          <a:p>
            <a:r>
              <a:rPr lang="en-US" sz="1200" b="1">
                <a:latin typeface="Gill Sans MT"/>
              </a:rPr>
              <a:t>Asset procurement</a:t>
            </a:r>
          </a:p>
        </p:txBody>
      </p:sp>
      <p:sp>
        <p:nvSpPr>
          <p:cNvPr id="35869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Performance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Reference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Operating Model -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Shared </a:t>
            </a:r>
            <a:r>
              <a:rPr lang="en-US" sz="2000" b="1" dirty="0"/>
              <a:t>customers worldwide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All </a:t>
            </a:r>
            <a:r>
              <a:rPr lang="en-US" sz="2000" b="1" dirty="0"/>
              <a:t>data are shared across different systems and units.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Operationally </a:t>
            </a:r>
            <a:r>
              <a:rPr lang="en-US" sz="2000" b="1" dirty="0"/>
              <a:t>similar business units, however regulations and rules may change from region.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Each </a:t>
            </a:r>
            <a:r>
              <a:rPr lang="en-US" sz="2000" b="1" dirty="0"/>
              <a:t>department manages their own IT systems which are not integrated with each other and not integrate with HQ.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Web </a:t>
            </a:r>
            <a:r>
              <a:rPr lang="en-US" sz="2000" b="1" dirty="0"/>
              <a:t>site is not integrated with SGLines’ other IT systems although it gets 2000 hits per days.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Long </a:t>
            </a:r>
            <a:r>
              <a:rPr lang="en-US" sz="2000" b="1" dirty="0"/>
              <a:t>time to implement even simple changes due to lack of internal resources.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Even </a:t>
            </a:r>
            <a:r>
              <a:rPr lang="en-US" sz="2000" b="1" dirty="0"/>
              <a:t>Business-critical systems in individual factories have unscheduled downtime of average 10% to 15%.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Existing </a:t>
            </a:r>
            <a:r>
              <a:rPr lang="en-US" sz="2000" b="1" dirty="0"/>
              <a:t>systems do not scale according to the business growth.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Main </a:t>
            </a:r>
            <a:r>
              <a:rPr lang="en-US" sz="2000" b="1" dirty="0"/>
              <a:t>target is to provide efficient and quality process with competitive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Current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375" y="188913"/>
            <a:ext cx="5299075" cy="635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	</a:t>
            </a:r>
            <a:endParaRPr lang="en-SG" smtClean="0"/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Architecture Vision</a:t>
            </a:r>
          </a:p>
          <a:p>
            <a:pPr eaLnBrk="1" hangingPunct="1"/>
            <a:r>
              <a:rPr lang="en-US" dirty="0" smtClean="0"/>
              <a:t>Business Architecture</a:t>
            </a:r>
          </a:p>
          <a:p>
            <a:pPr eaLnBrk="1" hangingPunct="1"/>
            <a:r>
              <a:rPr lang="en-US" dirty="0" smtClean="0"/>
              <a:t>Information Architecture</a:t>
            </a:r>
          </a:p>
          <a:p>
            <a:pPr eaLnBrk="1" hangingPunct="1"/>
            <a:r>
              <a:rPr lang="en-US" dirty="0" smtClean="0"/>
              <a:t>Application Architecture</a:t>
            </a:r>
          </a:p>
          <a:p>
            <a:pPr eaLnBrk="1" hangingPunct="1"/>
            <a:r>
              <a:rPr lang="en-US" dirty="0" smtClean="0"/>
              <a:t>Technology Architecture</a:t>
            </a:r>
          </a:p>
          <a:p>
            <a:pPr eaLnBrk="1" hangingPunct="1"/>
            <a:r>
              <a:rPr lang="en-US" dirty="0" smtClean="0"/>
              <a:t>Opportunity and Solution</a:t>
            </a:r>
          </a:p>
          <a:p>
            <a:pPr eaLnBrk="1" hangingPunct="1"/>
            <a:r>
              <a:rPr lang="en-US" dirty="0" smtClean="0"/>
              <a:t>Migration Plan</a:t>
            </a:r>
          </a:p>
          <a:p>
            <a:pPr eaLnBrk="1" hangingPunct="1"/>
            <a:r>
              <a:rPr lang="en-US" dirty="0" smtClean="0"/>
              <a:t>Governance</a:t>
            </a:r>
          </a:p>
          <a:p>
            <a:pPr eaLnBrk="1" hangingPunct="1"/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Target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400050"/>
            <a:ext cx="59531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9388" y="836613"/>
          <a:ext cx="8784978" cy="5544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251"/>
                <a:gridCol w="1523711"/>
                <a:gridCol w="1576251"/>
                <a:gridCol w="1471169"/>
                <a:gridCol w="1471169"/>
                <a:gridCol w="1166427"/>
              </a:tblGrid>
              <a:tr h="2342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Gap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Description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Current State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Future State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Importance/Benefit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Address by Architecture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5482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1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or order is placed through web storefront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Main business entry point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satisfaction and process efficiency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485306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e-Business with partner and customer’s IT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Automated order process with customer 's procurement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Enhance partner and customer relationship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6463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Different port operators to run their own optimization algorithm which resulted in poor space utilization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Web services provided by VCMS to optimize container movement and placement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Sales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Separate Sales Order system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Accurate reporting to management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Reduce human errors in the original process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Streamline the business process to improve service quality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238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RFQ/Order manually processed 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Order pricing manually calculated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manually prepared and triggered by order processing administrator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automatically prepared and sent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manually changed by sales team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automatically updated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264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4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Vessel Movement System and Container Movement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These 2 systems in individual factories have unscheduled downtime of average 10% to 15%.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Vessel and Container Movement System (VCMS) should have high levels of redundancies to ensure 24 x 7 operations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Ensure high availability for mission critical system to reduce business lost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9368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5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report generation and data management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Inaccurate sales report and transaction data due to human activities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SCBS will access VCMS’s transaction data and produce management reports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Reports are a very useful method for keeping track of important information. The information contained in reports can be used to make very important decisions that affect our lives daily.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Information/Application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</a:tbl>
          </a:graphicData>
        </a:graphic>
      </p:graphicFrame>
      <p:sp>
        <p:nvSpPr>
          <p:cNvPr id="43075" name="Title 1"/>
          <p:cNvSpPr txBox="1">
            <a:spLocks/>
          </p:cNvSpPr>
          <p:nvPr/>
        </p:nvSpPr>
        <p:spPr bwMode="auto">
          <a:xfrm>
            <a:off x="457200" y="152400"/>
            <a:ext cx="82296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Gap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31800"/>
          </a:xfrm>
        </p:spPr>
        <p:txBody>
          <a:bodyPr/>
          <a:lstStyle/>
          <a:p>
            <a:pPr eaLnBrk="1" hangingPunct="1"/>
            <a:r>
              <a:rPr lang="en-SG" sz="2000" smtClean="0"/>
              <a:t>Information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Data Principles</a:t>
            </a:r>
          </a:p>
        </p:txBody>
      </p:sp>
      <p:graphicFrame>
        <p:nvGraphicFramePr>
          <p:cNvPr id="58372" name="Group 4"/>
          <p:cNvGraphicFramePr>
            <a:graphicFrameLocks noGrp="1"/>
          </p:cNvGraphicFramePr>
          <p:nvPr/>
        </p:nvGraphicFramePr>
        <p:xfrm>
          <a:off x="468313" y="1412875"/>
          <a:ext cx="8207375" cy="1086486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Integration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defined consistently throughout the company, and the definitions are understandable and available to all users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With integration between applications, it will allow quicker business turnaround times.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Multiple data standardization initiatives need to be co-ordinated.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389" name="Group 21"/>
          <p:cNvGraphicFramePr>
            <a:graphicFrameLocks noGrp="1"/>
          </p:cNvGraphicFramePr>
          <p:nvPr/>
        </p:nvGraphicFramePr>
        <p:xfrm>
          <a:off x="468313" y="2708275"/>
          <a:ext cx="8207375" cy="1085852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Replication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to be replicate and assessable without interrupting online transaction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For efficiency and effectiveness in decision-making and service delivery.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should be sufficiently, able to meet a wide range of requirement.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06" name="Group 38"/>
          <p:cNvGraphicFramePr>
            <a:graphicFrameLocks noGrp="1"/>
          </p:cNvGraphicFramePr>
          <p:nvPr/>
        </p:nvGraphicFramePr>
        <p:xfrm>
          <a:off x="468313" y="4005263"/>
          <a:ext cx="8207375" cy="1085852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 that has value to the company and is managed accordingly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The purpose of data is to aid decision-making.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Stewards must have the authority and means to manage the data for which they are accountable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Current Conceptual Data Model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404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619250" y="1341438"/>
          <a:ext cx="6051550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Visio" r:id="rId3" imgW="6050954" imgH="4660654" progId="Visio.Drawing.11">
                  <p:embed/>
                </p:oleObj>
              </mc:Choice>
              <mc:Fallback>
                <p:oleObj name="Visio" r:id="rId3" imgW="6050954" imgH="4660654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41438"/>
                        <a:ext cx="6051550" cy="466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Target Conceptual Data Model</a:t>
            </a: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692275" y="1268413"/>
          <a:ext cx="59436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Visio" r:id="rId3" imgW="6434247" imgH="5449047" progId="Visio.Drawing.11">
                  <p:embed/>
                </p:oleObj>
              </mc:Choice>
              <mc:Fallback>
                <p:oleObj name="Visio" r:id="rId3" imgW="6434247" imgH="5449047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68413"/>
                        <a:ext cx="59436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Application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dirty="0" smtClean="0"/>
              <a:t>Technology Architecture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TRM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416824" cy="459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Technology Architecture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Technical Principles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42857"/>
              </p:ext>
            </p:extLst>
          </p:nvPr>
        </p:nvGraphicFramePr>
        <p:xfrm>
          <a:off x="755576" y="1772816"/>
          <a:ext cx="7200800" cy="381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022"/>
                <a:gridCol w="2138489"/>
                <a:gridCol w="3075289"/>
              </a:tblGrid>
              <a:tr h="33401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Model Name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Technical Principles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Best Practise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58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Internet/Intranet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The appropriate security measures must be put in place to ensure security and privacy protection.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HTTP,FTP,Email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58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Security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The appropriate security measures must be put in place to ensure security and privacy protection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C2 Firewall Service</a:t>
                      </a:r>
                      <a:endParaRPr lang="zh-CN" sz="110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Norton Security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6890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Applications(VCMS,ST,SCBS,etc)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Reuse everything that can be reused. Design and produce with reusability in mind.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Oracle-Java programming best practise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6890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Data Storage Set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Reuse everything that can be reused. Design and produce with reusability in mind.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Oracle Database group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750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ESB,IE,MessageBus,Web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Information from across all the regional units, customers and port operators should be integrated.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 err="1">
                          <a:effectLst/>
                        </a:rPr>
                        <a:t>Json</a:t>
                      </a:r>
                      <a:r>
                        <a:rPr lang="en-GB" sz="1100" dirty="0">
                          <a:effectLst/>
                        </a:rPr>
                        <a:t> 1.0</a:t>
                      </a:r>
                      <a:endParaRPr lang="zh-CN" sz="1100" dirty="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XML</a:t>
                      </a:r>
                      <a:endParaRPr lang="zh-CN" sz="1100" dirty="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Message Queue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17" y="1638722"/>
            <a:ext cx="54959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From current  architecture to target architecture</a:t>
            </a:r>
          </a:p>
          <a:p>
            <a:endParaRPr lang="zh-CN" altLang="en-US" dirty="0"/>
          </a:p>
        </p:txBody>
      </p:sp>
      <p:pic>
        <p:nvPicPr>
          <p:cNvPr id="6349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82" y="1628800"/>
            <a:ext cx="6534807" cy="427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2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Architecture Vision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mtClean="0"/>
              <a:t>Gaps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 and </a:t>
            </a:r>
            <a:r>
              <a:rPr lang="en-US" dirty="0" smtClean="0"/>
              <a:t>Solution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46203"/>
              </p:ext>
            </p:extLst>
          </p:nvPr>
        </p:nvGraphicFramePr>
        <p:xfrm>
          <a:off x="611560" y="1628800"/>
          <a:ext cx="6696743" cy="3946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52776"/>
                <a:gridCol w="1843967"/>
              </a:tblGrid>
              <a:tr h="3600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Initiatives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Priority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Re-engineer </a:t>
                      </a:r>
                      <a:r>
                        <a:rPr lang="en-GB" sz="1100" dirty="0" smtClean="0">
                          <a:effectLst/>
                        </a:rPr>
                        <a:t>existing business </a:t>
                      </a:r>
                      <a:r>
                        <a:rPr lang="en-GB" sz="1100" dirty="0">
                          <a:effectLst/>
                        </a:rPr>
                        <a:t>processes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Establish more customer focused services to improve customer satisfaction.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Re-structure application systems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Provide interface for internal/external system to integrate.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Improve performance and enhance security in systems.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Standardize data storage for system integration.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Adapt new technology to improve system stability and ease for maintenance.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3185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Produce management report for marketing analysis and strategy change.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7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Procure new hardware.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Low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 and </a:t>
            </a:r>
            <a:r>
              <a:rPr lang="en-US" dirty="0" smtClean="0"/>
              <a:t>Solution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412777"/>
          <a:ext cx="8229599" cy="4557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637"/>
                <a:gridCol w="5501962"/>
              </a:tblGrid>
              <a:tr h="2838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Gap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Potential Solution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Too much manual intervene required.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Re-engineer business processes to reduce manual effort and improve business efficiency.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Integrate e-Business with partner and customer’s IT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Revamp and consolidate SOS and CBS.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Revamp and consolidate VMS and CMS.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 internal systems to improve business process efficiency.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9397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effectLst/>
                        </a:rPr>
                        <a:t>Focus on customer service is not enough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Provide customer registration.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Provide online order submission and order status tracking.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Provide online shipment tracking.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Accelerate process for repeat orders.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effectLst/>
                        </a:rPr>
                        <a:t>Inaccuracy in sales report transaction data. 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provide management report from consolidated system for better marketing analysis and decision.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768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Lack of management and monitoring in cooperation with local operators of tow-heads and port operators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Enhance existing systems to manage tow-heads operators and port operators.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Keep track of co-operators to help to make engagement and manage cost. 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Lack of knowledge in SOS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Study the implementation of SOS.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Gather requirement of SOS before revamping the system.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Legacy data from SOS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Proper data migration to move the data to new system.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Data are stored with different standard in different systems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Standardize the data storage. To develop a common data dictionary as guideline.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Lack of consistency in container and vessel optimization decision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Centralize and standardize the optimization algorithm for organizing container.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589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Tow-head operator information is not managed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To capture tow-head operator details information in system.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2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 and </a:t>
            </a:r>
            <a:r>
              <a:rPr lang="en-US" dirty="0" smtClean="0"/>
              <a:t>Solution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1340769"/>
          <a:ext cx="8229600" cy="4580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637"/>
                <a:gridCol w="5501963"/>
              </a:tblGrid>
              <a:tr h="2902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Gap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Potential Solution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Develop centralized SCBS system by consolidating and revamping SOS and CBS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the required system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Implement system failover to ensure system high availability.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Develop centralized VCMS system by consolidating and revamping VMS and CMS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develop the required system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include tow-head operator management functions.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implement system failover to reduce the unscheduled downtime.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Container Movement prediction engine requires high computational load and it would affect the performance of VCMS.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Separate the Container Movement prediction engine.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Deploy the engine in another distributed server.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provide the remote method invocation to VCMS.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Integration to SCBS for sophisticated customer’s procurement system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a set of Web Services in SCBS for integration.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Integration to VCMS for Port Operators and internal applications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a set of Web Service in VCMS for Port Operators to integrate.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Develop another set of Web Service in VCMS for internal system to integrate.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0986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Online RFQ and order submission is not supported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 SGLines Web site with SCBS to allow customer registration.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 SGLines Web site with SCBS to allow customer to submit RFQ and order online from a new Web storefront.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Customize the Web contents for different customer type and country.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Support different types of browsers.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Generating management report would impact VCMS performance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Replicate data for VCMS system using DB feature and set the replicated data to be read only.</a:t>
                      </a:r>
                      <a:endParaRPr lang="en-SG" sz="1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Access replicated DB to generate management report.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6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 and </a:t>
            </a:r>
            <a:r>
              <a:rPr lang="en-US" dirty="0" smtClean="0"/>
              <a:t>Solution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7200" y="1484784"/>
          <a:ext cx="8229600" cy="3601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637"/>
                <a:gridCol w="5501963"/>
              </a:tblGrid>
              <a:tr h="3558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Gap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Potential Solution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57818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Order process is not fully automated.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Allow customer to continue to place order after RFQ with the details stated in RFQ.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Integrated SCBS and VCMS using Web Services provided for internal use to automate RFQ and order process.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3179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VMS and CMS were developed based on old technology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Adapt new technology when developing the consolidated VCMS system.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10986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VMS and CMS tend to have unscheduled downtime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Improve application architecture when developing the VCMS system.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Improve code quality for VCMS development.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Emphasize QA and plan sufficient review and testing to ensure the quality for the mission critical system.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To implement system failover to reduce the unscheduled downtime.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4192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Network latency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Separate Web Servers for transaction from staff and customer.</a:t>
                      </a:r>
                      <a:endParaRPr lang="en-SG" sz="10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>
                          <a:effectLst/>
                        </a:rPr>
                        <a:t>Install load balancer on top of Web Servers.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  <a:tr h="679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System security</a:t>
                      </a:r>
                      <a:endParaRPr lang="en-SG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Install and configure firewall for systems</a:t>
                      </a:r>
                      <a:endParaRPr lang="en-SG" sz="1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Separate Web Servers for transaction from staff and customer.</a:t>
                      </a:r>
                      <a:endParaRPr lang="en-SG" sz="10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000" dirty="0">
                          <a:effectLst/>
                        </a:rPr>
                        <a:t>Require staff to use signed Java applets for secured login and encrypted client side processing.</a:t>
                      </a:r>
                      <a:endParaRPr lang="en-SG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772" marR="607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6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Migration Plan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0708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Transition Artifacts</a:t>
            </a:r>
            <a:endParaRPr lang="en-SG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243013"/>
            <a:ext cx="5672011" cy="5066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Chart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88" y="1772816"/>
            <a:ext cx="5381625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35740"/>
              </p:ext>
            </p:extLst>
          </p:nvPr>
        </p:nvGraphicFramePr>
        <p:xfrm>
          <a:off x="5714875" y="1865929"/>
          <a:ext cx="3186112" cy="4371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780"/>
                <a:gridCol w="1313666"/>
                <a:gridCol w="1313666"/>
              </a:tblGrid>
              <a:tr h="272757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Cambri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Ownership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1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ESB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IT/Operations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VCMS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IT/Operations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2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SCBS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ShipTrack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Order Processing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3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MQ HRS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MQ AFIS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20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 and Risk</a:t>
            </a:r>
            <a:endParaRPr lang="en-SG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Migration Plan (1)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Timeline</a:t>
            </a:r>
            <a:endParaRPr lang="en-SG" dirty="0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412593"/>
              </p:ext>
            </p:extLst>
          </p:nvPr>
        </p:nvGraphicFramePr>
        <p:xfrm>
          <a:off x="827089" y="1781175"/>
          <a:ext cx="7345312" cy="456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9660374" imgH="6002783" progId="Visio.Drawing.11">
                  <p:embed/>
                </p:oleObj>
              </mc:Choice>
              <mc:Fallback>
                <p:oleObj name="Visio" r:id="rId3" imgW="9660374" imgH="6002783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9" y="1781175"/>
                        <a:ext cx="7345312" cy="45672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Migration Plan (2)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Thank You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3251" name="Picture 7" descr="C:\Users\changfeng\AppData\Local\Microsoft\Windows\Temporary Internet Files\Content.IE5\6IJ1KQH3\MC900441498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002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Concerns</a:t>
            </a:r>
            <a:endParaRPr lang="en-SG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27088" y="1557338"/>
          <a:ext cx="7216844" cy="3312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7662"/>
                <a:gridCol w="5319182"/>
              </a:tblGrid>
              <a:tr h="42928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Stakeholder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Key Concern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Customer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Ability to place order with higher turn around date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CxO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Losing sales? Prevent delay of shipment errors, Higher SLA, Cutting cost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Sales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Real time sales order generation, and faster feedback from RFQ, Improve Up time  for VMS and CMS, at the same time improve customer service level through usage of technology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Order Processing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To have real time checking on vessel availability and container availability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IT and Operations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Sceptical on the investment of the new IT business goals, as they have no confident on the new system and technologies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Container Management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To have better recorded network with tow head operator, and hope could improve the efficiency of the local tow head operators. Current operation take too long to query a certain information from local tow head operator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Business Vision</a:t>
            </a:r>
            <a:endParaRPr lang="en-SG" dirty="0" smtClean="0"/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smtClean="0"/>
              <a:t>restructuring and reorganising the processes</a:t>
            </a:r>
          </a:p>
          <a:p>
            <a:pPr eaLnBrk="1" hangingPunct="1"/>
            <a:r>
              <a:rPr lang="en-GB" b="1" smtClean="0"/>
              <a:t>improvement in terms of revenue and operating profit</a:t>
            </a:r>
          </a:p>
          <a:p>
            <a:pPr eaLnBrk="1" hangingPunct="1"/>
            <a:r>
              <a:rPr lang="en-GB" b="1" smtClean="0"/>
              <a:t>modularity within department</a:t>
            </a:r>
          </a:p>
          <a:p>
            <a:pPr eaLnBrk="1" hangingPunct="1"/>
            <a:r>
              <a:rPr lang="en-GB" b="1" smtClean="0"/>
              <a:t>shared services / Information across multiple department</a:t>
            </a:r>
            <a:endParaRPr lang="en-SG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Change Drivers &amp;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Increase Operation </a:t>
            </a:r>
            <a:r>
              <a:rPr lang="en-GB" b="1" dirty="0" smtClean="0"/>
              <a:t>Profit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Traceability of cost, network, and shipping </a:t>
            </a:r>
            <a:r>
              <a:rPr lang="en-GB" b="1" dirty="0" smtClean="0"/>
              <a:t>movement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Losses of sales </a:t>
            </a:r>
            <a:r>
              <a:rPr lang="en-GB" b="1" dirty="0" smtClean="0"/>
              <a:t>revenue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Usage of </a:t>
            </a:r>
            <a:r>
              <a:rPr lang="en-GB" b="1" dirty="0" smtClean="0"/>
              <a:t>ecommerce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Cluttered business process </a:t>
            </a:r>
            <a:r>
              <a:rPr lang="en-GB" b="1" dirty="0" smtClean="0"/>
              <a:t>flow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Underutilized computer </a:t>
            </a:r>
            <a:r>
              <a:rPr lang="en-GB" b="1" dirty="0" smtClean="0"/>
              <a:t>resources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Poor support of current IT </a:t>
            </a:r>
            <a:r>
              <a:rPr lang="en-GB" b="1" dirty="0" smtClean="0"/>
              <a:t>structure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Information availability and </a:t>
            </a:r>
            <a:r>
              <a:rPr lang="en-GB" b="1" dirty="0" smtClean="0"/>
              <a:t>readiness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Service Oriented </a:t>
            </a:r>
            <a:r>
              <a:rPr lang="en-GB" b="1" dirty="0" smtClean="0"/>
              <a:t>Architecture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Use of standard interface data format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Environment and Process Models</a:t>
            </a:r>
            <a:endParaRPr lang="en-SG" smtClean="0"/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sz="1800" b="1" smtClean="0"/>
              <a:t>Global Sales , </a:t>
            </a:r>
            <a:r>
              <a:rPr lang="en-GB" sz="1800" smtClean="0"/>
              <a:t> where it handle all the sales from internal staff or external customer</a:t>
            </a:r>
            <a:endParaRPr lang="en-SG" sz="1800" smtClean="0"/>
          </a:p>
          <a:p>
            <a:pPr eaLnBrk="1" hangingPunct="1"/>
            <a:r>
              <a:rPr lang="en-GB" sz="1800" b="1" smtClean="0"/>
              <a:t>Space Tracing ¸</a:t>
            </a:r>
            <a:r>
              <a:rPr lang="en-GB" sz="1800" smtClean="0"/>
              <a:t> for vessel and container availability with the predefined routes and calculation of the most effective cost</a:t>
            </a:r>
            <a:endParaRPr lang="en-SG" sz="1800" smtClean="0"/>
          </a:p>
          <a:p>
            <a:pPr eaLnBrk="1" hangingPunct="1"/>
            <a:r>
              <a:rPr lang="en-GB" sz="1800" b="1" smtClean="0"/>
              <a:t>Global Payment ,</a:t>
            </a:r>
            <a:r>
              <a:rPr lang="en-GB" sz="1800" smtClean="0"/>
              <a:t> that handle the payment from customer and billing from third party vendors. The process will handle in multiple currency</a:t>
            </a:r>
            <a:endParaRPr lang="en-SG" sz="1800" smtClean="0"/>
          </a:p>
          <a:p>
            <a:pPr eaLnBrk="1" hangingPunct="1"/>
            <a:r>
              <a:rPr lang="en-GB" sz="1800" b="1" smtClean="0"/>
              <a:t>Shipment Tracking </a:t>
            </a:r>
            <a:r>
              <a:rPr lang="en-GB" sz="1800" smtClean="0"/>
              <a:t>to ensure the success and prevent losses of every delivery</a:t>
            </a:r>
            <a:endParaRPr lang="en-SG" sz="1800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3500438"/>
            <a:ext cx="2668588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Target Architecture Model</a:t>
            </a:r>
            <a:endParaRPr lang="en-SG" smtClean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3555" name="Picture 2" descr="Slide1"/>
          <p:cNvPicPr>
            <a:picLocks noChangeAspect="1" noChangeArrowheads="1"/>
          </p:cNvPicPr>
          <p:nvPr/>
        </p:nvPicPr>
        <p:blipFill>
          <a:blip r:embed="rId2"/>
          <a:srcRect l="10593" t="3119" r="30226" b="2301"/>
          <a:stretch>
            <a:fillRect/>
          </a:stretch>
        </p:blipFill>
        <p:spPr bwMode="auto">
          <a:xfrm>
            <a:off x="1973263" y="1341438"/>
            <a:ext cx="5046662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Architecture support process</a:t>
            </a:r>
            <a:endParaRPr lang="en-SG" smtClean="0"/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4579" name="Picture 2" descr="Slide2"/>
          <p:cNvPicPr>
            <a:picLocks noChangeAspect="1" noChangeArrowheads="1"/>
          </p:cNvPicPr>
          <p:nvPr/>
        </p:nvPicPr>
        <p:blipFill>
          <a:blip r:embed="rId2"/>
          <a:srcRect l="14073" t="3880" r="28194" b="27126"/>
          <a:stretch>
            <a:fillRect/>
          </a:stretch>
        </p:blipFill>
        <p:spPr bwMode="auto">
          <a:xfrm>
            <a:off x="1568450" y="1570038"/>
            <a:ext cx="5667375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200</TotalTime>
  <Words>2472</Words>
  <Application>Microsoft Office PowerPoint</Application>
  <PresentationFormat>On-screen Show (4:3)</PresentationFormat>
  <Paragraphs>459</Paragraphs>
  <Slides>39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SimSun</vt:lpstr>
      <vt:lpstr>SimSun</vt:lpstr>
      <vt:lpstr>Arial</vt:lpstr>
      <vt:lpstr>Bookman Old Style</vt:lpstr>
      <vt:lpstr>Calibri</vt:lpstr>
      <vt:lpstr>Cambria</vt:lpstr>
      <vt:lpstr>Gill Sans MT</vt:lpstr>
      <vt:lpstr>华文新魏</vt:lpstr>
      <vt:lpstr>Symbol</vt:lpstr>
      <vt:lpstr>Times New Roman</vt:lpstr>
      <vt:lpstr>Wingdings</vt:lpstr>
      <vt:lpstr>Wingdings 3</vt:lpstr>
      <vt:lpstr>Origin</vt:lpstr>
      <vt:lpstr>Visio</vt:lpstr>
      <vt:lpstr>SGLines Enterprise Architecture Blueprint</vt:lpstr>
      <vt:lpstr>Content </vt:lpstr>
      <vt:lpstr>PowerPoint Presentation</vt:lpstr>
      <vt:lpstr>Concerns</vt:lpstr>
      <vt:lpstr>Business Vision</vt:lpstr>
      <vt:lpstr>Change Drivers &amp; Opportunities</vt:lpstr>
      <vt:lpstr>Environment and Process Models</vt:lpstr>
      <vt:lpstr>Target Architecture Model</vt:lpstr>
      <vt:lpstr>Architecture support process</vt:lpstr>
      <vt:lpstr>Constraints</vt:lpstr>
      <vt:lpstr>PowerPoint Presentation</vt:lpstr>
      <vt:lpstr>Key Factors</vt:lpstr>
      <vt:lpstr>SWOT (1)</vt:lpstr>
      <vt:lpstr>SWOT (2)</vt:lpstr>
      <vt:lpstr>PowerPoint Presentation</vt:lpstr>
      <vt:lpstr>PowerPoint Presentation</vt:lpstr>
      <vt:lpstr>PowerPoint Presentation</vt:lpstr>
      <vt:lpstr>Operating Model - Coordination</vt:lpstr>
      <vt:lpstr>PowerPoint Presentation</vt:lpstr>
      <vt:lpstr>PowerPoint Presentation</vt:lpstr>
      <vt:lpstr>PowerPoint Presentation</vt:lpstr>
      <vt:lpstr>PowerPoint Presentation</vt:lpstr>
      <vt:lpstr>Data Principles</vt:lpstr>
      <vt:lpstr>Current Conceptual Data Model</vt:lpstr>
      <vt:lpstr>Target Conceptual Data Model</vt:lpstr>
      <vt:lpstr>PowerPoint Presentation</vt:lpstr>
      <vt:lpstr>Technology Architecture</vt:lpstr>
      <vt:lpstr>Technology Architecture</vt:lpstr>
      <vt:lpstr>Technology Architecture</vt:lpstr>
      <vt:lpstr>Technical Architecture</vt:lpstr>
      <vt:lpstr>Opportunity and Solution</vt:lpstr>
      <vt:lpstr>Opportunity and Solution</vt:lpstr>
      <vt:lpstr>Opportunity and Solution</vt:lpstr>
      <vt:lpstr>Opportunity and Solution</vt:lpstr>
      <vt:lpstr>PowerPoint Presentation</vt:lpstr>
      <vt:lpstr>Transition Artifacts</vt:lpstr>
      <vt:lpstr>Migration Plan (1)</vt:lpstr>
      <vt:lpstr>Migration Plan (2)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Architech Presentation</dc:title>
  <dc:creator>Robin Foe</dc:creator>
  <cp:lastModifiedBy>WU JUN</cp:lastModifiedBy>
  <cp:revision>44</cp:revision>
  <dcterms:created xsi:type="dcterms:W3CDTF">2014-04-03T08:01:11Z</dcterms:created>
  <dcterms:modified xsi:type="dcterms:W3CDTF">2014-04-05T03:06:43Z</dcterms:modified>
</cp:coreProperties>
</file>