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7" r:id="rId20"/>
    <p:sldId id="278" r:id="rId21"/>
    <p:sldId id="280" r:id="rId22"/>
    <p:sldId id="279" r:id="rId23"/>
    <p:sldId id="287" r:id="rId24"/>
    <p:sldId id="284" r:id="rId25"/>
    <p:sldId id="289" r:id="rId26"/>
    <p:sldId id="288" r:id="rId27"/>
    <p:sldId id="300" r:id="rId28"/>
    <p:sldId id="303" r:id="rId29"/>
    <p:sldId id="301" r:id="rId30"/>
    <p:sldId id="304" r:id="rId31"/>
    <p:sldId id="302" r:id="rId32"/>
    <p:sldId id="298" r:id="rId33"/>
    <p:sldId id="285" r:id="rId34"/>
    <p:sldId id="290" r:id="rId35"/>
    <p:sldId id="291" r:id="rId36"/>
    <p:sldId id="292" r:id="rId37"/>
    <p:sldId id="297" r:id="rId38"/>
    <p:sldId id="281" r:id="rId39"/>
    <p:sldId id="294" r:id="rId40"/>
    <p:sldId id="295" r:id="rId41"/>
    <p:sldId id="296" r:id="rId42"/>
    <p:sldId id="293" r:id="rId43"/>
    <p:sldId id="266" r:id="rId44"/>
    <p:sldId id="282" r:id="rId45"/>
    <p:sldId id="283" r:id="rId46"/>
    <p:sldId id="299" r:id="rId47"/>
    <p:sldId id="28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81" initials="U" lastIdx="1" clrIdx="0">
    <p:extLst>
      <p:ext uri="{19B8F6BF-5375-455C-9EA6-DF929625EA0E}">
        <p15:presenceInfo xmlns:p15="http://schemas.microsoft.com/office/powerpoint/2012/main" userId="User8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94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4-05T16:14:38.363"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BACFA-AE73-4819-9A15-9ABCDE9539A5}"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2815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E4E3B8-7C22-41BE-A6EB-EC56780C28F0}" type="slidenum">
              <a:rPr lang="he-IL"/>
              <a:pPr fontAlgn="base">
                <a:spcBef>
                  <a:spcPct val="0"/>
                </a:spcBef>
                <a:spcAft>
                  <a:spcPct val="0"/>
                </a:spcAft>
                <a:defRPr/>
              </a:pPr>
              <a:t>15</a:t>
            </a:fld>
            <a:endParaRPr lang="en-US">
              <a:cs typeface="Arial" charset="0"/>
            </a:endParaRPr>
          </a:p>
        </p:txBody>
      </p:sp>
      <p:sp>
        <p:nvSpPr>
          <p:cNvPr id="32770"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0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13B4-8CE5-4135-A9B8-B427FA9A2D4A}" type="slidenum">
              <a:rPr lang="he-IL"/>
              <a:pPr fontAlgn="base">
                <a:spcBef>
                  <a:spcPct val="0"/>
                </a:spcBef>
                <a:spcAft>
                  <a:spcPct val="0"/>
                </a:spcAft>
                <a:defRPr/>
              </a:pPr>
              <a:t>16</a:t>
            </a:fld>
            <a:endParaRPr lang="en-US">
              <a:cs typeface="Arial" charset="0"/>
            </a:endParaRPr>
          </a:p>
        </p:txBody>
      </p:sp>
      <p:sp>
        <p:nvSpPr>
          <p:cNvPr id="34818"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819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A5E3CD-9D79-4617-89BA-9F1F51CCE124}" type="slidenum">
              <a:rPr lang="he-IL"/>
              <a:pPr fontAlgn="base">
                <a:spcBef>
                  <a:spcPct val="0"/>
                </a:spcBef>
                <a:spcAft>
                  <a:spcPct val="0"/>
                </a:spcAft>
                <a:defRPr/>
              </a:pPr>
              <a:t>17</a:t>
            </a:fld>
            <a:endParaRPr lang="en-US">
              <a:cs typeface="Arial" charset="0"/>
            </a:endParaRPr>
          </a:p>
        </p:txBody>
      </p:sp>
    </p:spTree>
    <p:extLst>
      <p:ext uri="{BB962C8B-B14F-4D97-AF65-F5344CB8AC3E}">
        <p14:creationId xmlns:p14="http://schemas.microsoft.com/office/powerpoint/2010/main" val="99927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D1534-EF97-4B0B-B7DF-52F87E7B6666}" type="slidenum">
              <a:rPr lang="he-IL"/>
              <a:pPr fontAlgn="base">
                <a:spcBef>
                  <a:spcPct val="0"/>
                </a:spcBef>
                <a:spcAft>
                  <a:spcPct val="0"/>
                </a:spcAft>
                <a:defRPr/>
              </a:pPr>
              <a:t>19</a:t>
            </a:fld>
            <a:endParaRPr lang="en-US">
              <a:cs typeface="Arial" charset="0"/>
            </a:endParaRPr>
          </a:p>
        </p:txBody>
      </p:sp>
    </p:spTree>
    <p:extLst>
      <p:ext uri="{BB962C8B-B14F-4D97-AF65-F5344CB8AC3E}">
        <p14:creationId xmlns:p14="http://schemas.microsoft.com/office/powerpoint/2010/main" val="781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CAB3F7-5CAC-43CA-B968-58E817BF1687}" type="slidenum">
              <a:rPr lang="he-IL"/>
              <a:pPr fontAlgn="base">
                <a:spcBef>
                  <a:spcPct val="0"/>
                </a:spcBef>
                <a:spcAft>
                  <a:spcPct val="0"/>
                </a:spcAft>
                <a:defRPr/>
              </a:pPr>
              <a:t>20</a:t>
            </a:fld>
            <a:endParaRPr lang="en-US">
              <a:cs typeface="Arial" charset="0"/>
            </a:endParaRPr>
          </a:p>
        </p:txBody>
      </p:sp>
    </p:spTree>
    <p:extLst>
      <p:ext uri="{BB962C8B-B14F-4D97-AF65-F5344CB8AC3E}">
        <p14:creationId xmlns:p14="http://schemas.microsoft.com/office/powerpoint/2010/main" val="228898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5/4/2014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5/4/2014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5/4/2014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5/4/2014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5/4/2014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5/4/2014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5/4/2014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5/4/2014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comments" Target="../comments/comment1.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3886200"/>
            <a:ext cx="6818312" cy="990600"/>
          </a:xfrm>
        </p:spPr>
        <p:txBody>
          <a:bodyPr>
            <a:normAutofit fontScale="90000"/>
          </a:bodyPr>
          <a:lstStyle/>
          <a:p>
            <a:pPr eaLnBrk="1" fontAlgn="auto" hangingPunct="1">
              <a:spcAft>
                <a:spcPts val="0"/>
              </a:spcAft>
              <a:defRPr/>
            </a:pPr>
            <a:r>
              <a:rPr lang="en-US" dirty="0" smtClean="0"/>
              <a:t>SGLines Enterprise Architecture Blueprint</a:t>
            </a:r>
            <a:endParaRPr lang="en-SG" dirty="0"/>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r>
              <a:rPr lang="en-US" dirty="0" smtClean="0"/>
              <a:t>NUS ISS Team 1</a:t>
            </a:r>
            <a:endParaRPr lang="en-SG" dirty="0"/>
          </a:p>
        </p:txBody>
      </p:sp>
      <p:pic>
        <p:nvPicPr>
          <p:cNvPr id="10250" name="Picture 10" descr="http://www.worldcampus.psu.edu/sites/default/files/styles/psu_700w/public/main_image/enterprise-architecture-lp.jpg"/>
          <p:cNvPicPr>
            <a:picLocks noChangeAspect="1" noChangeArrowheads="1"/>
          </p:cNvPicPr>
          <p:nvPr/>
        </p:nvPicPr>
        <p:blipFill>
          <a:blip r:embed="rId3">
            <a:extLst/>
          </a:blip>
          <a:srcRect/>
          <a:stretch>
            <a:fillRect/>
          </a:stretch>
        </p:blipFill>
        <p:spPr bwMode="auto">
          <a:xfrm>
            <a:off x="1187624" y="620688"/>
            <a:ext cx="6667500" cy="205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SG" smtClean="0"/>
              <a:t>Constraints</a:t>
            </a:r>
          </a:p>
        </p:txBody>
      </p:sp>
      <p:sp>
        <p:nvSpPr>
          <p:cNvPr id="25602" name="Content Placeholder 2"/>
          <p:cNvSpPr>
            <a:spLocks noGrp="1"/>
          </p:cNvSpPr>
          <p:nvPr>
            <p:ph sz="quarter" idx="1"/>
          </p:nvPr>
        </p:nvSpPr>
        <p:spPr>
          <a:xfrm>
            <a:off x="457200" y="1219200"/>
            <a:ext cx="8229600" cy="4937125"/>
          </a:xfrm>
        </p:spPr>
        <p:txBody>
          <a:bodyPr/>
          <a:lstStyle/>
          <a:p>
            <a:pPr eaLnBrk="1" hangingPunct="1"/>
            <a:r>
              <a:rPr lang="en-GB" b="1" smtClean="0"/>
              <a:t>Staff skill set	</a:t>
            </a:r>
          </a:p>
          <a:p>
            <a:pPr eaLnBrk="1" hangingPunct="1"/>
            <a:r>
              <a:rPr lang="en-GB" b="1" smtClean="0"/>
              <a:t>Transition period for critical system</a:t>
            </a:r>
          </a:p>
          <a:p>
            <a:pPr eaLnBrk="1" hangingPunct="1"/>
            <a:r>
              <a:rPr lang="en-GB" b="1" smtClean="0"/>
              <a:t>Infrastructure capability</a:t>
            </a:r>
          </a:p>
          <a:p>
            <a:pPr eaLnBrk="1" hangingPunct="1"/>
            <a:r>
              <a:rPr lang="en-GB" b="1" smtClean="0"/>
              <a:t>Information exchange between local horizon office</a:t>
            </a:r>
          </a:p>
          <a:p>
            <a:pPr eaLnBrk="1" hangingPunct="1"/>
            <a:r>
              <a:rPr lang="en-GB" b="1" smtClean="0"/>
              <a:t>Internal Politics</a:t>
            </a:r>
          </a:p>
          <a:p>
            <a:pPr eaLnBrk="1" hangingPunct="1"/>
            <a:r>
              <a:rPr lang="en-GB" b="1" smtClean="0"/>
              <a:t>Budgeting</a:t>
            </a:r>
            <a:endParaRPr lang="en-SG"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SG" smtClean="0"/>
          </a:p>
        </p:txBody>
      </p:sp>
      <p:sp>
        <p:nvSpPr>
          <p:cNvPr id="27650" name="Content Placeholder 2"/>
          <p:cNvSpPr>
            <a:spLocks noGrp="1"/>
          </p:cNvSpPr>
          <p:nvPr>
            <p:ph sz="quarter" idx="1"/>
          </p:nvPr>
        </p:nvSpPr>
        <p:spPr>
          <a:xfrm>
            <a:off x="457200" y="1219200"/>
            <a:ext cx="8229600" cy="4937125"/>
          </a:xfrm>
        </p:spPr>
        <p:txBody>
          <a:bodyPr/>
          <a:lstStyle/>
          <a:p>
            <a:pPr eaLnBrk="1" hangingPunct="1"/>
            <a:r>
              <a:rPr lang="en-US" dirty="0" smtClean="0"/>
              <a:t>Business Architecture</a:t>
            </a:r>
            <a:endParaRPr lang="en-SG"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SG" smtClean="0"/>
              <a:t>Key Factors</a:t>
            </a:r>
          </a:p>
        </p:txBody>
      </p:sp>
      <p:sp>
        <p:nvSpPr>
          <p:cNvPr id="28674" name="Content Placeholder 2"/>
          <p:cNvSpPr>
            <a:spLocks noGrp="1"/>
          </p:cNvSpPr>
          <p:nvPr>
            <p:ph sz="quarter" idx="1"/>
          </p:nvPr>
        </p:nvSpPr>
        <p:spPr>
          <a:xfrm>
            <a:off x="457200" y="1219200"/>
            <a:ext cx="8229600" cy="4937125"/>
          </a:xfrm>
        </p:spPr>
        <p:txBody>
          <a:bodyPr/>
          <a:lstStyle/>
          <a:p>
            <a:pPr eaLnBrk="1" hangingPunct="1"/>
            <a:r>
              <a:rPr lang="en-US" sz="2000" b="1" smtClean="0"/>
              <a:t>To achieve greater internal business process efficiency, through process integration and better use of its IT systems</a:t>
            </a:r>
          </a:p>
          <a:p>
            <a:pPr lvl="1" eaLnBrk="1" hangingPunct="1"/>
            <a:r>
              <a:rPr lang="en-US" sz="1700" b="1" smtClean="0"/>
              <a:t>System consolidation and integration (SCBS, VCMS)</a:t>
            </a:r>
          </a:p>
          <a:p>
            <a:pPr lvl="1" eaLnBrk="1" hangingPunct="1"/>
            <a:r>
              <a:rPr lang="en-US" sz="1700" b="1" smtClean="0"/>
              <a:t>Web store front order</a:t>
            </a:r>
          </a:p>
          <a:p>
            <a:pPr lvl="1" eaLnBrk="1" hangingPunct="1"/>
            <a:r>
              <a:rPr lang="en-US" sz="1700" b="1" smtClean="0"/>
              <a:t>Service Oriented Architecture</a:t>
            </a:r>
          </a:p>
          <a:p>
            <a:pPr eaLnBrk="1" hangingPunct="1"/>
            <a:r>
              <a:rPr lang="en-US" sz="2000" b="1" smtClean="0"/>
              <a:t>To take full advantage of the Internet and broaden the existing customer base</a:t>
            </a:r>
          </a:p>
          <a:p>
            <a:pPr lvl="1" eaLnBrk="1" hangingPunct="1"/>
            <a:r>
              <a:rPr lang="en-US" sz="1700" b="1" smtClean="0"/>
              <a:t>Online order submission and status checking</a:t>
            </a:r>
          </a:p>
          <a:p>
            <a:pPr lvl="1" eaLnBrk="1" hangingPunct="1"/>
            <a:r>
              <a:rPr lang="en-US" sz="1700" b="1" smtClean="0"/>
              <a:t>Integration with customers’ procurement system</a:t>
            </a:r>
          </a:p>
          <a:p>
            <a:pPr eaLnBrk="1" hangingPunct="1"/>
            <a:r>
              <a:rPr lang="en-US" sz="2000" b="1" smtClean="0"/>
              <a:t>To improve the overall customer experience and customer service</a:t>
            </a:r>
            <a:endParaRPr lang="en-GB" sz="2000" b="1" smtClean="0"/>
          </a:p>
          <a:p>
            <a:pPr eaLnBrk="1" hangingPunct="1"/>
            <a:r>
              <a:rPr lang="en-US" sz="2000" b="1" smtClean="0"/>
              <a:t>To use e-business to establish a more effective manner for the business processes to integrate with company’s suppliers’ IT systems</a:t>
            </a:r>
            <a:endParaRPr lang="en-SG" sz="20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SG" smtClean="0"/>
              <a:t>SWOT (1)</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937495193"/>
              </p:ext>
            </p:extLst>
          </p:nvPr>
        </p:nvGraphicFramePr>
        <p:xfrm>
          <a:off x="457200" y="1219200"/>
          <a:ext cx="8229600" cy="5106802"/>
        </p:xfrm>
        <a:graphic>
          <a:graphicData uri="http://schemas.openxmlformats.org/drawingml/2006/table">
            <a:tbl>
              <a:tblPr firstRow="1" bandRow="1">
                <a:tableStyleId>{5C22544A-7EE6-4342-B048-85BDC9FD1C3A}</a:tableStyleId>
              </a:tblPr>
              <a:tblGrid>
                <a:gridCol w="4114800"/>
                <a:gridCol w="4114800"/>
              </a:tblGrid>
              <a:tr h="382402">
                <a:tc>
                  <a:txBody>
                    <a:bodyPr/>
                    <a:lstStyle/>
                    <a:p>
                      <a:pPr algn="l"/>
                      <a:r>
                        <a:rPr lang="en-US" sz="1200" dirty="0" smtClean="0"/>
                        <a:t>Strengths</a:t>
                      </a:r>
                      <a:endParaRPr lang="en-US" sz="1200" dirty="0"/>
                    </a:p>
                  </a:txBody>
                  <a:tcPr/>
                </a:tc>
                <a:tc>
                  <a:txBody>
                    <a:bodyPr/>
                    <a:lstStyle/>
                    <a:p>
                      <a:pPr algn="l"/>
                      <a:r>
                        <a:rPr lang="en-US" sz="1200" dirty="0" smtClean="0"/>
                        <a:t>Weakness</a:t>
                      </a:r>
                      <a:endParaRPr lang="en-US" sz="1200" dirty="0"/>
                    </a:p>
                  </a:txBody>
                  <a:tcPr/>
                </a:tc>
              </a:tr>
              <a:tr h="4635710">
                <a:tc>
                  <a:txBody>
                    <a:bodyPr/>
                    <a:lstStyle/>
                    <a:p>
                      <a:pPr marL="171450" indent="-171450" algn="l">
                        <a:lnSpc>
                          <a:spcPct val="150000"/>
                        </a:lnSpc>
                        <a:buFont typeface="Arial" panose="020B0604020202020204" pitchFamily="34" charset="0"/>
                        <a:buChar char="•"/>
                      </a:pPr>
                      <a:r>
                        <a:rPr lang="en-US" sz="1200" dirty="0" smtClean="0"/>
                        <a:t>Has regional headquarters and </a:t>
                      </a:r>
                      <a:r>
                        <a:rPr lang="en-US" sz="1200" dirty="0" err="1" smtClean="0"/>
                        <a:t>transhipment</a:t>
                      </a:r>
                      <a:r>
                        <a:rPr lang="en-US" sz="1200" dirty="0" smtClean="0"/>
                        <a:t> ports worldwide</a:t>
                      </a:r>
                    </a:p>
                    <a:p>
                      <a:pPr marL="171450" indent="-171450" algn="l">
                        <a:lnSpc>
                          <a:spcPct val="150000"/>
                        </a:lnSpc>
                        <a:buFont typeface="Arial" panose="020B0604020202020204" pitchFamily="34" charset="0"/>
                        <a:buChar char="•"/>
                      </a:pPr>
                      <a:r>
                        <a:rPr lang="en-US" sz="1200" dirty="0" smtClean="0"/>
                        <a:t>Has AS400 server which provides adapters for MQ series and a Java API</a:t>
                      </a:r>
                    </a:p>
                    <a:p>
                      <a:pPr marL="171450" indent="-171450" algn="l">
                        <a:lnSpc>
                          <a:spcPct val="150000"/>
                        </a:lnSpc>
                        <a:buFont typeface="Arial" panose="020B0604020202020204" pitchFamily="34" charset="0"/>
                        <a:buChar char="•"/>
                      </a:pPr>
                      <a:r>
                        <a:rPr lang="en-US" sz="1200" dirty="0" smtClean="0"/>
                        <a:t>Has high-end </a:t>
                      </a:r>
                      <a:r>
                        <a:rPr lang="en-US" sz="1200" dirty="0" err="1" smtClean="0"/>
                        <a:t>WinTel</a:t>
                      </a:r>
                      <a:r>
                        <a:rPr lang="en-US" sz="1200" dirty="0" smtClean="0"/>
                        <a:t> servers and VMS AND CMS currently running</a:t>
                      </a:r>
                    </a:p>
                    <a:p>
                      <a:pPr marL="171450" indent="-171450" algn="l">
                        <a:lnSpc>
                          <a:spcPct val="150000"/>
                        </a:lnSpc>
                        <a:buFont typeface="Arial" panose="020B0604020202020204" pitchFamily="34" charset="0"/>
                        <a:buChar char="•"/>
                      </a:pPr>
                      <a:r>
                        <a:rPr lang="en-US" sz="1200" dirty="0" smtClean="0"/>
                        <a:t>Has clear business goals</a:t>
                      </a:r>
                    </a:p>
                    <a:p>
                      <a:pPr algn="l"/>
                      <a:endParaRPr lang="en-US" sz="1200" dirty="0"/>
                    </a:p>
                  </a:txBody>
                  <a:tcPr/>
                </a:tc>
                <a:tc>
                  <a:txBody>
                    <a:bodyPr/>
                    <a:lstStyle/>
                    <a:p>
                      <a:pPr marL="171450" indent="-171450" algn="l">
                        <a:lnSpc>
                          <a:spcPct val="100000"/>
                        </a:lnSpc>
                        <a:spcBef>
                          <a:spcPts val="0"/>
                        </a:spcBef>
                        <a:spcAft>
                          <a:spcPts val="400"/>
                        </a:spcAft>
                        <a:buFont typeface="Arial" panose="020B0604020202020204" pitchFamily="34" charset="0"/>
                        <a:buChar char="•"/>
                      </a:pPr>
                      <a:r>
                        <a:rPr lang="en-US" sz="1200" dirty="0" smtClean="0"/>
                        <a:t>Many Human activities involved will cause errors</a:t>
                      </a:r>
                    </a:p>
                    <a:p>
                      <a:pPr marL="171450" indent="-171450" algn="l">
                        <a:lnSpc>
                          <a:spcPct val="100000"/>
                        </a:lnSpc>
                        <a:spcBef>
                          <a:spcPts val="0"/>
                        </a:spcBef>
                        <a:spcAft>
                          <a:spcPts val="400"/>
                        </a:spcAft>
                        <a:buFont typeface="Arial" panose="020B0604020202020204" pitchFamily="34" charset="0"/>
                        <a:buChar char="•"/>
                      </a:pPr>
                      <a:r>
                        <a:rPr lang="en-US" sz="1200" dirty="0" smtClean="0"/>
                        <a:t>Little corporate guidance and knowledge cost on engaging with local tow-head operators</a:t>
                      </a:r>
                    </a:p>
                    <a:p>
                      <a:pPr marL="171450" indent="-171450" algn="l">
                        <a:lnSpc>
                          <a:spcPct val="100000"/>
                        </a:lnSpc>
                        <a:spcBef>
                          <a:spcPts val="0"/>
                        </a:spcBef>
                        <a:spcAft>
                          <a:spcPts val="400"/>
                        </a:spcAft>
                        <a:buFont typeface="Arial" panose="020B0604020202020204" pitchFamily="34" charset="0"/>
                        <a:buChar char="•"/>
                      </a:pPr>
                      <a:r>
                        <a:rPr lang="en-US" sz="1200" dirty="0" smtClean="0"/>
                        <a:t>Different port operators to run their own optimization algorithm which resulted in poor space utilization </a:t>
                      </a:r>
                    </a:p>
                    <a:p>
                      <a:pPr marL="171450" indent="-171450" algn="l">
                        <a:lnSpc>
                          <a:spcPct val="100000"/>
                        </a:lnSpc>
                        <a:spcBef>
                          <a:spcPts val="0"/>
                        </a:spcBef>
                        <a:spcAft>
                          <a:spcPts val="400"/>
                        </a:spcAft>
                        <a:buFont typeface="Arial" panose="020B0604020202020204" pitchFamily="34" charset="0"/>
                        <a:buChar char="•"/>
                      </a:pPr>
                      <a:r>
                        <a:rPr lang="en-US" sz="1200" dirty="0" smtClean="0"/>
                        <a:t>Manual intervention of customer RFQ, There is a request on RFQ is done directly by customer through internet</a:t>
                      </a:r>
                    </a:p>
                    <a:p>
                      <a:pPr marL="171450" indent="-171450" algn="l">
                        <a:lnSpc>
                          <a:spcPct val="100000"/>
                        </a:lnSpc>
                        <a:spcBef>
                          <a:spcPts val="0"/>
                        </a:spcBef>
                        <a:spcAft>
                          <a:spcPts val="400"/>
                        </a:spcAft>
                        <a:buFont typeface="Arial" panose="020B0604020202020204" pitchFamily="34" charset="0"/>
                        <a:buChar char="•"/>
                      </a:pPr>
                      <a:r>
                        <a:rPr lang="en-US" sz="1200" dirty="0" smtClean="0"/>
                        <a:t>Loss of sales due to unanswered phone call</a:t>
                      </a:r>
                    </a:p>
                    <a:p>
                      <a:pPr marL="171450" indent="-171450" algn="l">
                        <a:lnSpc>
                          <a:spcPct val="100000"/>
                        </a:lnSpc>
                        <a:spcBef>
                          <a:spcPts val="0"/>
                        </a:spcBef>
                        <a:spcAft>
                          <a:spcPts val="400"/>
                        </a:spcAft>
                        <a:buFont typeface="Arial" panose="020B0604020202020204" pitchFamily="34" charset="0"/>
                        <a:buChar char="•"/>
                      </a:pPr>
                      <a:r>
                        <a:rPr lang="en-US" sz="1200" dirty="0" smtClean="0"/>
                        <a:t>Legacy system which not supported by existing vendor</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role for a particular staff, if staff is unreachable, it will cause undesired delay</a:t>
                      </a:r>
                    </a:p>
                    <a:p>
                      <a:pPr marL="171450" indent="-171450" algn="l">
                        <a:lnSpc>
                          <a:spcPct val="100000"/>
                        </a:lnSpc>
                        <a:spcBef>
                          <a:spcPts val="0"/>
                        </a:spcBef>
                        <a:spcAft>
                          <a:spcPts val="400"/>
                        </a:spcAft>
                        <a:buFont typeface="Arial" panose="020B0604020202020204" pitchFamily="34" charset="0"/>
                        <a:buChar char="•"/>
                      </a:pPr>
                      <a:r>
                        <a:rPr lang="en-US" sz="1200" dirty="0" smtClean="0"/>
                        <a:t>Delay and missing shipment schedule , resulted in SG Lines make a loss to recover from the damages</a:t>
                      </a:r>
                    </a:p>
                    <a:p>
                      <a:pPr marL="171450" indent="-171450" algn="l">
                        <a:lnSpc>
                          <a:spcPct val="100000"/>
                        </a:lnSpc>
                        <a:spcBef>
                          <a:spcPts val="0"/>
                        </a:spcBef>
                        <a:spcAft>
                          <a:spcPts val="400"/>
                        </a:spcAft>
                        <a:buFont typeface="Arial" panose="020B0604020202020204" pitchFamily="34" charset="0"/>
                        <a:buChar char="•"/>
                      </a:pPr>
                      <a:r>
                        <a:rPr lang="en-US" sz="1200" dirty="0" smtClean="0"/>
                        <a:t>Manual Calculation and update into SOS system</a:t>
                      </a:r>
                    </a:p>
                    <a:p>
                      <a:pPr marL="171450" indent="-171450" algn="l">
                        <a:lnSpc>
                          <a:spcPct val="100000"/>
                        </a:lnSpc>
                        <a:spcBef>
                          <a:spcPts val="0"/>
                        </a:spcBef>
                        <a:spcAft>
                          <a:spcPts val="400"/>
                        </a:spcAft>
                        <a:buFont typeface="Arial" panose="020B0604020202020204" pitchFamily="34" charset="0"/>
                        <a:buChar char="•"/>
                      </a:pPr>
                      <a:r>
                        <a:rPr lang="en-US" sz="1200" dirty="0" smtClean="0"/>
                        <a:t>10% to 15% of unscheduled down time , even though it is mission critical system </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integration with different system and underutilize artifacts</a:t>
                      </a:r>
                    </a:p>
                    <a:p>
                      <a:pPr marL="171450" indent="-171450" algn="l">
                        <a:lnSpc>
                          <a:spcPct val="100000"/>
                        </a:lnSpc>
                        <a:spcBef>
                          <a:spcPts val="0"/>
                        </a:spcBef>
                        <a:spcAft>
                          <a:spcPts val="400"/>
                        </a:spcAft>
                        <a:buFont typeface="Arial" panose="020B0604020202020204" pitchFamily="34" charset="0"/>
                        <a:buChar char="•"/>
                      </a:pPr>
                      <a:r>
                        <a:rPr lang="en-US" sz="1200" dirty="0" smtClean="0"/>
                        <a:t>Some staff not willing to change to the new architecture redefinition</a:t>
                      </a:r>
                    </a:p>
                    <a:p>
                      <a:pPr algn="l"/>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SG" smtClean="0"/>
              <a:t>SWOT (2)</a:t>
            </a:r>
          </a:p>
        </p:txBody>
      </p:sp>
      <p:graphicFrame>
        <p:nvGraphicFramePr>
          <p:cNvPr id="7" name="Content Placeholder 6"/>
          <p:cNvGraphicFramePr>
            <a:graphicFrameLocks noGrp="1"/>
          </p:cNvGraphicFramePr>
          <p:nvPr>
            <p:ph sz="quarter" idx="1"/>
          </p:nvPr>
        </p:nvGraphicFramePr>
        <p:xfrm>
          <a:off x="457200" y="1219200"/>
          <a:ext cx="8229600" cy="1983119"/>
        </p:xfrm>
        <a:graphic>
          <a:graphicData uri="http://schemas.openxmlformats.org/drawingml/2006/table">
            <a:tbl>
              <a:tblPr firstRow="1" bandRow="1">
                <a:tableStyleId>{5C22544A-7EE6-4342-B048-85BDC9FD1C3A}</a:tableStyleId>
              </a:tblPr>
              <a:tblGrid>
                <a:gridCol w="4114800"/>
                <a:gridCol w="4114800"/>
              </a:tblGrid>
              <a:tr h="140960">
                <a:tc>
                  <a:txBody>
                    <a:bodyPr/>
                    <a:lstStyle/>
                    <a:p>
                      <a:r>
                        <a:rPr lang="en-US" sz="1200" dirty="0" smtClean="0"/>
                        <a:t>Opportunities</a:t>
                      </a:r>
                      <a:endParaRPr lang="en-US" sz="1200" dirty="0"/>
                    </a:p>
                  </a:txBody>
                  <a:tcPr/>
                </a:tc>
                <a:tc>
                  <a:txBody>
                    <a:bodyPr/>
                    <a:lstStyle/>
                    <a:p>
                      <a:r>
                        <a:rPr lang="en-US" sz="1200" dirty="0" smtClean="0"/>
                        <a:t>Weakness</a:t>
                      </a:r>
                      <a:endParaRPr lang="en-US" sz="1200" dirty="0"/>
                    </a:p>
                  </a:txBody>
                  <a:tcPr/>
                </a:tc>
              </a:tr>
              <a:tr h="1708799">
                <a:tc>
                  <a:txBody>
                    <a:bodyPr/>
                    <a:lstStyle/>
                    <a:p>
                      <a:pPr marL="171450" indent="-171450">
                        <a:lnSpc>
                          <a:spcPct val="150000"/>
                        </a:lnSpc>
                        <a:buFont typeface="Arial" panose="020B0604020202020204" pitchFamily="34" charset="0"/>
                        <a:buChar char="•"/>
                      </a:pPr>
                      <a:r>
                        <a:rPr lang="en-US" sz="1200" dirty="0" smtClean="0"/>
                        <a:t>Integration with port operators for optimization operation</a:t>
                      </a:r>
                    </a:p>
                    <a:p>
                      <a:pPr marL="171450" indent="-171450">
                        <a:lnSpc>
                          <a:spcPct val="150000"/>
                        </a:lnSpc>
                        <a:buFont typeface="Arial" panose="020B0604020202020204" pitchFamily="34" charset="0"/>
                        <a:buChar char="•"/>
                      </a:pPr>
                      <a:r>
                        <a:rPr lang="en-US" sz="1200" dirty="0" smtClean="0"/>
                        <a:t>Has website which gets 2000 hits per days (possible additional business)</a:t>
                      </a:r>
                    </a:p>
                    <a:p>
                      <a:endParaRPr lang="en-US" sz="1200" dirty="0"/>
                    </a:p>
                  </a:txBody>
                  <a:tcPr/>
                </a:tc>
                <a:tc>
                  <a:txBody>
                    <a:bodyPr/>
                    <a:lstStyle/>
                    <a:p>
                      <a:pPr marL="171450" indent="-171450">
                        <a:lnSpc>
                          <a:spcPct val="150000"/>
                        </a:lnSpc>
                        <a:buFont typeface="Arial" panose="020B0604020202020204" pitchFamily="34" charset="0"/>
                        <a:buChar char="•"/>
                      </a:pPr>
                      <a:r>
                        <a:rPr lang="en-US" sz="1200" dirty="0" smtClean="0"/>
                        <a:t>Decline in business due to global economic recession</a:t>
                      </a:r>
                    </a:p>
                    <a:p>
                      <a:pPr marL="171450" indent="-171450">
                        <a:lnSpc>
                          <a:spcPct val="150000"/>
                        </a:lnSpc>
                        <a:buFont typeface="Arial" panose="020B0604020202020204" pitchFamily="34" charset="0"/>
                        <a:buChar char="•"/>
                      </a:pPr>
                      <a:r>
                        <a:rPr lang="en-US" sz="1200" dirty="0" smtClean="0"/>
                        <a:t>Increase competition</a:t>
                      </a:r>
                    </a:p>
                    <a:p>
                      <a:pPr marL="171450" indent="-171450">
                        <a:lnSpc>
                          <a:spcPct val="150000"/>
                        </a:lnSpc>
                        <a:buFont typeface="Arial" panose="020B0604020202020204" pitchFamily="34" charset="0"/>
                        <a:buChar char="•"/>
                      </a:pPr>
                      <a:r>
                        <a:rPr lang="en-US" sz="1200" dirty="0" smtClean="0"/>
                        <a:t>Mission Critical System</a:t>
                      </a:r>
                    </a:p>
                    <a:p>
                      <a:pPr marL="171450" indent="-171450">
                        <a:lnSpc>
                          <a:spcPct val="150000"/>
                        </a:lnSpc>
                        <a:buFont typeface="Arial" panose="020B0604020202020204" pitchFamily="34" charset="0"/>
                        <a:buChar char="•"/>
                      </a:pPr>
                      <a:r>
                        <a:rPr lang="en-US" sz="1200" dirty="0" smtClean="0"/>
                        <a:t>New process and applications</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
          <p:cNvGrpSpPr>
            <a:grpSpLocks/>
          </p:cNvGrpSpPr>
          <p:nvPr/>
        </p:nvGrpSpPr>
        <p:grpSpPr bwMode="auto">
          <a:xfrm>
            <a:off x="604838" y="836613"/>
            <a:ext cx="7926387" cy="5619750"/>
            <a:chOff x="591" y="542"/>
            <a:chExt cx="4572" cy="3241"/>
          </a:xfrm>
        </p:grpSpPr>
        <p:sp>
          <p:nvSpPr>
            <p:cNvPr id="31759" name="Rectangle 4"/>
            <p:cNvSpPr>
              <a:spLocks noChangeArrowheads="1"/>
            </p:cNvSpPr>
            <p:nvPr/>
          </p:nvSpPr>
          <p:spPr bwMode="auto">
            <a:xfrm rot="-5400000">
              <a:off x="2088" y="159"/>
              <a:ext cx="1577"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Internal Process</a:t>
              </a:r>
            </a:p>
          </p:txBody>
        </p:sp>
        <p:sp>
          <p:nvSpPr>
            <p:cNvPr id="31760" name="Rectangle 6"/>
            <p:cNvSpPr>
              <a:spLocks noChangeArrowheads="1"/>
            </p:cNvSpPr>
            <p:nvPr/>
          </p:nvSpPr>
          <p:spPr bwMode="auto">
            <a:xfrm rot="-5400000">
              <a:off x="2614" y="-914"/>
              <a:ext cx="52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Customer</a:t>
              </a:r>
            </a:p>
          </p:txBody>
        </p:sp>
        <p:sp>
          <p:nvSpPr>
            <p:cNvPr id="31761" name="Text Box 7"/>
            <p:cNvSpPr txBox="1">
              <a:spLocks noChangeArrowheads="1"/>
            </p:cNvSpPr>
            <p:nvPr/>
          </p:nvSpPr>
          <p:spPr bwMode="auto">
            <a:xfrm>
              <a:off x="1872" y="1110"/>
              <a:ext cx="2139" cy="133"/>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Customer Value Proposition</a:t>
              </a:r>
            </a:p>
          </p:txBody>
        </p:sp>
        <p:sp>
          <p:nvSpPr>
            <p:cNvPr id="31762" name="Rectangle 8"/>
            <p:cNvSpPr>
              <a:spLocks noChangeArrowheads="1"/>
            </p:cNvSpPr>
            <p:nvPr/>
          </p:nvSpPr>
          <p:spPr bwMode="auto">
            <a:xfrm rot="-5400000">
              <a:off x="2604" y="-1471"/>
              <a:ext cx="54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Financial</a:t>
              </a:r>
            </a:p>
          </p:txBody>
        </p:sp>
        <p:sp>
          <p:nvSpPr>
            <p:cNvPr id="31763" name="Text Box 9"/>
            <p:cNvSpPr txBox="1">
              <a:spLocks noChangeArrowheads="1"/>
            </p:cNvSpPr>
            <p:nvPr/>
          </p:nvSpPr>
          <p:spPr bwMode="auto">
            <a:xfrm>
              <a:off x="2265" y="542"/>
              <a:ext cx="1342" cy="132"/>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Long-Term Shareholder Value</a:t>
              </a:r>
            </a:p>
          </p:txBody>
        </p:sp>
        <p:sp>
          <p:nvSpPr>
            <p:cNvPr id="31764" name="Oval 10"/>
            <p:cNvSpPr>
              <a:spLocks noChangeArrowheads="1"/>
            </p:cNvSpPr>
            <p:nvPr/>
          </p:nvSpPr>
          <p:spPr bwMode="auto">
            <a:xfrm>
              <a:off x="1914" y="1372"/>
              <a:ext cx="55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Availability</a:t>
              </a:r>
            </a:p>
          </p:txBody>
        </p:sp>
        <p:sp>
          <p:nvSpPr>
            <p:cNvPr id="31765" name="Oval 11"/>
            <p:cNvSpPr>
              <a:spLocks noChangeArrowheads="1"/>
            </p:cNvSpPr>
            <p:nvPr/>
          </p:nvSpPr>
          <p:spPr bwMode="auto">
            <a:xfrm>
              <a:off x="873" y="1377"/>
              <a:ext cx="511"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Price</a:t>
              </a:r>
            </a:p>
          </p:txBody>
        </p:sp>
        <p:sp>
          <p:nvSpPr>
            <p:cNvPr id="31766" name="Oval 12"/>
            <p:cNvSpPr>
              <a:spLocks noChangeArrowheads="1"/>
            </p:cNvSpPr>
            <p:nvPr/>
          </p:nvSpPr>
          <p:spPr bwMode="auto">
            <a:xfrm>
              <a:off x="2480" y="1377"/>
              <a:ext cx="39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Features</a:t>
              </a:r>
            </a:p>
          </p:txBody>
        </p:sp>
        <p:sp>
          <p:nvSpPr>
            <p:cNvPr id="31767" name="Oval 13"/>
            <p:cNvSpPr>
              <a:spLocks noChangeArrowheads="1"/>
            </p:cNvSpPr>
            <p:nvPr/>
          </p:nvSpPr>
          <p:spPr bwMode="auto">
            <a:xfrm>
              <a:off x="1407" y="1377"/>
              <a:ext cx="47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Quality</a:t>
              </a:r>
            </a:p>
          </p:txBody>
        </p:sp>
        <p:sp>
          <p:nvSpPr>
            <p:cNvPr id="31768" name="Rectangle 15"/>
            <p:cNvSpPr>
              <a:spLocks noChangeArrowheads="1"/>
            </p:cNvSpPr>
            <p:nvPr/>
          </p:nvSpPr>
          <p:spPr bwMode="auto">
            <a:xfrm>
              <a:off x="2179" y="1750"/>
              <a:ext cx="1460" cy="1408"/>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1769" name="Rectangle 16"/>
            <p:cNvSpPr>
              <a:spLocks noChangeArrowheads="1"/>
            </p:cNvSpPr>
            <p:nvPr/>
          </p:nvSpPr>
          <p:spPr bwMode="auto">
            <a:xfrm>
              <a:off x="740" y="1750"/>
              <a:ext cx="1364" cy="1408"/>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70" name="Oval 17"/>
            <p:cNvSpPr>
              <a:spLocks noChangeArrowheads="1"/>
            </p:cNvSpPr>
            <p:nvPr/>
          </p:nvSpPr>
          <p:spPr bwMode="auto">
            <a:xfrm>
              <a:off x="2415" y="816"/>
              <a:ext cx="15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Reduce operational cost</a:t>
              </a:r>
            </a:p>
          </p:txBody>
        </p:sp>
        <p:sp>
          <p:nvSpPr>
            <p:cNvPr id="31771" name="Oval 18"/>
            <p:cNvSpPr>
              <a:spLocks noChangeArrowheads="1"/>
            </p:cNvSpPr>
            <p:nvPr/>
          </p:nvSpPr>
          <p:spPr bwMode="auto">
            <a:xfrm>
              <a:off x="786" y="704"/>
              <a:ext cx="77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traditional revenue sources</a:t>
              </a:r>
            </a:p>
          </p:txBody>
        </p:sp>
        <p:sp>
          <p:nvSpPr>
            <p:cNvPr id="31772" name="Oval 19"/>
            <p:cNvSpPr>
              <a:spLocks noChangeArrowheads="1"/>
            </p:cNvSpPr>
            <p:nvPr/>
          </p:nvSpPr>
          <p:spPr bwMode="auto">
            <a:xfrm>
              <a:off x="4014" y="819"/>
              <a:ext cx="110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Enhance customer value</a:t>
              </a:r>
            </a:p>
          </p:txBody>
        </p:sp>
        <p:sp>
          <p:nvSpPr>
            <p:cNvPr id="31773" name="Oval 20"/>
            <p:cNvSpPr>
              <a:spLocks noChangeArrowheads="1"/>
            </p:cNvSpPr>
            <p:nvPr/>
          </p:nvSpPr>
          <p:spPr bwMode="auto">
            <a:xfrm>
              <a:off x="1592" y="759"/>
              <a:ext cx="764"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Increase asset utilization</a:t>
              </a:r>
            </a:p>
          </p:txBody>
        </p:sp>
        <p:cxnSp>
          <p:nvCxnSpPr>
            <p:cNvPr id="31774" name="AutoShape 21"/>
            <p:cNvCxnSpPr>
              <a:cxnSpLocks noChangeShapeType="1"/>
              <a:stCxn id="31772" idx="1"/>
              <a:endCxn id="31763" idx="3"/>
            </p:cNvCxnSpPr>
            <p:nvPr/>
          </p:nvCxnSpPr>
          <p:spPr bwMode="auto">
            <a:xfrm rot="16200000" flipV="1">
              <a:off x="3777" y="438"/>
              <a:ext cx="227" cy="568"/>
            </a:xfrm>
            <a:prstGeom prst="curvedConnector2">
              <a:avLst/>
            </a:prstGeom>
            <a:noFill/>
            <a:ln w="3175">
              <a:solidFill>
                <a:srgbClr val="000000"/>
              </a:solidFill>
              <a:round/>
              <a:headEnd/>
              <a:tailEnd type="triangle" w="sm" len="med"/>
            </a:ln>
          </p:spPr>
        </p:cxnSp>
        <p:sp>
          <p:nvSpPr>
            <p:cNvPr id="31775" name="Rectangle 24"/>
            <p:cNvSpPr>
              <a:spLocks noChangeArrowheads="1"/>
            </p:cNvSpPr>
            <p:nvPr/>
          </p:nvSpPr>
          <p:spPr bwMode="auto">
            <a:xfrm rot="-5400000">
              <a:off x="2601" y="1222"/>
              <a:ext cx="551"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Learning and Growth</a:t>
              </a:r>
            </a:p>
          </p:txBody>
        </p:sp>
        <p:sp>
          <p:nvSpPr>
            <p:cNvPr id="31776" name="Oval 26"/>
            <p:cNvSpPr>
              <a:spLocks noChangeArrowheads="1"/>
            </p:cNvSpPr>
            <p:nvPr/>
          </p:nvSpPr>
          <p:spPr bwMode="auto">
            <a:xfrm>
              <a:off x="4032" y="3489"/>
              <a:ext cx="108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Relationship Capital</a:t>
              </a:r>
              <a:endParaRPr lang="en-US" sz="800">
                <a:solidFill>
                  <a:srgbClr val="000000"/>
                </a:solidFill>
                <a:latin typeface="Gill Sans MT"/>
              </a:endParaRPr>
            </a:p>
          </p:txBody>
        </p:sp>
        <p:sp>
          <p:nvSpPr>
            <p:cNvPr id="31777" name="Oval 27"/>
            <p:cNvSpPr>
              <a:spLocks noChangeArrowheads="1"/>
            </p:cNvSpPr>
            <p:nvPr/>
          </p:nvSpPr>
          <p:spPr bwMode="auto">
            <a:xfrm>
              <a:off x="948" y="3489"/>
              <a:ext cx="1016"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Human Capital</a:t>
              </a:r>
            </a:p>
          </p:txBody>
        </p:sp>
        <p:sp>
          <p:nvSpPr>
            <p:cNvPr id="31778" name="Oval 28"/>
            <p:cNvSpPr>
              <a:spLocks noChangeArrowheads="1"/>
            </p:cNvSpPr>
            <p:nvPr/>
          </p:nvSpPr>
          <p:spPr bwMode="auto">
            <a:xfrm>
              <a:off x="2987" y="3489"/>
              <a:ext cx="100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Intellectual Capital</a:t>
              </a:r>
            </a:p>
          </p:txBody>
        </p:sp>
        <p:sp>
          <p:nvSpPr>
            <p:cNvPr id="31779" name="Oval 29"/>
            <p:cNvSpPr>
              <a:spLocks noChangeArrowheads="1"/>
            </p:cNvSpPr>
            <p:nvPr/>
          </p:nvSpPr>
          <p:spPr bwMode="auto">
            <a:xfrm>
              <a:off x="2004" y="3489"/>
              <a:ext cx="93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Information Capital</a:t>
              </a:r>
            </a:p>
          </p:txBody>
        </p:sp>
        <p:sp>
          <p:nvSpPr>
            <p:cNvPr id="31780" name="Text Box 31"/>
            <p:cNvSpPr txBox="1">
              <a:spLocks noChangeArrowheads="1"/>
            </p:cNvSpPr>
            <p:nvPr/>
          </p:nvSpPr>
          <p:spPr bwMode="auto">
            <a:xfrm>
              <a:off x="2316" y="1746"/>
              <a:ext cx="1227" cy="266"/>
            </a:xfrm>
            <a:prstGeom prst="rect">
              <a:avLst/>
            </a:prstGeom>
            <a:noFill/>
            <a:ln w="9525">
              <a:noFill/>
              <a:miter lim="800000"/>
              <a:headEnd/>
              <a:tailEnd/>
            </a:ln>
          </p:spPr>
          <p:txBody>
            <a:bodyPr>
              <a:spAutoFit/>
            </a:bodyPr>
            <a:lstStyle/>
            <a:p>
              <a:pPr algn="ctr">
                <a:spcBef>
                  <a:spcPct val="50000"/>
                </a:spcBef>
              </a:pPr>
              <a:r>
                <a:rPr lang="en-US" sz="1200" b="1"/>
                <a:t>Customer Management Process</a:t>
              </a:r>
            </a:p>
          </p:txBody>
        </p:sp>
        <p:sp>
          <p:nvSpPr>
            <p:cNvPr id="31781" name="Text Box 32"/>
            <p:cNvSpPr txBox="1">
              <a:spLocks noChangeArrowheads="1"/>
            </p:cNvSpPr>
            <p:nvPr/>
          </p:nvSpPr>
          <p:spPr bwMode="auto">
            <a:xfrm>
              <a:off x="816" y="1740"/>
              <a:ext cx="1102" cy="266"/>
            </a:xfrm>
            <a:prstGeom prst="rect">
              <a:avLst/>
            </a:prstGeom>
            <a:noFill/>
            <a:ln w="9525">
              <a:noFill/>
              <a:miter lim="800000"/>
              <a:headEnd/>
              <a:tailEnd/>
            </a:ln>
          </p:spPr>
          <p:txBody>
            <a:bodyPr>
              <a:spAutoFit/>
            </a:bodyPr>
            <a:lstStyle/>
            <a:p>
              <a:pPr algn="ctr">
                <a:spcBef>
                  <a:spcPct val="50000"/>
                </a:spcBef>
              </a:pPr>
              <a:r>
                <a:rPr lang="en-US" sz="1200" b="1"/>
                <a:t>Operational Management Process</a:t>
              </a:r>
            </a:p>
          </p:txBody>
        </p:sp>
        <p:sp>
          <p:nvSpPr>
            <p:cNvPr id="31782" name="Oval 33"/>
            <p:cNvSpPr>
              <a:spLocks noChangeArrowheads="1"/>
            </p:cNvSpPr>
            <p:nvPr/>
          </p:nvSpPr>
          <p:spPr bwMode="auto">
            <a:xfrm>
              <a:off x="880" y="2063"/>
              <a:ext cx="111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Provide premium service to delight and retain valuable customers</a:t>
              </a:r>
            </a:p>
          </p:txBody>
        </p:sp>
        <p:sp>
          <p:nvSpPr>
            <p:cNvPr id="31783" name="Oval 34"/>
            <p:cNvSpPr>
              <a:spLocks noChangeArrowheads="1"/>
            </p:cNvSpPr>
            <p:nvPr/>
          </p:nvSpPr>
          <p:spPr bwMode="auto">
            <a:xfrm>
              <a:off x="821" y="2482"/>
              <a:ext cx="1216" cy="337"/>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efficiency and quality of business processes</a:t>
              </a:r>
            </a:p>
          </p:txBody>
        </p:sp>
        <p:sp>
          <p:nvSpPr>
            <p:cNvPr id="31784" name="Oval 35"/>
            <p:cNvSpPr>
              <a:spLocks noChangeArrowheads="1"/>
            </p:cNvSpPr>
            <p:nvPr/>
          </p:nvSpPr>
          <p:spPr bwMode="auto">
            <a:xfrm>
              <a:off x="880" y="2967"/>
              <a:ext cx="111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Risk Management</a:t>
              </a:r>
            </a:p>
          </p:txBody>
        </p:sp>
        <p:grpSp>
          <p:nvGrpSpPr>
            <p:cNvPr id="31785" name="Group 36"/>
            <p:cNvGrpSpPr>
              <a:grpSpLocks/>
            </p:cNvGrpSpPr>
            <p:nvPr/>
          </p:nvGrpSpPr>
          <p:grpSpPr bwMode="auto">
            <a:xfrm>
              <a:off x="2237" y="2144"/>
              <a:ext cx="1352" cy="802"/>
              <a:chOff x="2237" y="2144"/>
              <a:chExt cx="1352" cy="802"/>
            </a:xfrm>
          </p:grpSpPr>
          <p:sp>
            <p:nvSpPr>
              <p:cNvPr id="31786" name="Oval 37"/>
              <p:cNvSpPr>
                <a:spLocks noChangeArrowheads="1"/>
              </p:cNvSpPr>
              <p:nvPr/>
            </p:nvSpPr>
            <p:spPr bwMode="auto">
              <a:xfrm>
                <a:off x="2237" y="2144"/>
                <a:ext cx="1352"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Consistently deliver the full value proposition</a:t>
                </a:r>
              </a:p>
            </p:txBody>
          </p:sp>
          <p:sp>
            <p:nvSpPr>
              <p:cNvPr id="31787" name="Oval 38"/>
              <p:cNvSpPr>
                <a:spLocks noChangeArrowheads="1"/>
              </p:cNvSpPr>
              <p:nvPr/>
            </p:nvSpPr>
            <p:spPr bwMode="auto">
              <a:xfrm>
                <a:off x="2237" y="2500"/>
                <a:ext cx="13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Maintain existing relationships</a:t>
                </a:r>
              </a:p>
            </p:txBody>
          </p:sp>
          <p:sp>
            <p:nvSpPr>
              <p:cNvPr id="31788" name="Oval 39"/>
              <p:cNvSpPr>
                <a:spLocks noChangeArrowheads="1"/>
              </p:cNvSpPr>
              <p:nvPr/>
            </p:nvSpPr>
            <p:spPr bwMode="auto">
              <a:xfrm>
                <a:off x="2237" y="2722"/>
                <a:ext cx="1352" cy="224"/>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Identify and recognize high-potential relationships</a:t>
                </a:r>
              </a:p>
            </p:txBody>
          </p:sp>
        </p:grpSp>
      </p:grpSp>
      <p:cxnSp>
        <p:nvCxnSpPr>
          <p:cNvPr id="31746" name="AutoShape 21"/>
          <p:cNvCxnSpPr>
            <a:cxnSpLocks noChangeShapeType="1"/>
            <a:stCxn id="31770" idx="7"/>
          </p:cNvCxnSpPr>
          <p:nvPr/>
        </p:nvCxnSpPr>
        <p:spPr bwMode="auto">
          <a:xfrm rot="16200000" flipV="1">
            <a:off x="5684838" y="960438"/>
            <a:ext cx="274637" cy="484187"/>
          </a:xfrm>
          <a:prstGeom prst="curvedConnector2">
            <a:avLst/>
          </a:prstGeom>
          <a:noFill/>
          <a:ln w="3175">
            <a:solidFill>
              <a:srgbClr val="000000"/>
            </a:solidFill>
            <a:round/>
            <a:headEnd/>
            <a:tailEnd type="triangle" w="sm" len="med"/>
          </a:ln>
        </p:spPr>
      </p:cxnSp>
      <p:cxnSp>
        <p:nvCxnSpPr>
          <p:cNvPr id="31747" name="AutoShape 21"/>
          <p:cNvCxnSpPr>
            <a:cxnSpLocks noChangeShapeType="1"/>
            <a:stCxn id="31773" idx="7"/>
          </p:cNvCxnSpPr>
          <p:nvPr/>
        </p:nvCxnSpPr>
        <p:spPr bwMode="auto">
          <a:xfrm rot="5400000" flipH="1" flipV="1">
            <a:off x="3520281" y="981869"/>
            <a:ext cx="238125" cy="338138"/>
          </a:xfrm>
          <a:prstGeom prst="curvedConnector2">
            <a:avLst/>
          </a:prstGeom>
          <a:noFill/>
          <a:ln w="3175">
            <a:solidFill>
              <a:srgbClr val="000000"/>
            </a:solidFill>
            <a:round/>
            <a:headEnd/>
            <a:tailEnd type="triangle" w="sm" len="med"/>
          </a:ln>
        </p:spPr>
      </p:cxnSp>
      <p:cxnSp>
        <p:nvCxnSpPr>
          <p:cNvPr id="31748" name="AutoShape 21"/>
          <p:cNvCxnSpPr>
            <a:cxnSpLocks noChangeShapeType="1"/>
            <a:stCxn id="31771" idx="7"/>
            <a:endCxn id="31763" idx="1"/>
          </p:cNvCxnSpPr>
          <p:nvPr/>
        </p:nvCxnSpPr>
        <p:spPr bwMode="auto">
          <a:xfrm rot="5400000" flipH="1" flipV="1">
            <a:off x="2668588" y="365125"/>
            <a:ext cx="252412" cy="1423988"/>
          </a:xfrm>
          <a:prstGeom prst="curvedConnector2">
            <a:avLst/>
          </a:prstGeom>
          <a:noFill/>
          <a:ln w="3175">
            <a:solidFill>
              <a:srgbClr val="000000"/>
            </a:solidFill>
            <a:round/>
            <a:headEnd/>
            <a:tailEnd type="triangle" w="sm" len="med"/>
          </a:ln>
        </p:spPr>
      </p:cxnSp>
      <p:sp>
        <p:nvSpPr>
          <p:cNvPr id="31749" name="Oval 10"/>
          <p:cNvSpPr>
            <a:spLocks noChangeArrowheads="1"/>
          </p:cNvSpPr>
          <p:nvPr/>
        </p:nvSpPr>
        <p:spPr bwMode="auto">
          <a:xfrm>
            <a:off x="6016625" y="2284413"/>
            <a:ext cx="954088" cy="19367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Service</a:t>
            </a:r>
          </a:p>
        </p:txBody>
      </p:sp>
      <p:sp>
        <p:nvSpPr>
          <p:cNvPr id="31750" name="Oval 12"/>
          <p:cNvSpPr>
            <a:spLocks noChangeArrowheads="1"/>
          </p:cNvSpPr>
          <p:nvPr/>
        </p:nvSpPr>
        <p:spPr bwMode="auto">
          <a:xfrm>
            <a:off x="7048500" y="2284413"/>
            <a:ext cx="836613" cy="19526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Partnership</a:t>
            </a:r>
          </a:p>
        </p:txBody>
      </p:sp>
      <p:sp>
        <p:nvSpPr>
          <p:cNvPr id="31751" name="Text Box 7"/>
          <p:cNvSpPr txBox="1">
            <a:spLocks noChangeArrowheads="1"/>
          </p:cNvSpPr>
          <p:nvPr/>
        </p:nvSpPr>
        <p:spPr bwMode="auto">
          <a:xfrm>
            <a:off x="1044575" y="2538413"/>
            <a:ext cx="3708400" cy="230187"/>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Product / Service Attributes</a:t>
            </a:r>
          </a:p>
        </p:txBody>
      </p:sp>
      <p:sp>
        <p:nvSpPr>
          <p:cNvPr id="31752" name="Text Box 7"/>
          <p:cNvSpPr txBox="1">
            <a:spLocks noChangeArrowheads="1"/>
          </p:cNvSpPr>
          <p:nvPr/>
        </p:nvSpPr>
        <p:spPr bwMode="auto">
          <a:xfrm>
            <a:off x="5111750" y="2549525"/>
            <a:ext cx="3708400" cy="231775"/>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Relationship</a:t>
            </a:r>
          </a:p>
        </p:txBody>
      </p:sp>
      <p:sp>
        <p:nvSpPr>
          <p:cNvPr id="31753" name="Rectangle 14"/>
          <p:cNvSpPr>
            <a:spLocks noChangeArrowheads="1"/>
          </p:cNvSpPr>
          <p:nvPr/>
        </p:nvSpPr>
        <p:spPr bwMode="auto">
          <a:xfrm>
            <a:off x="6011863" y="2924175"/>
            <a:ext cx="2447925" cy="2447925"/>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54" name="Text Box 30"/>
          <p:cNvSpPr txBox="1">
            <a:spLocks noChangeArrowheads="1"/>
          </p:cNvSpPr>
          <p:nvPr/>
        </p:nvSpPr>
        <p:spPr bwMode="auto">
          <a:xfrm>
            <a:off x="6296025" y="2924175"/>
            <a:ext cx="1779588" cy="739775"/>
          </a:xfrm>
          <a:prstGeom prst="rect">
            <a:avLst/>
          </a:prstGeom>
          <a:noFill/>
          <a:ln w="9525">
            <a:noFill/>
            <a:miter lim="800000"/>
            <a:headEnd/>
            <a:tailEnd/>
          </a:ln>
        </p:spPr>
        <p:txBody>
          <a:bodyPr>
            <a:spAutoFit/>
          </a:bodyPr>
          <a:lstStyle/>
          <a:p>
            <a:pPr algn="ctr">
              <a:spcBef>
                <a:spcPct val="50000"/>
              </a:spcBef>
            </a:pPr>
            <a:r>
              <a:rPr lang="en-US" sz="1200" b="1"/>
              <a:t>Regulatory and Social Processes</a:t>
            </a:r>
          </a:p>
          <a:p>
            <a:pPr algn="ctr">
              <a:spcBef>
                <a:spcPct val="50000"/>
              </a:spcBef>
            </a:pPr>
            <a:endParaRPr lang="en-US" sz="1200" b="1"/>
          </a:p>
        </p:txBody>
      </p:sp>
      <p:sp>
        <p:nvSpPr>
          <p:cNvPr id="31755" name="Oval 41"/>
          <p:cNvSpPr>
            <a:spLocks noChangeArrowheads="1"/>
          </p:cNvSpPr>
          <p:nvPr/>
        </p:nvSpPr>
        <p:spPr bwMode="auto">
          <a:xfrm>
            <a:off x="6037263" y="3570288"/>
            <a:ext cx="2338387" cy="3905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Working environment (Safety and Health)</a:t>
            </a:r>
          </a:p>
        </p:txBody>
      </p:sp>
      <p:sp>
        <p:nvSpPr>
          <p:cNvPr id="31756" name="Oval 42"/>
          <p:cNvSpPr>
            <a:spLocks noChangeArrowheads="1"/>
          </p:cNvSpPr>
          <p:nvPr/>
        </p:nvSpPr>
        <p:spPr bwMode="auto">
          <a:xfrm>
            <a:off x="6073775" y="436880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Employment</a:t>
            </a:r>
          </a:p>
        </p:txBody>
      </p:sp>
      <p:sp>
        <p:nvSpPr>
          <p:cNvPr id="31757" name="Oval 43"/>
          <p:cNvSpPr>
            <a:spLocks noChangeArrowheads="1"/>
          </p:cNvSpPr>
          <p:nvPr/>
        </p:nvSpPr>
        <p:spPr bwMode="auto">
          <a:xfrm>
            <a:off x="6073775" y="494665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Community</a:t>
            </a:r>
          </a:p>
        </p:txBody>
      </p:sp>
      <p:sp>
        <p:nvSpPr>
          <p:cNvPr id="31758"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Strategy Map</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3"/>
          <p:cNvGrpSpPr>
            <a:grpSpLocks/>
          </p:cNvGrpSpPr>
          <p:nvPr/>
        </p:nvGrpSpPr>
        <p:grpSpPr bwMode="auto">
          <a:xfrm>
            <a:off x="1697038" y="862013"/>
            <a:ext cx="4114800" cy="5113337"/>
            <a:chOff x="590" y="542"/>
            <a:chExt cx="2373" cy="2949"/>
          </a:xfrm>
        </p:grpSpPr>
        <p:sp>
          <p:nvSpPr>
            <p:cNvPr id="33815" name="Rectangle 8"/>
            <p:cNvSpPr>
              <a:spLocks noChangeArrowheads="1"/>
            </p:cNvSpPr>
            <p:nvPr/>
          </p:nvSpPr>
          <p:spPr bwMode="auto">
            <a:xfrm rot="-5400000">
              <a:off x="863" y="270"/>
              <a:ext cx="1827" cy="23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816" name="Rectangle 15"/>
            <p:cNvSpPr>
              <a:spLocks noChangeArrowheads="1"/>
            </p:cNvSpPr>
            <p:nvPr/>
          </p:nvSpPr>
          <p:spPr bwMode="auto">
            <a:xfrm>
              <a:off x="590" y="2467"/>
              <a:ext cx="2373" cy="1024"/>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grpSp>
      <p:sp>
        <p:nvSpPr>
          <p:cNvPr id="33794" name="Text Box 9"/>
          <p:cNvSpPr txBox="1">
            <a:spLocks noChangeArrowheads="1"/>
          </p:cNvSpPr>
          <p:nvPr/>
        </p:nvSpPr>
        <p:spPr bwMode="auto">
          <a:xfrm>
            <a:off x="2663825" y="89852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(Vertical)</a:t>
            </a:r>
          </a:p>
        </p:txBody>
      </p:sp>
      <p:sp>
        <p:nvSpPr>
          <p:cNvPr id="2" name="TextBox 1"/>
          <p:cNvSpPr txBox="1"/>
          <p:nvPr/>
        </p:nvSpPr>
        <p:spPr>
          <a:xfrm>
            <a:off x="2426328"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Online order Submission</a:t>
            </a:r>
          </a:p>
        </p:txBody>
      </p:sp>
      <p:sp>
        <p:nvSpPr>
          <p:cNvPr id="33796" name="Rectangle 8"/>
          <p:cNvSpPr>
            <a:spLocks noChangeArrowheads="1"/>
          </p:cNvSpPr>
          <p:nvPr/>
        </p:nvSpPr>
        <p:spPr bwMode="auto">
          <a:xfrm rot="-5400000">
            <a:off x="5371307" y="2045493"/>
            <a:ext cx="3168650" cy="849313"/>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7" name="Left Arrow 2"/>
          <p:cNvSpPr>
            <a:spLocks noChangeArrowheads="1"/>
          </p:cNvSpPr>
          <p:nvPr/>
        </p:nvSpPr>
        <p:spPr bwMode="auto">
          <a:xfrm>
            <a:off x="5810250" y="2085975"/>
            <a:ext cx="720725" cy="647700"/>
          </a:xfrm>
          <a:prstGeom prst="leftArrow">
            <a:avLst>
              <a:gd name="adj1" fmla="val 50000"/>
              <a:gd name="adj2" fmla="val 50074"/>
            </a:avLst>
          </a:prstGeom>
          <a:gradFill rotWithShape="0">
            <a:gsLst>
              <a:gs pos="0">
                <a:srgbClr val="FFFFFF"/>
              </a:gs>
              <a:gs pos="100000">
                <a:srgbClr val="FFFF99"/>
              </a:gs>
            </a:gsLst>
            <a:path path="rect">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8" name="Rectangle 8"/>
          <p:cNvSpPr>
            <a:spLocks noChangeArrowheads="1"/>
          </p:cNvSpPr>
          <p:nvPr/>
        </p:nvSpPr>
        <p:spPr bwMode="auto">
          <a:xfrm rot="-5400000">
            <a:off x="6080125" y="4673601"/>
            <a:ext cx="1774825" cy="825500"/>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3799" name="Left Arrow 49"/>
          <p:cNvSpPr>
            <a:spLocks noChangeArrowheads="1"/>
          </p:cNvSpPr>
          <p:nvPr/>
        </p:nvSpPr>
        <p:spPr bwMode="auto">
          <a:xfrm>
            <a:off x="5811838" y="4819650"/>
            <a:ext cx="742950" cy="647700"/>
          </a:xfrm>
          <a:prstGeom prst="leftArrow">
            <a:avLst>
              <a:gd name="adj1" fmla="val 50000"/>
              <a:gd name="adj2" fmla="val 50072"/>
            </a:avLst>
          </a:prstGeom>
          <a:gradFill rotWithShape="0">
            <a:gsLst>
              <a:gs pos="0">
                <a:srgbClr val="FFFFFF"/>
              </a:gs>
              <a:gs pos="100000">
                <a:srgbClr val="CCCCFF"/>
              </a:gs>
            </a:gsLst>
            <a:path path="rect">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55" name="TextBox 54"/>
          <p:cNvSpPr txBox="1"/>
          <p:nvPr/>
        </p:nvSpPr>
        <p:spPr>
          <a:xfrm>
            <a:off x="3168235" y="1365443"/>
            <a:ext cx="460800"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Order status checking</a:t>
            </a:r>
          </a:p>
        </p:txBody>
      </p:sp>
      <p:sp>
        <p:nvSpPr>
          <p:cNvPr id="57" name="TextBox 56"/>
          <p:cNvSpPr txBox="1"/>
          <p:nvPr/>
        </p:nvSpPr>
        <p:spPr>
          <a:xfrm>
            <a:off x="3909277"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Integration with Procurement system</a:t>
            </a:r>
          </a:p>
        </p:txBody>
      </p:sp>
      <p:sp>
        <p:nvSpPr>
          <p:cNvPr id="58" name="TextBox 57"/>
          <p:cNvSpPr txBox="1"/>
          <p:nvPr/>
        </p:nvSpPr>
        <p:spPr>
          <a:xfrm>
            <a:off x="4651185"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Port operator management</a:t>
            </a:r>
          </a:p>
        </p:txBody>
      </p:sp>
      <p:sp>
        <p:nvSpPr>
          <p:cNvPr id="33803" name="TextBox 3"/>
          <p:cNvSpPr txBox="1">
            <a:spLocks noChangeArrowheads="1"/>
          </p:cNvSpPr>
          <p:nvPr/>
        </p:nvSpPr>
        <p:spPr bwMode="auto">
          <a:xfrm>
            <a:off x="1841500" y="3309938"/>
            <a:ext cx="1184275" cy="522287"/>
          </a:xfrm>
          <a:prstGeom prst="rect">
            <a:avLst/>
          </a:prstGeom>
          <a:solidFill>
            <a:schemeClr val="bg1"/>
          </a:solidFill>
          <a:ln w="9525">
            <a:solidFill>
              <a:schemeClr val="tx1"/>
            </a:solidFill>
            <a:miter lim="800000"/>
            <a:headEnd/>
            <a:tailEnd/>
          </a:ln>
        </p:spPr>
        <p:txBody>
          <a:bodyPr>
            <a:spAutoFit/>
          </a:bodyPr>
          <a:lstStyle/>
          <a:p>
            <a:r>
              <a:rPr lang="en-US" sz="1000" b="1" dirty="0">
                <a:solidFill>
                  <a:srgbClr val="000000"/>
                </a:solidFill>
                <a:latin typeface="Gill Sans MT"/>
              </a:rPr>
              <a:t>Order</a:t>
            </a:r>
            <a:r>
              <a:rPr lang="en-US" dirty="0">
                <a:latin typeface="Gill Sans MT"/>
              </a:rPr>
              <a:t> </a:t>
            </a:r>
            <a:r>
              <a:rPr lang="en-US" sz="1000" b="1" dirty="0">
                <a:solidFill>
                  <a:srgbClr val="000000"/>
                </a:solidFill>
                <a:latin typeface="Gill Sans MT"/>
              </a:rPr>
              <a:t>processing</a:t>
            </a:r>
          </a:p>
        </p:txBody>
      </p:sp>
      <p:sp>
        <p:nvSpPr>
          <p:cNvPr id="33804" name="Text Box 9"/>
          <p:cNvSpPr txBox="1">
            <a:spLocks noChangeArrowheads="1"/>
          </p:cNvSpPr>
          <p:nvPr/>
        </p:nvSpPr>
        <p:spPr bwMode="auto">
          <a:xfrm>
            <a:off x="2663825" y="294957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(Horizontal)</a:t>
            </a:r>
          </a:p>
        </p:txBody>
      </p:sp>
      <p:sp>
        <p:nvSpPr>
          <p:cNvPr id="33805" name="TextBox 59"/>
          <p:cNvSpPr txBox="1">
            <a:spLocks noChangeArrowheads="1"/>
          </p:cNvSpPr>
          <p:nvPr/>
        </p:nvSpPr>
        <p:spPr bwMode="auto">
          <a:xfrm>
            <a:off x="3200400" y="3309938"/>
            <a:ext cx="1106488"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Vessel and container management</a:t>
            </a:r>
          </a:p>
        </p:txBody>
      </p:sp>
      <p:sp>
        <p:nvSpPr>
          <p:cNvPr id="33806" name="TextBox 60"/>
          <p:cNvSpPr txBox="1">
            <a:spLocks noChangeArrowheads="1"/>
          </p:cNvSpPr>
          <p:nvPr/>
        </p:nvSpPr>
        <p:spPr bwMode="auto">
          <a:xfrm>
            <a:off x="4560888" y="3311525"/>
            <a:ext cx="1106487" cy="520700"/>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Summary reports generation</a:t>
            </a:r>
          </a:p>
        </p:txBody>
      </p:sp>
      <p:sp>
        <p:nvSpPr>
          <p:cNvPr id="33807" name="TextBox 61"/>
          <p:cNvSpPr txBox="1">
            <a:spLocks noChangeArrowheads="1"/>
          </p:cNvSpPr>
          <p:nvPr/>
        </p:nvSpPr>
        <p:spPr bwMode="auto">
          <a:xfrm>
            <a:off x="1816100" y="43180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Information Technology management</a:t>
            </a:r>
          </a:p>
        </p:txBody>
      </p:sp>
      <p:sp>
        <p:nvSpPr>
          <p:cNvPr id="33808" name="TextBox 62"/>
          <p:cNvSpPr txBox="1">
            <a:spLocks noChangeArrowheads="1"/>
          </p:cNvSpPr>
          <p:nvPr/>
        </p:nvSpPr>
        <p:spPr bwMode="auto">
          <a:xfrm>
            <a:off x="3200400" y="432435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Human resource management</a:t>
            </a:r>
          </a:p>
        </p:txBody>
      </p:sp>
      <p:sp>
        <p:nvSpPr>
          <p:cNvPr id="33809" name="TextBox 63"/>
          <p:cNvSpPr txBox="1">
            <a:spLocks noChangeArrowheads="1"/>
          </p:cNvSpPr>
          <p:nvPr/>
        </p:nvSpPr>
        <p:spPr bwMode="auto">
          <a:xfrm>
            <a:off x="4583113" y="4324350"/>
            <a:ext cx="1106487"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Organization &amp; development</a:t>
            </a:r>
          </a:p>
        </p:txBody>
      </p:sp>
      <p:sp>
        <p:nvSpPr>
          <p:cNvPr id="33810" name="TextBox 64"/>
          <p:cNvSpPr txBox="1">
            <a:spLocks noChangeArrowheads="1"/>
          </p:cNvSpPr>
          <p:nvPr/>
        </p:nvSpPr>
        <p:spPr bwMode="auto">
          <a:xfrm>
            <a:off x="1816100" y="51435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Finance</a:t>
            </a:r>
          </a:p>
        </p:txBody>
      </p:sp>
      <p:sp>
        <p:nvSpPr>
          <p:cNvPr id="33811" name="TextBox 65"/>
          <p:cNvSpPr txBox="1">
            <a:spLocks noChangeArrowheads="1"/>
          </p:cNvSpPr>
          <p:nvPr/>
        </p:nvSpPr>
        <p:spPr bwMode="auto">
          <a:xfrm>
            <a:off x="3200400" y="5140325"/>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Administrative services</a:t>
            </a:r>
          </a:p>
        </p:txBody>
      </p:sp>
      <p:sp>
        <p:nvSpPr>
          <p:cNvPr id="33812" name="TextBox 5"/>
          <p:cNvSpPr txBox="1">
            <a:spLocks noChangeArrowheads="1"/>
          </p:cNvSpPr>
          <p:nvPr/>
        </p:nvSpPr>
        <p:spPr bwMode="auto">
          <a:xfrm>
            <a:off x="6632575" y="1203325"/>
            <a:ext cx="646113" cy="2611438"/>
          </a:xfrm>
          <a:prstGeom prst="rect">
            <a:avLst/>
          </a:prstGeom>
          <a:noFill/>
          <a:ln w="9525">
            <a:noFill/>
            <a:miter lim="800000"/>
            <a:headEnd/>
            <a:tailEnd/>
          </a:ln>
        </p:spPr>
        <p:txBody>
          <a:bodyPr vert="eaVert">
            <a:spAutoFit/>
          </a:bodyPr>
          <a:lstStyle/>
          <a:p>
            <a:r>
              <a:rPr lang="en-US" sz="1000" b="1">
                <a:solidFill>
                  <a:srgbClr val="000000"/>
                </a:solidFill>
                <a:latin typeface="Gill Sans MT"/>
              </a:rPr>
              <a:t>External: Customers, Port Operators, Tow head operators, Sales team, Order processing </a:t>
            </a:r>
            <a:r>
              <a:rPr lang="en-US" altLang="zh-CN" sz="1000" b="1">
                <a:solidFill>
                  <a:srgbClr val="000000"/>
                </a:solidFill>
                <a:latin typeface="Gill Sans MT"/>
                <a:cs typeface="华文新魏"/>
              </a:rPr>
              <a:t>team</a:t>
            </a:r>
            <a:endParaRPr lang="en-US" sz="1000" b="1">
              <a:solidFill>
                <a:srgbClr val="000000"/>
              </a:solidFill>
              <a:latin typeface="Gill Sans MT"/>
            </a:endParaRPr>
          </a:p>
        </p:txBody>
      </p:sp>
      <p:sp>
        <p:nvSpPr>
          <p:cNvPr id="33813" name="TextBox 75"/>
          <p:cNvSpPr txBox="1">
            <a:spLocks noChangeArrowheads="1"/>
          </p:cNvSpPr>
          <p:nvPr/>
        </p:nvSpPr>
        <p:spPr bwMode="auto">
          <a:xfrm>
            <a:off x="6786563" y="4324350"/>
            <a:ext cx="338137" cy="1531938"/>
          </a:xfrm>
          <a:prstGeom prst="rect">
            <a:avLst/>
          </a:prstGeom>
          <a:noFill/>
          <a:ln w="9525">
            <a:noFill/>
            <a:miter lim="800000"/>
            <a:headEnd/>
            <a:tailEnd/>
          </a:ln>
        </p:spPr>
        <p:txBody>
          <a:bodyPr vert="eaVert">
            <a:spAutoFit/>
          </a:bodyPr>
          <a:lstStyle/>
          <a:p>
            <a:r>
              <a:rPr lang="en-US" sz="1000" b="1">
                <a:solidFill>
                  <a:srgbClr val="000000"/>
                </a:solidFill>
                <a:latin typeface="Gill Sans MT"/>
              </a:rPr>
              <a:t>Internal: SGLines Staff</a:t>
            </a:r>
          </a:p>
        </p:txBody>
      </p:sp>
      <p:sp>
        <p:nvSpPr>
          <p:cNvPr id="33814"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Business Reference Model</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Up Arrow 5"/>
          <p:cNvSpPr>
            <a:spLocks noChangeArrowheads="1"/>
          </p:cNvSpPr>
          <p:nvPr/>
        </p:nvSpPr>
        <p:spPr bwMode="auto">
          <a:xfrm>
            <a:off x="3725863" y="341313"/>
            <a:ext cx="1871662" cy="6459537"/>
          </a:xfrm>
          <a:prstGeom prst="upArrow">
            <a:avLst>
              <a:gd name="adj1" fmla="val 50000"/>
              <a:gd name="adj2" fmla="val 50011"/>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2" name="Right Triangle 6"/>
          <p:cNvSpPr>
            <a:spLocks noChangeArrowheads="1"/>
          </p:cNvSpPr>
          <p:nvPr/>
        </p:nvSpPr>
        <p:spPr bwMode="auto">
          <a:xfrm>
            <a:off x="4751388" y="779463"/>
            <a:ext cx="1944687"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 name="Trapezoid 2"/>
          <p:cNvSpPr/>
          <p:nvPr/>
        </p:nvSpPr>
        <p:spPr bwMode="auto">
          <a:xfrm>
            <a:off x="1763713" y="3294063"/>
            <a:ext cx="5761037" cy="1173162"/>
          </a:xfrm>
          <a:prstGeom prst="trapezoid">
            <a:avLst>
              <a:gd name="adj" fmla="val 66135"/>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5" name="Trapezoid 4"/>
          <p:cNvSpPr/>
          <p:nvPr/>
        </p:nvSpPr>
        <p:spPr bwMode="auto">
          <a:xfrm>
            <a:off x="827088" y="4878388"/>
            <a:ext cx="7705725" cy="1589087"/>
          </a:xfrm>
          <a:prstGeom prst="trapezoid">
            <a:avLst>
              <a:gd name="adj" fmla="val 50864"/>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35845" name="Right Triangle 8"/>
          <p:cNvSpPr>
            <a:spLocks noChangeArrowheads="1"/>
          </p:cNvSpPr>
          <p:nvPr/>
        </p:nvSpPr>
        <p:spPr bwMode="auto">
          <a:xfrm flipH="1">
            <a:off x="2644775" y="779463"/>
            <a:ext cx="1947863"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5846" name="Rectangle 16"/>
          <p:cNvSpPr>
            <a:spLocks noChangeArrowheads="1"/>
          </p:cNvSpPr>
          <p:nvPr/>
        </p:nvSpPr>
        <p:spPr bwMode="auto">
          <a:xfrm>
            <a:off x="1908175"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7" name="Text Box 32"/>
          <p:cNvSpPr txBox="1">
            <a:spLocks noChangeArrowheads="1"/>
          </p:cNvSpPr>
          <p:nvPr/>
        </p:nvSpPr>
        <p:spPr bwMode="auto">
          <a:xfrm>
            <a:off x="1908175" y="1427163"/>
            <a:ext cx="2117725" cy="461962"/>
          </a:xfrm>
          <a:prstGeom prst="rect">
            <a:avLst/>
          </a:prstGeom>
          <a:noFill/>
          <a:ln w="9525">
            <a:noFill/>
            <a:miter lim="800000"/>
            <a:headEnd/>
            <a:tailEnd/>
          </a:ln>
        </p:spPr>
        <p:txBody>
          <a:bodyPr>
            <a:spAutoFit/>
          </a:bodyPr>
          <a:lstStyle/>
          <a:p>
            <a:pPr algn="ctr">
              <a:spcBef>
                <a:spcPct val="50000"/>
              </a:spcBef>
            </a:pPr>
            <a:r>
              <a:rPr lang="en-US" sz="1200" b="1"/>
              <a:t>Mission and Business Results</a:t>
            </a:r>
          </a:p>
        </p:txBody>
      </p:sp>
      <p:sp>
        <p:nvSpPr>
          <p:cNvPr id="35848" name="TextBox 11"/>
          <p:cNvSpPr txBox="1">
            <a:spLocks noChangeArrowheads="1"/>
          </p:cNvSpPr>
          <p:nvPr/>
        </p:nvSpPr>
        <p:spPr bwMode="auto">
          <a:xfrm>
            <a:off x="2016125" y="2011363"/>
            <a:ext cx="1911350" cy="831850"/>
          </a:xfrm>
          <a:prstGeom prst="rect">
            <a:avLst/>
          </a:prstGeom>
          <a:noFill/>
          <a:ln w="9525">
            <a:noFill/>
            <a:miter lim="800000"/>
            <a:headEnd/>
            <a:tailEnd/>
          </a:ln>
        </p:spPr>
        <p:txBody>
          <a:bodyPr>
            <a:spAutoFit/>
          </a:bodyPr>
          <a:lstStyle/>
          <a:p>
            <a:r>
              <a:rPr lang="en-US" sz="1200" b="1">
                <a:latin typeface="Gill Sans MT"/>
              </a:rPr>
              <a:t>Services for customers</a:t>
            </a:r>
          </a:p>
          <a:p>
            <a:r>
              <a:rPr lang="en-US" sz="1200" b="1">
                <a:latin typeface="Gill Sans MT"/>
              </a:rPr>
              <a:t>Services for partners</a:t>
            </a:r>
          </a:p>
          <a:p>
            <a:r>
              <a:rPr lang="en-US" sz="1200" b="1">
                <a:latin typeface="Gill Sans MT"/>
              </a:rPr>
              <a:t>Staff services</a:t>
            </a:r>
          </a:p>
          <a:p>
            <a:r>
              <a:rPr lang="en-US" sz="1200" b="1">
                <a:latin typeface="Gill Sans MT"/>
              </a:rPr>
              <a:t>Management reporting</a:t>
            </a:r>
          </a:p>
        </p:txBody>
      </p:sp>
      <p:sp>
        <p:nvSpPr>
          <p:cNvPr id="35849" name="Rectangle 16"/>
          <p:cNvSpPr>
            <a:spLocks noChangeArrowheads="1"/>
          </p:cNvSpPr>
          <p:nvPr/>
        </p:nvSpPr>
        <p:spPr bwMode="auto">
          <a:xfrm>
            <a:off x="5226050"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50" name="Text Box 32"/>
          <p:cNvSpPr txBox="1">
            <a:spLocks noChangeArrowheads="1"/>
          </p:cNvSpPr>
          <p:nvPr/>
        </p:nvSpPr>
        <p:spPr bwMode="auto">
          <a:xfrm>
            <a:off x="5226050" y="1427163"/>
            <a:ext cx="2117725" cy="277812"/>
          </a:xfrm>
          <a:prstGeom prst="rect">
            <a:avLst/>
          </a:prstGeom>
          <a:noFill/>
          <a:ln w="9525">
            <a:noFill/>
            <a:miter lim="800000"/>
            <a:headEnd/>
            <a:tailEnd/>
          </a:ln>
        </p:spPr>
        <p:txBody>
          <a:bodyPr>
            <a:spAutoFit/>
          </a:bodyPr>
          <a:lstStyle/>
          <a:p>
            <a:pPr algn="ctr">
              <a:spcBef>
                <a:spcPct val="50000"/>
              </a:spcBef>
            </a:pPr>
            <a:r>
              <a:rPr lang="en-US" sz="1200" b="1"/>
              <a:t>Customer Results</a:t>
            </a:r>
          </a:p>
        </p:txBody>
      </p:sp>
      <p:sp>
        <p:nvSpPr>
          <p:cNvPr id="35851" name="TextBox 14"/>
          <p:cNvSpPr txBox="1">
            <a:spLocks noChangeArrowheads="1"/>
          </p:cNvSpPr>
          <p:nvPr/>
        </p:nvSpPr>
        <p:spPr bwMode="auto">
          <a:xfrm>
            <a:off x="5334000" y="2011363"/>
            <a:ext cx="1912938" cy="831850"/>
          </a:xfrm>
          <a:prstGeom prst="rect">
            <a:avLst/>
          </a:prstGeom>
          <a:noFill/>
          <a:ln w="9525">
            <a:noFill/>
            <a:miter lim="800000"/>
            <a:headEnd/>
            <a:tailEnd/>
          </a:ln>
        </p:spPr>
        <p:txBody>
          <a:bodyPr>
            <a:spAutoFit/>
          </a:bodyPr>
          <a:lstStyle/>
          <a:p>
            <a:r>
              <a:rPr lang="en-US" sz="1200" b="1">
                <a:latin typeface="Gill Sans MT"/>
              </a:rPr>
              <a:t>Customer Benefit</a:t>
            </a:r>
          </a:p>
          <a:p>
            <a:r>
              <a:rPr lang="en-US" sz="1200" b="1">
                <a:latin typeface="Gill Sans MT"/>
              </a:rPr>
              <a:t>Service Quality</a:t>
            </a:r>
          </a:p>
          <a:p>
            <a:r>
              <a:rPr lang="en-US" sz="1200" b="1">
                <a:latin typeface="Gill Sans MT"/>
              </a:rPr>
              <a:t>Service Accessibility</a:t>
            </a:r>
          </a:p>
          <a:p>
            <a:r>
              <a:rPr lang="en-US" sz="1200" b="1">
                <a:latin typeface="Gill Sans MT"/>
              </a:rPr>
              <a:t>Service Coverage</a:t>
            </a:r>
          </a:p>
        </p:txBody>
      </p:sp>
      <p:sp>
        <p:nvSpPr>
          <p:cNvPr id="35852" name="Rectangle 16"/>
          <p:cNvSpPr>
            <a:spLocks noChangeArrowheads="1"/>
          </p:cNvSpPr>
          <p:nvPr/>
        </p:nvSpPr>
        <p:spPr bwMode="auto">
          <a:xfrm>
            <a:off x="2660650" y="3389313"/>
            <a:ext cx="4035425" cy="1030287"/>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5853" name="Text Box 32"/>
          <p:cNvSpPr txBox="1">
            <a:spLocks noChangeArrowheads="1"/>
          </p:cNvSpPr>
          <p:nvPr/>
        </p:nvSpPr>
        <p:spPr bwMode="auto">
          <a:xfrm>
            <a:off x="2660650" y="3371850"/>
            <a:ext cx="4035425" cy="276225"/>
          </a:xfrm>
          <a:prstGeom prst="rect">
            <a:avLst/>
          </a:prstGeom>
          <a:noFill/>
          <a:ln w="9525">
            <a:noFill/>
            <a:miter lim="800000"/>
            <a:headEnd/>
            <a:tailEnd/>
          </a:ln>
        </p:spPr>
        <p:txBody>
          <a:bodyPr>
            <a:spAutoFit/>
          </a:bodyPr>
          <a:lstStyle/>
          <a:p>
            <a:pPr algn="ctr">
              <a:spcBef>
                <a:spcPct val="50000"/>
              </a:spcBef>
            </a:pPr>
            <a:r>
              <a:rPr lang="en-US" sz="1200" b="1"/>
              <a:t>Process and Activities</a:t>
            </a:r>
          </a:p>
        </p:txBody>
      </p:sp>
      <p:sp>
        <p:nvSpPr>
          <p:cNvPr id="35854" name="TextBox 17"/>
          <p:cNvSpPr txBox="1">
            <a:spLocks noChangeArrowheads="1"/>
          </p:cNvSpPr>
          <p:nvPr/>
        </p:nvSpPr>
        <p:spPr bwMode="auto">
          <a:xfrm>
            <a:off x="2768600" y="3744913"/>
            <a:ext cx="1893888" cy="646112"/>
          </a:xfrm>
          <a:prstGeom prst="rect">
            <a:avLst/>
          </a:prstGeom>
          <a:noFill/>
          <a:ln w="9525">
            <a:noFill/>
            <a:miter lim="800000"/>
            <a:headEnd/>
            <a:tailEnd/>
          </a:ln>
        </p:spPr>
        <p:txBody>
          <a:bodyPr>
            <a:spAutoFit/>
          </a:bodyPr>
          <a:lstStyle/>
          <a:p>
            <a:r>
              <a:rPr lang="en-US" sz="1200" b="1" dirty="0">
                <a:latin typeface="Gill Sans MT"/>
              </a:rPr>
              <a:t>Financial</a:t>
            </a:r>
          </a:p>
          <a:p>
            <a:r>
              <a:rPr lang="en-US" sz="1200" b="1" dirty="0">
                <a:latin typeface="Gill Sans MT"/>
              </a:rPr>
              <a:t>Vessel and Container </a:t>
            </a:r>
          </a:p>
          <a:p>
            <a:r>
              <a:rPr lang="en-US" sz="1200" b="1" dirty="0">
                <a:latin typeface="Gill Sans MT"/>
              </a:rPr>
              <a:t>Customer Relationship</a:t>
            </a:r>
          </a:p>
        </p:txBody>
      </p:sp>
      <p:sp>
        <p:nvSpPr>
          <p:cNvPr id="35855" name="TextBox 18"/>
          <p:cNvSpPr txBox="1">
            <a:spLocks noChangeArrowheads="1"/>
          </p:cNvSpPr>
          <p:nvPr/>
        </p:nvSpPr>
        <p:spPr bwMode="auto">
          <a:xfrm>
            <a:off x="4787900" y="3732213"/>
            <a:ext cx="1892300" cy="646112"/>
          </a:xfrm>
          <a:prstGeom prst="rect">
            <a:avLst/>
          </a:prstGeom>
          <a:noFill/>
          <a:ln w="9525">
            <a:noFill/>
            <a:miter lim="800000"/>
            <a:headEnd/>
            <a:tailEnd/>
          </a:ln>
        </p:spPr>
        <p:txBody>
          <a:bodyPr>
            <a:spAutoFit/>
          </a:bodyPr>
          <a:lstStyle/>
          <a:p>
            <a:r>
              <a:rPr lang="en-US" sz="1200" b="1">
                <a:latin typeface="Gill Sans MT"/>
              </a:rPr>
              <a:t>Partner management</a:t>
            </a:r>
          </a:p>
          <a:p>
            <a:r>
              <a:rPr lang="en-US" sz="1200" b="1">
                <a:latin typeface="Gill Sans MT"/>
              </a:rPr>
              <a:t>Secure Infrastructure</a:t>
            </a:r>
          </a:p>
          <a:p>
            <a:r>
              <a:rPr lang="en-US" sz="1200" b="1">
                <a:latin typeface="Gill Sans MT"/>
              </a:rPr>
              <a:t>Quality</a:t>
            </a:r>
          </a:p>
        </p:txBody>
      </p:sp>
      <p:sp>
        <p:nvSpPr>
          <p:cNvPr id="35856" name="Up Arrow 19"/>
          <p:cNvSpPr>
            <a:spLocks noChangeArrowheads="1"/>
          </p:cNvSpPr>
          <p:nvPr/>
        </p:nvSpPr>
        <p:spPr bwMode="auto">
          <a:xfrm>
            <a:off x="3995738" y="2911475"/>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7" name="Up Arrow 20"/>
          <p:cNvSpPr>
            <a:spLocks noChangeArrowheads="1"/>
          </p:cNvSpPr>
          <p:nvPr/>
        </p:nvSpPr>
        <p:spPr bwMode="auto">
          <a:xfrm>
            <a:off x="4025900" y="4495800"/>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8" name="Oval 37"/>
          <p:cNvSpPr>
            <a:spLocks noChangeArrowheads="1"/>
          </p:cNvSpPr>
          <p:nvPr/>
        </p:nvSpPr>
        <p:spPr bwMode="auto">
          <a:xfrm>
            <a:off x="3471863" y="44450"/>
            <a:ext cx="2344737" cy="260350"/>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1200" b="1">
                <a:solidFill>
                  <a:srgbClr val="000000"/>
                </a:solidFill>
                <a:latin typeface="Gill Sans MT"/>
              </a:rPr>
              <a:t>Strategy Outcomes</a:t>
            </a:r>
          </a:p>
        </p:txBody>
      </p:sp>
      <p:sp>
        <p:nvSpPr>
          <p:cNvPr id="35859" name="Rectangle 16"/>
          <p:cNvSpPr>
            <a:spLocks noChangeArrowheads="1"/>
          </p:cNvSpPr>
          <p:nvPr/>
        </p:nvSpPr>
        <p:spPr bwMode="auto">
          <a:xfrm>
            <a:off x="16256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0" name="Text Box 32"/>
          <p:cNvSpPr txBox="1">
            <a:spLocks noChangeArrowheads="1"/>
          </p:cNvSpPr>
          <p:nvPr/>
        </p:nvSpPr>
        <p:spPr bwMode="auto">
          <a:xfrm>
            <a:off x="1547813" y="5027613"/>
            <a:ext cx="2117725" cy="277812"/>
          </a:xfrm>
          <a:prstGeom prst="rect">
            <a:avLst/>
          </a:prstGeom>
          <a:noFill/>
          <a:ln w="9525">
            <a:noFill/>
            <a:miter lim="800000"/>
            <a:headEnd/>
            <a:tailEnd/>
          </a:ln>
        </p:spPr>
        <p:txBody>
          <a:bodyPr>
            <a:spAutoFit/>
          </a:bodyPr>
          <a:lstStyle/>
          <a:p>
            <a:pPr algn="ctr">
              <a:spcBef>
                <a:spcPct val="50000"/>
              </a:spcBef>
            </a:pPr>
            <a:r>
              <a:rPr lang="en-US" sz="1200" b="1"/>
              <a:t>Human Capital</a:t>
            </a:r>
          </a:p>
        </p:txBody>
      </p:sp>
      <p:sp>
        <p:nvSpPr>
          <p:cNvPr id="35861" name="TextBox 25"/>
          <p:cNvSpPr txBox="1">
            <a:spLocks noChangeArrowheads="1"/>
          </p:cNvSpPr>
          <p:nvPr/>
        </p:nvSpPr>
        <p:spPr bwMode="auto">
          <a:xfrm>
            <a:off x="1655763" y="5387975"/>
            <a:ext cx="1912937" cy="831850"/>
          </a:xfrm>
          <a:prstGeom prst="rect">
            <a:avLst/>
          </a:prstGeom>
          <a:noFill/>
          <a:ln w="9525">
            <a:noFill/>
            <a:miter lim="800000"/>
            <a:headEnd/>
            <a:tailEnd/>
          </a:ln>
        </p:spPr>
        <p:txBody>
          <a:bodyPr>
            <a:spAutoFit/>
          </a:bodyPr>
          <a:lstStyle/>
          <a:p>
            <a:r>
              <a:rPr lang="en-US" sz="1200" b="1">
                <a:latin typeface="Gill Sans MT"/>
              </a:rPr>
              <a:t>Domain knowledge</a:t>
            </a:r>
          </a:p>
          <a:p>
            <a:r>
              <a:rPr lang="en-US" sz="1200" b="1">
                <a:latin typeface="Gill Sans MT"/>
              </a:rPr>
              <a:t>Staff development</a:t>
            </a:r>
          </a:p>
          <a:p>
            <a:r>
              <a:rPr lang="en-US" sz="1200" b="1">
                <a:latin typeface="Gill Sans MT"/>
              </a:rPr>
              <a:t>External consulting</a:t>
            </a:r>
          </a:p>
          <a:p>
            <a:r>
              <a:rPr lang="en-US" sz="1200" b="1">
                <a:latin typeface="Gill Sans MT"/>
              </a:rPr>
              <a:t>Recruitment</a:t>
            </a:r>
          </a:p>
        </p:txBody>
      </p:sp>
      <p:sp>
        <p:nvSpPr>
          <p:cNvPr id="35862" name="TextBox 26"/>
          <p:cNvSpPr txBox="1">
            <a:spLocks noChangeArrowheads="1"/>
          </p:cNvSpPr>
          <p:nvPr/>
        </p:nvSpPr>
        <p:spPr bwMode="auto">
          <a:xfrm>
            <a:off x="4356100" y="6496050"/>
            <a:ext cx="863600" cy="276225"/>
          </a:xfrm>
          <a:prstGeom prst="rect">
            <a:avLst/>
          </a:prstGeom>
          <a:noFill/>
          <a:ln w="9525">
            <a:noFill/>
            <a:miter lim="800000"/>
            <a:headEnd/>
            <a:tailEnd/>
          </a:ln>
        </p:spPr>
        <p:txBody>
          <a:bodyPr>
            <a:spAutoFit/>
          </a:bodyPr>
          <a:lstStyle/>
          <a:p>
            <a:r>
              <a:rPr lang="en-US" sz="1200" b="1">
                <a:latin typeface="Gill Sans MT"/>
              </a:rPr>
              <a:t>I</a:t>
            </a:r>
            <a:r>
              <a:rPr lang="en-US" sz="1200" b="1">
                <a:solidFill>
                  <a:srgbClr val="000000"/>
                </a:solidFill>
                <a:latin typeface="Gill Sans MT"/>
              </a:rPr>
              <a:t>nputs</a:t>
            </a:r>
          </a:p>
        </p:txBody>
      </p:sp>
      <p:sp>
        <p:nvSpPr>
          <p:cNvPr id="35863" name="Rectangle 16"/>
          <p:cNvSpPr>
            <a:spLocks noChangeArrowheads="1"/>
          </p:cNvSpPr>
          <p:nvPr/>
        </p:nvSpPr>
        <p:spPr bwMode="auto">
          <a:xfrm>
            <a:off x="37084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4" name="Text Box 32"/>
          <p:cNvSpPr txBox="1">
            <a:spLocks noChangeArrowheads="1"/>
          </p:cNvSpPr>
          <p:nvPr/>
        </p:nvSpPr>
        <p:spPr bwMode="auto">
          <a:xfrm>
            <a:off x="3635375" y="5027613"/>
            <a:ext cx="2119313" cy="277812"/>
          </a:xfrm>
          <a:prstGeom prst="rect">
            <a:avLst/>
          </a:prstGeom>
          <a:noFill/>
          <a:ln w="9525">
            <a:noFill/>
            <a:miter lim="800000"/>
            <a:headEnd/>
            <a:tailEnd/>
          </a:ln>
        </p:spPr>
        <p:txBody>
          <a:bodyPr>
            <a:spAutoFit/>
          </a:bodyPr>
          <a:lstStyle/>
          <a:p>
            <a:pPr algn="ctr">
              <a:spcBef>
                <a:spcPct val="50000"/>
              </a:spcBef>
            </a:pPr>
            <a:r>
              <a:rPr lang="en-US" sz="1200" b="1"/>
              <a:t>Technology</a:t>
            </a:r>
          </a:p>
        </p:txBody>
      </p:sp>
      <p:sp>
        <p:nvSpPr>
          <p:cNvPr id="35865" name="TextBox 29"/>
          <p:cNvSpPr txBox="1">
            <a:spLocks noChangeArrowheads="1"/>
          </p:cNvSpPr>
          <p:nvPr/>
        </p:nvSpPr>
        <p:spPr bwMode="auto">
          <a:xfrm>
            <a:off x="3743325" y="5387975"/>
            <a:ext cx="1912938" cy="831850"/>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Quality &amp; Efficiency</a:t>
            </a:r>
          </a:p>
          <a:p>
            <a:r>
              <a:rPr lang="en-US" sz="1200" b="1">
                <a:latin typeface="Gill Sans MT"/>
              </a:rPr>
              <a:t>Information &amp; Data</a:t>
            </a:r>
          </a:p>
          <a:p>
            <a:r>
              <a:rPr lang="en-US" sz="1200" b="1">
                <a:latin typeface="Gill Sans MT"/>
              </a:rPr>
              <a:t>Reliability &amp; Availability</a:t>
            </a:r>
          </a:p>
        </p:txBody>
      </p:sp>
      <p:sp>
        <p:nvSpPr>
          <p:cNvPr id="35866" name="Rectangle 16"/>
          <p:cNvSpPr>
            <a:spLocks noChangeArrowheads="1"/>
          </p:cNvSpPr>
          <p:nvPr/>
        </p:nvSpPr>
        <p:spPr bwMode="auto">
          <a:xfrm>
            <a:off x="5781675" y="4995863"/>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7" name="Text Box 32"/>
          <p:cNvSpPr txBox="1">
            <a:spLocks noChangeArrowheads="1"/>
          </p:cNvSpPr>
          <p:nvPr/>
        </p:nvSpPr>
        <p:spPr bwMode="auto">
          <a:xfrm>
            <a:off x="5746750" y="5043488"/>
            <a:ext cx="2117725" cy="276225"/>
          </a:xfrm>
          <a:prstGeom prst="rect">
            <a:avLst/>
          </a:prstGeom>
          <a:noFill/>
          <a:ln w="9525">
            <a:noFill/>
            <a:miter lim="800000"/>
            <a:headEnd/>
            <a:tailEnd/>
          </a:ln>
        </p:spPr>
        <p:txBody>
          <a:bodyPr>
            <a:spAutoFit/>
          </a:bodyPr>
          <a:lstStyle/>
          <a:p>
            <a:pPr algn="ctr">
              <a:spcBef>
                <a:spcPct val="50000"/>
              </a:spcBef>
            </a:pPr>
            <a:r>
              <a:rPr lang="en-US" sz="1200" b="1"/>
              <a:t>Other Fixed Assets</a:t>
            </a:r>
          </a:p>
        </p:txBody>
      </p:sp>
      <p:sp>
        <p:nvSpPr>
          <p:cNvPr id="35868" name="TextBox 32"/>
          <p:cNvSpPr txBox="1">
            <a:spLocks noChangeArrowheads="1"/>
          </p:cNvSpPr>
          <p:nvPr/>
        </p:nvSpPr>
        <p:spPr bwMode="auto">
          <a:xfrm>
            <a:off x="5854700" y="5403850"/>
            <a:ext cx="1912938" cy="646113"/>
          </a:xfrm>
          <a:prstGeom prst="rect">
            <a:avLst/>
          </a:prstGeom>
          <a:noFill/>
          <a:ln w="9525">
            <a:noFill/>
            <a:miter lim="800000"/>
            <a:headEnd/>
            <a:tailEnd/>
          </a:ln>
        </p:spPr>
        <p:txBody>
          <a:bodyPr>
            <a:spAutoFit/>
          </a:bodyPr>
          <a:lstStyle/>
          <a:p>
            <a:r>
              <a:rPr lang="en-US" sz="1200" b="1">
                <a:latin typeface="Gill Sans MT"/>
              </a:rPr>
              <a:t>Asset Utilization</a:t>
            </a:r>
          </a:p>
          <a:p>
            <a:r>
              <a:rPr lang="en-US" sz="1200" b="1">
                <a:latin typeface="Gill Sans MT"/>
              </a:rPr>
              <a:t>Regular asset checking</a:t>
            </a:r>
          </a:p>
          <a:p>
            <a:r>
              <a:rPr lang="en-US" sz="1200" b="1">
                <a:latin typeface="Gill Sans MT"/>
              </a:rPr>
              <a:t>Asset procurement</a:t>
            </a:r>
          </a:p>
        </p:txBody>
      </p:sp>
      <p:sp>
        <p:nvSpPr>
          <p:cNvPr id="35869"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Performance </a:t>
            </a:r>
          </a:p>
          <a:p>
            <a:r>
              <a:rPr lang="en-SG" sz="2400">
                <a:solidFill>
                  <a:schemeClr val="tx2"/>
                </a:solidFill>
                <a:latin typeface="Bookman Old Style" pitchFamily="18" charset="0"/>
              </a:rPr>
              <a:t>Reference 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SG" smtClean="0"/>
              <a:t>Operating Model - Coordination</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smtClean="0"/>
              <a:t>Shared </a:t>
            </a:r>
            <a:r>
              <a:rPr lang="en-US" sz="2000" b="1" dirty="0"/>
              <a:t>customers worldwide</a:t>
            </a:r>
          </a:p>
          <a:p>
            <a:pPr marL="274320" indent="-274320" eaLnBrk="1" fontAlgn="auto" hangingPunct="1">
              <a:spcAft>
                <a:spcPts val="0"/>
              </a:spcAft>
              <a:buFont typeface="Wingdings 3"/>
              <a:buChar char=""/>
              <a:defRPr/>
            </a:pPr>
            <a:r>
              <a:rPr lang="en-US" sz="2000" b="1" dirty="0" smtClean="0"/>
              <a:t>All </a:t>
            </a:r>
            <a:r>
              <a:rPr lang="en-US" sz="2000" b="1" dirty="0"/>
              <a:t>data are shared across different systems and units.</a:t>
            </a:r>
          </a:p>
          <a:p>
            <a:pPr marL="274320" indent="-274320" eaLnBrk="1" fontAlgn="auto" hangingPunct="1">
              <a:spcAft>
                <a:spcPts val="0"/>
              </a:spcAft>
              <a:buFont typeface="Wingdings 3"/>
              <a:buChar char=""/>
              <a:defRPr/>
            </a:pPr>
            <a:r>
              <a:rPr lang="en-US" sz="2000" b="1" dirty="0" smtClean="0"/>
              <a:t>Operationally </a:t>
            </a:r>
            <a:r>
              <a:rPr lang="en-US" sz="2000" b="1" dirty="0"/>
              <a:t>similar business units, however regulations and rules may change from region.</a:t>
            </a:r>
          </a:p>
          <a:p>
            <a:pPr marL="274320" indent="-274320" eaLnBrk="1" fontAlgn="auto" hangingPunct="1">
              <a:spcAft>
                <a:spcPts val="0"/>
              </a:spcAft>
              <a:buFont typeface="Wingdings 3"/>
              <a:buChar char=""/>
              <a:defRPr/>
            </a:pPr>
            <a:r>
              <a:rPr lang="en-US" sz="2000" b="1" dirty="0" smtClean="0"/>
              <a:t>Each </a:t>
            </a:r>
            <a:r>
              <a:rPr lang="en-US" sz="2000" b="1" dirty="0"/>
              <a:t>department manages their own IT systems which are not integrated with each other and not integrate with HQ.</a:t>
            </a:r>
          </a:p>
          <a:p>
            <a:pPr marL="274320" indent="-274320" eaLnBrk="1" fontAlgn="auto" hangingPunct="1">
              <a:spcAft>
                <a:spcPts val="0"/>
              </a:spcAft>
              <a:buFont typeface="Wingdings 3"/>
              <a:buChar char=""/>
              <a:defRPr/>
            </a:pPr>
            <a:r>
              <a:rPr lang="en-US" sz="2000" b="1" dirty="0" smtClean="0"/>
              <a:t>Web </a:t>
            </a:r>
            <a:r>
              <a:rPr lang="en-US" sz="2000" b="1" dirty="0"/>
              <a:t>site is not integrated with SGLines’ other IT systems although it gets 2000 hits per days.</a:t>
            </a:r>
          </a:p>
          <a:p>
            <a:pPr marL="274320" indent="-274320" eaLnBrk="1" fontAlgn="auto" hangingPunct="1">
              <a:spcAft>
                <a:spcPts val="0"/>
              </a:spcAft>
              <a:buFont typeface="Wingdings 3"/>
              <a:buChar char=""/>
              <a:defRPr/>
            </a:pPr>
            <a:r>
              <a:rPr lang="en-US" sz="2000" b="1" dirty="0" smtClean="0"/>
              <a:t>Long </a:t>
            </a:r>
            <a:r>
              <a:rPr lang="en-US" sz="2000" b="1" dirty="0"/>
              <a:t>time to implement even simple changes due to lack of internal resources.</a:t>
            </a:r>
          </a:p>
          <a:p>
            <a:pPr marL="274320" indent="-274320" eaLnBrk="1" fontAlgn="auto" hangingPunct="1">
              <a:spcAft>
                <a:spcPts val="0"/>
              </a:spcAft>
              <a:buFont typeface="Wingdings 3"/>
              <a:buChar char=""/>
              <a:defRPr/>
            </a:pPr>
            <a:r>
              <a:rPr lang="en-US" sz="2000" b="1" dirty="0" smtClean="0"/>
              <a:t>Even </a:t>
            </a:r>
            <a:r>
              <a:rPr lang="en-US" sz="2000" b="1" dirty="0"/>
              <a:t>Business-critical systems in individual factories have unscheduled downtime of average 10% to 15%.</a:t>
            </a:r>
          </a:p>
          <a:p>
            <a:pPr marL="274320" indent="-274320" eaLnBrk="1" fontAlgn="auto" hangingPunct="1">
              <a:spcAft>
                <a:spcPts val="0"/>
              </a:spcAft>
              <a:buFont typeface="Wingdings 3"/>
              <a:buChar char=""/>
              <a:defRPr/>
            </a:pPr>
            <a:r>
              <a:rPr lang="en-US" sz="2000" b="1" dirty="0" smtClean="0"/>
              <a:t>Existing </a:t>
            </a:r>
            <a:r>
              <a:rPr lang="en-US" sz="2000" b="1" dirty="0"/>
              <a:t>systems do not scale according to the business growth.</a:t>
            </a:r>
          </a:p>
          <a:p>
            <a:pPr marL="274320" indent="-274320" eaLnBrk="1" fontAlgn="auto" hangingPunct="1">
              <a:spcAft>
                <a:spcPts val="0"/>
              </a:spcAft>
              <a:buFont typeface="Wingdings 3"/>
              <a:buChar char=""/>
              <a:defRPr/>
            </a:pPr>
            <a:r>
              <a:rPr lang="en-US" sz="2000" b="1" dirty="0" smtClean="0"/>
              <a:t>Main </a:t>
            </a:r>
            <a:r>
              <a:rPr lang="en-US" sz="2000" b="1" dirty="0"/>
              <a:t>target is to provide efficient and quality process with competitive price.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dirty="0">
                <a:solidFill>
                  <a:schemeClr val="tx2"/>
                </a:solidFill>
                <a:latin typeface="Bookman Old Style" pitchFamily="18" charset="0"/>
              </a:rPr>
              <a:t>Current </a:t>
            </a:r>
            <a:endParaRPr lang="en-SG" sz="2400" dirty="0" smtClean="0">
              <a:solidFill>
                <a:schemeClr val="tx2"/>
              </a:solidFill>
              <a:latin typeface="Bookman Old Style" pitchFamily="18" charset="0"/>
            </a:endParaRPr>
          </a:p>
          <a:p>
            <a:r>
              <a:rPr lang="en-SG" sz="2400" dirty="0" smtClean="0">
                <a:solidFill>
                  <a:schemeClr val="tx2"/>
                </a:solidFill>
                <a:latin typeface="Bookman Old Style" pitchFamily="18" charset="0"/>
              </a:rPr>
              <a:t>Business Process</a:t>
            </a:r>
            <a:endParaRPr lang="en-SG" sz="2400" dirty="0">
              <a:solidFill>
                <a:schemeClr val="tx2"/>
              </a:solidFill>
              <a:latin typeface="Bookman Old Style" pitchFamily="18" charset="0"/>
            </a:endParaRPr>
          </a:p>
        </p:txBody>
      </p:sp>
      <p:pic>
        <p:nvPicPr>
          <p:cNvPr id="38914" name="Picture 3"/>
          <p:cNvPicPr>
            <a:picLocks noChangeAspect="1" noChangeArrowheads="1"/>
          </p:cNvPicPr>
          <p:nvPr/>
        </p:nvPicPr>
        <p:blipFill>
          <a:blip r:embed="rId3"/>
          <a:srcRect/>
          <a:stretch>
            <a:fillRect/>
          </a:stretch>
        </p:blipFill>
        <p:spPr bwMode="auto">
          <a:xfrm>
            <a:off x="3635375" y="188913"/>
            <a:ext cx="5299075" cy="6356350"/>
          </a:xfrm>
          <a:prstGeom prst="rect">
            <a:avLst/>
          </a:prstGeom>
          <a:noFill/>
          <a:ln w="9525">
            <a:noFill/>
            <a:miter lim="800000"/>
            <a:headEnd/>
            <a:tailEnd/>
          </a:ln>
        </p:spPr>
      </p:pic>
      <p:sp>
        <p:nvSpPr>
          <p:cNvPr id="5" name="TextBox 4"/>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Content	</a:t>
            </a:r>
            <a:endParaRPr lang="en-SG" smtClean="0"/>
          </a:p>
        </p:txBody>
      </p:sp>
      <p:sp>
        <p:nvSpPr>
          <p:cNvPr id="17410"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p>
          <a:p>
            <a:pPr eaLnBrk="1" hangingPunct="1"/>
            <a:r>
              <a:rPr lang="en-US" dirty="0" smtClean="0"/>
              <a:t>Business Architecture</a:t>
            </a:r>
          </a:p>
          <a:p>
            <a:pPr eaLnBrk="1" hangingPunct="1"/>
            <a:r>
              <a:rPr lang="en-US" dirty="0" smtClean="0"/>
              <a:t>Information Architecture</a:t>
            </a:r>
          </a:p>
          <a:p>
            <a:pPr eaLnBrk="1" hangingPunct="1"/>
            <a:r>
              <a:rPr lang="en-US" dirty="0" smtClean="0"/>
              <a:t>Application Architecture</a:t>
            </a:r>
          </a:p>
          <a:p>
            <a:pPr eaLnBrk="1" hangingPunct="1"/>
            <a:r>
              <a:rPr lang="en-US" dirty="0" smtClean="0"/>
              <a:t>Technology Architecture</a:t>
            </a:r>
          </a:p>
          <a:p>
            <a:pPr eaLnBrk="1" hangingPunct="1"/>
            <a:r>
              <a:rPr lang="en-US" dirty="0" smtClean="0"/>
              <a:t>Opportunity and Solution</a:t>
            </a:r>
          </a:p>
          <a:p>
            <a:pPr eaLnBrk="1" hangingPunct="1"/>
            <a:r>
              <a:rPr lang="en-US" dirty="0" smtClean="0"/>
              <a:t>Migration Plan</a:t>
            </a:r>
          </a:p>
          <a:p>
            <a:pPr eaLnBrk="1" hangingPunct="1"/>
            <a:r>
              <a:rPr lang="en-US" dirty="0" smtClean="0"/>
              <a:t>Governance</a:t>
            </a:r>
          </a:p>
          <a:p>
            <a:pPr eaLnBrk="1" hangingPunct="1"/>
            <a:endParaRPr lang="en-S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Target</a:t>
            </a:r>
          </a:p>
          <a:p>
            <a:r>
              <a:rPr lang="en-SG" sz="2400">
                <a:solidFill>
                  <a:schemeClr val="tx2"/>
                </a:solidFill>
                <a:latin typeface="Bookman Old Style" pitchFamily="18" charset="0"/>
              </a:rPr>
              <a:t>Business Process</a:t>
            </a:r>
          </a:p>
        </p:txBody>
      </p:sp>
      <p:pic>
        <p:nvPicPr>
          <p:cNvPr id="40962" name="Picture 2"/>
          <p:cNvPicPr>
            <a:picLocks noChangeAspect="1" noChangeArrowheads="1"/>
          </p:cNvPicPr>
          <p:nvPr/>
        </p:nvPicPr>
        <p:blipFill>
          <a:blip r:embed="rId3"/>
          <a:srcRect/>
          <a:stretch>
            <a:fillRect/>
          </a:stretch>
        </p:blipFill>
        <p:spPr bwMode="auto">
          <a:xfrm>
            <a:off x="2987675" y="400050"/>
            <a:ext cx="5953125" cy="5981700"/>
          </a:xfrm>
          <a:prstGeom prst="rect">
            <a:avLst/>
          </a:prstGeom>
          <a:noFill/>
          <a:ln w="9525">
            <a:noFill/>
            <a:miter lim="800000"/>
            <a:headEnd/>
            <a:tailEnd/>
          </a:ln>
        </p:spPr>
      </p:pic>
      <p:sp>
        <p:nvSpPr>
          <p:cNvPr id="4" name="TextBox 3"/>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0824497"/>
              </p:ext>
            </p:extLst>
          </p:nvPr>
        </p:nvGraphicFramePr>
        <p:xfrm>
          <a:off x="179388" y="836613"/>
          <a:ext cx="8784978" cy="5544616"/>
        </p:xfrm>
        <a:graphic>
          <a:graphicData uri="http://schemas.openxmlformats.org/drawingml/2006/table">
            <a:tbl>
              <a:tblPr firstRow="1" firstCol="1" bandRow="1">
                <a:tableStyleId>{5C22544A-7EE6-4342-B048-85BDC9FD1C3A}</a:tableStyleId>
              </a:tblPr>
              <a:tblGrid>
                <a:gridCol w="1576251"/>
                <a:gridCol w="1523711"/>
                <a:gridCol w="1576251"/>
                <a:gridCol w="1471169"/>
                <a:gridCol w="1471169"/>
                <a:gridCol w="1166427"/>
              </a:tblGrid>
              <a:tr h="234215">
                <a:tc>
                  <a:txBody>
                    <a:bodyPr/>
                    <a:lstStyle/>
                    <a:p>
                      <a:pPr marL="0" marR="0" algn="l">
                        <a:spcBef>
                          <a:spcPts val="600"/>
                        </a:spcBef>
                        <a:spcAft>
                          <a:spcPts val="300"/>
                        </a:spcAft>
                      </a:pPr>
                      <a:r>
                        <a:rPr lang="en-GB" sz="700" dirty="0">
                          <a:effectLst/>
                        </a:rPr>
                        <a:t>Gap</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Description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Current State</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Future State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Importance/Benefit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Address by Architecture</a:t>
                      </a:r>
                      <a:endParaRPr lang="en-US" sz="700">
                        <a:effectLst/>
                        <a:latin typeface="Times New Roman"/>
                        <a:ea typeface="SimSun"/>
                      </a:endParaRPr>
                    </a:p>
                  </a:txBody>
                  <a:tcPr marL="42876" marR="42876" marT="0" marB="0"/>
                </a:tc>
              </a:tr>
              <a:tr h="548275">
                <a:tc>
                  <a:txBody>
                    <a:bodyPr/>
                    <a:lstStyle/>
                    <a:p>
                      <a:pPr marL="0" marR="0" algn="l">
                        <a:spcBef>
                          <a:spcPts val="600"/>
                        </a:spcBef>
                        <a:spcAft>
                          <a:spcPts val="300"/>
                        </a:spcAft>
                      </a:pPr>
                      <a:r>
                        <a:rPr lang="en-GB" sz="700">
                          <a:effectLst/>
                        </a:rPr>
                        <a:t>Gap 1</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or order is placed through web storefront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Main business entry point</a:t>
                      </a:r>
                      <a:endParaRPr lang="en-US" sz="700">
                        <a:effectLst/>
                      </a:endParaRPr>
                    </a:p>
                    <a:p>
                      <a:pPr marL="0" marR="0" algn="l">
                        <a:spcBef>
                          <a:spcPts val="600"/>
                        </a:spcBef>
                        <a:spcAft>
                          <a:spcPts val="300"/>
                        </a:spcAft>
                      </a:pPr>
                      <a:r>
                        <a:rPr lang="en-GB" sz="700">
                          <a:effectLst/>
                        </a:rPr>
                        <a:t>Customer satisfaction and process efficiency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485306">
                <a:tc rowSpan="2">
                  <a:txBody>
                    <a:bodyPr/>
                    <a:lstStyle/>
                    <a:p>
                      <a:pPr marL="0" marR="0" algn="l">
                        <a:spcBef>
                          <a:spcPts val="600"/>
                        </a:spcBef>
                        <a:spcAft>
                          <a:spcPts val="300"/>
                        </a:spcAft>
                      </a:pPr>
                      <a:r>
                        <a:rPr lang="en-GB" sz="700">
                          <a:effectLst/>
                        </a:rPr>
                        <a:t>Gap 2</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dirty="0">
                          <a:effectLst/>
                        </a:rPr>
                        <a:t>Integrated e-Business with partner and customer’s IT system</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Automated order process with customer 's procurement system</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Enhance partner and customer relationship</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646308">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Different port operators to run their own optimization algorithm which resulted in poor space utilization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Web services provided by VCMS to optimize container movement and placement</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rowSpan="5">
                  <a:txBody>
                    <a:bodyPr/>
                    <a:lstStyle/>
                    <a:p>
                      <a:pPr marL="0" marR="0" algn="l">
                        <a:spcBef>
                          <a:spcPts val="600"/>
                        </a:spcBef>
                        <a:spcAft>
                          <a:spcPts val="300"/>
                        </a:spcAft>
                      </a:pPr>
                      <a:r>
                        <a:rPr lang="en-GB" sz="700">
                          <a:effectLst/>
                        </a:rPr>
                        <a:t>Gap 3</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Sales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Separate Sales Order system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Accurate reporting to management</a:t>
                      </a:r>
                      <a:endParaRPr lang="en-US" sz="700">
                        <a:effectLst/>
                      </a:endParaRPr>
                    </a:p>
                    <a:p>
                      <a:pPr marL="0" marR="0" algn="l">
                        <a:spcBef>
                          <a:spcPts val="600"/>
                        </a:spcBef>
                        <a:spcAft>
                          <a:spcPts val="300"/>
                        </a:spcAft>
                      </a:pPr>
                      <a:r>
                        <a:rPr lang="en-GB" sz="700">
                          <a:effectLst/>
                        </a:rPr>
                        <a:t>Reduce human errors in the original process</a:t>
                      </a:r>
                      <a:endParaRPr lang="en-US" sz="700">
                        <a:effectLst/>
                      </a:endParaRPr>
                    </a:p>
                    <a:p>
                      <a:pPr marL="0" marR="0" algn="l">
                        <a:spcBef>
                          <a:spcPts val="600"/>
                        </a:spcBef>
                        <a:spcAft>
                          <a:spcPts val="300"/>
                        </a:spcAft>
                      </a:pPr>
                      <a:r>
                        <a:rPr lang="en-GB" sz="700">
                          <a:effectLst/>
                        </a:rPr>
                        <a:t>Streamline the business process to improve service quality</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238395">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RFQ/Order manually processed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Order pricing manually calculated</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698650">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Customer billing is manually prepared and triggered by order processing administrator</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billing is automatically prepared and sent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Quotation or order status are manually changed by sales team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Quotation or order status are automatically updated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702643">
                <a:tc>
                  <a:txBody>
                    <a:bodyPr/>
                    <a:lstStyle/>
                    <a:p>
                      <a:pPr marL="0" marR="0" algn="l">
                        <a:spcBef>
                          <a:spcPts val="600"/>
                        </a:spcBef>
                        <a:spcAft>
                          <a:spcPts val="300"/>
                        </a:spcAft>
                      </a:pPr>
                      <a:r>
                        <a:rPr lang="en-GB" sz="700">
                          <a:effectLst/>
                        </a:rPr>
                        <a:t>Gap 4</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Vessel Movement System and Container Movement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These 2 systems in individual factories have unscheduled downtime of average 10% to 15%.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Vessel and Container Movement System (VCMS) should have high levels of redundancies to ensure 24 x 7 operations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Ensure high availability for mission critical system to reduce business lost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936858">
                <a:tc>
                  <a:txBody>
                    <a:bodyPr/>
                    <a:lstStyle/>
                    <a:p>
                      <a:pPr marL="0" marR="0" algn="l">
                        <a:spcBef>
                          <a:spcPts val="600"/>
                        </a:spcBef>
                        <a:spcAft>
                          <a:spcPts val="300"/>
                        </a:spcAft>
                      </a:pPr>
                      <a:r>
                        <a:rPr lang="en-GB" sz="700">
                          <a:effectLst/>
                        </a:rPr>
                        <a:t>Gap 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report generation and data management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Inaccurate sales report and transaction data due to human activities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SCBS will access VCMS’s transaction data and produce management reports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Reports are a very useful method for keeping track of important information. The information contained in reports can be used to make very important decisions that affect our lives daily.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Information/Application</a:t>
                      </a:r>
                      <a:endParaRPr lang="en-US" sz="700" dirty="0">
                        <a:effectLst/>
                        <a:latin typeface="Times New Roman"/>
                        <a:ea typeface="SimSun"/>
                      </a:endParaRPr>
                    </a:p>
                  </a:txBody>
                  <a:tcPr marL="42876" marR="42876" marT="0" marB="0"/>
                </a:tc>
              </a:tr>
            </a:tbl>
          </a:graphicData>
        </a:graphic>
      </p:graphicFrame>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a:solidFill>
                  <a:schemeClr val="tx2"/>
                </a:solidFill>
                <a:latin typeface="Bookman Old Style" pitchFamily="18" charset="0"/>
              </a:rPr>
              <a:t>Gap Analysis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Information Architecture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smtClean="0"/>
              <a:t>Data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70492770"/>
              </p:ext>
            </p:extLst>
          </p:nvPr>
        </p:nvGraphicFramePr>
        <p:xfrm>
          <a:off x="468313" y="1412875"/>
          <a:ext cx="8207375" cy="1086486"/>
        </p:xfrm>
        <a:graphic>
          <a:graphicData uri="http://schemas.openxmlformats.org/drawingml/2006/table">
            <a:tbl>
              <a:tblPr/>
              <a:tblGrid>
                <a:gridCol w="1727200"/>
                <a:gridCol w="6480175"/>
              </a:tblGrid>
              <a:tr h="196850">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Integration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defined consistently throughout the company, and the definitions are understandable and available to all users</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0" i="0" u="none" strike="noStrike" cap="none" normalizeH="0" baseline="0" dirty="0" smtClean="0">
                          <a:ln>
                            <a:noFill/>
                          </a:ln>
                          <a:solidFill>
                            <a:schemeClr val="tx1"/>
                          </a:solidFill>
                          <a:effectLst/>
                          <a:latin typeface="Gill Sans MT"/>
                        </a:rPr>
                        <a:t>With integration between applications, it will allow quicker business turnaround times.</a:t>
                      </a:r>
                      <a:r>
                        <a:rPr kumimoji="0" lang="en-US" sz="1200" b="0" i="0" u="none" strike="noStrike" cap="none" normalizeH="0" baseline="0" dirty="0" smtClean="0">
                          <a:ln>
                            <a:noFill/>
                          </a:ln>
                          <a:solidFill>
                            <a:schemeClr val="tx1"/>
                          </a:solidFill>
                          <a:effectLst/>
                          <a:latin typeface="Gill Sans MT"/>
                        </a:rPr>
                        <a:t>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Multiple data standardization initiatives need to be </a:t>
                      </a:r>
                      <a:r>
                        <a:rPr kumimoji="0" lang="en-US" sz="1200" b="0" i="0" u="none" strike="noStrike" cap="none" normalizeH="0" baseline="0" dirty="0" err="1" smtClean="0">
                          <a:ln>
                            <a:noFill/>
                          </a:ln>
                          <a:solidFill>
                            <a:srgbClr val="000000"/>
                          </a:solidFill>
                          <a:effectLst/>
                          <a:latin typeface="Gill Sans MT"/>
                          <a:ea typeface="SimSun" pitchFamily="2" charset="-122"/>
                          <a:cs typeface="Arial" charset="0"/>
                        </a:rPr>
                        <a:t>co-ordinated</a:t>
                      </a: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389" name="Group 21"/>
          <p:cNvGraphicFramePr>
            <a:graphicFrameLocks noGrp="1"/>
          </p:cNvGraphicFramePr>
          <p:nvPr>
            <p:extLst>
              <p:ext uri="{D42A27DB-BD31-4B8C-83A1-F6EECF244321}">
                <p14:modId xmlns:p14="http://schemas.microsoft.com/office/powerpoint/2010/main" val="795904701"/>
              </p:ext>
            </p:extLst>
          </p:nvPr>
        </p:nvGraphicFramePr>
        <p:xfrm>
          <a:off x="468313" y="2708275"/>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Replication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to be replicate and assessable without interrupting online transaction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For efficiency and effectiveness in decision-making and service delivery.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is should be sufficiently, able to meet a wide range of requirement.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2782870258"/>
              </p:ext>
            </p:extLst>
          </p:nvPr>
        </p:nvGraphicFramePr>
        <p:xfrm>
          <a:off x="468313" y="4005263"/>
          <a:ext cx="8207375" cy="1157924"/>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ea typeface="SimSun" pitchFamily="2" charset="-122"/>
                          <a:cs typeface="Arial" charset="0"/>
                        </a:rPr>
                        <a:t>Data is an Asset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an asset that has value to the company and is managed accordingly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Gill Sans MT"/>
                        </a:rPr>
                        <a:t>The purpose of data is to aid decision-making.</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Stewards must have the authority and means to manage the data for which they are accountable</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pPr eaLnBrk="1" hangingPunct="1"/>
            <a:r>
              <a:rPr lang="en-SG" smtClean="0"/>
              <a:t>Current Conceptual Data Model</a:t>
            </a:r>
          </a:p>
        </p:txBody>
      </p:sp>
      <p:sp>
        <p:nvSpPr>
          <p:cNvPr id="460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6087" name="Rectangle 7"/>
          <p:cNvSpPr>
            <a:spLocks noChangeArrowheads="1"/>
          </p:cNvSpPr>
          <p:nvPr/>
        </p:nvSpPr>
        <p:spPr bwMode="auto">
          <a:xfrm>
            <a:off x="0" y="4048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6090" name="Object 10"/>
          <p:cNvGraphicFramePr>
            <a:graphicFrameLocks noChangeAspect="1"/>
          </p:cNvGraphicFramePr>
          <p:nvPr/>
        </p:nvGraphicFramePr>
        <p:xfrm>
          <a:off x="1619250" y="1341438"/>
          <a:ext cx="6051550" cy="4660900"/>
        </p:xfrm>
        <a:graphic>
          <a:graphicData uri="http://schemas.openxmlformats.org/presentationml/2006/ole">
            <mc:AlternateContent xmlns:mc="http://schemas.openxmlformats.org/markup-compatibility/2006">
              <mc:Choice xmlns:v="urn:schemas-microsoft-com:vml" Requires="v">
                <p:oleObj spid="_x0000_s46119" name="Visio" r:id="rId3" imgW="6050954" imgH="4660654" progId="Visio.Drawing.11">
                  <p:embed/>
                </p:oleObj>
              </mc:Choice>
              <mc:Fallback>
                <p:oleObj name="Visio" r:id="rId3" imgW="6050954" imgH="4660654"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605155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SG" smtClean="0"/>
              <a:t>Target Conceptual Data Model</a:t>
            </a:r>
          </a:p>
        </p:txBody>
      </p:sp>
      <p:sp>
        <p:nvSpPr>
          <p:cNvPr id="614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4" name="Object 4"/>
          <p:cNvGraphicFramePr>
            <a:graphicFrameLocks noChangeAspect="1"/>
          </p:cNvGraphicFramePr>
          <p:nvPr/>
        </p:nvGraphicFramePr>
        <p:xfrm>
          <a:off x="1692275" y="1268413"/>
          <a:ext cx="5943600" cy="5029200"/>
        </p:xfrm>
        <a:graphic>
          <a:graphicData uri="http://schemas.openxmlformats.org/presentationml/2006/ole">
            <mc:AlternateContent xmlns:mc="http://schemas.openxmlformats.org/markup-compatibility/2006">
              <mc:Choice xmlns:v="urn:schemas-microsoft-com:vml" Requires="v">
                <p:oleObj spid="_x0000_s61473" name="Visio" r:id="rId3" imgW="6434247" imgH="5449047" progId="Visio.Drawing.11">
                  <p:embed/>
                </p:oleObj>
              </mc:Choice>
              <mc:Fallback>
                <p:oleObj name="Visio" r:id="rId3" imgW="6434247" imgH="5449047"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59436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22562660"/>
              </p:ext>
            </p:extLst>
          </p:nvPr>
        </p:nvGraphicFramePr>
        <p:xfrm>
          <a:off x="457200" y="1268760"/>
          <a:ext cx="8207375" cy="325640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652836"/>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4670684"/>
              </p:ext>
            </p:extLst>
          </p:nvPr>
        </p:nvGraphicFramePr>
        <p:xfrm>
          <a:off x="457200" y="826804"/>
          <a:ext cx="8229600" cy="5636979"/>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l">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Application Name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Provides vessel information, schedules, and container movement timescales.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l">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Running on a PC at each local office / Custom-built application, written in 1991 by an external software company that has since gone out of business.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l">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l">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0563004"/>
              </p:ext>
            </p:extLst>
          </p:nvPr>
        </p:nvGraphicFramePr>
        <p:xfrm>
          <a:off x="457200" y="908719"/>
          <a:ext cx="8147248" cy="533373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l">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l">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Order Processing Administrator to check for the availability of vessels.</a:t>
                      </a:r>
                      <a:endParaRPr lang="en-US" sz="1000" dirty="0">
                        <a:effectLst/>
                      </a:endParaRPr>
                    </a:p>
                    <a:p>
                      <a:pPr marL="0" marR="0" algn="l">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l">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Order Processing Administrator</a:t>
                      </a:r>
                      <a:endParaRPr lang="en-US" sz="1000">
                        <a:effectLst/>
                      </a:endParaRPr>
                    </a:p>
                    <a:p>
                      <a:pPr marL="0" marR="0" algn="l">
                        <a:spcBef>
                          <a:spcPts val="600"/>
                        </a:spcBef>
                        <a:spcAft>
                          <a:spcPts val="300"/>
                        </a:spcAft>
                      </a:pPr>
                      <a:r>
                        <a:rPr lang="en-GB" sz="1000">
                          <a:effectLst/>
                        </a:rPr>
                        <a:t>and</a:t>
                      </a:r>
                      <a:endParaRPr lang="en-US" sz="1000">
                        <a:effectLst/>
                      </a:endParaRPr>
                    </a:p>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l">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l">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quotation details, order details, and sales summary to Sales Team.</a:t>
                      </a:r>
                      <a:endParaRPr lang="en-US" sz="1000">
                        <a:effectLst/>
                      </a:endParaRPr>
                    </a:p>
                    <a:p>
                      <a:pPr marL="0" marR="0" algn="l">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Sales Team</a:t>
                      </a:r>
                      <a:endParaRPr lang="en-US" sz="1000" dirty="0">
                        <a:effectLst/>
                      </a:endParaRPr>
                    </a:p>
                    <a:p>
                      <a:pPr marL="0" marR="0" algn="l">
                        <a:spcBef>
                          <a:spcPts val="600"/>
                        </a:spcBef>
                        <a:spcAft>
                          <a:spcPts val="300"/>
                        </a:spcAft>
                      </a:pPr>
                      <a:r>
                        <a:rPr lang="en-GB" sz="1000" dirty="0">
                          <a:effectLst/>
                        </a:rPr>
                        <a:t>and</a:t>
                      </a:r>
                      <a:endParaRPr lang="en-US" sz="1000" dirty="0">
                        <a:effectLst/>
                      </a:endParaRPr>
                    </a:p>
                    <a:p>
                      <a:pPr marL="0" marR="0" algn="l">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Ensure 24x7 operations, high level redundancies.</a:t>
                      </a:r>
                      <a:endParaRPr lang="en-US" sz="1000" dirty="0">
                        <a:effectLst/>
                      </a:endParaRPr>
                    </a:p>
                    <a:p>
                      <a:pPr marL="0" marR="0" algn="l">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l">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l">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Architecture</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35478301"/>
              </p:ext>
            </p:extLst>
          </p:nvPr>
        </p:nvGraphicFramePr>
        <p:xfrm>
          <a:off x="538163" y="1157288"/>
          <a:ext cx="8067675" cy="4543425"/>
        </p:xfrm>
        <a:graphic>
          <a:graphicData uri="http://schemas.openxmlformats.org/presentationml/2006/ole">
            <mc:AlternateContent xmlns:mc="http://schemas.openxmlformats.org/markup-compatibility/2006">
              <mc:Choice xmlns:v="urn:schemas-microsoft-com:vml" Requires="v">
                <p:oleObj spid="_x0000_s62468" name="Visio" r:id="rId3" imgW="8067518" imgH="4543307" progId="Visio.Drawing.15">
                  <p:embed/>
                </p:oleObj>
              </mc:Choice>
              <mc:Fallback>
                <p:oleObj name="Visio" r:id="rId3" imgW="8067518" imgH="4543307" progId="Visio.Drawing.15">
                  <p:embed/>
                  <p:pic>
                    <p:nvPicPr>
                      <p:cNvPr id="0" name=""/>
                      <p:cNvPicPr/>
                      <p:nvPr/>
                    </p:nvPicPr>
                    <p:blipFill>
                      <a:blip r:embed="rId4"/>
                      <a:stretch>
                        <a:fillRect/>
                      </a:stretch>
                    </p:blipFill>
                    <p:spPr>
                      <a:xfrm>
                        <a:off x="538163" y="1157288"/>
                        <a:ext cx="8067675" cy="4543425"/>
                      </a:xfrm>
                      <a:prstGeom prst="rect">
                        <a:avLst/>
                      </a:prstGeom>
                    </p:spPr>
                  </p:pic>
                </p:oleObj>
              </mc:Fallback>
            </mc:AlternateContent>
          </a:graphicData>
        </a:graphic>
      </p:graphicFrame>
      <p:sp>
        <p:nvSpPr>
          <p:cNvPr id="8" name="TextBox 7"/>
          <p:cNvSpPr txBox="1"/>
          <p:nvPr/>
        </p:nvSpPr>
        <p:spPr>
          <a:xfrm>
            <a:off x="6948264" y="4077072"/>
            <a:ext cx="1657574" cy="1384995"/>
          </a:xfrm>
          <a:prstGeom prst="rect">
            <a:avLst/>
          </a:prstGeom>
          <a:solidFill>
            <a:schemeClr val="accent4">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smtClean="0"/>
              <a:t>SILO in legacy applications.</a:t>
            </a:r>
          </a:p>
          <a:p>
            <a:r>
              <a:rPr lang="en-US" sz="1400" dirty="0" smtClean="0"/>
              <a:t>Not capable providing </a:t>
            </a:r>
            <a:r>
              <a:rPr lang="en-US" sz="1400" dirty="0" err="1" smtClean="0"/>
              <a:t>Boundaryless</a:t>
            </a:r>
            <a:r>
              <a:rPr lang="en-US" sz="1400" dirty="0" smtClean="0"/>
              <a:t> </a:t>
            </a:r>
            <a:r>
              <a:rPr lang="en-US" sz="1400" dirty="0"/>
              <a:t>Information </a:t>
            </a:r>
            <a:r>
              <a:rPr lang="en-US" sz="1400" dirty="0" smtClean="0"/>
              <a:t>Flow.</a:t>
            </a:r>
            <a:endParaRPr lang="en-US" sz="1400" dirty="0"/>
          </a:p>
        </p:txBody>
      </p:sp>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Architecture</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563863845"/>
              </p:ext>
            </p:extLst>
          </p:nvPr>
        </p:nvGraphicFramePr>
        <p:xfrm>
          <a:off x="611560" y="806105"/>
          <a:ext cx="7992888" cy="5484265"/>
        </p:xfrm>
        <a:graphic>
          <a:graphicData uri="http://schemas.openxmlformats.org/presentationml/2006/ole">
            <mc:AlternateContent xmlns:mc="http://schemas.openxmlformats.org/markup-compatibility/2006">
              <mc:Choice xmlns:v="urn:schemas-microsoft-com:vml" Requires="v">
                <p:oleObj spid="_x0000_s63491" name="Visio" r:id="rId3" imgW="9467805" imgH="6496063" progId="Visio.Drawing.15">
                  <p:embed/>
                </p:oleObj>
              </mc:Choice>
              <mc:Fallback>
                <p:oleObj name="Visio" r:id="rId3" imgW="9467805" imgH="6496063" progId="Visio.Drawing.15">
                  <p:embed/>
                  <p:pic>
                    <p:nvPicPr>
                      <p:cNvPr id="0" name=""/>
                      <p:cNvPicPr/>
                      <p:nvPr/>
                    </p:nvPicPr>
                    <p:blipFill>
                      <a:blip r:embed="rId4"/>
                      <a:stretch>
                        <a:fillRect/>
                      </a:stretch>
                    </p:blipFill>
                    <p:spPr>
                      <a:xfrm>
                        <a:off x="611560" y="806105"/>
                        <a:ext cx="7992888" cy="5484265"/>
                      </a:xfrm>
                      <a:prstGeom prst="rect">
                        <a:avLst/>
                      </a:prstGeom>
                    </p:spPr>
                  </p:pic>
                </p:oleObj>
              </mc:Fallback>
            </mc:AlternateContent>
          </a:graphicData>
        </a:graphic>
      </p:graphicFrame>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Technical Architecture</a:t>
            </a:r>
          </a:p>
        </p:txBody>
      </p:sp>
    </p:spTree>
    <p:extLst>
      <p:ext uri="{BB962C8B-B14F-4D97-AF65-F5344CB8AC3E}">
        <p14:creationId xmlns:p14="http://schemas.microsoft.com/office/powerpoint/2010/main" val="860750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SG" dirty="0" smtClean="0"/>
              <a:t>Technical Reference Model</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459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
          </p:nvPr>
        </p:nvSpPr>
        <p:spPr/>
        <p:txBody>
          <a:bodyPr/>
          <a:lstStyle/>
          <a:p>
            <a:endParaRPr lang="en-SG"/>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CN" dirty="0" smtClean="0"/>
              <a:t>Technical Principles</a:t>
            </a:r>
            <a:endParaRPr lang="zh-CN" altLang="en-US" dirty="0"/>
          </a:p>
        </p:txBody>
      </p:sp>
      <p:sp>
        <p:nvSpPr>
          <p:cNvPr id="5" name="内容占位符 4"/>
          <p:cNvSpPr>
            <a:spLocks noGrp="1"/>
          </p:cNvSpPr>
          <p:nvPr>
            <p:ph sz="quarter" idx="1"/>
          </p:nvPr>
        </p:nvSpPr>
        <p:spPr/>
        <p:txBody>
          <a:bodyPr/>
          <a:lstStyle/>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350154578"/>
              </p:ext>
            </p:extLst>
          </p:nvPr>
        </p:nvGraphicFramePr>
        <p:xfrm>
          <a:off x="755576" y="1772816"/>
          <a:ext cx="7200800" cy="3816424"/>
        </p:xfrm>
        <a:graphic>
          <a:graphicData uri="http://schemas.openxmlformats.org/drawingml/2006/table">
            <a:tbl>
              <a:tblPr firstRow="1" firstCol="1" bandRow="1">
                <a:tableStyleId>{5C22544A-7EE6-4342-B048-85BDC9FD1C3A}</a:tableStyleId>
              </a:tblPr>
              <a:tblGrid>
                <a:gridCol w="1987022"/>
                <a:gridCol w="2138489"/>
                <a:gridCol w="3075289"/>
              </a:tblGrid>
              <a:tr h="334018">
                <a:tc>
                  <a:txBody>
                    <a:bodyPr/>
                    <a:lstStyle/>
                    <a:p>
                      <a:pPr algn="l">
                        <a:spcBef>
                          <a:spcPts val="600"/>
                        </a:spcBef>
                        <a:spcAft>
                          <a:spcPts val="300"/>
                        </a:spcAft>
                        <a:tabLst>
                          <a:tab pos="1007110" algn="ctr"/>
                        </a:tabLst>
                      </a:pPr>
                      <a:r>
                        <a:rPr lang="en-GB" sz="1100" dirty="0">
                          <a:effectLst/>
                        </a:rPr>
                        <a:t>Model Name</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Technical Principles</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Best Practise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Internet/Intranet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a:effectLst/>
                        </a:rPr>
                        <a:t>The appropriate security measures must be put in place to ensure security and privacy protection.</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HTTP,FTP,Email Service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Security</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C2 Firewall Service</a:t>
                      </a:r>
                      <a:endParaRPr lang="zh-CN" sz="1100">
                        <a:effectLst/>
                      </a:endParaRPr>
                    </a:p>
                    <a:p>
                      <a:pPr algn="l">
                        <a:spcBef>
                          <a:spcPts val="600"/>
                        </a:spcBef>
                        <a:spcAft>
                          <a:spcPts val="300"/>
                        </a:spcAft>
                      </a:pPr>
                      <a:r>
                        <a:rPr lang="en-GB" sz="1100">
                          <a:effectLst/>
                        </a:rPr>
                        <a:t>Norton Security Service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Applications(VCMS,ST,SCBS,etc)</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Oracle-Java programming best practise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Data Storage Set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 Database group</a:t>
                      </a:r>
                      <a:endParaRPr lang="zh-CN" sz="1100">
                        <a:effectLst/>
                        <a:latin typeface="Times New Roman"/>
                        <a:ea typeface="宋体"/>
                      </a:endParaRPr>
                    </a:p>
                  </a:txBody>
                  <a:tcPr marL="68580" marR="68580" marT="0" marB="0"/>
                </a:tc>
              </a:tr>
              <a:tr h="827502">
                <a:tc>
                  <a:txBody>
                    <a:bodyPr/>
                    <a:lstStyle/>
                    <a:p>
                      <a:pPr algn="l">
                        <a:spcBef>
                          <a:spcPts val="600"/>
                        </a:spcBef>
                        <a:spcAft>
                          <a:spcPts val="300"/>
                        </a:spcAft>
                        <a:tabLst>
                          <a:tab pos="1007110" algn="ctr"/>
                        </a:tabLst>
                      </a:pPr>
                      <a:r>
                        <a:rPr lang="en-GB" sz="1100">
                          <a:effectLst/>
                        </a:rPr>
                        <a:t>ESB,IE,MessageBus,Web Service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Information from across all the regional units, customers and port operators should be integrated.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err="1">
                          <a:effectLst/>
                        </a:rPr>
                        <a:t>Json</a:t>
                      </a:r>
                      <a:r>
                        <a:rPr lang="en-GB" sz="1100" dirty="0">
                          <a:effectLst/>
                        </a:rPr>
                        <a:t> 1.0</a:t>
                      </a:r>
                      <a:endParaRPr lang="zh-CN" sz="1100" dirty="0">
                        <a:effectLst/>
                      </a:endParaRPr>
                    </a:p>
                    <a:p>
                      <a:pPr algn="l">
                        <a:spcBef>
                          <a:spcPts val="600"/>
                        </a:spcBef>
                        <a:spcAft>
                          <a:spcPts val="300"/>
                        </a:spcAft>
                      </a:pPr>
                      <a:r>
                        <a:rPr lang="en-GB" sz="1100" dirty="0">
                          <a:effectLst/>
                        </a:rPr>
                        <a:t>XML</a:t>
                      </a:r>
                      <a:endParaRPr lang="zh-CN" sz="1100" dirty="0">
                        <a:effectLst/>
                      </a:endParaRPr>
                    </a:p>
                    <a:p>
                      <a:pPr algn="l">
                        <a:spcBef>
                          <a:spcPts val="600"/>
                        </a:spcBef>
                        <a:spcAft>
                          <a:spcPts val="300"/>
                        </a:spcAft>
                      </a:pPr>
                      <a:r>
                        <a:rPr lang="en-GB" sz="1100" dirty="0">
                          <a:effectLst/>
                        </a:rPr>
                        <a:t>Message Queue</a:t>
                      </a:r>
                      <a:endParaRPr lang="zh-CN" sz="1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98859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dirty="0"/>
          </a:p>
        </p:txBody>
      </p:sp>
      <p:grpSp>
        <p:nvGrpSpPr>
          <p:cNvPr id="5" name="Group 4"/>
          <p:cNvGrpSpPr/>
          <p:nvPr/>
        </p:nvGrpSpPr>
        <p:grpSpPr>
          <a:xfrm>
            <a:off x="497910" y="1638722"/>
            <a:ext cx="6450032" cy="4267200"/>
            <a:chOff x="497910" y="1638722"/>
            <a:chExt cx="6450032" cy="4267200"/>
          </a:xfrm>
        </p:grpSpPr>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017" y="1638722"/>
              <a:ext cx="54959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7910" y="5534927"/>
              <a:ext cx="1018227" cy="369332"/>
            </a:xfrm>
            <a:prstGeom prst="rect">
              <a:avLst/>
            </a:prstGeom>
            <a:noFill/>
          </p:spPr>
          <p:txBody>
            <a:bodyPr wrap="none" rtlCol="0">
              <a:spAutoFit/>
            </a:bodyPr>
            <a:lstStyle/>
            <a:p>
              <a:r>
                <a:rPr lang="en-US" b="1" i="1" dirty="0" smtClean="0"/>
                <a:t>Current</a:t>
              </a:r>
              <a:endParaRPr lang="en-SG" b="1" i="1" dirty="0"/>
            </a:p>
          </p:txBody>
        </p:sp>
      </p:grpSp>
      <p:grpSp>
        <p:nvGrpSpPr>
          <p:cNvPr id="7" name="Group 6"/>
          <p:cNvGrpSpPr/>
          <p:nvPr/>
        </p:nvGrpSpPr>
        <p:grpSpPr>
          <a:xfrm>
            <a:off x="590046" y="1638722"/>
            <a:ext cx="7245978" cy="4267200"/>
            <a:chOff x="590046" y="1638722"/>
            <a:chExt cx="7245978" cy="4267200"/>
          </a:xfrm>
        </p:grpSpPr>
        <p:pic>
          <p:nvPicPr>
            <p:cNvPr id="624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24" y="1638722"/>
              <a:ext cx="64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90046" y="5476612"/>
              <a:ext cx="881395" cy="369332"/>
            </a:xfrm>
            <a:prstGeom prst="rect">
              <a:avLst/>
            </a:prstGeom>
            <a:solidFill>
              <a:schemeClr val="bg1"/>
            </a:solidFill>
          </p:spPr>
          <p:txBody>
            <a:bodyPr wrap="none" rtlCol="0">
              <a:spAutoFit/>
            </a:bodyPr>
            <a:lstStyle/>
            <a:p>
              <a:r>
                <a:rPr lang="en-US" b="1" i="1" dirty="0" smtClean="0"/>
                <a:t>Target</a:t>
              </a:r>
              <a:endParaRPr lang="en-SG" b="1" i="1" dirty="0"/>
            </a:p>
          </p:txBody>
        </p:sp>
      </p:grpSp>
      <p:sp>
        <p:nvSpPr>
          <p:cNvPr id="2" name="标题 1"/>
          <p:cNvSpPr>
            <a:spLocks noGrp="1"/>
          </p:cNvSpPr>
          <p:nvPr>
            <p:ph type="title"/>
          </p:nvPr>
        </p:nvSpPr>
        <p:spPr/>
        <p:txBody>
          <a:bodyPr/>
          <a:lstStyle/>
          <a:p>
            <a:r>
              <a:rPr lang="en-US" altLang="zh-CN" dirty="0" smtClean="0"/>
              <a:t>Architecture </a:t>
            </a:r>
            <a:br>
              <a:rPr lang="en-US" altLang="zh-CN" dirty="0" smtClean="0"/>
            </a:br>
            <a:r>
              <a:rPr lang="en-US" altLang="zh-CN" dirty="0" smtClean="0"/>
              <a:t>					Current to Target</a:t>
            </a:r>
            <a:endParaRPr lang="zh-CN" altLang="en-US" dirty="0"/>
          </a:p>
        </p:txBody>
      </p:sp>
    </p:spTree>
    <p:extLst>
      <p:ext uri="{BB962C8B-B14F-4D97-AF65-F5344CB8AC3E}">
        <p14:creationId xmlns:p14="http://schemas.microsoft.com/office/powerpoint/2010/main" val="21452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Gaps</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558948751"/>
              </p:ext>
            </p:extLst>
          </p:nvPr>
        </p:nvGraphicFramePr>
        <p:xfrm>
          <a:off x="539552" y="1340768"/>
          <a:ext cx="8229599" cy="2276088"/>
        </p:xfrm>
        <a:graphic>
          <a:graphicData uri="http://schemas.openxmlformats.org/drawingml/2006/table">
            <a:tbl>
              <a:tblPr firstRow="1" firstCol="1" bandRow="1">
                <a:tableStyleId>{5C22544A-7EE6-4342-B048-85BDC9FD1C3A}</a:tableStyleId>
              </a:tblPr>
              <a:tblGrid>
                <a:gridCol w="576064"/>
                <a:gridCol w="1571277"/>
                <a:gridCol w="1686393"/>
                <a:gridCol w="1573967"/>
                <a:gridCol w="1573967"/>
                <a:gridCol w="1247931"/>
              </a:tblGrid>
              <a:tr h="432048">
                <a:tc>
                  <a:txBody>
                    <a:bodyPr/>
                    <a:lstStyle/>
                    <a:p>
                      <a:pPr algn="l">
                        <a:spcBef>
                          <a:spcPts val="600"/>
                        </a:spcBef>
                        <a:spcAft>
                          <a:spcPts val="300"/>
                        </a:spcAft>
                      </a:pPr>
                      <a:r>
                        <a:rPr lang="en-GB" sz="1200" dirty="0">
                          <a:effectLst/>
                        </a:rPr>
                        <a:t>Gap</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Description</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Current State</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Future State</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Importance/Benefit</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Address by Architecture</a:t>
                      </a:r>
                      <a:endParaRPr lang="zh-CN" sz="1200" dirty="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1</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 firewall found</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Everything will hide under firewalls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2</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Network latency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Not mention LB not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include in all web servers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performance and usability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494675">
                <a:tc>
                  <a:txBody>
                    <a:bodyPr/>
                    <a:lstStyle/>
                    <a:p>
                      <a:pPr algn="l">
                        <a:spcBef>
                          <a:spcPts val="600"/>
                        </a:spcBef>
                        <a:spcAft>
                          <a:spcPts val="300"/>
                        </a:spcAft>
                      </a:pPr>
                      <a:r>
                        <a:rPr lang="en-GB" sz="1100" dirty="0" smtClean="0">
                          <a:effectLst/>
                        </a:rPr>
                        <a:t>Gap 3</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tend to have unscheduled downtime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10%-15% unscheduled downtime always happen</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availability should reach 99.97%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Unscheduled downtime will reduce usability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Technical</a:t>
                      </a:r>
                      <a:endParaRPr lang="zh-CN" sz="1100" dirty="0">
                        <a:effectLst/>
                        <a:latin typeface="Times New Roman"/>
                        <a:ea typeface="宋体"/>
                      </a:endParaRPr>
                    </a:p>
                  </a:txBody>
                  <a:tcPr marL="67456" marR="67456" marT="0" marB="0"/>
                </a:tc>
              </a:tr>
              <a:tr h="659567">
                <a:tc>
                  <a:txBody>
                    <a:bodyPr/>
                    <a:lstStyle/>
                    <a:p>
                      <a:pPr algn="l">
                        <a:spcBef>
                          <a:spcPts val="600"/>
                        </a:spcBef>
                        <a:spcAft>
                          <a:spcPts val="300"/>
                        </a:spcAft>
                      </a:pPr>
                      <a:r>
                        <a:rPr lang="en-GB" sz="1100" dirty="0" smtClean="0">
                          <a:effectLst/>
                        </a:rPr>
                        <a:t>Gap 4</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were developed based on old technology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Nobody can maintain that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use Java to develop and follow the java standard, easy to maintain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Easy to maintain and enhance the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altLang="zh-CN" sz="1100" dirty="0" smtClean="0">
                          <a:effectLst/>
                        </a:rPr>
                        <a:t>Technical</a:t>
                      </a:r>
                      <a:endParaRPr lang="zh-CN" sz="1100" dirty="0">
                        <a:effectLst/>
                        <a:latin typeface="Times New Roman"/>
                        <a:ea typeface="宋体"/>
                      </a:endParaRPr>
                    </a:p>
                  </a:txBody>
                  <a:tcPr marL="67456" marR="67456" marT="0" marB="0"/>
                </a:tc>
              </a:tr>
            </a:tbl>
          </a:graphicData>
        </a:graphic>
      </p:graphicFrame>
    </p:spTree>
    <p:extLst>
      <p:ext uri="{BB962C8B-B14F-4D97-AF65-F5344CB8AC3E}">
        <p14:creationId xmlns:p14="http://schemas.microsoft.com/office/powerpoint/2010/main" val="4013605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Opportunity and Solution</a:t>
            </a:r>
            <a:endParaRPr lang="en-SG" dirty="0" smtClean="0"/>
          </a:p>
        </p:txBody>
      </p:sp>
    </p:spTree>
    <p:extLst>
      <p:ext uri="{BB962C8B-B14F-4D97-AF65-F5344CB8AC3E}">
        <p14:creationId xmlns:p14="http://schemas.microsoft.com/office/powerpoint/2010/main" val="3805048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Initiatives </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3822436284"/>
              </p:ext>
            </p:extLst>
          </p:nvPr>
        </p:nvGraphicFramePr>
        <p:xfrm>
          <a:off x="1115617" y="1628800"/>
          <a:ext cx="6696743" cy="3946062"/>
        </p:xfrm>
        <a:graphic>
          <a:graphicData uri="http://schemas.openxmlformats.org/drawingml/2006/table">
            <a:tbl>
              <a:tblPr firstRow="1" firstCol="1" bandRow="1">
                <a:tableStyleId>{5C22544A-7EE6-4342-B048-85BDC9FD1C3A}</a:tableStyleId>
              </a:tblPr>
              <a:tblGrid>
                <a:gridCol w="4852776"/>
                <a:gridCol w="1843967"/>
              </a:tblGrid>
              <a:tr h="360040">
                <a:tc>
                  <a:txBody>
                    <a:bodyPr/>
                    <a:lstStyle/>
                    <a:p>
                      <a:pPr marL="0" marR="0" algn="l">
                        <a:spcBef>
                          <a:spcPts val="600"/>
                        </a:spcBef>
                        <a:spcAft>
                          <a:spcPts val="300"/>
                        </a:spcAft>
                      </a:pPr>
                      <a:r>
                        <a:rPr lang="en-GB" sz="1600" dirty="0">
                          <a:effectLst/>
                        </a:rPr>
                        <a:t>Initiatives</a:t>
                      </a:r>
                      <a:endParaRPr lang="en-US" sz="16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600" dirty="0">
                          <a:effectLst/>
                        </a:rPr>
                        <a:t>Priority</a:t>
                      </a:r>
                      <a:endParaRPr lang="en-US" sz="1600" dirty="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Re-engineer </a:t>
                      </a:r>
                      <a:r>
                        <a:rPr lang="en-GB" sz="1100" dirty="0" smtClean="0">
                          <a:effectLst/>
                        </a:rPr>
                        <a:t>existing business </a:t>
                      </a:r>
                      <a:r>
                        <a:rPr lang="en-GB" sz="1100" dirty="0">
                          <a:effectLst/>
                        </a:rPr>
                        <a:t>processes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Establish more customer focused services to improve customer satisfaction.</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Re-structure application systems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High</a:t>
                      </a:r>
                      <a:endParaRPr lang="en-US" sz="1100" dirty="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Provide interface for internal/external system to integrate.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Improve performance and enhance security in systems.</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a:effectLst/>
                        </a:rPr>
                        <a:t>Standardize data storage for system integration.</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Adapt new technology to improve system stability and ease for maintenance.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631852">
                <a:tc>
                  <a:txBody>
                    <a:bodyPr/>
                    <a:lstStyle/>
                    <a:p>
                      <a:pPr marL="0" marR="0" algn="l">
                        <a:spcBef>
                          <a:spcPts val="600"/>
                        </a:spcBef>
                        <a:spcAft>
                          <a:spcPts val="300"/>
                        </a:spcAft>
                      </a:pPr>
                      <a:r>
                        <a:rPr lang="en-GB" sz="1100">
                          <a:effectLst/>
                        </a:rPr>
                        <a:t>Produce management report for marketing analysis and strategy change.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19781">
                <a:tc>
                  <a:txBody>
                    <a:bodyPr/>
                    <a:lstStyle/>
                    <a:p>
                      <a:pPr marL="0" marR="0" algn="l">
                        <a:spcBef>
                          <a:spcPts val="600"/>
                        </a:spcBef>
                        <a:spcAft>
                          <a:spcPts val="300"/>
                        </a:spcAft>
                      </a:pPr>
                      <a:r>
                        <a:rPr lang="en-GB" sz="1100" dirty="0">
                          <a:effectLst/>
                        </a:rPr>
                        <a:t>Procure new hardware.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Low</a:t>
                      </a:r>
                      <a:endParaRPr lang="en-US"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Gap and Potential Solution (1)</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998288601"/>
              </p:ext>
            </p:extLst>
          </p:nvPr>
        </p:nvGraphicFramePr>
        <p:xfrm>
          <a:off x="457200" y="1412777"/>
          <a:ext cx="8229599" cy="4557106"/>
        </p:xfrm>
        <a:graphic>
          <a:graphicData uri="http://schemas.openxmlformats.org/drawingml/2006/table">
            <a:tbl>
              <a:tblPr firstRow="1" firstCol="1" bandRow="1">
                <a:tableStyleId>{5C22544A-7EE6-4342-B048-85BDC9FD1C3A}</a:tableStyleId>
              </a:tblPr>
              <a:tblGrid>
                <a:gridCol w="2727637"/>
                <a:gridCol w="5501962"/>
              </a:tblGrid>
              <a:tr h="283810">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Too much manual intervene required.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Re-engineer business processes to reduce manual effort and improve business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Integrate e-Business with partner and customer’s IT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SOS and CBS.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VMS and CMS.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internal systems to improve business process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939722">
                <a:tc>
                  <a:txBody>
                    <a:bodyPr/>
                    <a:lstStyle/>
                    <a:p>
                      <a:pPr algn="l">
                        <a:lnSpc>
                          <a:spcPct val="107000"/>
                        </a:lnSpc>
                        <a:spcBef>
                          <a:spcPts val="600"/>
                        </a:spcBef>
                        <a:spcAft>
                          <a:spcPts val="300"/>
                        </a:spcAft>
                      </a:pPr>
                      <a:r>
                        <a:rPr lang="en-GB" sz="1000" dirty="0">
                          <a:effectLst/>
                        </a:rPr>
                        <a:t>Focus on customer service is not enough</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Provide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order submission and order status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shipment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Accelerate process for repeat orders.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dirty="0">
                          <a:effectLst/>
                        </a:rPr>
                        <a:t>Inaccuracy in sales report transaction data. </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management report from consolidated system for better marketing analysis and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76895">
                <a:tc>
                  <a:txBody>
                    <a:bodyPr/>
                    <a:lstStyle/>
                    <a:p>
                      <a:pPr algn="l">
                        <a:lnSpc>
                          <a:spcPct val="107000"/>
                        </a:lnSpc>
                        <a:spcBef>
                          <a:spcPts val="600"/>
                        </a:spcBef>
                        <a:spcAft>
                          <a:spcPts val="300"/>
                        </a:spcAft>
                      </a:pPr>
                      <a:r>
                        <a:rPr lang="en-GB" sz="1000">
                          <a:effectLst/>
                        </a:rPr>
                        <a:t>Lack of management and monitoring in cooperation with local operators of tow-heads and port operators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Enhance existing systems to manage tow-heads operators and port operators.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Keep track of co-operators to help to make engagement and manage cost. </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Lack of knowledge in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Study the implementation of SOS.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Gather requirement of SOS before revamping the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Legacy data from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Proper data migration to move the data to new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Data are stored with different standard in different systems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Standardize the data storage. To develop a common data dictionary as guideline.</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Lack of consistency in container and vessel optimization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Centralize and standardize the optimization algorithm for organizing container.</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Tow-head operator information is not managed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To capture tow-head operator details information in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3067278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Concerns</a:t>
            </a:r>
            <a:endParaRPr lang="en-SG" smtClean="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0142901"/>
              </p:ext>
            </p:extLst>
          </p:nvPr>
        </p:nvGraphicFramePr>
        <p:xfrm>
          <a:off x="827088" y="1557338"/>
          <a:ext cx="7216844" cy="3312367"/>
        </p:xfrm>
        <a:graphic>
          <a:graphicData uri="http://schemas.openxmlformats.org/drawingml/2006/table">
            <a:tbl>
              <a:tblPr firstRow="1" firstCol="1" bandRow="1">
                <a:tableStyleId>{5C22544A-7EE6-4342-B048-85BDC9FD1C3A}</a:tableStyleId>
              </a:tblPr>
              <a:tblGrid>
                <a:gridCol w="1897662"/>
                <a:gridCol w="5319182"/>
              </a:tblGrid>
              <a:tr h="429283">
                <a:tc>
                  <a:txBody>
                    <a:bodyPr/>
                    <a:lstStyle/>
                    <a:p>
                      <a:pPr algn="l">
                        <a:spcBef>
                          <a:spcPts val="600"/>
                        </a:spcBef>
                        <a:spcAft>
                          <a:spcPts val="300"/>
                        </a:spcAft>
                      </a:pPr>
                      <a:r>
                        <a:rPr lang="en-GB" sz="1100" dirty="0">
                          <a:effectLst/>
                        </a:rPr>
                        <a:t>Stakeholder</a:t>
                      </a:r>
                      <a:endParaRPr lang="en-SG" sz="1100" dirty="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Key Concern</a:t>
                      </a:r>
                      <a:endParaRPr lang="en-SG" sz="1100">
                        <a:effectLst/>
                        <a:latin typeface="Times New Roman"/>
                        <a:ea typeface="Times New Roman"/>
                      </a:endParaRPr>
                    </a:p>
                  </a:txBody>
                  <a:tcPr marL="68580" marR="68580" marT="0" marB="0"/>
                </a:tc>
              </a:tr>
              <a:tr h="240257">
                <a:tc>
                  <a:txBody>
                    <a:bodyPr/>
                    <a:lstStyle/>
                    <a:p>
                      <a:pPr algn="l">
                        <a:spcBef>
                          <a:spcPts val="600"/>
                        </a:spcBef>
                        <a:spcAft>
                          <a:spcPts val="300"/>
                        </a:spcAft>
                      </a:pPr>
                      <a:r>
                        <a:rPr lang="en-GB" sz="1100">
                          <a:effectLst/>
                        </a:rPr>
                        <a:t>Customer</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Ability to place order with higher turn around date</a:t>
                      </a:r>
                      <a:endParaRPr lang="en-SG" sz="1100">
                        <a:effectLst/>
                        <a:latin typeface="Times New Roman"/>
                        <a:ea typeface="Times New Roman"/>
                      </a:endParaRPr>
                    </a:p>
                  </a:txBody>
                  <a:tcPr marL="68580" marR="68580" marT="0" marB="0"/>
                </a:tc>
              </a:tr>
              <a:tr h="240257">
                <a:tc>
                  <a:txBody>
                    <a:bodyPr/>
                    <a:lstStyle/>
                    <a:p>
                      <a:pPr algn="l">
                        <a:spcBef>
                          <a:spcPts val="600"/>
                        </a:spcBef>
                        <a:spcAft>
                          <a:spcPts val="300"/>
                        </a:spcAft>
                      </a:pPr>
                      <a:r>
                        <a:rPr lang="en-GB" sz="1100">
                          <a:effectLst/>
                        </a:rPr>
                        <a:t>CxO</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Losing sales? Prevent delay of shipment errors, Higher SLA, Cutting cost</a:t>
                      </a:r>
                      <a:endParaRPr lang="en-SG" sz="1100">
                        <a:effectLst/>
                        <a:latin typeface="Times New Roman"/>
                        <a:ea typeface="Times New Roman"/>
                      </a:endParaRPr>
                    </a:p>
                  </a:txBody>
                  <a:tcPr marL="68580" marR="68580" marT="0" marB="0"/>
                </a:tc>
              </a:tr>
              <a:tr h="720771">
                <a:tc>
                  <a:txBody>
                    <a:bodyPr/>
                    <a:lstStyle/>
                    <a:p>
                      <a:pPr algn="l">
                        <a:spcBef>
                          <a:spcPts val="600"/>
                        </a:spcBef>
                        <a:spcAft>
                          <a:spcPts val="300"/>
                        </a:spcAft>
                      </a:pPr>
                      <a:r>
                        <a:rPr lang="en-GB" sz="1100" dirty="0">
                          <a:effectLst/>
                        </a:rPr>
                        <a:t>Sales Team</a:t>
                      </a:r>
                      <a:endParaRPr lang="en-SG" sz="1100" dirty="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Real time sales order generation, and faster feedback from RFQ, Improve Up time  for VMS and CMS, at the same time improve customer service level through usage of technology</a:t>
                      </a:r>
                      <a:endParaRPr lang="en-SG" sz="1100">
                        <a:effectLst/>
                        <a:latin typeface="Times New Roman"/>
                        <a:ea typeface="Times New Roman"/>
                      </a:endParaRPr>
                    </a:p>
                  </a:txBody>
                  <a:tcPr marL="68580" marR="68580" marT="0" marB="0"/>
                </a:tc>
              </a:tr>
              <a:tr h="480514">
                <a:tc>
                  <a:txBody>
                    <a:bodyPr/>
                    <a:lstStyle/>
                    <a:p>
                      <a:pPr algn="l">
                        <a:spcBef>
                          <a:spcPts val="600"/>
                        </a:spcBef>
                        <a:spcAft>
                          <a:spcPts val="300"/>
                        </a:spcAft>
                      </a:pPr>
                      <a:r>
                        <a:rPr lang="en-GB" sz="1100">
                          <a:effectLst/>
                        </a:rPr>
                        <a:t>Order Processing Team</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To have real time checking on vessel availability and container availability</a:t>
                      </a:r>
                      <a:endParaRPr lang="en-SG" sz="1100">
                        <a:effectLst/>
                        <a:latin typeface="Times New Roman"/>
                        <a:ea typeface="Times New Roman"/>
                      </a:endParaRPr>
                    </a:p>
                  </a:txBody>
                  <a:tcPr marL="68580" marR="68580" marT="0" marB="0"/>
                </a:tc>
              </a:tr>
              <a:tr h="480514">
                <a:tc>
                  <a:txBody>
                    <a:bodyPr/>
                    <a:lstStyle/>
                    <a:p>
                      <a:pPr algn="l">
                        <a:spcBef>
                          <a:spcPts val="600"/>
                        </a:spcBef>
                        <a:spcAft>
                          <a:spcPts val="300"/>
                        </a:spcAft>
                      </a:pPr>
                      <a:r>
                        <a:rPr lang="en-GB" sz="1100">
                          <a:effectLst/>
                        </a:rPr>
                        <a:t>IT and Operations</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Sceptical on the investment of the new IT business goals, as they have no confident on the new system and technologies</a:t>
                      </a:r>
                      <a:endParaRPr lang="en-SG" sz="1100">
                        <a:effectLst/>
                        <a:latin typeface="Times New Roman"/>
                        <a:ea typeface="Times New Roman"/>
                      </a:endParaRPr>
                    </a:p>
                  </a:txBody>
                  <a:tcPr marL="68580" marR="68580" marT="0" marB="0"/>
                </a:tc>
              </a:tr>
              <a:tr h="720771">
                <a:tc>
                  <a:txBody>
                    <a:bodyPr/>
                    <a:lstStyle/>
                    <a:p>
                      <a:pPr algn="l">
                        <a:spcBef>
                          <a:spcPts val="600"/>
                        </a:spcBef>
                        <a:spcAft>
                          <a:spcPts val="300"/>
                        </a:spcAft>
                      </a:pPr>
                      <a:r>
                        <a:rPr lang="en-GB" sz="1100">
                          <a:effectLst/>
                        </a:rPr>
                        <a:t>Container Management Team</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dirty="0">
                          <a:effectLst/>
                        </a:rPr>
                        <a:t>To have better recorded network with tow head operator, and hope could improve the efficiency of the local tow head operators. Current operation take too long to query a certain information from local tow head operator</a:t>
                      </a:r>
                      <a:endParaRPr lang="en-SG"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(2)</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6" name="Table 5"/>
          <p:cNvGraphicFramePr>
            <a:graphicFrameLocks noGrp="1"/>
          </p:cNvGraphicFramePr>
          <p:nvPr>
            <p:extLst>
              <p:ext uri="{D42A27DB-BD31-4B8C-83A1-F6EECF244321}">
                <p14:modId xmlns:p14="http://schemas.microsoft.com/office/powerpoint/2010/main" val="2490827860"/>
              </p:ext>
            </p:extLst>
          </p:nvPr>
        </p:nvGraphicFramePr>
        <p:xfrm>
          <a:off x="457200" y="1340769"/>
          <a:ext cx="8229600" cy="4743414"/>
        </p:xfrm>
        <a:graphic>
          <a:graphicData uri="http://schemas.openxmlformats.org/drawingml/2006/table">
            <a:tbl>
              <a:tblPr firstRow="1" firstCol="1" bandRow="1">
                <a:tableStyleId>{5C22544A-7EE6-4342-B048-85BDC9FD1C3A}</a:tableStyleId>
              </a:tblPr>
              <a:tblGrid>
                <a:gridCol w="2727637"/>
                <a:gridCol w="5501963"/>
              </a:tblGrid>
              <a:tr h="290286">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Develop centralized SCBS system by consolidating and revamping SOS and CBS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Implement system failover to ensure system high availability.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Develop centralized VCMS system by consolidating and revamping VMS and CMS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include tow-head operator management functions.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Container Movement prediction engine requires high computational load and it would affect the performance of VCMS.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the Container Movement prediction engine.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Deploy the engine in another distributed server.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the remote method invocation to VCMS.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Integration to SCBS for sophisticated customer’s procurement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Services in SCBS for integration.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Integration to VCMS for Port Operators and internal applications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 in VCMS for Port Operators to integrate.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another set of Web Service in VCMS for internal system to integrate.</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a:effectLst/>
                        </a:rPr>
                        <a:t>Online RFQ and order submission is not supported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to submit RFQ and order online from a new Web storefront.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Customize the Web contents for different customer type and country.</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Support different types of browsers.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Generating management report would impact VCMS performance</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Replicate data for VCMS system using DB feature and set the replicated data to be read only.</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Access replicated DB to generate management report.</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622608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(3)</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343998489"/>
              </p:ext>
            </p:extLst>
          </p:nvPr>
        </p:nvGraphicFramePr>
        <p:xfrm>
          <a:off x="457200" y="1484784"/>
          <a:ext cx="8229600" cy="3765012"/>
        </p:xfrm>
        <a:graphic>
          <a:graphicData uri="http://schemas.openxmlformats.org/drawingml/2006/table">
            <a:tbl>
              <a:tblPr firstRow="1" firstCol="1" bandRow="1">
                <a:tableStyleId>{5C22544A-7EE6-4342-B048-85BDC9FD1C3A}</a:tableStyleId>
              </a:tblPr>
              <a:tblGrid>
                <a:gridCol w="2727637"/>
                <a:gridCol w="5501963"/>
              </a:tblGrid>
              <a:tr h="355824">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578183">
                <a:tc>
                  <a:txBody>
                    <a:bodyPr/>
                    <a:lstStyle/>
                    <a:p>
                      <a:pPr algn="l">
                        <a:lnSpc>
                          <a:spcPct val="107000"/>
                        </a:lnSpc>
                        <a:spcBef>
                          <a:spcPts val="600"/>
                        </a:spcBef>
                        <a:spcAft>
                          <a:spcPts val="300"/>
                        </a:spcAft>
                      </a:pPr>
                      <a:r>
                        <a:rPr lang="en-GB" sz="1000">
                          <a:effectLst/>
                        </a:rPr>
                        <a:t>Order process is not fully automated.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Allow customer to continue to place order after RFQ with the details stated in RFQ.</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Integrated SCBS and VCMS using Web Services provided for internal use to automate RFQ and order process.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VMS and CMS were developed based on old technology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Adapt new technology when developing the consolidated VCMS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dirty="0">
                          <a:effectLst/>
                        </a:rPr>
                        <a:t>VMS and CMS tend to have unscheduled downtime</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Improve application architecture when developing the VCMS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Improve code quality for VCMS development.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Emphasize QA and plan sufficient review and testing to ensure the quality for the mission critical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Network latency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Web Servers for transaction from staff and customer.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Install load balancer on top of Web Servers.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System security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Install and configure firewall for systems</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Separate Web Servers for transaction from staff and customer.</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Require staff to use signed Java applets for secured login and encrypted client side processing.</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2452609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Migration Plan</a:t>
            </a:r>
            <a:endParaRPr lang="en-SG" dirty="0" smtClean="0"/>
          </a:p>
        </p:txBody>
      </p:sp>
    </p:spTree>
    <p:extLst>
      <p:ext uri="{BB962C8B-B14F-4D97-AF65-F5344CB8AC3E}">
        <p14:creationId xmlns:p14="http://schemas.microsoft.com/office/powerpoint/2010/main" val="20708558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dirty="0" smtClean="0"/>
              <a:t>Transition Artifacts</a:t>
            </a:r>
            <a:endParaRPr lang="en-SG" dirty="0" smtClean="0"/>
          </a:p>
        </p:txBody>
      </p:sp>
      <p:pic>
        <p:nvPicPr>
          <p:cNvPr id="26626" name="Picture 2"/>
          <p:cNvPicPr>
            <a:picLocks noChangeAspect="1" noChangeArrowheads="1"/>
          </p:cNvPicPr>
          <p:nvPr/>
        </p:nvPicPr>
        <p:blipFill>
          <a:blip r:embed="rId2"/>
          <a:srcRect/>
          <a:stretch>
            <a:fillRect/>
          </a:stretch>
        </p:blipFill>
        <p:spPr bwMode="auto">
          <a:xfrm>
            <a:off x="1692275" y="1243013"/>
            <a:ext cx="5672011" cy="5066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hart 1"/>
          <p:cNvPicPr>
            <a:picLocks noChangeArrowheads="1"/>
          </p:cNvPicPr>
          <p:nvPr/>
        </p:nvPicPr>
        <p:blipFill>
          <a:blip r:embed="rId2"/>
          <a:srcRect/>
          <a:stretch>
            <a:fillRect/>
          </a:stretch>
        </p:blipFill>
        <p:spPr bwMode="auto">
          <a:xfrm>
            <a:off x="115888" y="1772816"/>
            <a:ext cx="5381625" cy="450215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344635740"/>
              </p:ext>
            </p:extLst>
          </p:nvPr>
        </p:nvGraphicFramePr>
        <p:xfrm>
          <a:off x="5714875" y="1865929"/>
          <a:ext cx="3186112" cy="4371383"/>
        </p:xfrm>
        <a:graphic>
          <a:graphicData uri="http://schemas.openxmlformats.org/drawingml/2006/table">
            <a:tbl>
              <a:tblPr firstRow="1" firstCol="1" bandRow="1">
                <a:tableStyleId>{5C22544A-7EE6-4342-B048-85BDC9FD1C3A}</a:tableStyleId>
              </a:tblPr>
              <a:tblGrid>
                <a:gridCol w="558780"/>
                <a:gridCol w="1313666"/>
                <a:gridCol w="1313666"/>
              </a:tblGrid>
              <a:tr h="272757">
                <a:tc>
                  <a:txBody>
                    <a:bodyPr/>
                    <a:lstStyle/>
                    <a:p>
                      <a:endParaRPr lang="en-US" sz="1000" dirty="0">
                        <a:effectLst/>
                        <a:latin typeface="Cambria"/>
                      </a:endParaRPr>
                    </a:p>
                  </a:txBody>
                  <a:tcPr marL="68580" marR="68580" marT="0" marB="0" anchor="b"/>
                </a:tc>
                <a:tc>
                  <a:txBody>
                    <a:bodyPr/>
                    <a:lstStyle/>
                    <a:p>
                      <a:pPr marL="0" marR="0">
                        <a:lnSpc>
                          <a:spcPct val="105000"/>
                        </a:lnSpc>
                        <a:spcBef>
                          <a:spcPts val="0"/>
                        </a:spcBef>
                        <a:spcAft>
                          <a:spcPts val="0"/>
                        </a:spcAft>
                      </a:pPr>
                      <a:r>
                        <a:rPr lang="en-US" sz="1400">
                          <a:effectLst/>
                        </a:rPr>
                        <a:t>Projects</a:t>
                      </a:r>
                      <a:endParaRPr lang="en-US" sz="1100">
                        <a:effectLst/>
                        <a:latin typeface="Cambria"/>
                        <a:ea typeface="Times New Roman"/>
                        <a:cs typeface="Times New Roman"/>
                      </a:endParaRPr>
                    </a:p>
                  </a:txBody>
                  <a:tcPr marL="68580" marR="68580" marT="0" marB="0" anchor="b"/>
                </a:tc>
                <a:tc>
                  <a:txBody>
                    <a:bodyPr/>
                    <a:lstStyle/>
                    <a:p>
                      <a:pPr marL="0" marR="0">
                        <a:lnSpc>
                          <a:spcPct val="105000"/>
                        </a:lnSpc>
                        <a:spcBef>
                          <a:spcPts val="0"/>
                        </a:spcBef>
                        <a:spcAft>
                          <a:spcPts val="0"/>
                        </a:spcAft>
                      </a:pPr>
                      <a:r>
                        <a:rPr lang="en-US" sz="1400">
                          <a:effectLst/>
                        </a:rPr>
                        <a:t>Ownership</a:t>
                      </a:r>
                      <a:endParaRPr lang="en-US" sz="1100">
                        <a:effectLst/>
                        <a:latin typeface="Cambria"/>
                        <a:ea typeface="Times New Roman"/>
                        <a:cs typeface="Times New Roman"/>
                      </a:endParaRPr>
                    </a:p>
                  </a:txBody>
                  <a:tcPr marL="68580" marR="68580" marT="0" marB="0" anchor="b"/>
                </a:tc>
              </a:tr>
              <a:tr h="209813">
                <a:tc rowSpan="5">
                  <a:txBody>
                    <a:bodyPr/>
                    <a:lstStyle/>
                    <a:p>
                      <a:pPr marL="0" marR="0" algn="ctr">
                        <a:lnSpc>
                          <a:spcPct val="105000"/>
                        </a:lnSpc>
                        <a:spcBef>
                          <a:spcPts val="0"/>
                        </a:spcBef>
                        <a:spcAft>
                          <a:spcPts val="0"/>
                        </a:spcAft>
                      </a:pPr>
                      <a:r>
                        <a:rPr lang="en-US" sz="2000">
                          <a:effectLst/>
                        </a:rPr>
                        <a:t>Phase 1</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ESB</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VCMS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a:effectLst/>
                        </a:rPr>
                        <a:t>Container Management Team</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rowSpan="5">
                  <a:txBody>
                    <a:bodyPr/>
                    <a:lstStyle/>
                    <a:p>
                      <a:pPr marL="0" marR="0" algn="ctr">
                        <a:lnSpc>
                          <a:spcPct val="105000"/>
                        </a:lnSpc>
                        <a:spcBef>
                          <a:spcPts val="0"/>
                        </a:spcBef>
                        <a:spcAft>
                          <a:spcPts val="0"/>
                        </a:spcAft>
                      </a:pPr>
                      <a:r>
                        <a:rPr lang="en-US" sz="2000">
                          <a:effectLst/>
                        </a:rPr>
                        <a:t>Phase 2</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SCBS</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ShipTrack</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dirty="0">
                          <a:effectLst/>
                        </a:rPr>
                        <a:t>Order Processing Team</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rowSpan="5">
                  <a:txBody>
                    <a:bodyPr/>
                    <a:lstStyle/>
                    <a:p>
                      <a:pPr marL="0" marR="0" algn="ctr">
                        <a:lnSpc>
                          <a:spcPct val="105000"/>
                        </a:lnSpc>
                        <a:spcBef>
                          <a:spcPts val="0"/>
                        </a:spcBef>
                        <a:spcAft>
                          <a:spcPts val="0"/>
                        </a:spcAft>
                      </a:pPr>
                      <a:r>
                        <a:rPr lang="en-US" sz="2000">
                          <a:effectLst/>
                        </a:rPr>
                        <a:t>Phase 3</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MQ HRS</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MQ AFIS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20304">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bl>
          </a:graphicData>
        </a:graphic>
      </p:graphicFrame>
      <p:sp>
        <p:nvSpPr>
          <p:cNvPr id="2" name="Content Placeholder 1"/>
          <p:cNvSpPr>
            <a:spLocks noGrp="1"/>
          </p:cNvSpPr>
          <p:nvPr>
            <p:ph sz="quarter" idx="1"/>
          </p:nvPr>
        </p:nvSpPr>
        <p:spPr/>
        <p:txBody>
          <a:bodyPr/>
          <a:lstStyle/>
          <a:p>
            <a:r>
              <a:rPr lang="en-US" dirty="0" smtClean="0"/>
              <a:t>Cost and Risk</a:t>
            </a:r>
            <a:endParaRPr lang="en-SG" dirty="0"/>
          </a:p>
        </p:txBody>
      </p:sp>
      <p:sp>
        <p:nvSpPr>
          <p:cNvPr id="7" name="Title 1"/>
          <p:cNvSpPr>
            <a:spLocks noGrp="1"/>
          </p:cNvSpPr>
          <p:nvPr>
            <p:ph type="title"/>
          </p:nvPr>
        </p:nvSpPr>
        <p:spPr>
          <a:xfrm>
            <a:off x="457200" y="152400"/>
            <a:ext cx="8229600" cy="990600"/>
          </a:xfrm>
        </p:spPr>
        <p:txBody>
          <a:bodyPr/>
          <a:lstStyle/>
          <a:p>
            <a:pPr eaLnBrk="1" hangingPunct="1"/>
            <a:r>
              <a:rPr lang="en-US" dirty="0" smtClean="0"/>
              <a:t>Migration Plan (1)</a:t>
            </a:r>
            <a:endParaRPr lang="en-SG"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sz="quarter" idx="1"/>
          </p:nvPr>
        </p:nvSpPr>
        <p:spPr>
          <a:xfrm>
            <a:off x="457200" y="1219200"/>
            <a:ext cx="8229600" cy="4937125"/>
          </a:xfrm>
        </p:spPr>
        <p:txBody>
          <a:bodyPr/>
          <a:lstStyle/>
          <a:p>
            <a:pPr eaLnBrk="1" hangingPunct="1"/>
            <a:r>
              <a:rPr lang="en-US" dirty="0" smtClean="0"/>
              <a:t>Implementation Timeline</a:t>
            </a:r>
            <a:endParaRPr lang="en-SG" dirty="0" smtClean="0"/>
          </a:p>
        </p:txBody>
      </p:sp>
      <p:graphicFrame>
        <p:nvGraphicFramePr>
          <p:cNvPr id="2051" name="Object 3"/>
          <p:cNvGraphicFramePr>
            <a:graphicFrameLocks noChangeAspect="1"/>
          </p:cNvGraphicFramePr>
          <p:nvPr>
            <p:extLst>
              <p:ext uri="{D42A27DB-BD31-4B8C-83A1-F6EECF244321}">
                <p14:modId xmlns:p14="http://schemas.microsoft.com/office/powerpoint/2010/main" val="587412593"/>
              </p:ext>
            </p:extLst>
          </p:nvPr>
        </p:nvGraphicFramePr>
        <p:xfrm>
          <a:off x="827089" y="1781175"/>
          <a:ext cx="7345312" cy="4567230"/>
        </p:xfrm>
        <a:graphic>
          <a:graphicData uri="http://schemas.openxmlformats.org/presentationml/2006/ole">
            <mc:AlternateContent xmlns:mc="http://schemas.openxmlformats.org/markup-compatibility/2006">
              <mc:Choice xmlns:v="urn:schemas-microsoft-com:vml" Requires="v">
                <p:oleObj spid="_x0000_s2080" name="Visio" r:id="rId3" imgW="9660374" imgH="6002783" progId="Visio.Drawing.11">
                  <p:embed/>
                </p:oleObj>
              </mc:Choice>
              <mc:Fallback>
                <p:oleObj name="Visio" r:id="rId3" imgW="9660374" imgH="600278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81175"/>
                        <a:ext cx="7345312" cy="4567230"/>
                      </a:xfrm>
                      <a:prstGeom prst="rect">
                        <a:avLst/>
                      </a:prstGeom>
                      <a:noFill/>
                      <a:extLst/>
                    </p:spPr>
                  </p:pic>
                </p:oleObj>
              </mc:Fallback>
            </mc:AlternateContent>
          </a:graphicData>
        </a:graphic>
      </p:graphicFrame>
      <p:sp>
        <p:nvSpPr>
          <p:cNvPr id="5" name="Title 1"/>
          <p:cNvSpPr>
            <a:spLocks noGrp="1"/>
          </p:cNvSpPr>
          <p:nvPr>
            <p:ph type="title"/>
          </p:nvPr>
        </p:nvSpPr>
        <p:spPr>
          <a:xfrm>
            <a:off x="457200" y="152400"/>
            <a:ext cx="8229600" cy="990600"/>
          </a:xfrm>
        </p:spPr>
        <p:txBody>
          <a:bodyPr/>
          <a:lstStyle/>
          <a:p>
            <a:pPr eaLnBrk="1" hangingPunct="1"/>
            <a:r>
              <a:rPr lang="en-US" dirty="0" smtClean="0"/>
              <a:t>Migration Plan (2)</a:t>
            </a:r>
            <a:endParaRPr lang="en-SG"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Governance</a:t>
            </a:r>
            <a:endParaRPr lang="en-SG" dirty="0" smtClean="0"/>
          </a:p>
        </p:txBody>
      </p:sp>
    </p:spTree>
    <p:extLst>
      <p:ext uri="{BB962C8B-B14F-4D97-AF65-F5344CB8AC3E}">
        <p14:creationId xmlns:p14="http://schemas.microsoft.com/office/powerpoint/2010/main" val="4256079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Thank You</a:t>
            </a:r>
          </a:p>
        </p:txBody>
      </p:sp>
      <p:sp>
        <p:nvSpPr>
          <p:cNvPr id="53250" name="Content Placeholder 2"/>
          <p:cNvSpPr>
            <a:spLocks noGrp="1"/>
          </p:cNvSpPr>
          <p:nvPr>
            <p:ph sz="quarter" idx="1"/>
          </p:nvPr>
        </p:nvSpPr>
        <p:spPr>
          <a:xfrm>
            <a:off x="457200" y="1219200"/>
            <a:ext cx="8229600" cy="4937125"/>
          </a:xfrm>
        </p:spPr>
        <p:txBody>
          <a:bodyPr/>
          <a:lstStyle/>
          <a:p>
            <a:pPr eaLnBrk="1" hangingPunct="1"/>
            <a:endParaRPr lang="en-US" smtClean="0"/>
          </a:p>
        </p:txBody>
      </p:sp>
      <p:pic>
        <p:nvPicPr>
          <p:cNvPr id="53251" name="Picture 7" descr="C:\Users\changfeng\AppData\Local\Microsoft\Windows\Temporary Internet Files\Content.IE5\6IJ1KQH3\MC900441498[1].png"/>
          <p:cNvPicPr>
            <a:picLocks noChangeAspect="1" noChangeArrowheads="1"/>
          </p:cNvPicPr>
          <p:nvPr/>
        </p:nvPicPr>
        <p:blipFill>
          <a:blip r:embed="rId2"/>
          <a:srcRect/>
          <a:stretch>
            <a:fillRect/>
          </a:stretch>
        </p:blipFill>
        <p:spPr bwMode="auto">
          <a:xfrm>
            <a:off x="2743200" y="16002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dirty="0" smtClean="0"/>
              <a:t>Business Vision</a:t>
            </a:r>
            <a:endParaRPr lang="en-SG" dirty="0" smtClean="0"/>
          </a:p>
        </p:txBody>
      </p:sp>
      <p:sp>
        <p:nvSpPr>
          <p:cNvPr id="20482" name="Content Placeholder 2"/>
          <p:cNvSpPr>
            <a:spLocks noGrp="1"/>
          </p:cNvSpPr>
          <p:nvPr>
            <p:ph sz="quarter" idx="1"/>
          </p:nvPr>
        </p:nvSpPr>
        <p:spPr>
          <a:xfrm>
            <a:off x="457200" y="1219200"/>
            <a:ext cx="8229600" cy="4937125"/>
          </a:xfrm>
        </p:spPr>
        <p:txBody>
          <a:bodyPr/>
          <a:lstStyle/>
          <a:p>
            <a:pPr eaLnBrk="1" hangingPunct="1"/>
            <a:r>
              <a:rPr lang="en-GB" b="1" dirty="0"/>
              <a:t>R</a:t>
            </a:r>
            <a:r>
              <a:rPr lang="en-GB" b="1" dirty="0" smtClean="0"/>
              <a:t>estructuring and reorganising the processes</a:t>
            </a:r>
          </a:p>
          <a:p>
            <a:pPr eaLnBrk="1" hangingPunct="1"/>
            <a:r>
              <a:rPr lang="en-GB" b="1" dirty="0"/>
              <a:t>I</a:t>
            </a:r>
            <a:r>
              <a:rPr lang="en-GB" b="1" dirty="0" smtClean="0"/>
              <a:t>mprovement in terms of revenue and operating profit</a:t>
            </a:r>
          </a:p>
          <a:p>
            <a:pPr eaLnBrk="1" hangingPunct="1"/>
            <a:r>
              <a:rPr lang="en-GB" b="1" dirty="0"/>
              <a:t>M</a:t>
            </a:r>
            <a:r>
              <a:rPr lang="en-GB" b="1" dirty="0" smtClean="0"/>
              <a:t>odularity within department</a:t>
            </a:r>
          </a:p>
          <a:p>
            <a:pPr eaLnBrk="1" hangingPunct="1"/>
            <a:r>
              <a:rPr lang="en-GB" b="1" dirty="0"/>
              <a:t>S</a:t>
            </a:r>
            <a:r>
              <a:rPr lang="en-GB" b="1" dirty="0" smtClean="0"/>
              <a:t>hared services / Information across multiple department</a:t>
            </a:r>
            <a:endParaRPr lang="en-SG"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SG" smtClean="0"/>
              <a:t>Change Drivers &amp; Opportunities</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eaLnBrk="1" fontAlgn="auto" hangingPunct="1">
              <a:spcAft>
                <a:spcPts val="0"/>
              </a:spcAft>
              <a:buFont typeface="Wingdings 3"/>
              <a:buChar char=""/>
              <a:defRPr/>
            </a:pPr>
            <a:r>
              <a:rPr lang="en-GB" b="1" dirty="0"/>
              <a:t>Increase Operation </a:t>
            </a:r>
            <a:r>
              <a:rPr lang="en-GB" b="1" dirty="0" smtClean="0"/>
              <a:t>Profit</a:t>
            </a:r>
          </a:p>
          <a:p>
            <a:pPr marL="274320" indent="-274320" eaLnBrk="1" fontAlgn="auto" hangingPunct="1">
              <a:spcAft>
                <a:spcPts val="0"/>
              </a:spcAft>
              <a:buFont typeface="Wingdings 3"/>
              <a:buChar char=""/>
              <a:defRPr/>
            </a:pPr>
            <a:r>
              <a:rPr lang="en-GB" b="1" dirty="0"/>
              <a:t>Traceability of cost, network, and shipping </a:t>
            </a:r>
            <a:r>
              <a:rPr lang="en-GB" b="1" dirty="0" smtClean="0"/>
              <a:t>movement</a:t>
            </a:r>
          </a:p>
          <a:p>
            <a:pPr marL="274320" indent="-274320" eaLnBrk="1" fontAlgn="auto" hangingPunct="1">
              <a:spcAft>
                <a:spcPts val="0"/>
              </a:spcAft>
              <a:buFont typeface="Wingdings 3"/>
              <a:buChar char=""/>
              <a:defRPr/>
            </a:pPr>
            <a:r>
              <a:rPr lang="en-GB" b="1" dirty="0"/>
              <a:t>Losses of sales </a:t>
            </a:r>
            <a:r>
              <a:rPr lang="en-GB" b="1" dirty="0" smtClean="0"/>
              <a:t>revenue</a:t>
            </a:r>
          </a:p>
          <a:p>
            <a:pPr marL="274320" indent="-274320" eaLnBrk="1" fontAlgn="auto" hangingPunct="1">
              <a:spcAft>
                <a:spcPts val="0"/>
              </a:spcAft>
              <a:buFont typeface="Wingdings 3"/>
              <a:buChar char=""/>
              <a:defRPr/>
            </a:pPr>
            <a:r>
              <a:rPr lang="en-GB" b="1" dirty="0"/>
              <a:t>Usage of </a:t>
            </a:r>
            <a:r>
              <a:rPr lang="en-GB" b="1" dirty="0" smtClean="0"/>
              <a:t>ecommerce</a:t>
            </a:r>
          </a:p>
          <a:p>
            <a:pPr marL="274320" indent="-274320" eaLnBrk="1" fontAlgn="auto" hangingPunct="1">
              <a:spcAft>
                <a:spcPts val="0"/>
              </a:spcAft>
              <a:buFont typeface="Wingdings 3"/>
              <a:buChar char=""/>
              <a:defRPr/>
            </a:pPr>
            <a:r>
              <a:rPr lang="en-GB" b="1" dirty="0"/>
              <a:t>Cluttered business process </a:t>
            </a:r>
            <a:r>
              <a:rPr lang="en-GB" b="1" dirty="0" smtClean="0"/>
              <a:t>flow</a:t>
            </a:r>
          </a:p>
          <a:p>
            <a:pPr marL="274320" indent="-274320" eaLnBrk="1" fontAlgn="auto" hangingPunct="1">
              <a:spcAft>
                <a:spcPts val="0"/>
              </a:spcAft>
              <a:buFont typeface="Wingdings 3"/>
              <a:buChar char=""/>
              <a:defRPr/>
            </a:pPr>
            <a:r>
              <a:rPr lang="en-GB" b="1" dirty="0"/>
              <a:t>Underutilized computer </a:t>
            </a:r>
            <a:r>
              <a:rPr lang="en-GB" b="1" dirty="0" smtClean="0"/>
              <a:t>resources</a:t>
            </a:r>
          </a:p>
          <a:p>
            <a:pPr marL="274320" indent="-274320" eaLnBrk="1" fontAlgn="auto" hangingPunct="1">
              <a:spcAft>
                <a:spcPts val="0"/>
              </a:spcAft>
              <a:buFont typeface="Wingdings 3"/>
              <a:buChar char=""/>
              <a:defRPr/>
            </a:pPr>
            <a:r>
              <a:rPr lang="en-GB" b="1" dirty="0"/>
              <a:t>Poor support of current IT </a:t>
            </a:r>
            <a:r>
              <a:rPr lang="en-GB" b="1" dirty="0" smtClean="0"/>
              <a:t>structure</a:t>
            </a:r>
          </a:p>
          <a:p>
            <a:pPr marL="274320" indent="-274320" eaLnBrk="1" fontAlgn="auto" hangingPunct="1">
              <a:spcAft>
                <a:spcPts val="0"/>
              </a:spcAft>
              <a:buFont typeface="Wingdings 3"/>
              <a:buChar char=""/>
              <a:defRPr/>
            </a:pPr>
            <a:r>
              <a:rPr lang="en-GB" b="1" dirty="0"/>
              <a:t>Information availability and </a:t>
            </a:r>
            <a:r>
              <a:rPr lang="en-GB" b="1" dirty="0" smtClean="0"/>
              <a:t>readiness</a:t>
            </a:r>
          </a:p>
          <a:p>
            <a:pPr marL="274320" indent="-274320" eaLnBrk="1" fontAlgn="auto" hangingPunct="1">
              <a:spcAft>
                <a:spcPts val="0"/>
              </a:spcAft>
              <a:buFont typeface="Wingdings 3"/>
              <a:buChar char=""/>
              <a:defRPr/>
            </a:pPr>
            <a:r>
              <a:rPr lang="en-GB" b="1" dirty="0"/>
              <a:t>Service Oriented </a:t>
            </a:r>
            <a:r>
              <a:rPr lang="en-GB" b="1" dirty="0" smtClean="0"/>
              <a:t>Architecture</a:t>
            </a:r>
          </a:p>
          <a:p>
            <a:pPr marL="274320" indent="-274320" eaLnBrk="1" fontAlgn="auto" hangingPunct="1">
              <a:spcAft>
                <a:spcPts val="0"/>
              </a:spcAft>
              <a:buFont typeface="Wingdings 3"/>
              <a:buChar char=""/>
              <a:defRPr/>
            </a:pPr>
            <a:r>
              <a:rPr lang="en-GB" b="1" dirty="0"/>
              <a:t>Use of standard interface data format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smtClean="0"/>
              <a:t>Environment and Process Models</a:t>
            </a:r>
            <a:endParaRPr lang="en-SG" smtClean="0"/>
          </a:p>
        </p:txBody>
      </p:sp>
      <p:sp>
        <p:nvSpPr>
          <p:cNvPr id="22530" name="Content Placeholder 2"/>
          <p:cNvSpPr>
            <a:spLocks noGrp="1"/>
          </p:cNvSpPr>
          <p:nvPr>
            <p:ph sz="quarter" idx="1"/>
          </p:nvPr>
        </p:nvSpPr>
        <p:spPr>
          <a:xfrm>
            <a:off x="457200" y="1219200"/>
            <a:ext cx="8229600" cy="4937125"/>
          </a:xfrm>
        </p:spPr>
        <p:txBody>
          <a:bodyPr/>
          <a:lstStyle/>
          <a:p>
            <a:pPr eaLnBrk="1" hangingPunct="1"/>
            <a:r>
              <a:rPr lang="en-GB" sz="1800" b="1" smtClean="0"/>
              <a:t>Global Sales , </a:t>
            </a:r>
            <a:r>
              <a:rPr lang="en-GB" sz="1800" smtClean="0"/>
              <a:t> where it handle all the sales from internal staff or external customer</a:t>
            </a:r>
            <a:endParaRPr lang="en-SG" sz="1800" smtClean="0"/>
          </a:p>
          <a:p>
            <a:pPr eaLnBrk="1" hangingPunct="1"/>
            <a:r>
              <a:rPr lang="en-GB" sz="1800" b="1" smtClean="0"/>
              <a:t>Space Tracing ¸</a:t>
            </a:r>
            <a:r>
              <a:rPr lang="en-GB" sz="1800" smtClean="0"/>
              <a:t> for vessel and container availability with the predefined routes and calculation of the most effective cost</a:t>
            </a:r>
            <a:endParaRPr lang="en-SG" sz="1800" smtClean="0"/>
          </a:p>
          <a:p>
            <a:pPr eaLnBrk="1" hangingPunct="1"/>
            <a:r>
              <a:rPr lang="en-GB" sz="1800" b="1" smtClean="0"/>
              <a:t>Global Payment ,</a:t>
            </a:r>
            <a:r>
              <a:rPr lang="en-GB" sz="1800" smtClean="0"/>
              <a:t> that handle the payment from customer and billing from third party vendors. The process will handle in multiple currency</a:t>
            </a:r>
            <a:endParaRPr lang="en-SG" sz="1800" smtClean="0"/>
          </a:p>
          <a:p>
            <a:pPr eaLnBrk="1" hangingPunct="1"/>
            <a:r>
              <a:rPr lang="en-GB" sz="1800" b="1" smtClean="0"/>
              <a:t>Shipment Tracking </a:t>
            </a:r>
            <a:r>
              <a:rPr lang="en-GB" sz="1800" smtClean="0"/>
              <a:t>to ensure the success and prevent losses of every delivery</a:t>
            </a:r>
            <a:endParaRPr lang="en-SG" sz="1800" smtClean="0"/>
          </a:p>
        </p:txBody>
      </p:sp>
      <p:pic>
        <p:nvPicPr>
          <p:cNvPr id="22531" name="Picture 2"/>
          <p:cNvPicPr>
            <a:picLocks noChangeAspect="1" noChangeArrowheads="1"/>
          </p:cNvPicPr>
          <p:nvPr/>
        </p:nvPicPr>
        <p:blipFill>
          <a:blip r:embed="rId2"/>
          <a:srcRect/>
          <a:stretch>
            <a:fillRect/>
          </a:stretch>
        </p:blipFill>
        <p:spPr bwMode="auto">
          <a:xfrm>
            <a:off x="5724525" y="3500438"/>
            <a:ext cx="2668588"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Target Architecture Model</a:t>
            </a:r>
            <a:endParaRPr lang="en-SG" smtClean="0"/>
          </a:p>
        </p:txBody>
      </p:sp>
      <p:sp>
        <p:nvSpPr>
          <p:cNvPr id="23554"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3555" name="Picture 2" descr="Slide1"/>
          <p:cNvPicPr>
            <a:picLocks noChangeAspect="1" noChangeArrowheads="1"/>
          </p:cNvPicPr>
          <p:nvPr/>
        </p:nvPicPr>
        <p:blipFill>
          <a:blip r:embed="rId2"/>
          <a:srcRect l="10593" t="3119" r="30226" b="2301"/>
          <a:stretch>
            <a:fillRect/>
          </a:stretch>
        </p:blipFill>
        <p:spPr bwMode="auto">
          <a:xfrm>
            <a:off x="1973263" y="1341438"/>
            <a:ext cx="5046662"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Architecture support process</a:t>
            </a:r>
            <a:endParaRPr lang="en-SG" smtClean="0"/>
          </a:p>
        </p:txBody>
      </p:sp>
      <p:sp>
        <p:nvSpPr>
          <p:cNvPr id="24578"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4579" name="Picture 2" descr="Slide2"/>
          <p:cNvPicPr>
            <a:picLocks noChangeAspect="1" noChangeArrowheads="1"/>
          </p:cNvPicPr>
          <p:nvPr/>
        </p:nvPicPr>
        <p:blipFill>
          <a:blip r:embed="rId2"/>
          <a:srcRect l="14073" t="3880" r="28194" b="27126"/>
          <a:stretch>
            <a:fillRect/>
          </a:stretch>
        </p:blipFill>
        <p:spPr bwMode="auto">
          <a:xfrm>
            <a:off x="1568450" y="1570038"/>
            <a:ext cx="5667375" cy="379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Civic</Template>
  <TotalTime>358</TotalTime>
  <Words>3534</Words>
  <Application>Microsoft Office PowerPoint</Application>
  <PresentationFormat>On-screen Show (4:3)</PresentationFormat>
  <Paragraphs>608</Paragraphs>
  <Slides>47</Slides>
  <Notes>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62" baseType="lpstr">
      <vt:lpstr>SimSun</vt:lpstr>
      <vt:lpstr>SimSun</vt:lpstr>
      <vt:lpstr>Arial</vt:lpstr>
      <vt:lpstr>Bookman Old Style</vt:lpstr>
      <vt:lpstr>Calibri</vt:lpstr>
      <vt:lpstr>Cambria</vt:lpstr>
      <vt:lpstr>Gill Sans MT</vt:lpstr>
      <vt:lpstr>华文新魏</vt:lpstr>
      <vt:lpstr>Symbol</vt:lpstr>
      <vt:lpstr>Times New Roman</vt:lpstr>
      <vt:lpstr>Wingdings</vt:lpstr>
      <vt:lpstr>Wingdings 3</vt:lpstr>
      <vt:lpstr>Origin</vt:lpstr>
      <vt:lpstr>Visio</vt:lpstr>
      <vt:lpstr>Microsoft Visio Drawing</vt:lpstr>
      <vt:lpstr>SGLines Enterprise Architecture Blueprint</vt:lpstr>
      <vt:lpstr>Content </vt:lpstr>
      <vt:lpstr>PowerPoint Presentation</vt:lpstr>
      <vt:lpstr>Concerns</vt:lpstr>
      <vt:lpstr>Business Vision</vt:lpstr>
      <vt:lpstr>Change Drivers &amp; Opportunities</vt:lpstr>
      <vt:lpstr>Environment and Process Models</vt:lpstr>
      <vt:lpstr>Target Architecture Model</vt:lpstr>
      <vt:lpstr>Architecture support process</vt:lpstr>
      <vt:lpstr>Constraints</vt:lpstr>
      <vt:lpstr>PowerPoint Presentation</vt:lpstr>
      <vt:lpstr>Key Factors</vt:lpstr>
      <vt:lpstr>SWOT (1)</vt:lpstr>
      <vt:lpstr>SWOT (2)</vt:lpstr>
      <vt:lpstr>PowerPoint Presentation</vt:lpstr>
      <vt:lpstr>PowerPoint Presentation</vt:lpstr>
      <vt:lpstr>PowerPoint Presentation</vt:lpstr>
      <vt:lpstr>Operating Model - Coordination</vt:lpstr>
      <vt:lpstr>PowerPoint Presentation</vt:lpstr>
      <vt:lpstr>PowerPoint Presentation</vt:lpstr>
      <vt:lpstr>PowerPoint Presentation</vt:lpstr>
      <vt:lpstr>PowerPoint Presentation</vt:lpstr>
      <vt:lpstr>Data Principles</vt:lpstr>
      <vt:lpstr>Current Conceptual Data Model</vt:lpstr>
      <vt:lpstr>Target Conceptual Data Model</vt:lpstr>
      <vt:lpstr>PowerPoint Presentation</vt:lpstr>
      <vt:lpstr>Application Principles</vt:lpstr>
      <vt:lpstr>PowerPoint Presentation</vt:lpstr>
      <vt:lpstr>PowerPoint Presentation</vt:lpstr>
      <vt:lpstr>PowerPoint Presentation</vt:lpstr>
      <vt:lpstr>PowerPoint Presentation</vt:lpstr>
      <vt:lpstr>PowerPoint Presentation</vt:lpstr>
      <vt:lpstr>Technical Reference Model</vt:lpstr>
      <vt:lpstr>Technical Principles</vt:lpstr>
      <vt:lpstr>Architecture       Current to Target</vt:lpstr>
      <vt:lpstr>Gaps</vt:lpstr>
      <vt:lpstr>PowerPoint Presentation</vt:lpstr>
      <vt:lpstr>Initiatives </vt:lpstr>
      <vt:lpstr>Gap and Potential Solution (1)</vt:lpstr>
      <vt:lpstr>Gap and Potential Solution (2)</vt:lpstr>
      <vt:lpstr>Gap and Potential Solution (3)</vt:lpstr>
      <vt:lpstr>PowerPoint Presentation</vt:lpstr>
      <vt:lpstr>Transition Artifacts</vt:lpstr>
      <vt:lpstr>Migration Plan (1)</vt:lpstr>
      <vt:lpstr>Migration Plan (2)</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User81</cp:lastModifiedBy>
  <cp:revision>64</cp:revision>
  <dcterms:created xsi:type="dcterms:W3CDTF">2014-04-03T08:01:11Z</dcterms:created>
  <dcterms:modified xsi:type="dcterms:W3CDTF">2014-04-05T08:45:59Z</dcterms:modified>
</cp:coreProperties>
</file>