
<file path=[Content_Types].xml><?xml version="1.0" encoding="utf-8"?>
<Types xmlns="http://schemas.openxmlformats.org/package/2006/content-types">
  <Default Extension="bin" ContentType="application/vnd.openxmlformats-officedocument.oleObject"/>
  <Default Extension="vsd" ContentType="application/vnd.visio"/>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9"/>
  </p:notesMasterIdLst>
  <p:sldIdLst>
    <p:sldId id="288" r:id="rId2"/>
    <p:sldId id="290" r:id="rId3"/>
    <p:sldId id="280" r:id="rId4"/>
    <p:sldId id="294" r:id="rId5"/>
    <p:sldId id="293" r:id="rId6"/>
    <p:sldId id="291" r:id="rId7"/>
    <p:sldId id="292" r:id="rId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314" autoAdjust="0"/>
  </p:normalViewPr>
  <p:slideViewPr>
    <p:cSldViewPr>
      <p:cViewPr varScale="1">
        <p:scale>
          <a:sx n="97" d="100"/>
          <a:sy n="97" d="100"/>
        </p:scale>
        <p:origin x="200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9CBB7F20-84D2-4FA9-96E2-3673CE3F26E7}" type="datetimeFigureOut">
              <a:rPr lang="en-US"/>
              <a:pPr>
                <a:defRPr/>
              </a:pPr>
              <a:t>4/5/2014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018612A9-4E0D-4703-9313-592DB0130006}" type="slidenum">
              <a:rPr lang="en-US"/>
              <a:pPr>
                <a:defRPr/>
              </a:pPr>
              <a:t>‹#›</a:t>
            </a:fld>
            <a:endParaRPr lang="en-US"/>
          </a:p>
        </p:txBody>
      </p:sp>
    </p:spTree>
    <p:extLst>
      <p:ext uri="{BB962C8B-B14F-4D97-AF65-F5344CB8AC3E}">
        <p14:creationId xmlns:p14="http://schemas.microsoft.com/office/powerpoint/2010/main" val="38888819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0"/>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21"/>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itle 7"/>
          <p:cNvSpPr>
            <a:spLocks noGrp="1"/>
          </p:cNvSpPr>
          <p:nvPr>
            <p:ph type="ctrTitle"/>
          </p:nvPr>
        </p:nvSpPr>
        <p:spPr>
          <a:xfrm>
            <a:off x="1219200" y="3886200"/>
            <a:ext cx="6858000" cy="990600"/>
          </a:xfrm>
        </p:spPr>
        <p:txBody>
          <a:bodyPr anchor="t"/>
          <a:lstStyle>
            <a:lvl1pPr algn="r">
              <a:defRPr sz="3200">
                <a:solidFill>
                  <a:schemeClr val="tx1"/>
                </a:solidFill>
              </a:defRPr>
            </a:lvl1pPr>
          </a:lstStyle>
          <a:p>
            <a:r>
              <a:rPr lang="en-US" smtClean="0"/>
              <a:t>Click to edit Master title style</a:t>
            </a:r>
            <a:endParaRPr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10" name="Date Placeholder 27"/>
          <p:cNvSpPr>
            <a:spLocks noGrp="1"/>
          </p:cNvSpPr>
          <p:nvPr>
            <p:ph type="dt" sz="half" idx="10"/>
          </p:nvPr>
        </p:nvSpPr>
        <p:spPr>
          <a:xfrm>
            <a:off x="6400800" y="6354763"/>
            <a:ext cx="2286000" cy="366712"/>
          </a:xfrm>
        </p:spPr>
        <p:txBody>
          <a:bodyPr/>
          <a:lstStyle>
            <a:lvl1pPr>
              <a:defRPr sz="1400"/>
            </a:lvl1pPr>
          </a:lstStyle>
          <a:p>
            <a:pPr>
              <a:defRPr/>
            </a:pPr>
            <a:fld id="{F8AFE3A2-398C-4A97-A4AB-05CC2FE1F89E}" type="datetimeFigureOut">
              <a:rPr lang="en-SG"/>
              <a:pPr>
                <a:defRPr/>
              </a:pPr>
              <a:t>5/4/2014</a:t>
            </a:fld>
            <a:endParaRPr lang="en-SG"/>
          </a:p>
        </p:txBody>
      </p:sp>
      <p:sp>
        <p:nvSpPr>
          <p:cNvPr id="11" name="Footer Placeholder 16"/>
          <p:cNvSpPr>
            <a:spLocks noGrp="1"/>
          </p:cNvSpPr>
          <p:nvPr>
            <p:ph type="ftr" sz="quarter" idx="11"/>
          </p:nvPr>
        </p:nvSpPr>
        <p:spPr>
          <a:xfrm>
            <a:off x="2898775" y="6354763"/>
            <a:ext cx="3475038" cy="366712"/>
          </a:xfrm>
        </p:spPr>
        <p:txBody>
          <a:bodyPr/>
          <a:lstStyle>
            <a:lvl1pPr>
              <a:defRPr/>
            </a:lvl1pPr>
          </a:lstStyle>
          <a:p>
            <a:pPr>
              <a:defRPr/>
            </a:pPr>
            <a:endParaRPr lang="en-SG"/>
          </a:p>
        </p:txBody>
      </p:sp>
      <p:sp>
        <p:nvSpPr>
          <p:cNvPr id="12" name="Slide Number Placeholder 28"/>
          <p:cNvSpPr>
            <a:spLocks noGrp="1"/>
          </p:cNvSpPr>
          <p:nvPr>
            <p:ph type="sldNum" sz="quarter" idx="12"/>
          </p:nvPr>
        </p:nvSpPr>
        <p:spPr>
          <a:xfrm>
            <a:off x="1216025" y="6354763"/>
            <a:ext cx="1219200" cy="366712"/>
          </a:xfrm>
        </p:spPr>
        <p:txBody>
          <a:bodyPr/>
          <a:lstStyle>
            <a:lvl1pPr>
              <a:defRPr/>
            </a:lvl1pPr>
          </a:lstStyle>
          <a:p>
            <a:pPr>
              <a:defRPr/>
            </a:pPr>
            <a:fld id="{E23D7D42-F607-4990-9BC2-DA7D26F4EEDB}" type="slidenum">
              <a:rPr lang="en-SG"/>
              <a:pPr>
                <a:defRPr/>
              </a:pPr>
              <a:t>‹#›</a:t>
            </a:fld>
            <a:endParaRPr lang="en-SG"/>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076A74EC-5D05-43DD-B279-40BFA613B903}" type="datetimeFigureOut">
              <a:rPr lang="en-SG"/>
              <a:pPr>
                <a:defRPr/>
              </a:pPr>
              <a:t>5/4/2014</a:t>
            </a:fld>
            <a:endParaRPr lang="en-SG"/>
          </a:p>
        </p:txBody>
      </p:sp>
      <p:sp>
        <p:nvSpPr>
          <p:cNvPr id="5" name="Footer Placeholder 2"/>
          <p:cNvSpPr>
            <a:spLocks noGrp="1"/>
          </p:cNvSpPr>
          <p:nvPr>
            <p:ph type="ftr" sz="quarter" idx="11"/>
          </p:nvPr>
        </p:nvSpPr>
        <p:spPr/>
        <p:txBody>
          <a:bodyPr/>
          <a:lstStyle>
            <a:lvl1pPr>
              <a:defRPr/>
            </a:lvl1pPr>
          </a:lstStyle>
          <a:p>
            <a:pPr>
              <a:defRPr/>
            </a:pPr>
            <a:endParaRPr lang="en-SG"/>
          </a:p>
        </p:txBody>
      </p:sp>
      <p:sp>
        <p:nvSpPr>
          <p:cNvPr id="6" name="Slide Number Placeholder 22"/>
          <p:cNvSpPr>
            <a:spLocks noGrp="1"/>
          </p:cNvSpPr>
          <p:nvPr>
            <p:ph type="sldNum" sz="quarter" idx="12"/>
          </p:nvPr>
        </p:nvSpPr>
        <p:spPr/>
        <p:txBody>
          <a:bodyPr/>
          <a:lstStyle>
            <a:lvl1pPr>
              <a:defRPr/>
            </a:lvl1pPr>
          </a:lstStyle>
          <a:p>
            <a:pPr>
              <a:defRPr/>
            </a:pPr>
            <a:fld id="{5CE96297-6DC2-4EEE-B304-BD65E7E6BF07}" type="slidenum">
              <a:rPr lang="en-SG"/>
              <a:pPr>
                <a:defRPr/>
              </a:pPr>
              <a:t>‹#›</a:t>
            </a:fld>
            <a:endParaRPr lang="en-S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5" name="Isosceles Triangle 7"/>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Straight Connector 8"/>
          <p:cNvSpPr>
            <a:spLocks noChangeShapeType="1"/>
          </p:cNvSpPr>
          <p:nvPr/>
        </p:nvSpPr>
        <p:spPr bwMode="auto">
          <a:xfrm rot="5400000">
            <a:off x="3630612" y="3201988"/>
            <a:ext cx="5851525"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BF1B28F2-AA1F-48D0-831B-DBB826856A39}" type="datetimeFigureOut">
              <a:rPr lang="en-SG"/>
              <a:pPr>
                <a:defRPr/>
              </a:pPr>
              <a:t>5/4/2014</a:t>
            </a:fld>
            <a:endParaRPr lang="en-SG"/>
          </a:p>
        </p:txBody>
      </p:sp>
      <p:sp>
        <p:nvSpPr>
          <p:cNvPr id="8" name="Footer Placeholder 4"/>
          <p:cNvSpPr>
            <a:spLocks noGrp="1"/>
          </p:cNvSpPr>
          <p:nvPr>
            <p:ph type="ftr" sz="quarter" idx="11"/>
          </p:nvPr>
        </p:nvSpPr>
        <p:spPr/>
        <p:txBody>
          <a:bodyPr/>
          <a:lstStyle>
            <a:lvl1pPr>
              <a:defRPr/>
            </a:lvl1pPr>
          </a:lstStyle>
          <a:p>
            <a:pPr>
              <a:defRPr/>
            </a:pPr>
            <a:endParaRPr lang="en-SG"/>
          </a:p>
        </p:txBody>
      </p:sp>
      <p:sp>
        <p:nvSpPr>
          <p:cNvPr id="9" name="Slide Number Placeholder 5"/>
          <p:cNvSpPr>
            <a:spLocks noGrp="1"/>
          </p:cNvSpPr>
          <p:nvPr>
            <p:ph type="sldNum" sz="quarter" idx="12"/>
          </p:nvPr>
        </p:nvSpPr>
        <p:spPr/>
        <p:txBody>
          <a:bodyPr/>
          <a:lstStyle>
            <a:lvl1pPr>
              <a:defRPr/>
            </a:lvl1pPr>
          </a:lstStyle>
          <a:p>
            <a:pPr>
              <a:defRPr/>
            </a:pPr>
            <a:fld id="{2020C130-DF6B-42C3-9E5A-2FCDE1A2AC65}" type="slidenum">
              <a:rPr lang="en-SG"/>
              <a:pPr>
                <a:defRPr/>
              </a:pPr>
              <a:t>‹#›</a:t>
            </a:fld>
            <a:endParaRPr lang="en-SG"/>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CFAC22CA-77B2-4EF9-AE43-2E454A5E4312}" type="datetimeFigureOut">
              <a:rPr lang="en-SG"/>
              <a:pPr>
                <a:defRPr/>
              </a:pPr>
              <a:t>5/4/2014</a:t>
            </a:fld>
            <a:endParaRPr lang="en-SG"/>
          </a:p>
        </p:txBody>
      </p:sp>
      <p:sp>
        <p:nvSpPr>
          <p:cNvPr id="3" name="Footer Placeholder 2"/>
          <p:cNvSpPr>
            <a:spLocks noGrp="1"/>
          </p:cNvSpPr>
          <p:nvPr>
            <p:ph type="ftr" sz="quarter" idx="11"/>
          </p:nvPr>
        </p:nvSpPr>
        <p:spPr/>
        <p:txBody>
          <a:bodyPr/>
          <a:lstStyle>
            <a:lvl1pPr>
              <a:defRPr/>
            </a:lvl1pPr>
          </a:lstStyle>
          <a:p>
            <a:pPr>
              <a:defRPr/>
            </a:pPr>
            <a:endParaRPr lang="en-SG"/>
          </a:p>
        </p:txBody>
      </p:sp>
      <p:sp>
        <p:nvSpPr>
          <p:cNvPr id="4" name="Slide Number Placeholder 22"/>
          <p:cNvSpPr>
            <a:spLocks noGrp="1"/>
          </p:cNvSpPr>
          <p:nvPr>
            <p:ph type="sldNum" sz="quarter" idx="12"/>
          </p:nvPr>
        </p:nvSpPr>
        <p:spPr/>
        <p:txBody>
          <a:bodyPr/>
          <a:lstStyle>
            <a:lvl1pPr>
              <a:defRPr/>
            </a:lvl1pPr>
          </a:lstStyle>
          <a:p>
            <a:pPr>
              <a:defRPr/>
            </a:pPr>
            <a:fld id="{B87AFB3B-EF62-43B0-A5CA-2EB0925AD9F6}" type="slidenum">
              <a:rPr lang="en-SG"/>
              <a:pPr>
                <a:defRPr/>
              </a:pPr>
              <a:t>‹#›</a:t>
            </a:fld>
            <a:endParaRPr lang="en-S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457200" y="1219200"/>
            <a:ext cx="8229600"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3FBFC36F-581E-4EA9-834D-7F9F1E6CF001}" type="datetimeFigureOut">
              <a:rPr lang="en-SG"/>
              <a:pPr>
                <a:defRPr/>
              </a:pPr>
              <a:t>5/4/2014</a:t>
            </a:fld>
            <a:endParaRPr lang="en-SG"/>
          </a:p>
        </p:txBody>
      </p:sp>
      <p:sp>
        <p:nvSpPr>
          <p:cNvPr id="5" name="Footer Placeholder 2"/>
          <p:cNvSpPr>
            <a:spLocks noGrp="1"/>
          </p:cNvSpPr>
          <p:nvPr>
            <p:ph type="ftr" sz="quarter" idx="11"/>
          </p:nvPr>
        </p:nvSpPr>
        <p:spPr/>
        <p:txBody>
          <a:bodyPr/>
          <a:lstStyle>
            <a:lvl1pPr>
              <a:defRPr/>
            </a:lvl1pPr>
          </a:lstStyle>
          <a:p>
            <a:pPr>
              <a:defRPr/>
            </a:pPr>
            <a:endParaRPr lang="en-SG"/>
          </a:p>
        </p:txBody>
      </p:sp>
      <p:sp>
        <p:nvSpPr>
          <p:cNvPr id="6" name="Slide Number Placeholder 22"/>
          <p:cNvSpPr>
            <a:spLocks noGrp="1"/>
          </p:cNvSpPr>
          <p:nvPr>
            <p:ph type="sldNum" sz="quarter" idx="12"/>
          </p:nvPr>
        </p:nvSpPr>
        <p:spPr/>
        <p:txBody>
          <a:bodyPr/>
          <a:lstStyle>
            <a:lvl1pPr>
              <a:defRPr/>
            </a:lvl1pPr>
          </a:lstStyle>
          <a:p>
            <a:pPr>
              <a:defRPr/>
            </a:pPr>
            <a:fld id="{11109F7A-EDB0-4FBA-8BF7-1B1C3040D3E7}" type="slidenum">
              <a:rPr lang="en-SG"/>
              <a:pPr>
                <a:defRPr/>
              </a:pPr>
              <a:t>‹#›</a:t>
            </a:fld>
            <a:endParaRPr lang="en-S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4" name="Rectangle 6"/>
          <p:cNvSpPr/>
          <p:nvPr/>
        </p:nvSpPr>
        <p:spPr>
          <a:xfrm>
            <a:off x="914400" y="2819400"/>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7"/>
          <p:cNvSpPr/>
          <p:nvPr/>
        </p:nvSpPr>
        <p:spPr>
          <a:xfrm>
            <a:off x="914400" y="2819400"/>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1219200" y="2971800"/>
            <a:ext cx="6858000" cy="1066800"/>
          </a:xfrm>
        </p:spPr>
        <p:txBody>
          <a:bodyPr anchor="t"/>
          <a:lstStyle>
            <a:lvl1pPr algn="r">
              <a:buNone/>
              <a:defRPr sz="3200" b="0" cap="none" baseline="0"/>
            </a:lvl1pPr>
          </a:lstStyle>
          <a:p>
            <a:r>
              <a:rPr lang="en-US" smtClean="0"/>
              <a:t>Click to edit Master title style</a:t>
            </a:r>
            <a:endParaRPr lang="en-US"/>
          </a:p>
        </p:txBody>
      </p:sp>
      <p:sp>
        <p:nvSpPr>
          <p:cNvPr id="3" name="Text Placeholder 2"/>
          <p:cNvSpPr>
            <a:spLocks noGrp="1"/>
          </p:cNvSpPr>
          <p:nvPr>
            <p:ph type="body" idx="1"/>
          </p:nvPr>
        </p:nvSpPr>
        <p:spPr>
          <a:xfrm>
            <a:off x="1295400" y="4267200"/>
            <a:ext cx="67818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6" name="Date Placeholder 3"/>
          <p:cNvSpPr>
            <a:spLocks noGrp="1"/>
          </p:cNvSpPr>
          <p:nvPr>
            <p:ph type="dt" sz="half" idx="10"/>
          </p:nvPr>
        </p:nvSpPr>
        <p:spPr>
          <a:xfrm>
            <a:off x="6400800" y="6354763"/>
            <a:ext cx="2286000" cy="366712"/>
          </a:xfrm>
        </p:spPr>
        <p:txBody>
          <a:bodyPr/>
          <a:lstStyle>
            <a:lvl1pPr>
              <a:defRPr/>
            </a:lvl1pPr>
          </a:lstStyle>
          <a:p>
            <a:pPr>
              <a:defRPr/>
            </a:pPr>
            <a:fld id="{481A860A-E301-427F-BF32-617C82C57564}" type="datetimeFigureOut">
              <a:rPr lang="en-SG"/>
              <a:pPr>
                <a:defRPr/>
              </a:pPr>
              <a:t>5/4/2014</a:t>
            </a:fld>
            <a:endParaRPr lang="en-SG"/>
          </a:p>
        </p:txBody>
      </p:sp>
      <p:sp>
        <p:nvSpPr>
          <p:cNvPr id="7" name="Footer Placeholder 4"/>
          <p:cNvSpPr>
            <a:spLocks noGrp="1"/>
          </p:cNvSpPr>
          <p:nvPr>
            <p:ph type="ftr" sz="quarter" idx="11"/>
          </p:nvPr>
        </p:nvSpPr>
        <p:spPr>
          <a:xfrm>
            <a:off x="2898775" y="6354763"/>
            <a:ext cx="3475038" cy="366712"/>
          </a:xfrm>
        </p:spPr>
        <p:txBody>
          <a:bodyPr/>
          <a:lstStyle>
            <a:lvl1pPr>
              <a:defRPr/>
            </a:lvl1pPr>
          </a:lstStyle>
          <a:p>
            <a:pPr>
              <a:defRPr/>
            </a:pPr>
            <a:endParaRPr lang="en-SG"/>
          </a:p>
        </p:txBody>
      </p:sp>
      <p:sp>
        <p:nvSpPr>
          <p:cNvPr id="8" name="Slide Number Placeholder 5"/>
          <p:cNvSpPr>
            <a:spLocks noGrp="1"/>
          </p:cNvSpPr>
          <p:nvPr>
            <p:ph type="sldNum" sz="quarter" idx="12"/>
          </p:nvPr>
        </p:nvSpPr>
        <p:spPr>
          <a:xfrm>
            <a:off x="1069975" y="6354763"/>
            <a:ext cx="1520825" cy="366712"/>
          </a:xfrm>
        </p:spPr>
        <p:txBody>
          <a:bodyPr/>
          <a:lstStyle>
            <a:lvl1pPr>
              <a:defRPr/>
            </a:lvl1pPr>
          </a:lstStyle>
          <a:p>
            <a:pPr>
              <a:defRPr/>
            </a:pPr>
            <a:fld id="{A19BEEF5-33BE-4E98-844B-DF919FEC9292}" type="slidenum">
              <a:rPr lang="en-SG"/>
              <a:pPr>
                <a:defRPr/>
              </a:pPr>
              <a:t>‹#›</a:t>
            </a:fld>
            <a:endParaRPr lang="en-SG"/>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smtClean="0"/>
              <a:t>Click to edit Master title style</a:t>
            </a:r>
            <a:endParaRPr lang="en-US"/>
          </a:p>
        </p:txBody>
      </p:sp>
      <p:sp>
        <p:nvSpPr>
          <p:cNvPr id="9" name="Content Placeholder 8"/>
          <p:cNvSpPr>
            <a:spLocks noGrp="1"/>
          </p:cNvSpPr>
          <p:nvPr>
            <p:ph sz="quarter" idx="1"/>
          </p:nvPr>
        </p:nvSpPr>
        <p:spPr>
          <a:xfrm>
            <a:off x="457200" y="1219200"/>
            <a:ext cx="4041648"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632198" y="1216152"/>
            <a:ext cx="4041648"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81FBAB51-E7DE-4456-95F3-1C64D08ED96B}" type="datetimeFigureOut">
              <a:rPr lang="en-SG"/>
              <a:pPr>
                <a:defRPr/>
              </a:pPr>
              <a:t>5/4/2014</a:t>
            </a:fld>
            <a:endParaRPr lang="en-SG"/>
          </a:p>
        </p:txBody>
      </p:sp>
      <p:sp>
        <p:nvSpPr>
          <p:cNvPr id="6" name="Footer Placeholder 2"/>
          <p:cNvSpPr>
            <a:spLocks noGrp="1"/>
          </p:cNvSpPr>
          <p:nvPr>
            <p:ph type="ftr" sz="quarter" idx="11"/>
          </p:nvPr>
        </p:nvSpPr>
        <p:spPr/>
        <p:txBody>
          <a:bodyPr/>
          <a:lstStyle>
            <a:lvl1pPr>
              <a:defRPr/>
            </a:lvl1pPr>
          </a:lstStyle>
          <a:p>
            <a:pPr>
              <a:defRPr/>
            </a:pPr>
            <a:endParaRPr lang="en-SG"/>
          </a:p>
        </p:txBody>
      </p:sp>
      <p:sp>
        <p:nvSpPr>
          <p:cNvPr id="7" name="Slide Number Placeholder 22"/>
          <p:cNvSpPr>
            <a:spLocks noGrp="1"/>
          </p:cNvSpPr>
          <p:nvPr>
            <p:ph type="sldNum" sz="quarter" idx="12"/>
          </p:nvPr>
        </p:nvSpPr>
        <p:spPr/>
        <p:txBody>
          <a:bodyPr/>
          <a:lstStyle>
            <a:lvl1pPr>
              <a:defRPr/>
            </a:lvl1pPr>
          </a:lstStyle>
          <a:p>
            <a:pPr>
              <a:defRPr/>
            </a:pPr>
            <a:fld id="{EDCD3FC5-A1F2-4286-9D9A-83B163DDEC8A}" type="slidenum">
              <a:rPr lang="en-SG"/>
              <a:pPr>
                <a:defRPr/>
              </a:pPr>
              <a:t>‹#›</a:t>
            </a:fld>
            <a:endParaRPr lang="en-S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85875"/>
            <a:ext cx="4040188"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quarter" idx="2"/>
          </p:nvPr>
        </p:nvSpPr>
        <p:spPr>
          <a:xfrm>
            <a:off x="457200" y="2133600"/>
            <a:ext cx="40386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648200" y="2133600"/>
            <a:ext cx="40386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pPr>
              <a:defRPr/>
            </a:pPr>
            <a:fld id="{861B0F7C-2F00-4AAD-B1D6-C7021BB31011}" type="datetimeFigureOut">
              <a:rPr lang="en-SG"/>
              <a:pPr>
                <a:defRPr/>
              </a:pPr>
              <a:t>5/4/2014</a:t>
            </a:fld>
            <a:endParaRPr lang="en-SG"/>
          </a:p>
        </p:txBody>
      </p:sp>
      <p:sp>
        <p:nvSpPr>
          <p:cNvPr id="8" name="Footer Placeholder 2"/>
          <p:cNvSpPr>
            <a:spLocks noGrp="1"/>
          </p:cNvSpPr>
          <p:nvPr>
            <p:ph type="ftr" sz="quarter" idx="11"/>
          </p:nvPr>
        </p:nvSpPr>
        <p:spPr/>
        <p:txBody>
          <a:bodyPr/>
          <a:lstStyle>
            <a:lvl1pPr>
              <a:defRPr/>
            </a:lvl1pPr>
          </a:lstStyle>
          <a:p>
            <a:pPr>
              <a:defRPr/>
            </a:pPr>
            <a:endParaRPr lang="en-SG"/>
          </a:p>
        </p:txBody>
      </p:sp>
      <p:sp>
        <p:nvSpPr>
          <p:cNvPr id="9" name="Slide Number Placeholder 22"/>
          <p:cNvSpPr>
            <a:spLocks noGrp="1"/>
          </p:cNvSpPr>
          <p:nvPr>
            <p:ph type="sldNum" sz="quarter" idx="12"/>
          </p:nvPr>
        </p:nvSpPr>
        <p:spPr/>
        <p:txBody>
          <a:bodyPr/>
          <a:lstStyle>
            <a:lvl1pPr>
              <a:defRPr/>
            </a:lvl1pPr>
          </a:lstStyle>
          <a:p>
            <a:pPr>
              <a:defRPr/>
            </a:pPr>
            <a:fld id="{79D5D794-D0D9-49BB-B492-1F89C6475FE8}" type="slidenum">
              <a:rPr lang="en-SG"/>
              <a:pPr>
                <a:defRPr/>
              </a:pPr>
              <a:t>‹#›</a:t>
            </a:fld>
            <a:endParaRPr lang="en-S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Isosceles Triangle 5"/>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457200" y="228600"/>
            <a:ext cx="8229600" cy="914400"/>
          </a:xfrm>
        </p:spPr>
        <p:txBody>
          <a:bodyPr/>
          <a:lstStyle/>
          <a:p>
            <a:r>
              <a:rPr lang="en-US" smtClean="0"/>
              <a:t>Click to edit Master title style</a:t>
            </a:r>
            <a:endParaRPr lang="en-US"/>
          </a:p>
        </p:txBody>
      </p:sp>
      <p:sp>
        <p:nvSpPr>
          <p:cNvPr id="4" name="Date Placeholder 2"/>
          <p:cNvSpPr>
            <a:spLocks noGrp="1"/>
          </p:cNvSpPr>
          <p:nvPr>
            <p:ph type="dt" sz="half" idx="10"/>
          </p:nvPr>
        </p:nvSpPr>
        <p:spPr/>
        <p:txBody>
          <a:bodyPr/>
          <a:lstStyle>
            <a:lvl1pPr>
              <a:defRPr/>
            </a:lvl1pPr>
          </a:lstStyle>
          <a:p>
            <a:pPr>
              <a:defRPr/>
            </a:pPr>
            <a:fld id="{8A4838F6-BBA4-4A61-9CC7-E809B47B75AA}" type="datetimeFigureOut">
              <a:rPr lang="en-SG"/>
              <a:pPr>
                <a:defRPr/>
              </a:pPr>
              <a:t>5/4/2014</a:t>
            </a:fld>
            <a:endParaRPr lang="en-SG"/>
          </a:p>
        </p:txBody>
      </p:sp>
      <p:sp>
        <p:nvSpPr>
          <p:cNvPr id="5" name="Footer Placeholder 3"/>
          <p:cNvSpPr>
            <a:spLocks noGrp="1"/>
          </p:cNvSpPr>
          <p:nvPr>
            <p:ph type="ftr" sz="quarter" idx="11"/>
          </p:nvPr>
        </p:nvSpPr>
        <p:spPr/>
        <p:txBody>
          <a:bodyPr/>
          <a:lstStyle>
            <a:lvl1pPr>
              <a:defRPr/>
            </a:lvl1pPr>
          </a:lstStyle>
          <a:p>
            <a:pPr>
              <a:defRPr/>
            </a:pPr>
            <a:endParaRPr lang="en-SG"/>
          </a:p>
        </p:txBody>
      </p:sp>
      <p:sp>
        <p:nvSpPr>
          <p:cNvPr id="6" name="Slide Number Placeholder 4"/>
          <p:cNvSpPr>
            <a:spLocks noGrp="1"/>
          </p:cNvSpPr>
          <p:nvPr>
            <p:ph type="sldNum" sz="quarter" idx="12"/>
          </p:nvPr>
        </p:nvSpPr>
        <p:spPr/>
        <p:txBody>
          <a:bodyPr/>
          <a:lstStyle>
            <a:lvl1pPr>
              <a:defRPr/>
            </a:lvl1pPr>
          </a:lstStyle>
          <a:p>
            <a:pPr>
              <a:defRPr/>
            </a:pPr>
            <a:fld id="{00276AA0-4902-4251-B48D-4CADC4AECEF0}" type="slidenum">
              <a:rPr lang="en-SG"/>
              <a:pPr>
                <a:defRPr/>
              </a:pPr>
              <a:t>‹#›</a:t>
            </a:fld>
            <a:endParaRPr lang="en-S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3" name="Isosceles Triangle 5"/>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Date Placeholder 1"/>
          <p:cNvSpPr>
            <a:spLocks noGrp="1"/>
          </p:cNvSpPr>
          <p:nvPr>
            <p:ph type="dt" sz="half" idx="10"/>
          </p:nvPr>
        </p:nvSpPr>
        <p:spPr/>
        <p:txBody>
          <a:bodyPr/>
          <a:lstStyle>
            <a:lvl1pPr>
              <a:defRPr/>
            </a:lvl1pPr>
          </a:lstStyle>
          <a:p>
            <a:pPr>
              <a:defRPr/>
            </a:pPr>
            <a:fld id="{98F485E4-A636-445C-AFD9-4F7683FC8085}" type="datetimeFigureOut">
              <a:rPr lang="en-SG"/>
              <a:pPr>
                <a:defRPr/>
              </a:pPr>
              <a:t>5/4/2014</a:t>
            </a:fld>
            <a:endParaRPr lang="en-SG"/>
          </a:p>
        </p:txBody>
      </p:sp>
      <p:sp>
        <p:nvSpPr>
          <p:cNvPr id="5" name="Footer Placeholder 2"/>
          <p:cNvSpPr>
            <a:spLocks noGrp="1"/>
          </p:cNvSpPr>
          <p:nvPr>
            <p:ph type="ftr" sz="quarter" idx="11"/>
          </p:nvPr>
        </p:nvSpPr>
        <p:spPr/>
        <p:txBody>
          <a:bodyPr/>
          <a:lstStyle>
            <a:lvl1pPr>
              <a:defRPr/>
            </a:lvl1pPr>
          </a:lstStyle>
          <a:p>
            <a:pPr>
              <a:defRPr/>
            </a:pPr>
            <a:endParaRPr lang="en-SG"/>
          </a:p>
        </p:txBody>
      </p:sp>
      <p:sp>
        <p:nvSpPr>
          <p:cNvPr id="6" name="Slide Number Placeholder 3"/>
          <p:cNvSpPr>
            <a:spLocks noGrp="1"/>
          </p:cNvSpPr>
          <p:nvPr>
            <p:ph type="sldNum" sz="quarter" idx="12"/>
          </p:nvPr>
        </p:nvSpPr>
        <p:spPr/>
        <p:txBody>
          <a:bodyPr/>
          <a:lstStyle>
            <a:lvl1pPr>
              <a:defRPr/>
            </a:lvl1pPr>
          </a:lstStyle>
          <a:p>
            <a:pPr>
              <a:defRPr/>
            </a:pPr>
            <a:fld id="{85AF3F3E-3C77-4BA3-AB5D-CD942CDACE55}" type="slidenum">
              <a:rPr lang="en-SG"/>
              <a:pPr>
                <a:defRPr/>
              </a:pPr>
              <a:t>‹#›</a:t>
            </a:fld>
            <a:endParaRPr lang="en-S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6" name="Straight Connector 9"/>
          <p:cNvSpPr>
            <a:spLocks noChangeShapeType="1"/>
          </p:cNvSpPr>
          <p:nvPr/>
        </p:nvSpPr>
        <p:spPr bwMode="auto">
          <a:xfrm rot="5400000">
            <a:off x="3160712" y="3324226"/>
            <a:ext cx="6035675"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7" name="Isosceles Triangle 8"/>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6324600" y="304800"/>
            <a:ext cx="2514600" cy="838200"/>
          </a:xfrm>
        </p:spPr>
        <p:txBody>
          <a:bodyPr>
            <a:noAutofit/>
          </a:bodyPr>
          <a:lstStyle>
            <a:lvl1pPr algn="l">
              <a:buNone/>
              <a:defRPr sz="2000" b="1">
                <a:solidFill>
                  <a:schemeClr val="tx2"/>
                </a:solidFill>
                <a:latin typeface="+mn-lt"/>
                <a:ea typeface="+mn-ea"/>
                <a:cs typeface="+mn-cs"/>
              </a:defRPr>
            </a:lvl1pPr>
          </a:lstStyle>
          <a:p>
            <a:r>
              <a:rPr lang="en-US" smtClean="0"/>
              <a:t>Click to edit Master title style</a:t>
            </a:r>
            <a:endParaRPr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2" name="Content Placeholder 11"/>
          <p:cNvSpPr>
            <a:spLocks noGrp="1"/>
          </p:cNvSpPr>
          <p:nvPr>
            <p:ph sz="quarter" idx="1"/>
          </p:nvPr>
        </p:nvSpPr>
        <p:spPr>
          <a:xfrm>
            <a:off x="304800" y="304800"/>
            <a:ext cx="57150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4"/>
          <p:cNvSpPr>
            <a:spLocks noGrp="1"/>
          </p:cNvSpPr>
          <p:nvPr>
            <p:ph type="dt" sz="half" idx="10"/>
          </p:nvPr>
        </p:nvSpPr>
        <p:spPr/>
        <p:txBody>
          <a:bodyPr/>
          <a:lstStyle>
            <a:lvl1pPr>
              <a:defRPr/>
            </a:lvl1pPr>
          </a:lstStyle>
          <a:p>
            <a:pPr>
              <a:defRPr/>
            </a:pPr>
            <a:fld id="{1E651179-BE51-4798-AA1B-3217B524B5B4}" type="datetimeFigureOut">
              <a:rPr lang="en-SG"/>
              <a:pPr>
                <a:defRPr/>
              </a:pPr>
              <a:t>5/4/2014</a:t>
            </a:fld>
            <a:endParaRPr lang="en-SG"/>
          </a:p>
        </p:txBody>
      </p:sp>
      <p:sp>
        <p:nvSpPr>
          <p:cNvPr id="9" name="Footer Placeholder 5"/>
          <p:cNvSpPr>
            <a:spLocks noGrp="1"/>
          </p:cNvSpPr>
          <p:nvPr>
            <p:ph type="ftr" sz="quarter" idx="11"/>
          </p:nvPr>
        </p:nvSpPr>
        <p:spPr/>
        <p:txBody>
          <a:bodyPr/>
          <a:lstStyle>
            <a:lvl1pPr>
              <a:defRPr/>
            </a:lvl1pPr>
          </a:lstStyle>
          <a:p>
            <a:pPr>
              <a:defRPr/>
            </a:pPr>
            <a:endParaRPr lang="en-SG"/>
          </a:p>
        </p:txBody>
      </p:sp>
      <p:sp>
        <p:nvSpPr>
          <p:cNvPr id="10" name="Slide Number Placeholder 6"/>
          <p:cNvSpPr>
            <a:spLocks noGrp="1"/>
          </p:cNvSpPr>
          <p:nvPr>
            <p:ph type="sldNum" sz="quarter" idx="12"/>
          </p:nvPr>
        </p:nvSpPr>
        <p:spPr/>
        <p:txBody>
          <a:bodyPr/>
          <a:lstStyle>
            <a:lvl1pPr>
              <a:defRPr/>
            </a:lvl1pPr>
          </a:lstStyle>
          <a:p>
            <a:pPr>
              <a:defRPr/>
            </a:pPr>
            <a:fld id="{5C65B34B-00AF-4844-BA7D-97F7C1B9F945}" type="slidenum">
              <a:rPr lang="en-SG"/>
              <a:pPr>
                <a:defRPr/>
              </a:pPr>
              <a:t>‹#›</a:t>
            </a:fld>
            <a:endParaRPr lang="en-SG"/>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5"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6" name="Isosceles Triangle 8"/>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9"/>
          <p:cNvSpPr/>
          <p:nvPr/>
        </p:nvSpPr>
        <p:spPr>
          <a:xfrm>
            <a:off x="457200" y="500063"/>
            <a:ext cx="182563"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normAutofit/>
          </a:bodyPr>
          <a:lstStyle>
            <a:lvl1pPr marL="0" indent="0">
              <a:spcBef>
                <a:spcPts val="600"/>
              </a:spcBef>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457200" y="1219200"/>
            <a:ext cx="82296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lstStyle>
          <a:p>
            <a:pPr>
              <a:defRPr/>
            </a:pPr>
            <a:fld id="{F88BA02C-D05B-41FA-9B2D-E6980CE64421}" type="datetimeFigureOut">
              <a:rPr lang="en-SG"/>
              <a:pPr>
                <a:defRPr/>
              </a:pPr>
              <a:t>5/4/2014</a:t>
            </a:fld>
            <a:endParaRPr lang="en-SG"/>
          </a:p>
        </p:txBody>
      </p:sp>
      <p:sp>
        <p:nvSpPr>
          <p:cNvPr id="9" name="Footer Placeholder 5"/>
          <p:cNvSpPr>
            <a:spLocks noGrp="1"/>
          </p:cNvSpPr>
          <p:nvPr>
            <p:ph type="ftr" sz="quarter" idx="11"/>
          </p:nvPr>
        </p:nvSpPr>
        <p:spPr/>
        <p:txBody>
          <a:bodyPr/>
          <a:lstStyle>
            <a:lvl1pPr>
              <a:defRPr/>
            </a:lvl1pPr>
          </a:lstStyle>
          <a:p>
            <a:pPr>
              <a:defRPr/>
            </a:pPr>
            <a:endParaRPr lang="en-SG"/>
          </a:p>
        </p:txBody>
      </p:sp>
      <p:sp>
        <p:nvSpPr>
          <p:cNvPr id="10" name="Slide Number Placeholder 6"/>
          <p:cNvSpPr>
            <a:spLocks noGrp="1"/>
          </p:cNvSpPr>
          <p:nvPr>
            <p:ph type="sldNum" sz="quarter" idx="12"/>
          </p:nvPr>
        </p:nvSpPr>
        <p:spPr/>
        <p:txBody>
          <a:bodyPr/>
          <a:lstStyle>
            <a:lvl1pPr>
              <a:defRPr/>
            </a:lvl1pPr>
          </a:lstStyle>
          <a:p>
            <a:pPr>
              <a:defRPr/>
            </a:pPr>
            <a:fld id="{7E178A06-6E8E-49E6-860F-BD314423A08F}" type="slidenum">
              <a:rPr lang="en-SG"/>
              <a:pPr>
                <a:defRPr/>
              </a:pPr>
              <a:t>‹#›</a:t>
            </a:fld>
            <a:endParaRPr lang="en-SG"/>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457200" y="152400"/>
            <a:ext cx="8229600" cy="990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7" name="Text Placeholder 12"/>
          <p:cNvSpPr>
            <a:spLocks noGrp="1"/>
          </p:cNvSpPr>
          <p:nvPr>
            <p:ph type="body" idx="1"/>
          </p:nvPr>
        </p:nvSpPr>
        <p:spPr bwMode="auto">
          <a:xfrm>
            <a:off x="457200" y="1219200"/>
            <a:ext cx="8229600" cy="49101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400800" y="6356350"/>
            <a:ext cx="2289175" cy="365125"/>
          </a:xfrm>
          <a:prstGeom prst="rect">
            <a:avLst/>
          </a:prstGeom>
        </p:spPr>
        <p:txBody>
          <a:bodyPr vert="horz"/>
          <a:lstStyle>
            <a:lvl1pPr algn="l" eaLnBrk="1" fontAlgn="auto" latinLnBrk="0" hangingPunct="1">
              <a:spcBef>
                <a:spcPts val="0"/>
              </a:spcBef>
              <a:spcAft>
                <a:spcPts val="0"/>
              </a:spcAft>
              <a:defRPr kumimoji="0" sz="1400">
                <a:solidFill>
                  <a:schemeClr val="tx2"/>
                </a:solidFill>
                <a:latin typeface="+mn-lt"/>
                <a:cs typeface="+mn-cs"/>
              </a:defRPr>
            </a:lvl1pPr>
          </a:lstStyle>
          <a:p>
            <a:pPr>
              <a:defRPr/>
            </a:pPr>
            <a:fld id="{59080DCF-21C7-4ABF-8FAD-2E144AD4DBE8}" type="datetimeFigureOut">
              <a:rPr lang="en-SG"/>
              <a:pPr>
                <a:defRPr/>
              </a:pPr>
              <a:t>5/4/2014</a:t>
            </a:fld>
            <a:endParaRPr lang="en-SG"/>
          </a:p>
        </p:txBody>
      </p:sp>
      <p:sp>
        <p:nvSpPr>
          <p:cNvPr id="3" name="Footer Placeholder 2"/>
          <p:cNvSpPr>
            <a:spLocks noGrp="1"/>
          </p:cNvSpPr>
          <p:nvPr>
            <p:ph type="ftr" sz="quarter" idx="3"/>
          </p:nvPr>
        </p:nvSpPr>
        <p:spPr>
          <a:xfrm>
            <a:off x="2898775" y="6356350"/>
            <a:ext cx="3505200" cy="365125"/>
          </a:xfrm>
          <a:prstGeom prst="rect">
            <a:avLst/>
          </a:prstGeom>
        </p:spPr>
        <p:txBody>
          <a:bodyPr vert="horz"/>
          <a:lstStyle>
            <a:lvl1pPr algn="r" eaLnBrk="1" fontAlgn="auto" latinLnBrk="0" hangingPunct="1">
              <a:spcBef>
                <a:spcPts val="0"/>
              </a:spcBef>
              <a:spcAft>
                <a:spcPts val="0"/>
              </a:spcAft>
              <a:defRPr kumimoji="0" sz="1400">
                <a:solidFill>
                  <a:schemeClr val="tx2"/>
                </a:solidFill>
                <a:latin typeface="+mn-lt"/>
                <a:cs typeface="+mn-cs"/>
              </a:defRPr>
            </a:lvl1pPr>
          </a:lstStyle>
          <a:p>
            <a:pPr>
              <a:defRPr/>
            </a:pPr>
            <a:endParaRPr lang="en-SG"/>
          </a:p>
        </p:txBody>
      </p:sp>
      <p:sp>
        <p:nvSpPr>
          <p:cNvPr id="23" name="Slide Number Placeholder 22"/>
          <p:cNvSpPr>
            <a:spLocks noGrp="1"/>
          </p:cNvSpPr>
          <p:nvPr>
            <p:ph type="sldNum" sz="quarter" idx="4"/>
          </p:nvPr>
        </p:nvSpPr>
        <p:spPr>
          <a:xfrm>
            <a:off x="612775" y="6356350"/>
            <a:ext cx="1981200" cy="365125"/>
          </a:xfrm>
          <a:prstGeom prst="rect">
            <a:avLst/>
          </a:prstGeom>
        </p:spPr>
        <p:txBody>
          <a:bodyPr vert="horz"/>
          <a:lstStyle>
            <a:lvl1pPr algn="l" eaLnBrk="1" fontAlgn="auto" latinLnBrk="0" hangingPunct="1">
              <a:spcBef>
                <a:spcPts val="0"/>
              </a:spcBef>
              <a:spcAft>
                <a:spcPts val="0"/>
              </a:spcAft>
              <a:defRPr kumimoji="0" sz="1400">
                <a:solidFill>
                  <a:schemeClr val="tx2"/>
                </a:solidFill>
                <a:latin typeface="+mn-lt"/>
                <a:cs typeface="+mn-cs"/>
              </a:defRPr>
            </a:lvl1pPr>
          </a:lstStyle>
          <a:p>
            <a:pPr>
              <a:defRPr/>
            </a:pPr>
            <a:fld id="{4AB94165-22F4-4482-BA30-D447F1E8DA92}" type="slidenum">
              <a:rPr lang="en-SG"/>
              <a:pPr>
                <a:defRPr/>
              </a:pPr>
              <a:t>‹#›</a:t>
            </a:fld>
            <a:endParaRPr lang="en-SG"/>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 name="Isosceles Triangle 9"/>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733" r:id="rId1"/>
    <p:sldLayoutId id="2147483728" r:id="rId2"/>
    <p:sldLayoutId id="2147483734" r:id="rId3"/>
    <p:sldLayoutId id="2147483729" r:id="rId4"/>
    <p:sldLayoutId id="2147483730" r:id="rId5"/>
    <p:sldLayoutId id="2147483735" r:id="rId6"/>
    <p:sldLayoutId id="2147483736" r:id="rId7"/>
    <p:sldLayoutId id="2147483737" r:id="rId8"/>
    <p:sldLayoutId id="2147483738" r:id="rId9"/>
    <p:sldLayoutId id="2147483731" r:id="rId10"/>
    <p:sldLayoutId id="2147483739" r:id="rId11"/>
    <p:sldLayoutId id="2147483732" r:id="rId12"/>
  </p:sldLayoutIdLst>
  <p:txStyles>
    <p:titleStyle>
      <a:lvl1pPr algn="l" rtl="0" eaLnBrk="0" fontAlgn="base" hangingPunct="0">
        <a:spcBef>
          <a:spcPct val="0"/>
        </a:spcBef>
        <a:spcAft>
          <a:spcPct val="0"/>
        </a:spcAft>
        <a:defRPr sz="3200" kern="1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Bookman Old Style" pitchFamily="18" charset="0"/>
        </a:defRPr>
      </a:lvl2pPr>
      <a:lvl3pPr algn="l" rtl="0" eaLnBrk="0" fontAlgn="base" hangingPunct="0">
        <a:spcBef>
          <a:spcPct val="0"/>
        </a:spcBef>
        <a:spcAft>
          <a:spcPct val="0"/>
        </a:spcAft>
        <a:defRPr sz="3200">
          <a:solidFill>
            <a:schemeClr val="tx2"/>
          </a:solidFill>
          <a:latin typeface="Bookman Old Style" pitchFamily="18" charset="0"/>
        </a:defRPr>
      </a:lvl3pPr>
      <a:lvl4pPr algn="l" rtl="0" eaLnBrk="0" fontAlgn="base" hangingPunct="0">
        <a:spcBef>
          <a:spcPct val="0"/>
        </a:spcBef>
        <a:spcAft>
          <a:spcPct val="0"/>
        </a:spcAft>
        <a:defRPr sz="3200">
          <a:solidFill>
            <a:schemeClr val="tx2"/>
          </a:solidFill>
          <a:latin typeface="Bookman Old Style" pitchFamily="18" charset="0"/>
        </a:defRPr>
      </a:lvl4pPr>
      <a:lvl5pPr algn="l" rtl="0" eaLnBrk="0" fontAlgn="base" hangingPunct="0">
        <a:spcBef>
          <a:spcPct val="0"/>
        </a:spcBef>
        <a:spcAft>
          <a:spcPct val="0"/>
        </a:spcAft>
        <a:defRPr sz="3200">
          <a:solidFill>
            <a:schemeClr val="tx2"/>
          </a:solidFill>
          <a:latin typeface="Bookman Old Style" pitchFamily="18" charset="0"/>
        </a:defRPr>
      </a:lvl5pPr>
      <a:lvl6pPr marL="457200" algn="l" rtl="0" fontAlgn="base">
        <a:spcBef>
          <a:spcPct val="0"/>
        </a:spcBef>
        <a:spcAft>
          <a:spcPct val="0"/>
        </a:spcAft>
        <a:defRPr sz="3200">
          <a:solidFill>
            <a:schemeClr val="tx2"/>
          </a:solidFill>
          <a:latin typeface="Bookman Old Style" pitchFamily="18" charset="0"/>
        </a:defRPr>
      </a:lvl6pPr>
      <a:lvl7pPr marL="914400" algn="l" rtl="0" fontAlgn="base">
        <a:spcBef>
          <a:spcPct val="0"/>
        </a:spcBef>
        <a:spcAft>
          <a:spcPct val="0"/>
        </a:spcAft>
        <a:defRPr sz="3200">
          <a:solidFill>
            <a:schemeClr val="tx2"/>
          </a:solidFill>
          <a:latin typeface="Bookman Old Style" pitchFamily="18" charset="0"/>
        </a:defRPr>
      </a:lvl7pPr>
      <a:lvl8pPr marL="1371600" algn="l" rtl="0" fontAlgn="base">
        <a:spcBef>
          <a:spcPct val="0"/>
        </a:spcBef>
        <a:spcAft>
          <a:spcPct val="0"/>
        </a:spcAft>
        <a:defRPr sz="3200">
          <a:solidFill>
            <a:schemeClr val="tx2"/>
          </a:solidFill>
          <a:latin typeface="Bookman Old Style" pitchFamily="18" charset="0"/>
        </a:defRPr>
      </a:lvl8pPr>
      <a:lvl9pPr marL="1828800" algn="l" rtl="0" fontAlgn="base">
        <a:spcBef>
          <a:spcPct val="0"/>
        </a:spcBef>
        <a:spcAft>
          <a:spcPct val="0"/>
        </a:spcAft>
        <a:defRPr sz="3200">
          <a:solidFill>
            <a:schemeClr val="tx2"/>
          </a:solidFill>
          <a:latin typeface="Bookman Old Style" pitchFamily="18" charset="0"/>
        </a:defRPr>
      </a:lvl9pPr>
    </p:titleStyle>
    <p:bodyStyle>
      <a:lvl1pPr marL="273050" indent="-273050" algn="l" rtl="0" eaLnBrk="0" fontAlgn="base" hangingPunct="0">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itchFamily="2" charset="2"/>
        <a:buChar char=""/>
        <a:defRPr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package" Target="../embeddings/Microsoft_Visio_Drawing1.vsdx"/></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oleObject" Target="../embeddings/Microsoft_Visio_2003-2010_Drawing1.vsd"/></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idx="4294967295"/>
          </p:nvPr>
        </p:nvSpPr>
        <p:spPr/>
        <p:txBody>
          <a:bodyPr/>
          <a:lstStyle/>
          <a:p>
            <a:pPr eaLnBrk="1" hangingPunct="1"/>
            <a:endParaRPr lang="en-SG" smtClean="0"/>
          </a:p>
        </p:txBody>
      </p:sp>
      <p:sp>
        <p:nvSpPr>
          <p:cNvPr id="47106" name="Content Placeholder 2"/>
          <p:cNvSpPr>
            <a:spLocks noGrp="1"/>
          </p:cNvSpPr>
          <p:nvPr>
            <p:ph sz="quarter" idx="4294967295"/>
          </p:nvPr>
        </p:nvSpPr>
        <p:spPr>
          <a:xfrm>
            <a:off x="457200" y="1219200"/>
            <a:ext cx="8229600" cy="4937125"/>
          </a:xfrm>
        </p:spPr>
        <p:txBody>
          <a:bodyPr/>
          <a:lstStyle/>
          <a:p>
            <a:pPr eaLnBrk="1" hangingPunct="1"/>
            <a:r>
              <a:rPr lang="en-US" dirty="0" smtClean="0"/>
              <a:t>Application Architecture</a:t>
            </a:r>
            <a:endParaRPr lang="en-SG"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idx="4294967295"/>
          </p:nvPr>
        </p:nvSpPr>
        <p:spPr/>
        <p:txBody>
          <a:bodyPr/>
          <a:lstStyle/>
          <a:p>
            <a:pPr eaLnBrk="1" hangingPunct="1"/>
            <a:r>
              <a:rPr lang="en-SG" dirty="0" smtClean="0"/>
              <a:t>Application Principles</a:t>
            </a:r>
          </a:p>
        </p:txBody>
      </p:sp>
      <p:graphicFrame>
        <p:nvGraphicFramePr>
          <p:cNvPr id="58372" name="Group 4"/>
          <p:cNvGraphicFramePr>
            <a:graphicFrameLocks noGrp="1"/>
          </p:cNvGraphicFramePr>
          <p:nvPr>
            <p:extLst>
              <p:ext uri="{D42A27DB-BD31-4B8C-83A1-F6EECF244321}">
                <p14:modId xmlns:p14="http://schemas.microsoft.com/office/powerpoint/2010/main" val="2004662060"/>
              </p:ext>
            </p:extLst>
          </p:nvPr>
        </p:nvGraphicFramePr>
        <p:xfrm>
          <a:off x="457200" y="1268760"/>
          <a:ext cx="8207375" cy="3256404"/>
        </p:xfrm>
        <a:graphic>
          <a:graphicData uri="http://schemas.openxmlformats.org/drawingml/2006/table">
            <a:tbl>
              <a:tblPr/>
              <a:tblGrid>
                <a:gridCol w="1727200"/>
                <a:gridCol w="6480175"/>
              </a:tblGrid>
              <a:tr h="216024">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dirty="0" smtClean="0">
                          <a:ln>
                            <a:noFill/>
                          </a:ln>
                          <a:solidFill>
                            <a:srgbClr val="FFFFFF"/>
                          </a:solidFill>
                          <a:effectLst/>
                          <a:latin typeface="Gill Sans MT"/>
                          <a:cs typeface="Arial" charset="0"/>
                        </a:rPr>
                        <a:t>Name</a:t>
                      </a:r>
                      <a:endParaRPr kumimoji="0" lang="en-US" sz="1200" b="1" i="0" u="none" strike="noStrike" cap="none" normalizeH="0" baseline="0" dirty="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dirty="0" smtClean="0">
                          <a:ln>
                            <a:noFill/>
                          </a:ln>
                          <a:solidFill>
                            <a:srgbClr val="FFFFFF"/>
                          </a:solidFill>
                          <a:effectLst/>
                          <a:latin typeface="+mn-lt"/>
                          <a:cs typeface="Arial" charset="0"/>
                        </a:rPr>
                        <a:t>Ease-of-use (Business Principle : Enhance customer value)</a:t>
                      </a:r>
                      <a:endParaRPr kumimoji="0" lang="en-US" sz="1200" b="1" i="0" u="none" strike="noStrike" cap="none" normalizeH="0" baseline="0" dirty="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0638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Statement</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rgbClr val="000000"/>
                          </a:solidFill>
                          <a:effectLst/>
                          <a:latin typeface="+mn-lt"/>
                          <a:ea typeface="SimSun" pitchFamily="2" charset="-122"/>
                          <a:cs typeface="Arial" charset="0"/>
                        </a:rPr>
                        <a:t>Applications are easy to use. The underlying technology is transparent to users, so they can concentrate on tasks at hand.</a:t>
                      </a:r>
                      <a:endParaRPr kumimoji="0" lang="en-US" sz="1200" b="0" i="0" u="none" strike="noStrike" cap="none" normalizeH="0" baseline="0" dirty="0" smtClean="0">
                        <a:ln>
                          <a:noFill/>
                        </a:ln>
                        <a:solidFill>
                          <a:srgbClr val="000000"/>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7E0"/>
                    </a:solidFill>
                  </a:tcPr>
                </a:tc>
              </a:tr>
              <a:tr h="28733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Rationale</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chemeClr val="tx1"/>
                          </a:solidFill>
                          <a:effectLst/>
                          <a:latin typeface="+mn-lt"/>
                        </a:rPr>
                        <a:t>The more a user has to understand the underlying technology, the less productive that user is. Ease-of-use is a positive incentive for use of applications. It encourages users to work within the integrated information environment instead of developing isolated systems to accomplish the task outside of the enterprise's integrated information environment. Most of the knowledge required to operate one system will be similar to others. Training is kept to a minimum, and the risk of using a system improperly is low.</a:t>
                      </a:r>
                      <a:endParaRPr kumimoji="0" lang="en-US" sz="1200" b="0" i="0" u="none" strike="noStrike" cap="none" normalizeH="0" baseline="0" dirty="0" smtClean="0">
                        <a:ln>
                          <a:noFill/>
                        </a:ln>
                        <a:solidFill>
                          <a:schemeClr val="tx1"/>
                        </a:solidFill>
                        <a:effectLst/>
                        <a:latin typeface="Gill Sans MT"/>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r h="23653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Implications</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rgbClr val="000000"/>
                          </a:solidFill>
                          <a:effectLst/>
                          <a:latin typeface="+mn-lt"/>
                          <a:ea typeface="SimSun" pitchFamily="2" charset="-122"/>
                          <a:cs typeface="Arial" charset="0"/>
                        </a:rPr>
                        <a:t>Applications will be required to have a common "look-and-feel" and support ergonomic requirements. Hence, the common look-and-feel standard must be designed and usability test criteria must be developed.</a:t>
                      </a:r>
                    </a:p>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rgbClr val="000000"/>
                          </a:solidFill>
                          <a:effectLst/>
                          <a:latin typeface="+mn-lt"/>
                          <a:ea typeface="SimSun" pitchFamily="2" charset="-122"/>
                          <a:cs typeface="Arial" charset="0"/>
                        </a:rPr>
                        <a:t>Guidelines for user interfaces should not be constrained by narrow assumptions about user location, language, systems training, or physical capability. Factors such as linguistics, customer physical infirmities (visual acuity, ability to use keyboard/mouse), and proficiency in the use of technology have broad ramifications in determining the ease-of-use of an application.</a:t>
                      </a: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bl>
          </a:graphicData>
        </a:graphic>
      </p:graphicFrame>
      <p:graphicFrame>
        <p:nvGraphicFramePr>
          <p:cNvPr id="58406" name="Group 38"/>
          <p:cNvGraphicFramePr>
            <a:graphicFrameLocks noGrp="1"/>
          </p:cNvGraphicFramePr>
          <p:nvPr>
            <p:extLst>
              <p:ext uri="{D42A27DB-BD31-4B8C-83A1-F6EECF244321}">
                <p14:modId xmlns:p14="http://schemas.microsoft.com/office/powerpoint/2010/main" val="1955113928"/>
              </p:ext>
            </p:extLst>
          </p:nvPr>
        </p:nvGraphicFramePr>
        <p:xfrm>
          <a:off x="457200" y="4725144"/>
          <a:ext cx="8207375" cy="1652836"/>
        </p:xfrm>
        <a:graphic>
          <a:graphicData uri="http://schemas.openxmlformats.org/drawingml/2006/table">
            <a:tbl>
              <a:tblPr/>
              <a:tblGrid>
                <a:gridCol w="1727200"/>
                <a:gridCol w="6480175"/>
              </a:tblGrid>
              <a:tr h="43204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dirty="0" smtClean="0">
                          <a:ln>
                            <a:noFill/>
                          </a:ln>
                          <a:solidFill>
                            <a:srgbClr val="FFFFFF"/>
                          </a:solidFill>
                          <a:effectLst/>
                          <a:latin typeface="Gill Sans MT"/>
                          <a:cs typeface="Arial" charset="0"/>
                        </a:rPr>
                        <a:t>Name</a:t>
                      </a:r>
                      <a:endParaRPr kumimoji="0" lang="en-US" sz="1200" b="1" i="0" u="none" strike="noStrike" cap="none" normalizeH="0" baseline="0" dirty="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defRPr/>
                      </a:pPr>
                      <a:r>
                        <a:rPr kumimoji="0" lang="en-GB" sz="1200" b="1" i="0" u="none" strike="noStrike" cap="none" normalizeH="0" baseline="0" dirty="0" smtClean="0">
                          <a:ln>
                            <a:noFill/>
                          </a:ln>
                          <a:solidFill>
                            <a:srgbClr val="FFFFFF"/>
                          </a:solidFill>
                          <a:effectLst/>
                          <a:latin typeface="+mn-lt"/>
                          <a:ea typeface="SimSun" pitchFamily="2" charset="-122"/>
                          <a:cs typeface="Arial" charset="0"/>
                        </a:rPr>
                        <a:t>Data Interchange Capabilities</a:t>
                      </a:r>
                      <a:r>
                        <a:rPr kumimoji="0" lang="en-GB" sz="1200" b="1" i="0" u="none" strike="noStrike" cap="none" normalizeH="0" baseline="0" dirty="0" smtClean="0">
                          <a:ln>
                            <a:noFill/>
                          </a:ln>
                          <a:solidFill>
                            <a:srgbClr val="FFFFFF"/>
                          </a:solidFill>
                          <a:effectLst/>
                          <a:latin typeface="+mn-lt"/>
                          <a:cs typeface="Arial" charset="0"/>
                        </a:rPr>
                        <a:t> (Business Principle : </a:t>
                      </a:r>
                      <a:r>
                        <a:rPr kumimoji="0" lang="en-US" sz="1200" b="1" i="0" u="none" strike="noStrike" cap="none" normalizeH="0" baseline="0" dirty="0" smtClean="0">
                          <a:ln>
                            <a:noFill/>
                          </a:ln>
                          <a:solidFill>
                            <a:srgbClr val="FFFFFF"/>
                          </a:solidFill>
                          <a:effectLst/>
                          <a:latin typeface="+mn-lt"/>
                          <a:cs typeface="Arial" charset="0"/>
                        </a:rPr>
                        <a:t>Business Integration, Improve partner relationships</a:t>
                      </a:r>
                      <a:r>
                        <a:rPr kumimoji="0" lang="en-GB" sz="1200" b="1" i="0" u="none" strike="noStrike" cap="none" normalizeH="0" baseline="0" dirty="0" smtClean="0">
                          <a:ln>
                            <a:noFill/>
                          </a:ln>
                          <a:solidFill>
                            <a:srgbClr val="FFFFFF"/>
                          </a:solidFill>
                          <a:effectLst/>
                          <a:latin typeface="+mn-lt"/>
                          <a:cs typeface="Arial" charset="0"/>
                        </a:rPr>
                        <a:t>)</a:t>
                      </a:r>
                      <a:endParaRPr kumimoji="0" lang="en-US" sz="1200" b="1" i="0" u="none" strike="noStrike" cap="none" normalizeH="0" baseline="0" dirty="0" smtClean="0">
                        <a:ln>
                          <a:noFill/>
                        </a:ln>
                        <a:solidFill>
                          <a:srgbClr val="FFFFFF"/>
                        </a:solidFill>
                        <a:effectLst/>
                        <a:latin typeface="+mn-l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0638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Statement</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rgbClr val="000000"/>
                          </a:solidFill>
                          <a:effectLst/>
                          <a:latin typeface="+mn-lt"/>
                          <a:ea typeface="SimSun" pitchFamily="2" charset="-122"/>
                          <a:cs typeface="Arial" charset="0"/>
                        </a:rPr>
                        <a:t>Applications are able send and receive data to/from other application in the enterprise.</a:t>
                      </a:r>
                      <a:endParaRPr kumimoji="0" lang="en-US" sz="1200" b="0" i="0" u="none" strike="noStrike" cap="none" normalizeH="0" baseline="0" dirty="0" smtClean="0">
                        <a:ln>
                          <a:noFill/>
                        </a:ln>
                        <a:solidFill>
                          <a:srgbClr val="000000"/>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7E0"/>
                    </a:solidFill>
                  </a:tcPr>
                </a:tc>
              </a:tr>
              <a:tr h="28733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Rationale</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chemeClr val="tx1"/>
                          </a:solidFill>
                          <a:effectLst/>
                          <a:latin typeface="+mn-lt"/>
                        </a:rPr>
                        <a:t>Data are generated within the application.  The data may be used by other application to automate the business process. The capabilities to interchange data between applications is a high priority task.</a:t>
                      </a:r>
                      <a:endParaRPr kumimoji="0" lang="en-US" sz="1200" b="0" i="0" u="none" strike="noStrike" cap="none" normalizeH="0" baseline="0" dirty="0" smtClean="0">
                        <a:ln>
                          <a:noFill/>
                        </a:ln>
                        <a:solidFill>
                          <a:schemeClr val="tx1"/>
                        </a:solidFill>
                        <a:effectLst/>
                        <a:latin typeface="Gill Sans MT"/>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r h="29368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Implications</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rgbClr val="000000"/>
                          </a:solidFill>
                          <a:effectLst/>
                          <a:latin typeface="+mn-lt"/>
                          <a:ea typeface="SimSun" pitchFamily="2" charset="-122"/>
                          <a:cs typeface="Arial" charset="0"/>
                        </a:rPr>
                        <a:t>Failure to interchange data between applications will fail the whole applications integration process.</a:t>
                      </a:r>
                      <a:endParaRPr kumimoji="0" lang="en-US" sz="1200" b="0" i="0" u="none" strike="noStrike" cap="none" normalizeH="0" baseline="0" dirty="0" smtClean="0">
                        <a:ln>
                          <a:noFill/>
                        </a:ln>
                        <a:solidFill>
                          <a:srgbClr val="000000"/>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bl>
          </a:graphicData>
        </a:graphic>
      </p:graphicFrame>
    </p:spTree>
    <p:extLst>
      <p:ext uri="{BB962C8B-B14F-4D97-AF65-F5344CB8AC3E}">
        <p14:creationId xmlns:p14="http://schemas.microsoft.com/office/powerpoint/2010/main" val="30811472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75" name="Title 1"/>
          <p:cNvSpPr txBox="1">
            <a:spLocks/>
          </p:cNvSpPr>
          <p:nvPr/>
        </p:nvSpPr>
        <p:spPr bwMode="auto">
          <a:xfrm>
            <a:off x="457200" y="152400"/>
            <a:ext cx="8229600" cy="684213"/>
          </a:xfrm>
          <a:prstGeom prst="rect">
            <a:avLst/>
          </a:prstGeom>
          <a:noFill/>
          <a:ln w="9525">
            <a:noFill/>
            <a:miter lim="800000"/>
            <a:headEnd/>
            <a:tailEnd/>
          </a:ln>
        </p:spPr>
        <p:txBody>
          <a:bodyPr/>
          <a:lstStyle/>
          <a:p>
            <a:r>
              <a:rPr lang="en-SG" sz="3200" dirty="0" smtClean="0">
                <a:solidFill>
                  <a:schemeClr val="tx2"/>
                </a:solidFill>
                <a:latin typeface="Bookman Old Style" pitchFamily="18" charset="0"/>
              </a:rPr>
              <a:t>Target Application Portfolio </a:t>
            </a:r>
            <a:r>
              <a:rPr lang="en-SG" sz="3200" dirty="0" err="1" smtClean="0">
                <a:solidFill>
                  <a:schemeClr val="tx2"/>
                </a:solidFill>
                <a:latin typeface="Bookman Old Style" pitchFamily="18" charset="0"/>
              </a:rPr>
              <a:t>Catalog</a:t>
            </a:r>
            <a:endParaRPr lang="en-SG" sz="3200" dirty="0">
              <a:solidFill>
                <a:schemeClr val="tx2"/>
              </a:solidFill>
              <a:latin typeface="Bookman Old Style"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156918615"/>
              </p:ext>
            </p:extLst>
          </p:nvPr>
        </p:nvGraphicFramePr>
        <p:xfrm>
          <a:off x="457200" y="764703"/>
          <a:ext cx="8147248" cy="5333733"/>
        </p:xfrm>
        <a:graphic>
          <a:graphicData uri="http://schemas.openxmlformats.org/drawingml/2006/table">
            <a:tbl>
              <a:tblPr firstRow="1" firstCol="1" bandRow="1" bandCol="1">
                <a:tableStyleId>{5C22544A-7EE6-4342-B048-85BDC9FD1C3A}</a:tableStyleId>
              </a:tblPr>
              <a:tblGrid>
                <a:gridCol w="610059"/>
                <a:gridCol w="1633387"/>
                <a:gridCol w="2125369"/>
                <a:gridCol w="1653064"/>
                <a:gridCol w="2125369"/>
              </a:tblGrid>
              <a:tr h="179843">
                <a:tc>
                  <a:txBody>
                    <a:bodyPr/>
                    <a:lstStyle/>
                    <a:p>
                      <a:pPr marL="0" marR="0" algn="just">
                        <a:spcBef>
                          <a:spcPts val="600"/>
                        </a:spcBef>
                        <a:spcAft>
                          <a:spcPts val="300"/>
                        </a:spcAft>
                      </a:pPr>
                      <a:r>
                        <a:rPr lang="en-GB" sz="1000" dirty="0">
                          <a:effectLst/>
                        </a:rPr>
                        <a:t>No.</a:t>
                      </a:r>
                      <a:endParaRPr lang="en-US" sz="1000" dirty="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just">
                        <a:spcBef>
                          <a:spcPts val="600"/>
                        </a:spcBef>
                        <a:spcAft>
                          <a:spcPts val="300"/>
                        </a:spcAft>
                      </a:pPr>
                      <a:r>
                        <a:rPr lang="en-GB" sz="1000">
                          <a:effectLst/>
                        </a:rPr>
                        <a:t>Application Name</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just">
                        <a:spcBef>
                          <a:spcPts val="600"/>
                        </a:spcBef>
                        <a:spcAft>
                          <a:spcPts val="300"/>
                        </a:spcAft>
                      </a:pPr>
                      <a:r>
                        <a:rPr lang="en-GB" sz="1000">
                          <a:effectLst/>
                        </a:rPr>
                        <a:t>Description</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just">
                        <a:spcBef>
                          <a:spcPts val="600"/>
                        </a:spcBef>
                        <a:spcAft>
                          <a:spcPts val="300"/>
                        </a:spcAft>
                      </a:pPr>
                      <a:r>
                        <a:rPr lang="en-GB" sz="1000">
                          <a:effectLst/>
                        </a:rPr>
                        <a:t>Business Owner</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just">
                        <a:spcBef>
                          <a:spcPts val="600"/>
                        </a:spcBef>
                        <a:spcAft>
                          <a:spcPts val="300"/>
                        </a:spcAft>
                      </a:pPr>
                      <a:r>
                        <a:rPr lang="en-GB" sz="1000" dirty="0">
                          <a:effectLst/>
                        </a:rPr>
                        <a:t>Remarks</a:t>
                      </a:r>
                      <a:endParaRPr lang="en-US" sz="1000" dirty="0">
                        <a:effectLst/>
                        <a:latin typeface="Times New Roman" panose="02020603050405020304" pitchFamily="18" charset="0"/>
                        <a:ea typeface="Times New Roman" panose="02020603050405020304" pitchFamily="18" charset="0"/>
                      </a:endParaRPr>
                    </a:p>
                  </a:txBody>
                  <a:tcPr marL="40956" marR="40956" marT="0" marB="0"/>
                </a:tc>
              </a:tr>
              <a:tr h="2210816">
                <a:tc>
                  <a:txBody>
                    <a:bodyPr/>
                    <a:lstStyle/>
                    <a:p>
                      <a:pPr marL="0" marR="0" algn="just">
                        <a:spcBef>
                          <a:spcPts val="600"/>
                        </a:spcBef>
                        <a:spcAft>
                          <a:spcPts val="300"/>
                        </a:spcAft>
                      </a:pPr>
                      <a:r>
                        <a:rPr lang="en-GB" sz="1000">
                          <a:effectLst/>
                        </a:rPr>
                        <a:t>1.</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just">
                        <a:spcBef>
                          <a:spcPts val="600"/>
                        </a:spcBef>
                        <a:spcAft>
                          <a:spcPts val="300"/>
                        </a:spcAft>
                      </a:pPr>
                      <a:r>
                        <a:rPr lang="en-GB" sz="1000" dirty="0">
                          <a:effectLst/>
                        </a:rPr>
                        <a:t>Vessel and Container Movement System (VCMS)</a:t>
                      </a:r>
                      <a:endParaRPr lang="en-US" sz="1000" dirty="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just">
                        <a:spcBef>
                          <a:spcPts val="600"/>
                        </a:spcBef>
                        <a:spcAft>
                          <a:spcPts val="300"/>
                        </a:spcAft>
                      </a:pPr>
                      <a:r>
                        <a:rPr lang="en-GB" sz="1000" dirty="0">
                          <a:effectLst/>
                        </a:rPr>
                        <a:t>Order Processing Administrator to check for the availability of vessels.</a:t>
                      </a:r>
                      <a:endParaRPr lang="en-US" sz="1000" dirty="0">
                        <a:effectLst/>
                      </a:endParaRPr>
                    </a:p>
                    <a:p>
                      <a:pPr marL="0" marR="0" algn="just">
                        <a:spcBef>
                          <a:spcPts val="600"/>
                        </a:spcBef>
                        <a:spcAft>
                          <a:spcPts val="300"/>
                        </a:spcAft>
                      </a:pPr>
                      <a:r>
                        <a:rPr lang="en-GB" sz="1000" dirty="0">
                          <a:effectLst/>
                        </a:rPr>
                        <a:t>Container Management Team to check for vessel schedules and the overall container movement timescales.</a:t>
                      </a:r>
                      <a:endParaRPr lang="en-US" sz="1000" dirty="0">
                        <a:effectLst/>
                      </a:endParaRPr>
                    </a:p>
                    <a:p>
                      <a:pPr marL="0" marR="0" algn="just">
                        <a:spcBef>
                          <a:spcPts val="600"/>
                        </a:spcBef>
                        <a:spcAft>
                          <a:spcPts val="300"/>
                        </a:spcAft>
                      </a:pPr>
                      <a:r>
                        <a:rPr lang="en-GB" sz="1000" dirty="0">
                          <a:effectLst/>
                        </a:rPr>
                        <a:t>Port Operators to determine optimal container movement, placement within a vessel and support optimization decisions via VCMS’s web services.</a:t>
                      </a:r>
                      <a:endParaRPr lang="en-US" sz="1000" dirty="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just">
                        <a:spcBef>
                          <a:spcPts val="600"/>
                        </a:spcBef>
                        <a:spcAft>
                          <a:spcPts val="300"/>
                        </a:spcAft>
                      </a:pPr>
                      <a:r>
                        <a:rPr lang="en-GB" sz="1000">
                          <a:effectLst/>
                        </a:rPr>
                        <a:t>Order Processing Administrator</a:t>
                      </a:r>
                      <a:endParaRPr lang="en-US" sz="1000">
                        <a:effectLst/>
                      </a:endParaRPr>
                    </a:p>
                    <a:p>
                      <a:pPr marL="0" marR="0" algn="just">
                        <a:spcBef>
                          <a:spcPts val="600"/>
                        </a:spcBef>
                        <a:spcAft>
                          <a:spcPts val="300"/>
                        </a:spcAft>
                      </a:pPr>
                      <a:r>
                        <a:rPr lang="en-GB" sz="1000">
                          <a:effectLst/>
                        </a:rPr>
                        <a:t>and</a:t>
                      </a:r>
                      <a:endParaRPr lang="en-US" sz="1000">
                        <a:effectLst/>
                      </a:endParaRPr>
                    </a:p>
                    <a:p>
                      <a:pPr marL="0" marR="0" algn="just">
                        <a:spcBef>
                          <a:spcPts val="600"/>
                        </a:spcBef>
                        <a:spcAft>
                          <a:spcPts val="300"/>
                        </a:spcAft>
                      </a:pPr>
                      <a:r>
                        <a:rPr lang="en-GB" sz="1000">
                          <a:effectLst/>
                        </a:rPr>
                        <a:t>Container Management Team</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just">
                        <a:spcBef>
                          <a:spcPts val="600"/>
                        </a:spcBef>
                        <a:spcAft>
                          <a:spcPts val="300"/>
                        </a:spcAft>
                      </a:pPr>
                      <a:r>
                        <a:rPr lang="en-GB" sz="1000" dirty="0">
                          <a:effectLst/>
                        </a:rPr>
                        <a:t>Prediction engine from the previous application needs to be migrated to the new system.</a:t>
                      </a:r>
                      <a:endParaRPr lang="en-US" sz="1000" dirty="0">
                        <a:effectLst/>
                      </a:endParaRPr>
                    </a:p>
                    <a:p>
                      <a:pPr marL="0" marR="0" algn="just">
                        <a:spcBef>
                          <a:spcPts val="600"/>
                        </a:spcBef>
                        <a:spcAft>
                          <a:spcPts val="300"/>
                        </a:spcAft>
                      </a:pPr>
                      <a:r>
                        <a:rPr lang="en-GB" sz="1000" dirty="0">
                          <a:effectLst/>
                        </a:rPr>
                        <a:t>Although prediction engine requires a high computational load, the system response time should not be adversely impacted when the prediction algorithm is running.</a:t>
                      </a:r>
                      <a:endParaRPr lang="en-US" sz="1000" dirty="0">
                        <a:effectLst/>
                        <a:latin typeface="Times New Roman" panose="02020603050405020304" pitchFamily="18" charset="0"/>
                        <a:ea typeface="Times New Roman" panose="02020603050405020304" pitchFamily="18" charset="0"/>
                      </a:endParaRPr>
                    </a:p>
                  </a:txBody>
                  <a:tcPr marL="40956" marR="40956" marT="0" marB="0"/>
                </a:tc>
              </a:tr>
              <a:tr h="1061443">
                <a:tc>
                  <a:txBody>
                    <a:bodyPr/>
                    <a:lstStyle/>
                    <a:p>
                      <a:pPr marL="0" marR="0" algn="just">
                        <a:spcBef>
                          <a:spcPts val="600"/>
                        </a:spcBef>
                        <a:spcAft>
                          <a:spcPts val="300"/>
                        </a:spcAft>
                      </a:pPr>
                      <a:r>
                        <a:rPr lang="en-GB" sz="1000">
                          <a:effectLst/>
                        </a:rPr>
                        <a:t>2.</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just">
                        <a:spcBef>
                          <a:spcPts val="600"/>
                        </a:spcBef>
                        <a:spcAft>
                          <a:spcPts val="300"/>
                        </a:spcAft>
                      </a:pPr>
                      <a:r>
                        <a:rPr lang="en-GB" sz="1000">
                          <a:effectLst/>
                        </a:rPr>
                        <a:t>Sales and Customer Billing System (SCBS)</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just">
                        <a:spcBef>
                          <a:spcPts val="600"/>
                        </a:spcBef>
                        <a:spcAft>
                          <a:spcPts val="300"/>
                        </a:spcAft>
                      </a:pPr>
                      <a:r>
                        <a:rPr lang="en-GB" sz="1000">
                          <a:effectLst/>
                        </a:rPr>
                        <a:t>Provides quotation details, order details, and sales summary to Sales Team.</a:t>
                      </a:r>
                      <a:endParaRPr lang="en-US" sz="1000">
                        <a:effectLst/>
                      </a:endParaRPr>
                    </a:p>
                    <a:p>
                      <a:pPr marL="0" marR="0" algn="just">
                        <a:spcBef>
                          <a:spcPts val="600"/>
                        </a:spcBef>
                        <a:spcAft>
                          <a:spcPts val="300"/>
                        </a:spcAft>
                      </a:pPr>
                      <a:r>
                        <a:rPr lang="en-GB" sz="1000">
                          <a:effectLst/>
                        </a:rPr>
                        <a:t>Allows Order Processing administrator to requests for the customer to be billed.</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just">
                        <a:spcBef>
                          <a:spcPts val="600"/>
                        </a:spcBef>
                        <a:spcAft>
                          <a:spcPts val="300"/>
                        </a:spcAft>
                      </a:pPr>
                      <a:r>
                        <a:rPr lang="en-GB" sz="1000" dirty="0">
                          <a:effectLst/>
                        </a:rPr>
                        <a:t>Sales Team</a:t>
                      </a:r>
                      <a:endParaRPr lang="en-US" sz="1000" dirty="0">
                        <a:effectLst/>
                      </a:endParaRPr>
                    </a:p>
                    <a:p>
                      <a:pPr marL="0" marR="0" algn="just">
                        <a:spcBef>
                          <a:spcPts val="600"/>
                        </a:spcBef>
                        <a:spcAft>
                          <a:spcPts val="300"/>
                        </a:spcAft>
                      </a:pPr>
                      <a:r>
                        <a:rPr lang="en-GB" sz="1000" dirty="0">
                          <a:effectLst/>
                        </a:rPr>
                        <a:t>and</a:t>
                      </a:r>
                      <a:endParaRPr lang="en-US" sz="1000" dirty="0">
                        <a:effectLst/>
                      </a:endParaRPr>
                    </a:p>
                    <a:p>
                      <a:pPr marL="0" marR="0" algn="just">
                        <a:spcBef>
                          <a:spcPts val="600"/>
                        </a:spcBef>
                        <a:spcAft>
                          <a:spcPts val="300"/>
                        </a:spcAft>
                      </a:pPr>
                      <a:r>
                        <a:rPr lang="en-GB" sz="1000" dirty="0">
                          <a:effectLst/>
                        </a:rPr>
                        <a:t>Order Processing Administrator</a:t>
                      </a:r>
                      <a:endParaRPr lang="en-US" sz="1000" dirty="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just">
                        <a:spcBef>
                          <a:spcPts val="600"/>
                        </a:spcBef>
                        <a:spcAft>
                          <a:spcPts val="300"/>
                        </a:spcAft>
                      </a:pPr>
                      <a:r>
                        <a:rPr lang="en-GB" sz="1000" dirty="0">
                          <a:effectLst/>
                        </a:rPr>
                        <a:t>Ensure 24x7 operations, high level redundancies.</a:t>
                      </a:r>
                      <a:endParaRPr lang="en-US" sz="1000" dirty="0">
                        <a:effectLst/>
                      </a:endParaRPr>
                    </a:p>
                    <a:p>
                      <a:pPr marL="0" marR="0" algn="just">
                        <a:spcBef>
                          <a:spcPts val="600"/>
                        </a:spcBef>
                        <a:spcAft>
                          <a:spcPts val="300"/>
                        </a:spcAft>
                      </a:pPr>
                      <a:r>
                        <a:rPr lang="en-GB" sz="1000" dirty="0">
                          <a:effectLst/>
                        </a:rPr>
                        <a:t>Application processing and data management are to be hosted on separate servers.</a:t>
                      </a:r>
                      <a:endParaRPr lang="en-US" sz="1000" dirty="0">
                        <a:effectLst/>
                        <a:latin typeface="Times New Roman" panose="02020603050405020304" pitchFamily="18" charset="0"/>
                        <a:ea typeface="Times New Roman" panose="02020603050405020304" pitchFamily="18" charset="0"/>
                      </a:endParaRPr>
                    </a:p>
                  </a:txBody>
                  <a:tcPr marL="40956" marR="40956" marT="0" marB="0"/>
                </a:tc>
              </a:tr>
              <a:tr h="615511">
                <a:tc>
                  <a:txBody>
                    <a:bodyPr/>
                    <a:lstStyle/>
                    <a:p>
                      <a:pPr marL="0" marR="0" algn="just">
                        <a:spcBef>
                          <a:spcPts val="600"/>
                        </a:spcBef>
                        <a:spcAft>
                          <a:spcPts val="300"/>
                        </a:spcAft>
                      </a:pPr>
                      <a:r>
                        <a:rPr lang="en-GB" sz="1000">
                          <a:effectLst/>
                        </a:rPr>
                        <a:t>3.</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just">
                        <a:spcBef>
                          <a:spcPts val="600"/>
                        </a:spcBef>
                        <a:spcAft>
                          <a:spcPts val="300"/>
                        </a:spcAft>
                      </a:pPr>
                      <a:r>
                        <a:rPr lang="en-GB" sz="1000">
                          <a:effectLst/>
                        </a:rPr>
                        <a:t>Integrated Reporting System (IRS)</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just">
                        <a:spcBef>
                          <a:spcPts val="600"/>
                        </a:spcBef>
                        <a:spcAft>
                          <a:spcPts val="300"/>
                        </a:spcAft>
                      </a:pPr>
                      <a:r>
                        <a:rPr lang="en-GB" sz="1000">
                          <a:effectLst/>
                        </a:rPr>
                        <a:t>Provides reports by collecting data from various applications.</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just">
                        <a:spcBef>
                          <a:spcPts val="600"/>
                        </a:spcBef>
                        <a:spcAft>
                          <a:spcPts val="300"/>
                        </a:spcAft>
                      </a:pPr>
                      <a:r>
                        <a:rPr lang="en-GB" sz="1000">
                          <a:effectLst/>
                        </a:rPr>
                        <a:t>Management Team</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just">
                        <a:spcBef>
                          <a:spcPts val="600"/>
                        </a:spcBef>
                        <a:spcAft>
                          <a:spcPts val="300"/>
                        </a:spcAft>
                      </a:pPr>
                      <a:r>
                        <a:rPr lang="en-GB" sz="1000">
                          <a:effectLst/>
                        </a:rPr>
                        <a:t>Collecting data for report generation should not affect the other application operation.</a:t>
                      </a:r>
                      <a:endParaRPr lang="en-US" sz="1000">
                        <a:effectLst/>
                        <a:latin typeface="Times New Roman" panose="02020603050405020304" pitchFamily="18" charset="0"/>
                        <a:ea typeface="Times New Roman" panose="02020603050405020304" pitchFamily="18" charset="0"/>
                      </a:endParaRPr>
                    </a:p>
                  </a:txBody>
                  <a:tcPr marL="40956" marR="40956" marT="0" marB="0"/>
                </a:tc>
              </a:tr>
              <a:tr h="351720">
                <a:tc>
                  <a:txBody>
                    <a:bodyPr/>
                    <a:lstStyle/>
                    <a:p>
                      <a:pPr marL="0" marR="0" algn="just">
                        <a:spcBef>
                          <a:spcPts val="600"/>
                        </a:spcBef>
                        <a:spcAft>
                          <a:spcPts val="300"/>
                        </a:spcAft>
                      </a:pPr>
                      <a:r>
                        <a:rPr lang="en-GB" sz="1000">
                          <a:effectLst/>
                        </a:rPr>
                        <a:t>4.</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just">
                        <a:spcBef>
                          <a:spcPts val="600"/>
                        </a:spcBef>
                        <a:spcAft>
                          <a:spcPts val="300"/>
                        </a:spcAft>
                      </a:pPr>
                      <a:r>
                        <a:rPr lang="en-GB" sz="1000">
                          <a:effectLst/>
                        </a:rPr>
                        <a:t>ShipTrack System (ST)</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just">
                        <a:spcBef>
                          <a:spcPts val="600"/>
                        </a:spcBef>
                        <a:spcAft>
                          <a:spcPts val="300"/>
                        </a:spcAft>
                      </a:pPr>
                      <a:r>
                        <a:rPr lang="en-GB" sz="1000">
                          <a:effectLst/>
                        </a:rPr>
                        <a:t>Maintain shipment details, provides shipment information.</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just">
                        <a:spcBef>
                          <a:spcPts val="600"/>
                        </a:spcBef>
                        <a:spcAft>
                          <a:spcPts val="300"/>
                        </a:spcAft>
                      </a:pPr>
                      <a:r>
                        <a:rPr lang="en-GB" sz="1000">
                          <a:effectLst/>
                        </a:rPr>
                        <a:t>Container Management Team</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40956" marR="40956" marT="0" marB="0"/>
                </a:tc>
              </a:tr>
              <a:tr h="454630">
                <a:tc>
                  <a:txBody>
                    <a:bodyPr/>
                    <a:lstStyle/>
                    <a:p>
                      <a:pPr marL="0" marR="0" algn="just">
                        <a:spcBef>
                          <a:spcPts val="600"/>
                        </a:spcBef>
                        <a:spcAft>
                          <a:spcPts val="300"/>
                        </a:spcAft>
                      </a:pPr>
                      <a:r>
                        <a:rPr lang="en-GB" sz="1000">
                          <a:effectLst/>
                        </a:rPr>
                        <a:t>5.</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just">
                        <a:spcBef>
                          <a:spcPts val="600"/>
                        </a:spcBef>
                        <a:spcAft>
                          <a:spcPts val="300"/>
                        </a:spcAft>
                      </a:pPr>
                      <a:r>
                        <a:rPr lang="en-GB" sz="1000">
                          <a:effectLst/>
                        </a:rPr>
                        <a:t>Account and Financial Information System (AFIS)</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just">
                        <a:spcBef>
                          <a:spcPts val="600"/>
                        </a:spcBef>
                        <a:spcAft>
                          <a:spcPts val="300"/>
                        </a:spcAft>
                      </a:pPr>
                      <a:r>
                        <a:rPr lang="en-GB" sz="1000">
                          <a:effectLst/>
                        </a:rPr>
                        <a:t>Keep track of account and financial information.</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just">
                        <a:spcBef>
                          <a:spcPts val="600"/>
                        </a:spcBef>
                        <a:spcAft>
                          <a:spcPts val="300"/>
                        </a:spcAft>
                      </a:pPr>
                      <a:r>
                        <a:rPr lang="en-GB" sz="1000">
                          <a:effectLst/>
                        </a:rPr>
                        <a:t>Finance and Account Team</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just">
                        <a:spcBef>
                          <a:spcPts val="600"/>
                        </a:spcBef>
                        <a:spcAft>
                          <a:spcPts val="300"/>
                        </a:spcAft>
                      </a:pPr>
                      <a:r>
                        <a:rPr lang="en-GB" sz="1000">
                          <a:effectLst/>
                        </a:rPr>
                        <a:t>It has adapters for MQ series and a Java API which never been used before.</a:t>
                      </a:r>
                      <a:endParaRPr lang="en-US" sz="1000">
                        <a:effectLst/>
                        <a:latin typeface="Times New Roman" panose="02020603050405020304" pitchFamily="18" charset="0"/>
                        <a:ea typeface="Times New Roman" panose="02020603050405020304" pitchFamily="18" charset="0"/>
                      </a:endParaRPr>
                    </a:p>
                  </a:txBody>
                  <a:tcPr marL="40956" marR="40956" marT="0" marB="0"/>
                </a:tc>
              </a:tr>
              <a:tr h="454630">
                <a:tc>
                  <a:txBody>
                    <a:bodyPr/>
                    <a:lstStyle/>
                    <a:p>
                      <a:pPr marL="0" marR="0" algn="just">
                        <a:spcBef>
                          <a:spcPts val="600"/>
                        </a:spcBef>
                        <a:spcAft>
                          <a:spcPts val="300"/>
                        </a:spcAft>
                      </a:pPr>
                      <a:r>
                        <a:rPr lang="en-GB" sz="1000">
                          <a:effectLst/>
                        </a:rPr>
                        <a:t>6.</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just">
                        <a:spcBef>
                          <a:spcPts val="600"/>
                        </a:spcBef>
                        <a:spcAft>
                          <a:spcPts val="300"/>
                        </a:spcAft>
                      </a:pPr>
                      <a:r>
                        <a:rPr lang="en-GB" sz="1000">
                          <a:effectLst/>
                        </a:rPr>
                        <a:t>Human Resource System (HRS)</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just">
                        <a:spcBef>
                          <a:spcPts val="600"/>
                        </a:spcBef>
                        <a:spcAft>
                          <a:spcPts val="300"/>
                        </a:spcAft>
                      </a:pPr>
                      <a:r>
                        <a:rPr lang="en-GB" sz="1000">
                          <a:effectLst/>
                        </a:rPr>
                        <a:t>Keep track HR related data.</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just">
                        <a:spcBef>
                          <a:spcPts val="600"/>
                        </a:spcBef>
                        <a:spcAft>
                          <a:spcPts val="300"/>
                        </a:spcAft>
                      </a:pPr>
                      <a:r>
                        <a:rPr lang="en-GB" sz="1000">
                          <a:effectLst/>
                        </a:rPr>
                        <a:t>HR Team</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just">
                        <a:spcBef>
                          <a:spcPts val="600"/>
                        </a:spcBef>
                        <a:spcAft>
                          <a:spcPts val="300"/>
                        </a:spcAft>
                      </a:pPr>
                      <a:r>
                        <a:rPr lang="en-GB" sz="1000" dirty="0">
                          <a:effectLst/>
                        </a:rPr>
                        <a:t>It has adapters for MQ series and a Java API which never been used before.</a:t>
                      </a:r>
                      <a:endParaRPr lang="en-US" sz="1000" dirty="0">
                        <a:effectLst/>
                        <a:latin typeface="Times New Roman" panose="02020603050405020304" pitchFamily="18" charset="0"/>
                        <a:ea typeface="Times New Roman" panose="02020603050405020304" pitchFamily="18" charset="0"/>
                      </a:endParaRPr>
                    </a:p>
                  </a:txBody>
                  <a:tcPr marL="40956" marR="40956" marT="0" marB="0"/>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75" name="Title 1"/>
          <p:cNvSpPr txBox="1">
            <a:spLocks/>
          </p:cNvSpPr>
          <p:nvPr/>
        </p:nvSpPr>
        <p:spPr bwMode="auto">
          <a:xfrm>
            <a:off x="457200" y="152400"/>
            <a:ext cx="8229600" cy="684213"/>
          </a:xfrm>
          <a:prstGeom prst="rect">
            <a:avLst/>
          </a:prstGeom>
          <a:noFill/>
          <a:ln w="9525">
            <a:noFill/>
            <a:miter lim="800000"/>
            <a:headEnd/>
            <a:tailEnd/>
          </a:ln>
        </p:spPr>
        <p:txBody>
          <a:bodyPr/>
          <a:lstStyle/>
          <a:p>
            <a:r>
              <a:rPr lang="en-SG" sz="3200" dirty="0" smtClean="0">
                <a:solidFill>
                  <a:schemeClr val="tx2"/>
                </a:solidFill>
                <a:latin typeface="Bookman Old Style" pitchFamily="18" charset="0"/>
              </a:rPr>
              <a:t>Target Application Portfolio </a:t>
            </a:r>
            <a:r>
              <a:rPr lang="en-SG" sz="3200" dirty="0" err="1" smtClean="0">
                <a:solidFill>
                  <a:schemeClr val="tx2"/>
                </a:solidFill>
                <a:latin typeface="Bookman Old Style" pitchFamily="18" charset="0"/>
              </a:rPr>
              <a:t>Catalog</a:t>
            </a:r>
            <a:endParaRPr lang="en-SG" sz="3200" dirty="0">
              <a:solidFill>
                <a:schemeClr val="tx2"/>
              </a:solidFill>
              <a:latin typeface="Bookman Old Style" pitchFamily="18" charset="0"/>
            </a:endParaRPr>
          </a:p>
        </p:txBody>
      </p:sp>
      <p:sp>
        <p:nvSpPr>
          <p:cNvPr id="2" name="Rectangle 2"/>
          <p:cNvSpPr>
            <a:spLocks noChangeArrowheads="1"/>
          </p:cNvSpPr>
          <p:nvPr/>
        </p:nvSpPr>
        <p:spPr bwMode="auto">
          <a:xfrm>
            <a:off x="1115616" y="90872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1104690482"/>
              </p:ext>
            </p:extLst>
          </p:nvPr>
        </p:nvGraphicFramePr>
        <p:xfrm>
          <a:off x="1115616" y="908720"/>
          <a:ext cx="6010275" cy="4143375"/>
        </p:xfrm>
        <a:graphic>
          <a:graphicData uri="http://schemas.openxmlformats.org/presentationml/2006/ole">
            <mc:AlternateContent xmlns:mc="http://schemas.openxmlformats.org/markup-compatibility/2006">
              <mc:Choice xmlns:v="urn:schemas-microsoft-com:vml" Requires="v">
                <p:oleObj spid="_x0000_s66567" name="Visio" r:id="rId4" imgW="3876697" imgH="2667171" progId="Visio.Drawing.15">
                  <p:embed/>
                </p:oleObj>
              </mc:Choice>
              <mc:Fallback>
                <p:oleObj name="Visio" r:id="rId4" imgW="3876697" imgH="2667171"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5616" y="908720"/>
                        <a:ext cx="6010275" cy="414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811507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75" name="Title 1"/>
          <p:cNvSpPr txBox="1">
            <a:spLocks/>
          </p:cNvSpPr>
          <p:nvPr/>
        </p:nvSpPr>
        <p:spPr bwMode="auto">
          <a:xfrm>
            <a:off x="457200" y="152400"/>
            <a:ext cx="8229600" cy="684213"/>
          </a:xfrm>
          <a:prstGeom prst="rect">
            <a:avLst/>
          </a:prstGeom>
          <a:noFill/>
          <a:ln w="9525">
            <a:noFill/>
            <a:miter lim="800000"/>
            <a:headEnd/>
            <a:tailEnd/>
          </a:ln>
        </p:spPr>
        <p:txBody>
          <a:bodyPr/>
          <a:lstStyle/>
          <a:p>
            <a:r>
              <a:rPr lang="en-SG" sz="3200" dirty="0" smtClean="0">
                <a:solidFill>
                  <a:schemeClr val="tx2"/>
                </a:solidFill>
                <a:latin typeface="Bookman Old Style" pitchFamily="18" charset="0"/>
              </a:rPr>
              <a:t>Current Application Portfolio </a:t>
            </a:r>
            <a:r>
              <a:rPr lang="en-SG" sz="3200" dirty="0" err="1" smtClean="0">
                <a:solidFill>
                  <a:schemeClr val="tx2"/>
                </a:solidFill>
                <a:latin typeface="Bookman Old Style" pitchFamily="18" charset="0"/>
              </a:rPr>
              <a:t>Catalog</a:t>
            </a:r>
            <a:endParaRPr lang="en-SG" sz="3200" dirty="0">
              <a:solidFill>
                <a:schemeClr val="tx2"/>
              </a:solidFill>
              <a:latin typeface="Bookman Old Style"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411624295"/>
              </p:ext>
            </p:extLst>
          </p:nvPr>
        </p:nvGraphicFramePr>
        <p:xfrm>
          <a:off x="457200" y="692695"/>
          <a:ext cx="8229600" cy="5636979"/>
        </p:xfrm>
        <a:graphic>
          <a:graphicData uri="http://schemas.openxmlformats.org/drawingml/2006/table">
            <a:tbl>
              <a:tblPr firstRow="1" firstCol="1" bandRow="1" bandCol="1">
                <a:tableStyleId>{5C22544A-7EE6-4342-B048-85BDC9FD1C3A}</a:tableStyleId>
              </a:tblPr>
              <a:tblGrid>
                <a:gridCol w="298376"/>
                <a:gridCol w="1358652"/>
                <a:gridCol w="1449832"/>
                <a:gridCol w="935932"/>
                <a:gridCol w="2157043"/>
                <a:gridCol w="2029765"/>
              </a:tblGrid>
              <a:tr h="240188">
                <a:tc>
                  <a:txBody>
                    <a:bodyPr/>
                    <a:lstStyle/>
                    <a:p>
                      <a:pPr marL="0" marR="0" algn="just">
                        <a:spcBef>
                          <a:spcPts val="600"/>
                        </a:spcBef>
                        <a:spcAft>
                          <a:spcPts val="300"/>
                        </a:spcAft>
                      </a:pPr>
                      <a:r>
                        <a:rPr lang="en-GB" sz="1050" dirty="0">
                          <a:effectLst/>
                        </a:rPr>
                        <a:t>No.</a:t>
                      </a:r>
                      <a:endParaRPr lang="en-US" sz="1050" dirty="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a:effectLst/>
                        </a:rPr>
                        <a:t>Application Name</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a:effectLst/>
                        </a:rPr>
                        <a:t>Description</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a:effectLst/>
                        </a:rPr>
                        <a:t>Business Owner</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dirty="0">
                          <a:effectLst/>
                        </a:rPr>
                        <a:t>Hardware/Software Platform</a:t>
                      </a:r>
                      <a:endParaRPr lang="en-US" sz="1050" dirty="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dirty="0">
                          <a:effectLst/>
                        </a:rPr>
                        <a:t>Remarks</a:t>
                      </a:r>
                      <a:endParaRPr lang="en-US" sz="1050" dirty="0">
                        <a:effectLst/>
                        <a:latin typeface="Times New Roman" panose="02020603050405020304" pitchFamily="18" charset="0"/>
                        <a:ea typeface="Times New Roman" panose="02020603050405020304" pitchFamily="18" charset="0"/>
                      </a:endParaRPr>
                    </a:p>
                  </a:txBody>
                  <a:tcPr marL="38629" marR="38629" marT="0" marB="0"/>
                </a:tc>
              </a:tr>
              <a:tr h="733649">
                <a:tc>
                  <a:txBody>
                    <a:bodyPr/>
                    <a:lstStyle/>
                    <a:p>
                      <a:pPr marL="0" marR="0" algn="just">
                        <a:spcBef>
                          <a:spcPts val="600"/>
                        </a:spcBef>
                        <a:spcAft>
                          <a:spcPts val="300"/>
                        </a:spcAft>
                      </a:pPr>
                      <a:r>
                        <a:rPr lang="en-GB" sz="1050">
                          <a:effectLst/>
                        </a:rPr>
                        <a:t>1.</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a:effectLst/>
                        </a:rPr>
                        <a:t>Vessel Movement System (VMS)</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a:effectLst/>
                        </a:rPr>
                        <a:t>Provides data about vessel information and availability.</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a:effectLst/>
                        </a:rPr>
                        <a:t>Order Processing Administrator</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a:effectLst/>
                        </a:rPr>
                        <a:t>High-end WinTel servers / Old technology software</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dirty="0">
                          <a:effectLst/>
                        </a:rPr>
                        <a:t>Long development time, lack of internal resources, 10% to 15% unscheduled downtime.</a:t>
                      </a:r>
                      <a:endParaRPr lang="en-US" sz="1050" dirty="0">
                        <a:effectLst/>
                        <a:latin typeface="Times New Roman" panose="02020603050405020304" pitchFamily="18" charset="0"/>
                        <a:ea typeface="Times New Roman" panose="02020603050405020304" pitchFamily="18" charset="0"/>
                      </a:endParaRPr>
                    </a:p>
                  </a:txBody>
                  <a:tcPr marL="38629" marR="38629" marT="0" marB="0"/>
                </a:tc>
              </a:tr>
              <a:tr h="733649">
                <a:tc>
                  <a:txBody>
                    <a:bodyPr/>
                    <a:lstStyle/>
                    <a:p>
                      <a:pPr marL="0" marR="0" algn="just">
                        <a:spcBef>
                          <a:spcPts val="600"/>
                        </a:spcBef>
                        <a:spcAft>
                          <a:spcPts val="300"/>
                        </a:spcAft>
                      </a:pPr>
                      <a:r>
                        <a:rPr lang="en-GB" sz="1050">
                          <a:effectLst/>
                        </a:rPr>
                        <a:t>2.</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dirty="0">
                          <a:effectLst/>
                        </a:rPr>
                        <a:t>Container Movement System (CMS)</a:t>
                      </a:r>
                      <a:endParaRPr lang="en-US" sz="1050" dirty="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a:effectLst/>
                        </a:rPr>
                        <a:t>Provides vessel information, schedules, and container movement timescales.</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a:effectLst/>
                        </a:rPr>
                        <a:t>Container Management Team</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dirty="0">
                          <a:effectLst/>
                        </a:rPr>
                        <a:t>High-end </a:t>
                      </a:r>
                      <a:r>
                        <a:rPr lang="en-GB" sz="1050" dirty="0" err="1">
                          <a:effectLst/>
                        </a:rPr>
                        <a:t>WinTel</a:t>
                      </a:r>
                      <a:r>
                        <a:rPr lang="en-GB" sz="1050" dirty="0">
                          <a:effectLst/>
                        </a:rPr>
                        <a:t> servers / Old technology software</a:t>
                      </a:r>
                      <a:endParaRPr lang="en-US" sz="1050" dirty="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dirty="0">
                          <a:effectLst/>
                        </a:rPr>
                        <a:t>Long development time, lack of internal resources, 10% to 15% unscheduled downtime.</a:t>
                      </a:r>
                      <a:endParaRPr lang="en-US" sz="1050" dirty="0">
                        <a:effectLst/>
                        <a:latin typeface="Times New Roman" panose="02020603050405020304" pitchFamily="18" charset="0"/>
                        <a:ea typeface="Times New Roman" panose="02020603050405020304" pitchFamily="18" charset="0"/>
                      </a:endParaRPr>
                    </a:p>
                  </a:txBody>
                  <a:tcPr marL="38629" marR="38629" marT="0" marB="0"/>
                </a:tc>
              </a:tr>
              <a:tr h="852305">
                <a:tc>
                  <a:txBody>
                    <a:bodyPr/>
                    <a:lstStyle/>
                    <a:p>
                      <a:pPr marL="0" marR="0" algn="just">
                        <a:spcBef>
                          <a:spcPts val="600"/>
                        </a:spcBef>
                        <a:spcAft>
                          <a:spcPts val="300"/>
                        </a:spcAft>
                      </a:pPr>
                      <a:r>
                        <a:rPr lang="en-GB" sz="1050">
                          <a:effectLst/>
                        </a:rPr>
                        <a:t>3.</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a:effectLst/>
                        </a:rPr>
                        <a:t>Sales Order System (SOS)</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a:effectLst/>
                        </a:rPr>
                        <a:t>Provides quotation details, order details, and sales summary.</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dirty="0">
                          <a:effectLst/>
                        </a:rPr>
                        <a:t>Sales Team</a:t>
                      </a:r>
                      <a:endParaRPr lang="en-US" sz="1050" dirty="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a:effectLst/>
                        </a:rPr>
                        <a:t>Running on a PC at each local office / Custom-built application, written in 1991 by an external software company that has since gone out of business.</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dirty="0">
                          <a:effectLst/>
                        </a:rPr>
                        <a:t>More functions are required, but SOS source code is missing. Salesmen need mobile, online access.</a:t>
                      </a:r>
                      <a:endParaRPr lang="en-US" sz="1050" dirty="0">
                        <a:effectLst/>
                        <a:latin typeface="Times New Roman" panose="02020603050405020304" pitchFamily="18" charset="0"/>
                        <a:ea typeface="Times New Roman" panose="02020603050405020304" pitchFamily="18" charset="0"/>
                      </a:endParaRPr>
                    </a:p>
                  </a:txBody>
                  <a:tcPr marL="38629" marR="38629" marT="0" marB="0"/>
                </a:tc>
              </a:tr>
              <a:tr h="600469">
                <a:tc>
                  <a:txBody>
                    <a:bodyPr/>
                    <a:lstStyle/>
                    <a:p>
                      <a:pPr marL="0" marR="0" algn="just">
                        <a:spcBef>
                          <a:spcPts val="600"/>
                        </a:spcBef>
                        <a:spcAft>
                          <a:spcPts val="300"/>
                        </a:spcAft>
                      </a:pPr>
                      <a:r>
                        <a:rPr lang="en-GB" sz="1050">
                          <a:effectLst/>
                        </a:rPr>
                        <a:t>4.</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a:effectLst/>
                        </a:rPr>
                        <a:t>Customer Billing System (CBS)</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a:effectLst/>
                        </a:rPr>
                        <a:t>Allows Order Processing administrator to requests for the customer to be billed.</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dirty="0">
                          <a:effectLst/>
                        </a:rPr>
                        <a:t>Order Processing Administrator</a:t>
                      </a:r>
                      <a:endParaRPr lang="en-US" sz="1050" dirty="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dirty="0">
                          <a:effectLst/>
                        </a:rPr>
                        <a:t> </a:t>
                      </a:r>
                      <a:endParaRPr lang="en-US" sz="1050" dirty="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a:effectLst/>
                        </a:rPr>
                        <a:t> </a:t>
                      </a:r>
                      <a:endParaRPr lang="en-US" sz="1050">
                        <a:effectLst/>
                        <a:latin typeface="Times New Roman" panose="02020603050405020304" pitchFamily="18" charset="0"/>
                        <a:ea typeface="Times New Roman" panose="02020603050405020304" pitchFamily="18" charset="0"/>
                      </a:endParaRPr>
                    </a:p>
                  </a:txBody>
                  <a:tcPr marL="38629" marR="38629" marT="0" marB="0"/>
                </a:tc>
              </a:tr>
              <a:tr h="1030311">
                <a:tc>
                  <a:txBody>
                    <a:bodyPr/>
                    <a:lstStyle/>
                    <a:p>
                      <a:pPr marL="0" marR="0" algn="just">
                        <a:spcBef>
                          <a:spcPts val="600"/>
                        </a:spcBef>
                        <a:spcAft>
                          <a:spcPts val="300"/>
                        </a:spcAft>
                      </a:pPr>
                      <a:r>
                        <a:rPr lang="en-GB" sz="1050">
                          <a:effectLst/>
                        </a:rPr>
                        <a:t>5.</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a:effectLst/>
                        </a:rPr>
                        <a:t>SGLine Website</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a:effectLst/>
                        </a:rPr>
                        <a:t>Displays SGLines’ marketing literature.</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a:effectLst/>
                        </a:rPr>
                        <a:t>Marketing Team</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a:effectLst/>
                        </a:rPr>
                        <a:t>Servers at local ISP’s server</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dirty="0">
                          <a:effectLst/>
                        </a:rPr>
                        <a:t>More features are required, e.g. RFQ, ordering, calculations of shipment time between destinations, etc. The website is not integrated with other </a:t>
                      </a:r>
                      <a:r>
                        <a:rPr lang="en-GB" sz="1050" dirty="0" err="1">
                          <a:effectLst/>
                        </a:rPr>
                        <a:t>SGLine</a:t>
                      </a:r>
                      <a:r>
                        <a:rPr lang="en-GB" sz="1050" dirty="0">
                          <a:effectLst/>
                        </a:rPr>
                        <a:t>’ other IT systems.</a:t>
                      </a:r>
                      <a:endParaRPr lang="en-US" sz="1050" dirty="0">
                        <a:effectLst/>
                        <a:latin typeface="Times New Roman" panose="02020603050405020304" pitchFamily="18" charset="0"/>
                        <a:ea typeface="Times New Roman" panose="02020603050405020304" pitchFamily="18" charset="0"/>
                      </a:endParaRPr>
                    </a:p>
                  </a:txBody>
                  <a:tcPr marL="38629" marR="38629" marT="0" marB="0"/>
                </a:tc>
              </a:tr>
              <a:tr h="550237">
                <a:tc>
                  <a:txBody>
                    <a:bodyPr/>
                    <a:lstStyle/>
                    <a:p>
                      <a:pPr marL="0" marR="0" algn="just">
                        <a:spcBef>
                          <a:spcPts val="600"/>
                        </a:spcBef>
                        <a:spcAft>
                          <a:spcPts val="300"/>
                        </a:spcAft>
                      </a:pPr>
                      <a:r>
                        <a:rPr lang="en-GB" sz="1050">
                          <a:effectLst/>
                        </a:rPr>
                        <a:t>6.</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a:effectLst/>
                        </a:rPr>
                        <a:t>Account and Financial Information System (AFIS)</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a:effectLst/>
                        </a:rPr>
                        <a:t>Keep track of account and financial information.</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a:effectLst/>
                        </a:rPr>
                        <a:t>Finance and Account Team</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a:effectLst/>
                        </a:rPr>
                        <a:t>AS400 servers</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dirty="0">
                          <a:effectLst/>
                        </a:rPr>
                        <a:t>It has adapters for MQ series and a Java API which never been used before.</a:t>
                      </a:r>
                      <a:endParaRPr lang="en-US" sz="1050" dirty="0">
                        <a:effectLst/>
                        <a:latin typeface="Times New Roman" panose="02020603050405020304" pitchFamily="18" charset="0"/>
                        <a:ea typeface="Times New Roman" panose="02020603050405020304" pitchFamily="18" charset="0"/>
                      </a:endParaRPr>
                    </a:p>
                  </a:txBody>
                  <a:tcPr marL="38629" marR="38629" marT="0" marB="0"/>
                </a:tc>
              </a:tr>
              <a:tr h="550237">
                <a:tc>
                  <a:txBody>
                    <a:bodyPr/>
                    <a:lstStyle/>
                    <a:p>
                      <a:pPr marL="0" marR="0" algn="just">
                        <a:spcBef>
                          <a:spcPts val="600"/>
                        </a:spcBef>
                        <a:spcAft>
                          <a:spcPts val="300"/>
                        </a:spcAft>
                      </a:pPr>
                      <a:r>
                        <a:rPr lang="en-GB" sz="1050">
                          <a:effectLst/>
                        </a:rPr>
                        <a:t>7.</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a:effectLst/>
                        </a:rPr>
                        <a:t>Human Resource System (HRS)</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a:effectLst/>
                        </a:rPr>
                        <a:t>Keep track HR related data.</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a:effectLst/>
                        </a:rPr>
                        <a:t>HR Team</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a:effectLst/>
                        </a:rPr>
                        <a:t>AS400 servers</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dirty="0">
                          <a:effectLst/>
                        </a:rPr>
                        <a:t>It has adapters for MQ series and a Java API which never been used before.</a:t>
                      </a:r>
                      <a:endParaRPr lang="en-US" sz="1050" dirty="0">
                        <a:effectLst/>
                        <a:latin typeface="Times New Roman" panose="02020603050405020304" pitchFamily="18" charset="0"/>
                        <a:ea typeface="Times New Roman" panose="02020603050405020304" pitchFamily="18" charset="0"/>
                      </a:endParaRPr>
                    </a:p>
                  </a:txBody>
                  <a:tcPr marL="38629" marR="38629" marT="0" marB="0"/>
                </a:tc>
              </a:tr>
            </a:tbl>
          </a:graphicData>
        </a:graphic>
      </p:graphicFrame>
    </p:spTree>
    <p:extLst>
      <p:ext uri="{BB962C8B-B14F-4D97-AF65-F5344CB8AC3E}">
        <p14:creationId xmlns:p14="http://schemas.microsoft.com/office/powerpoint/2010/main" val="25942779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75" name="Title 1"/>
          <p:cNvSpPr txBox="1">
            <a:spLocks/>
          </p:cNvSpPr>
          <p:nvPr/>
        </p:nvSpPr>
        <p:spPr bwMode="auto">
          <a:xfrm>
            <a:off x="457200" y="152400"/>
            <a:ext cx="8229600" cy="684213"/>
          </a:xfrm>
          <a:prstGeom prst="rect">
            <a:avLst/>
          </a:prstGeom>
          <a:noFill/>
          <a:ln w="9525">
            <a:noFill/>
            <a:miter lim="800000"/>
            <a:headEnd/>
            <a:tailEnd/>
          </a:ln>
        </p:spPr>
        <p:txBody>
          <a:bodyPr/>
          <a:lstStyle/>
          <a:p>
            <a:r>
              <a:rPr lang="en-SG" sz="3200" dirty="0" smtClean="0">
                <a:solidFill>
                  <a:schemeClr val="tx2"/>
                </a:solidFill>
                <a:latin typeface="Bookman Old Style" pitchFamily="18" charset="0"/>
              </a:rPr>
              <a:t>Current Application Portfolio </a:t>
            </a:r>
            <a:r>
              <a:rPr lang="en-SG" sz="3200" dirty="0" err="1" smtClean="0">
                <a:solidFill>
                  <a:schemeClr val="tx2"/>
                </a:solidFill>
                <a:latin typeface="Bookman Old Style" pitchFamily="18" charset="0"/>
              </a:rPr>
              <a:t>Catalog</a:t>
            </a:r>
            <a:endParaRPr lang="en-SG" sz="3200" dirty="0">
              <a:solidFill>
                <a:schemeClr val="tx2"/>
              </a:solidFill>
              <a:latin typeface="Bookman Old Style" pitchFamily="18" charset="0"/>
            </a:endParaRPr>
          </a:p>
        </p:txBody>
      </p:sp>
      <p:sp>
        <p:nvSpPr>
          <p:cNvPr id="4" name="Rectangle 2"/>
          <p:cNvSpPr>
            <a:spLocks noChangeArrowheads="1"/>
          </p:cNvSpPr>
          <p:nvPr/>
        </p:nvSpPr>
        <p:spPr bwMode="auto">
          <a:xfrm>
            <a:off x="611560" y="836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757152461"/>
              </p:ext>
            </p:extLst>
          </p:nvPr>
        </p:nvGraphicFramePr>
        <p:xfrm>
          <a:off x="611560" y="836613"/>
          <a:ext cx="6438900" cy="4933950"/>
        </p:xfrm>
        <a:graphic>
          <a:graphicData uri="http://schemas.openxmlformats.org/presentationml/2006/ole">
            <mc:AlternateContent xmlns:mc="http://schemas.openxmlformats.org/markup-compatibility/2006">
              <mc:Choice xmlns:v="urn:schemas-microsoft-com:vml" Requires="v">
                <p:oleObj spid="_x0000_s63495" name="Visio" r:id="rId4" imgW="6442626" imgH="4930616" progId="Visio.Drawing.11">
                  <p:embed/>
                </p:oleObj>
              </mc:Choice>
              <mc:Fallback>
                <p:oleObj name="Visio" r:id="rId4" imgW="6442626" imgH="4930616"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560" y="836613"/>
                        <a:ext cx="6438900" cy="4933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872320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75" name="Title 1"/>
          <p:cNvSpPr txBox="1">
            <a:spLocks/>
          </p:cNvSpPr>
          <p:nvPr/>
        </p:nvSpPr>
        <p:spPr bwMode="auto">
          <a:xfrm>
            <a:off x="457200" y="152400"/>
            <a:ext cx="8229600" cy="684213"/>
          </a:xfrm>
          <a:prstGeom prst="rect">
            <a:avLst/>
          </a:prstGeom>
          <a:noFill/>
          <a:ln w="9525">
            <a:noFill/>
            <a:miter lim="800000"/>
            <a:headEnd/>
            <a:tailEnd/>
          </a:ln>
        </p:spPr>
        <p:txBody>
          <a:bodyPr/>
          <a:lstStyle/>
          <a:p>
            <a:r>
              <a:rPr lang="en-SG" sz="3200" dirty="0">
                <a:solidFill>
                  <a:schemeClr val="tx2"/>
                </a:solidFill>
                <a:latin typeface="Bookman Old Style" pitchFamily="18" charset="0"/>
              </a:rPr>
              <a:t>Target System/Business Function Matrix </a:t>
            </a:r>
            <a:endParaRPr lang="en-SG" sz="3200" dirty="0">
              <a:solidFill>
                <a:schemeClr val="tx2"/>
              </a:solidFill>
              <a:latin typeface="Bookman Old Style"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953042530"/>
              </p:ext>
            </p:extLst>
          </p:nvPr>
        </p:nvGraphicFramePr>
        <p:xfrm>
          <a:off x="539556" y="764704"/>
          <a:ext cx="8064891" cy="5544616"/>
        </p:xfrm>
        <a:graphic>
          <a:graphicData uri="http://schemas.openxmlformats.org/drawingml/2006/table">
            <a:tbl>
              <a:tblPr firstRow="1" firstCol="1" bandRow="1">
                <a:tableStyleId>{5C22544A-7EE6-4342-B048-85BDC9FD1C3A}</a:tableStyleId>
              </a:tblPr>
              <a:tblGrid>
                <a:gridCol w="975346"/>
                <a:gridCol w="547108"/>
                <a:gridCol w="617211"/>
                <a:gridCol w="342895"/>
                <a:gridCol w="253740"/>
                <a:gridCol w="843525"/>
                <a:gridCol w="407665"/>
                <a:gridCol w="825996"/>
                <a:gridCol w="412235"/>
                <a:gridCol w="617211"/>
                <a:gridCol w="425190"/>
                <a:gridCol w="768085"/>
                <a:gridCol w="514342"/>
                <a:gridCol w="514342"/>
              </a:tblGrid>
              <a:tr h="1664746">
                <a:tc>
                  <a:txBody>
                    <a:bodyPr/>
                    <a:lstStyle/>
                    <a:p>
                      <a:pPr marL="0" marR="0" algn="just">
                        <a:spcBef>
                          <a:spcPts val="600"/>
                        </a:spcBef>
                        <a:spcAft>
                          <a:spcPts val="300"/>
                        </a:spcAft>
                      </a:pPr>
                      <a:r>
                        <a:rPr lang="en-GB" sz="1000" dirty="0">
                          <a:effectLst/>
                        </a:rPr>
                        <a:t>System \ Function</a:t>
                      </a:r>
                      <a:endParaRPr lang="en-US" sz="1000" dirty="0">
                        <a:effectLst/>
                        <a:latin typeface="Times New Roman" panose="02020603050405020304" pitchFamily="18" charset="0"/>
                        <a:ea typeface="Times New Roman" panose="02020603050405020304" pitchFamily="18" charset="0"/>
                      </a:endParaRPr>
                    </a:p>
                  </a:txBody>
                  <a:tcPr marL="51600" marR="51600" marT="0" marB="0"/>
                </a:tc>
                <a:tc>
                  <a:txBody>
                    <a:bodyPr/>
                    <a:lstStyle/>
                    <a:p>
                      <a:pPr marL="71755" marR="71755" algn="just">
                        <a:spcBef>
                          <a:spcPts val="600"/>
                        </a:spcBef>
                        <a:spcAft>
                          <a:spcPts val="300"/>
                        </a:spcAft>
                      </a:pPr>
                      <a:r>
                        <a:rPr lang="en-GB" sz="1000" dirty="0">
                          <a:effectLst/>
                        </a:rPr>
                        <a:t>Vessel Loading/Schedules  Maintenance</a:t>
                      </a:r>
                      <a:endParaRPr lang="en-US" sz="1000" dirty="0">
                        <a:effectLst/>
                        <a:latin typeface="Times New Roman" panose="02020603050405020304" pitchFamily="18" charset="0"/>
                        <a:ea typeface="Times New Roman" panose="02020603050405020304" pitchFamily="18" charset="0"/>
                      </a:endParaRPr>
                    </a:p>
                  </a:txBody>
                  <a:tcPr marL="51600" marR="51600" marT="0" marB="0" vert="vert270"/>
                </a:tc>
                <a:tc>
                  <a:txBody>
                    <a:bodyPr/>
                    <a:lstStyle/>
                    <a:p>
                      <a:pPr marL="71755" marR="71755" algn="just">
                        <a:spcBef>
                          <a:spcPts val="600"/>
                        </a:spcBef>
                        <a:spcAft>
                          <a:spcPts val="300"/>
                        </a:spcAft>
                      </a:pPr>
                      <a:r>
                        <a:rPr lang="en-GB" sz="1000" dirty="0">
                          <a:effectLst/>
                        </a:rPr>
                        <a:t>Container Movement Timescales Maintenance</a:t>
                      </a:r>
                      <a:endParaRPr lang="en-US" sz="1000" dirty="0">
                        <a:effectLst/>
                        <a:latin typeface="Times New Roman" panose="02020603050405020304" pitchFamily="18" charset="0"/>
                        <a:ea typeface="Times New Roman" panose="02020603050405020304" pitchFamily="18" charset="0"/>
                      </a:endParaRPr>
                    </a:p>
                  </a:txBody>
                  <a:tcPr marL="51600" marR="51600" marT="0" marB="0" vert="vert270"/>
                </a:tc>
                <a:tc>
                  <a:txBody>
                    <a:bodyPr/>
                    <a:lstStyle/>
                    <a:p>
                      <a:pPr marL="71755" marR="71755" algn="just">
                        <a:spcBef>
                          <a:spcPts val="600"/>
                        </a:spcBef>
                        <a:spcAft>
                          <a:spcPts val="300"/>
                        </a:spcAft>
                      </a:pPr>
                      <a:r>
                        <a:rPr lang="en-GB" sz="1000" dirty="0">
                          <a:effectLst/>
                        </a:rPr>
                        <a:t>Sales Order Maintenance</a:t>
                      </a:r>
                      <a:endParaRPr lang="en-US" sz="1000" dirty="0">
                        <a:effectLst/>
                        <a:latin typeface="Times New Roman" panose="02020603050405020304" pitchFamily="18" charset="0"/>
                        <a:ea typeface="Times New Roman" panose="02020603050405020304" pitchFamily="18" charset="0"/>
                      </a:endParaRPr>
                    </a:p>
                  </a:txBody>
                  <a:tcPr marL="51600" marR="51600" marT="0" marB="0" vert="vert270"/>
                </a:tc>
                <a:tc>
                  <a:txBody>
                    <a:bodyPr/>
                    <a:lstStyle/>
                    <a:p>
                      <a:pPr marL="71755" marR="71755" algn="just">
                        <a:spcBef>
                          <a:spcPts val="600"/>
                        </a:spcBef>
                        <a:spcAft>
                          <a:spcPts val="300"/>
                        </a:spcAft>
                      </a:pPr>
                      <a:r>
                        <a:rPr lang="en-GB" sz="1000">
                          <a:effectLst/>
                        </a:rPr>
                        <a:t>Billing Maintenance</a:t>
                      </a:r>
                      <a:endParaRPr lang="en-US" sz="1000">
                        <a:effectLst/>
                        <a:latin typeface="Times New Roman" panose="02020603050405020304" pitchFamily="18" charset="0"/>
                        <a:ea typeface="Times New Roman" panose="02020603050405020304" pitchFamily="18" charset="0"/>
                      </a:endParaRPr>
                    </a:p>
                  </a:txBody>
                  <a:tcPr marL="51600" marR="51600" marT="0" marB="0" vert="vert270"/>
                </a:tc>
                <a:tc>
                  <a:txBody>
                    <a:bodyPr/>
                    <a:lstStyle/>
                    <a:p>
                      <a:pPr marL="71755" marR="71755" algn="just">
                        <a:spcBef>
                          <a:spcPts val="600"/>
                        </a:spcBef>
                        <a:spcAft>
                          <a:spcPts val="300"/>
                        </a:spcAft>
                      </a:pPr>
                      <a:r>
                        <a:rPr lang="en-GB" sz="1000" dirty="0">
                          <a:effectLst/>
                        </a:rPr>
                        <a:t>Distribute empty shipping containers by Prediction Engine or Manual Intervention</a:t>
                      </a:r>
                      <a:endParaRPr lang="en-US" sz="1000" dirty="0">
                        <a:effectLst/>
                        <a:latin typeface="Times New Roman" panose="02020603050405020304" pitchFamily="18" charset="0"/>
                        <a:ea typeface="Times New Roman" panose="02020603050405020304" pitchFamily="18" charset="0"/>
                      </a:endParaRPr>
                    </a:p>
                  </a:txBody>
                  <a:tcPr marL="51600" marR="51600" marT="0" marB="0" vert="vert270"/>
                </a:tc>
                <a:tc>
                  <a:txBody>
                    <a:bodyPr/>
                    <a:lstStyle/>
                    <a:p>
                      <a:pPr marL="71755" marR="71755" algn="just">
                        <a:spcBef>
                          <a:spcPts val="600"/>
                        </a:spcBef>
                        <a:spcAft>
                          <a:spcPts val="300"/>
                        </a:spcAft>
                      </a:pPr>
                      <a:r>
                        <a:rPr lang="en-GB" sz="1000" dirty="0">
                          <a:effectLst/>
                        </a:rPr>
                        <a:t>Track sales of empty containers</a:t>
                      </a:r>
                      <a:endParaRPr lang="en-US" sz="1000" dirty="0">
                        <a:effectLst/>
                        <a:latin typeface="Times New Roman" panose="02020603050405020304" pitchFamily="18" charset="0"/>
                        <a:ea typeface="Times New Roman" panose="02020603050405020304" pitchFamily="18" charset="0"/>
                      </a:endParaRPr>
                    </a:p>
                  </a:txBody>
                  <a:tcPr marL="51600" marR="51600" marT="0" marB="0" vert="vert270"/>
                </a:tc>
                <a:tc>
                  <a:txBody>
                    <a:bodyPr/>
                    <a:lstStyle/>
                    <a:p>
                      <a:pPr marL="71755" marR="71755" algn="just">
                        <a:spcBef>
                          <a:spcPts val="600"/>
                        </a:spcBef>
                        <a:spcAft>
                          <a:spcPts val="300"/>
                        </a:spcAft>
                      </a:pPr>
                      <a:r>
                        <a:rPr lang="en-GB" sz="1000">
                          <a:effectLst/>
                        </a:rPr>
                        <a:t>Track transfer of containers from SG’s vessels to 3</a:t>
                      </a:r>
                      <a:r>
                        <a:rPr lang="en-GB" sz="1000" baseline="30000">
                          <a:effectLst/>
                        </a:rPr>
                        <a:t>rd</a:t>
                      </a:r>
                      <a:r>
                        <a:rPr lang="en-GB" sz="1000">
                          <a:effectLst/>
                        </a:rPr>
                        <a:t> party vessels</a:t>
                      </a:r>
                      <a:endParaRPr lang="en-US" sz="1000">
                        <a:effectLst/>
                        <a:latin typeface="Times New Roman" panose="02020603050405020304" pitchFamily="18" charset="0"/>
                        <a:ea typeface="Times New Roman" panose="02020603050405020304" pitchFamily="18" charset="0"/>
                      </a:endParaRPr>
                    </a:p>
                  </a:txBody>
                  <a:tcPr marL="51600" marR="51600" marT="0" marB="0" vert="vert270"/>
                </a:tc>
                <a:tc>
                  <a:txBody>
                    <a:bodyPr/>
                    <a:lstStyle/>
                    <a:p>
                      <a:pPr marL="71755" marR="71755" algn="just">
                        <a:spcBef>
                          <a:spcPts val="600"/>
                        </a:spcBef>
                        <a:spcAft>
                          <a:spcPts val="300"/>
                        </a:spcAft>
                      </a:pPr>
                      <a:r>
                        <a:rPr lang="en-GB" sz="1000">
                          <a:effectLst/>
                        </a:rPr>
                        <a:t>Marketing literature</a:t>
                      </a:r>
                      <a:endParaRPr lang="en-US" sz="1000">
                        <a:effectLst/>
                        <a:latin typeface="Times New Roman" panose="02020603050405020304" pitchFamily="18" charset="0"/>
                        <a:ea typeface="Times New Roman" panose="02020603050405020304" pitchFamily="18" charset="0"/>
                      </a:endParaRPr>
                    </a:p>
                  </a:txBody>
                  <a:tcPr marL="51600" marR="51600" marT="0" marB="0" vert="vert270"/>
                </a:tc>
                <a:tc>
                  <a:txBody>
                    <a:bodyPr/>
                    <a:lstStyle/>
                    <a:p>
                      <a:pPr marL="71755" marR="71755" algn="just">
                        <a:spcBef>
                          <a:spcPts val="600"/>
                        </a:spcBef>
                        <a:spcAft>
                          <a:spcPts val="300"/>
                        </a:spcAft>
                      </a:pPr>
                      <a:r>
                        <a:rPr lang="en-GB" sz="1000">
                          <a:effectLst/>
                        </a:rPr>
                        <a:t>Account and Financial Information</a:t>
                      </a:r>
                      <a:endParaRPr lang="en-US" sz="1000">
                        <a:effectLst/>
                        <a:latin typeface="Times New Roman" panose="02020603050405020304" pitchFamily="18" charset="0"/>
                        <a:ea typeface="Times New Roman" panose="02020603050405020304" pitchFamily="18" charset="0"/>
                      </a:endParaRPr>
                    </a:p>
                  </a:txBody>
                  <a:tcPr marL="51600" marR="51600" marT="0" marB="0" vert="vert270"/>
                </a:tc>
                <a:tc>
                  <a:txBody>
                    <a:bodyPr/>
                    <a:lstStyle/>
                    <a:p>
                      <a:pPr marL="71755" marR="71755" algn="just">
                        <a:spcBef>
                          <a:spcPts val="600"/>
                        </a:spcBef>
                        <a:spcAft>
                          <a:spcPts val="300"/>
                        </a:spcAft>
                      </a:pPr>
                      <a:r>
                        <a:rPr lang="en-GB" sz="1000">
                          <a:effectLst/>
                        </a:rPr>
                        <a:t>Payment</a:t>
                      </a:r>
                      <a:endParaRPr lang="en-US" sz="1000">
                        <a:effectLst/>
                        <a:latin typeface="Times New Roman" panose="02020603050405020304" pitchFamily="18" charset="0"/>
                        <a:ea typeface="Times New Roman" panose="02020603050405020304" pitchFamily="18" charset="0"/>
                      </a:endParaRPr>
                    </a:p>
                  </a:txBody>
                  <a:tcPr marL="51600" marR="51600" marT="0" marB="0" vert="vert270"/>
                </a:tc>
                <a:tc>
                  <a:txBody>
                    <a:bodyPr/>
                    <a:lstStyle/>
                    <a:p>
                      <a:pPr marL="71755" marR="71755" algn="just">
                        <a:spcBef>
                          <a:spcPts val="600"/>
                        </a:spcBef>
                        <a:spcAft>
                          <a:spcPts val="300"/>
                        </a:spcAft>
                      </a:pPr>
                      <a:r>
                        <a:rPr lang="en-GB" sz="1000">
                          <a:effectLst/>
                        </a:rPr>
                        <a:t>Human Resource Maintenance</a:t>
                      </a:r>
                      <a:endParaRPr lang="en-US" sz="1000">
                        <a:effectLst/>
                        <a:latin typeface="Times New Roman" panose="02020603050405020304" pitchFamily="18" charset="0"/>
                        <a:ea typeface="Times New Roman" panose="02020603050405020304" pitchFamily="18" charset="0"/>
                      </a:endParaRPr>
                    </a:p>
                  </a:txBody>
                  <a:tcPr marL="51600" marR="51600" marT="0" marB="0" vert="vert270"/>
                </a:tc>
                <a:tc>
                  <a:txBody>
                    <a:bodyPr/>
                    <a:lstStyle/>
                    <a:p>
                      <a:pPr marL="71755" marR="71755" algn="just">
                        <a:spcBef>
                          <a:spcPts val="600"/>
                        </a:spcBef>
                        <a:spcAft>
                          <a:spcPts val="300"/>
                        </a:spcAft>
                      </a:pPr>
                      <a:r>
                        <a:rPr lang="en-GB" sz="1000">
                          <a:effectLst/>
                        </a:rPr>
                        <a:t>Reporting Function</a:t>
                      </a:r>
                      <a:endParaRPr lang="en-US" sz="1000">
                        <a:effectLst/>
                        <a:latin typeface="Times New Roman" panose="02020603050405020304" pitchFamily="18" charset="0"/>
                        <a:ea typeface="Times New Roman" panose="02020603050405020304" pitchFamily="18" charset="0"/>
                      </a:endParaRPr>
                    </a:p>
                  </a:txBody>
                  <a:tcPr marL="51600" marR="51600" marT="0" marB="0" vert="vert270"/>
                </a:tc>
                <a:tc>
                  <a:txBody>
                    <a:bodyPr/>
                    <a:lstStyle/>
                    <a:p>
                      <a:pPr marL="71755" marR="71755" algn="just">
                        <a:spcBef>
                          <a:spcPts val="600"/>
                        </a:spcBef>
                        <a:spcAft>
                          <a:spcPts val="300"/>
                        </a:spcAft>
                      </a:pPr>
                      <a:r>
                        <a:rPr lang="en-GB" sz="1000">
                          <a:effectLst/>
                        </a:rPr>
                        <a:t>Shipment Tracking Maintenance</a:t>
                      </a:r>
                      <a:endParaRPr lang="en-US" sz="1000">
                        <a:effectLst/>
                        <a:latin typeface="Times New Roman" panose="02020603050405020304" pitchFamily="18" charset="0"/>
                        <a:ea typeface="Times New Roman" panose="02020603050405020304" pitchFamily="18" charset="0"/>
                      </a:endParaRPr>
                    </a:p>
                  </a:txBody>
                  <a:tcPr marL="51600" marR="51600" marT="0" marB="0" vert="vert270"/>
                </a:tc>
              </a:tr>
              <a:tr h="809421">
                <a:tc>
                  <a:txBody>
                    <a:bodyPr/>
                    <a:lstStyle/>
                    <a:p>
                      <a:pPr marL="0" marR="0" algn="just">
                        <a:spcBef>
                          <a:spcPts val="600"/>
                        </a:spcBef>
                        <a:spcAft>
                          <a:spcPts val="300"/>
                        </a:spcAft>
                      </a:pPr>
                      <a:r>
                        <a:rPr lang="en-GB" sz="1000" dirty="0">
                          <a:effectLst/>
                        </a:rPr>
                        <a:t>Vessel and Container Movement System (VCMS)</a:t>
                      </a:r>
                      <a:endParaRPr lang="en-US" sz="1000" dirty="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X</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X</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dirty="0">
                          <a:effectLst/>
                        </a:rPr>
                        <a:t>X</a:t>
                      </a:r>
                      <a:endParaRPr lang="en-US" sz="1000" dirty="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dirty="0">
                          <a:effectLst/>
                        </a:rPr>
                        <a:t>X</a:t>
                      </a:r>
                      <a:endParaRPr lang="en-US" sz="1000" dirty="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dirty="0">
                          <a:effectLst/>
                        </a:rPr>
                        <a:t>X</a:t>
                      </a:r>
                      <a:endParaRPr lang="en-US" sz="1000" dirty="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r>
              <a:tr h="697830">
                <a:tc>
                  <a:txBody>
                    <a:bodyPr/>
                    <a:lstStyle/>
                    <a:p>
                      <a:pPr marL="0" marR="0" algn="just">
                        <a:spcBef>
                          <a:spcPts val="600"/>
                        </a:spcBef>
                        <a:spcAft>
                          <a:spcPts val="300"/>
                        </a:spcAft>
                      </a:pPr>
                      <a:r>
                        <a:rPr lang="en-GB" sz="1000">
                          <a:effectLst/>
                        </a:rPr>
                        <a:t>Sales and Customer Billing System (SCBS)</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X</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X</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dirty="0">
                          <a:effectLst/>
                        </a:rPr>
                        <a:t> </a:t>
                      </a:r>
                      <a:endParaRPr lang="en-US" sz="1000" dirty="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X</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X</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r>
              <a:tr h="837395">
                <a:tc>
                  <a:txBody>
                    <a:bodyPr/>
                    <a:lstStyle/>
                    <a:p>
                      <a:pPr marL="0" marR="0" algn="just">
                        <a:spcBef>
                          <a:spcPts val="600"/>
                        </a:spcBef>
                        <a:spcAft>
                          <a:spcPts val="300"/>
                        </a:spcAft>
                      </a:pPr>
                      <a:r>
                        <a:rPr lang="en-GB" sz="1000">
                          <a:effectLst/>
                        </a:rPr>
                        <a:t>Account and Financial Information System (AFIS)</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dirty="0">
                          <a:effectLst/>
                        </a:rPr>
                        <a:t> </a:t>
                      </a:r>
                      <a:endParaRPr lang="en-US" sz="1000" dirty="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dirty="0">
                          <a:effectLst/>
                        </a:rPr>
                        <a:t> </a:t>
                      </a:r>
                      <a:endParaRPr lang="en-US" sz="1000" dirty="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dirty="0">
                          <a:effectLst/>
                        </a:rPr>
                        <a:t>X</a:t>
                      </a:r>
                      <a:endParaRPr lang="en-US" sz="1000" dirty="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X</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r>
              <a:tr h="558263">
                <a:tc>
                  <a:txBody>
                    <a:bodyPr/>
                    <a:lstStyle/>
                    <a:p>
                      <a:pPr marL="0" marR="0" algn="just">
                        <a:spcBef>
                          <a:spcPts val="600"/>
                        </a:spcBef>
                        <a:spcAft>
                          <a:spcPts val="300"/>
                        </a:spcAft>
                      </a:pPr>
                      <a:r>
                        <a:rPr lang="en-GB" sz="1000">
                          <a:effectLst/>
                        </a:rPr>
                        <a:t>Human Resource System (HRS)</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dirty="0">
                          <a:effectLst/>
                        </a:rPr>
                        <a:t> </a:t>
                      </a:r>
                      <a:endParaRPr lang="en-US" sz="1000" dirty="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dirty="0">
                          <a:effectLst/>
                        </a:rPr>
                        <a:t> </a:t>
                      </a:r>
                      <a:endParaRPr lang="en-US" sz="1000" dirty="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X</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r>
              <a:tr h="558263">
                <a:tc>
                  <a:txBody>
                    <a:bodyPr/>
                    <a:lstStyle/>
                    <a:p>
                      <a:pPr marL="0" marR="0" algn="just">
                        <a:spcBef>
                          <a:spcPts val="600"/>
                        </a:spcBef>
                        <a:spcAft>
                          <a:spcPts val="300"/>
                        </a:spcAft>
                      </a:pPr>
                      <a:r>
                        <a:rPr lang="en-GB" sz="1000">
                          <a:effectLst/>
                        </a:rPr>
                        <a:t>Integrated Reporting System (IRS)</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dirty="0">
                          <a:effectLst/>
                        </a:rPr>
                        <a:t> </a:t>
                      </a:r>
                      <a:endParaRPr lang="en-US" sz="1000" dirty="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dirty="0">
                          <a:effectLst/>
                        </a:rPr>
                        <a:t> </a:t>
                      </a:r>
                      <a:endParaRPr lang="en-US" sz="1000" dirty="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X</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r>
              <a:tr h="418698">
                <a:tc>
                  <a:txBody>
                    <a:bodyPr/>
                    <a:lstStyle/>
                    <a:p>
                      <a:pPr marL="0" marR="0" algn="just">
                        <a:spcBef>
                          <a:spcPts val="600"/>
                        </a:spcBef>
                        <a:spcAft>
                          <a:spcPts val="300"/>
                        </a:spcAft>
                      </a:pPr>
                      <a:r>
                        <a:rPr lang="en-GB" sz="1000">
                          <a:effectLst/>
                        </a:rPr>
                        <a:t>ShipTrack System (ST)</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X</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dirty="0">
                          <a:effectLst/>
                        </a:rPr>
                        <a:t> </a:t>
                      </a:r>
                      <a:endParaRPr lang="en-US" sz="1000" dirty="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dirty="0">
                          <a:effectLst/>
                        </a:rPr>
                        <a:t> </a:t>
                      </a:r>
                      <a:endParaRPr lang="en-US" sz="1000" dirty="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dirty="0">
                          <a:effectLst/>
                        </a:rPr>
                        <a:t>X</a:t>
                      </a:r>
                      <a:endParaRPr lang="en-US" sz="1000" dirty="0">
                        <a:effectLst/>
                        <a:latin typeface="Times New Roman" panose="02020603050405020304" pitchFamily="18" charset="0"/>
                        <a:ea typeface="Times New Roman" panose="02020603050405020304" pitchFamily="18" charset="0"/>
                      </a:endParaRPr>
                    </a:p>
                  </a:txBody>
                  <a:tcPr marL="51600" marR="51600" marT="0" marB="0"/>
                </a:tc>
              </a:tr>
            </a:tbl>
          </a:graphicData>
        </a:graphic>
      </p:graphicFrame>
    </p:spTree>
    <p:extLst>
      <p:ext uri="{BB962C8B-B14F-4D97-AF65-F5344CB8AC3E}">
        <p14:creationId xmlns:p14="http://schemas.microsoft.com/office/powerpoint/2010/main" val="405675215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ppt/theme/themeOverride2.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docProps/app.xml><?xml version="1.0" encoding="utf-8"?>
<Properties xmlns="http://schemas.openxmlformats.org/officeDocument/2006/extended-properties" xmlns:vt="http://schemas.openxmlformats.org/officeDocument/2006/docPropsVTypes">
  <Template/>
  <TotalTime>257</TotalTime>
  <Words>1043</Words>
  <Application>Microsoft Office PowerPoint</Application>
  <PresentationFormat>On-screen Show (4:3)</PresentationFormat>
  <Paragraphs>214</Paragraphs>
  <Slides>7</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7" baseType="lpstr">
      <vt:lpstr>SimSun</vt:lpstr>
      <vt:lpstr>Arial</vt:lpstr>
      <vt:lpstr>Bookman Old Style</vt:lpstr>
      <vt:lpstr>Calibri</vt:lpstr>
      <vt:lpstr>Gill Sans MT</vt:lpstr>
      <vt:lpstr>Times New Roman</vt:lpstr>
      <vt:lpstr>Wingdings</vt:lpstr>
      <vt:lpstr>Wingdings 3</vt:lpstr>
      <vt:lpstr>Origin</vt:lpstr>
      <vt:lpstr>Visio</vt:lpstr>
      <vt:lpstr>PowerPoint Presentation</vt:lpstr>
      <vt:lpstr>Application Principles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Architech Presentation</dc:title>
  <dc:creator>Robin Foe</dc:creator>
  <cp:lastModifiedBy>User81</cp:lastModifiedBy>
  <cp:revision>60</cp:revision>
  <dcterms:created xsi:type="dcterms:W3CDTF">2014-04-03T08:01:11Z</dcterms:created>
  <dcterms:modified xsi:type="dcterms:W3CDTF">2014-04-05T04:52:09Z</dcterms:modified>
</cp:coreProperties>
</file>