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80" r:id="rId23"/>
    <p:sldId id="279" r:id="rId24"/>
    <p:sldId id="287" r:id="rId25"/>
    <p:sldId id="284" r:id="rId26"/>
    <p:sldId id="289" r:id="rId27"/>
    <p:sldId id="288" r:id="rId28"/>
    <p:sldId id="285" r:id="rId29"/>
    <p:sldId id="290" r:id="rId30"/>
    <p:sldId id="291" r:id="rId31"/>
    <p:sldId id="292" r:id="rId32"/>
    <p:sldId id="281" r:id="rId33"/>
    <p:sldId id="282" r:id="rId34"/>
    <p:sldId id="283" r:id="rId35"/>
    <p:sldId id="28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BB7F20-84D2-4FA9-96E2-3673CE3F26E7}" type="datetimeFigureOut">
              <a:rPr lang="en-US"/>
              <a:pPr>
                <a:defRPr/>
              </a:pPr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612A9-4E0D-4703-9313-592DB0130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1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BACFA-AE73-4819-9A15-9ABCDE9539A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4E3B8-7C22-41BE-A6EB-EC56780C28F0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113B4-8CE5-4135-A9B8-B427FA9A2D4A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A5E3CD-9D79-4617-89BA-9F1F51CCE124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D1534-EF97-4B0B-B7DF-52F87E7B666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AB3F7-5CAC-43CA-B968-58E817BF1687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8AFE3A2-398C-4A97-A4AB-05CC2FE1F89E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D42-F607-4990-9BC2-DA7D26F4EED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74EC-5D05-43DD-B279-40BFA613B903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6297-6DC2-4EEE-B304-BD65E7E6BF0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28F2-AA1F-48D0-831B-DBB826856A39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C130-DF6B-42C3-9E5A-2FCDE1A2AC6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C22CA-77B2-4EF9-AE43-2E454A5E4312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FB3B-EF62-43B0-A5CA-2EB0925AD9F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C36F-581E-4EA9-834D-7F9F1E6CF00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9F7A-EDB0-4FBA-8BF7-1B1C3040D3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860A-E301-427F-BF32-617C82C5756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EEF5-33BE-4E98-844B-DF919FEC92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AB51-E7DE-4456-95F3-1C64D08ED96B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D3FC5-A1F2-4286-9D9A-83B163DDEC8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B0F7C-2F00-4AAD-B1D6-C7021BB3101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794-D0D9-49BB-B492-1F89C6475FE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38F6-BBA4-4A61-9CC7-E809B47B75AA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6AA0-4902-4251-B48D-4CADC4AECEF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85E4-A636-445C-AFD9-4F7683FC8085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3F3E-3C77-4BA3-AB5D-CD942CDACE5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51179-BE51-4798-AA1B-3217B524B5B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5B34B-00AF-4844-BA7D-97F7C1B9F9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A02C-D05B-41FA-9B2D-E6980CE6442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8A06-6E8E-49E6-860F-BD314423A0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080DCF-21C7-4ABF-8FAD-2E144AD4DBE8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B94165-22F4-4482-BA30-D447F1E8DA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Constraints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Staff skill set	</a:t>
            </a:r>
          </a:p>
          <a:p>
            <a:pPr eaLnBrk="1" hangingPunct="1"/>
            <a:r>
              <a:rPr lang="en-GB" b="1" smtClean="0"/>
              <a:t>Transition period for critical system</a:t>
            </a:r>
          </a:p>
          <a:p>
            <a:pPr eaLnBrk="1" hangingPunct="1"/>
            <a:r>
              <a:rPr lang="en-GB" b="1" smtClean="0"/>
              <a:t>Infrastructure capability</a:t>
            </a:r>
          </a:p>
          <a:p>
            <a:pPr eaLnBrk="1" hangingPunct="1"/>
            <a:r>
              <a:rPr lang="en-GB" b="1" smtClean="0"/>
              <a:t>Information exchange between local horizon office</a:t>
            </a:r>
          </a:p>
          <a:p>
            <a:pPr eaLnBrk="1" hangingPunct="1"/>
            <a:r>
              <a:rPr lang="en-GB" b="1" smtClean="0"/>
              <a:t>Internal Politics</a:t>
            </a:r>
          </a:p>
          <a:p>
            <a:pPr eaLnBrk="1" hangingPunct="1"/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Artifacts</a:t>
            </a:r>
            <a:endParaRPr lang="en-SG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753100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Business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Key Factors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 eaLnBrk="1" hangingPunct="1"/>
            <a:r>
              <a:rPr lang="en-US" sz="1700" b="1" smtClean="0"/>
              <a:t>System consolidation and integration (SCBS, VCMS)</a:t>
            </a:r>
          </a:p>
          <a:p>
            <a:pPr lvl="1" eaLnBrk="1" hangingPunct="1"/>
            <a:r>
              <a:rPr lang="en-US" sz="1700" b="1" smtClean="0"/>
              <a:t>Web store front order</a:t>
            </a:r>
          </a:p>
          <a:p>
            <a:pPr lvl="1" eaLnBrk="1" hangingPunct="1"/>
            <a:r>
              <a:rPr lang="en-US" sz="1700" b="1" smtClean="0"/>
              <a:t>Service Oriented Architecture</a:t>
            </a:r>
          </a:p>
          <a:p>
            <a:pPr eaLnBrk="1" hangingPunct="1"/>
            <a:r>
              <a:rPr lang="en-US" sz="2000" b="1" smtClean="0"/>
              <a:t>To take full advantage of the Internet and broaden the existing customer base</a:t>
            </a:r>
          </a:p>
          <a:p>
            <a:pPr lvl="1" eaLnBrk="1" hangingPunct="1"/>
            <a:r>
              <a:rPr lang="en-US" sz="1700" b="1" smtClean="0"/>
              <a:t>Online order submission and status checking</a:t>
            </a:r>
          </a:p>
          <a:p>
            <a:pPr lvl="1" eaLnBrk="1" hangingPunct="1"/>
            <a:r>
              <a:rPr lang="en-US" sz="1700" b="1" smtClean="0"/>
              <a:t>Integration with customers’ procurement system</a:t>
            </a:r>
          </a:p>
          <a:p>
            <a:pPr eaLnBrk="1" hangingPunct="1"/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pPr eaLnBrk="1" hangingPunct="1"/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01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1764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1765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0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1771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1772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1773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1774" name="AutoShape 21"/>
            <p:cNvCxnSpPr>
              <a:cxnSpLocks noChangeShapeType="1"/>
              <a:stCxn id="31772" idx="1"/>
              <a:endCxn id="31763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1776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7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1778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1779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1780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1782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1783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1784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1785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1786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1787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1788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1746" name="AutoShape 21"/>
          <p:cNvCxnSpPr>
            <a:cxnSpLocks noChangeShapeType="1"/>
            <a:stCxn id="31770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7" name="AutoShape 21"/>
          <p:cNvCxnSpPr>
            <a:cxnSpLocks noChangeShapeType="1"/>
            <a:stCxn id="31773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8" name="AutoShape 21"/>
          <p:cNvCxnSpPr>
            <a:cxnSpLocks noChangeShapeType="1"/>
            <a:stCxn id="31771" idx="7"/>
            <a:endCxn id="31763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54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1755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1756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1757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1758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3815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3816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7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9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</a:p>
        </p:txBody>
      </p:sp>
      <p:sp>
        <p:nvSpPr>
          <p:cNvPr id="33803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3805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3806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3807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3808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3809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3810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3811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3812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813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381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2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845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7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5855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5856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7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8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0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5862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5863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5865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5866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5868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586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</a:p>
          <a:p>
            <a:pPr eaLnBrk="1" hangingPunct="1"/>
            <a:r>
              <a:rPr lang="en-US" smtClean="0"/>
              <a:t>Business Architecture</a:t>
            </a:r>
          </a:p>
          <a:p>
            <a:pPr eaLnBrk="1" hangingPunct="1"/>
            <a:r>
              <a:rPr lang="en-US" smtClean="0"/>
              <a:t>Information Architecture</a:t>
            </a:r>
          </a:p>
          <a:p>
            <a:pPr eaLnBrk="1" hangingPunct="1"/>
            <a:r>
              <a:rPr lang="en-US" smtClean="0"/>
              <a:t>Application Architecture</a:t>
            </a:r>
          </a:p>
          <a:p>
            <a:pPr eaLnBrk="1" hangingPunct="1"/>
            <a:r>
              <a:rPr lang="en-US" smtClean="0"/>
              <a:t>Technology Architecture</a:t>
            </a:r>
          </a:p>
          <a:p>
            <a:pPr eaLnBrk="1" hangingPunct="1"/>
            <a:r>
              <a:rPr lang="en-US" smtClean="0"/>
              <a:t>Opportunity and Solution</a:t>
            </a:r>
          </a:p>
          <a:p>
            <a:pPr eaLnBrk="1" hangingPunct="1"/>
            <a:r>
              <a:rPr lang="en-US" smtClean="0"/>
              <a:t>Migration Plan</a:t>
            </a:r>
          </a:p>
          <a:p>
            <a:pPr eaLnBrk="1" hangingPunct="1"/>
            <a:r>
              <a:rPr lang="en-US" smtClean="0"/>
              <a:t>Governance</a:t>
            </a:r>
          </a:p>
          <a:p>
            <a:pPr eaLnBrk="1" hangingPunct="1"/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497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3075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sz="200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6486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Current Conceptual Data Model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40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19250" y="1341438"/>
          <a:ext cx="60515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Visio" r:id="rId3" imgW="6050954" imgH="4660654" progId="Visio.Drawing.11">
                  <p:embed/>
                </p:oleObj>
              </mc:Choice>
              <mc:Fallback>
                <p:oleObj name="Visio" r:id="rId3" imgW="6050954" imgH="4660654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605155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Target Conceptual Data Model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692275" y="1268413"/>
          <a:ext cx="5943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Visio" r:id="rId3" imgW="6434247" imgH="5449047" progId="Visio.Drawing.11">
                  <p:embed/>
                </p:oleObj>
              </mc:Choice>
              <mc:Fallback>
                <p:oleObj name="Visio" r:id="rId3" imgW="6434247" imgH="544904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59436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Application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dirty="0" smtClean="0"/>
              <a:t>Technology Architecture</a:t>
            </a:r>
            <a:endParaRPr lang="en-SG" dirty="0" smtClean="0"/>
          </a:p>
        </p:txBody>
      </p:sp>
      <p:sp>
        <p:nvSpPr>
          <p:cNvPr id="481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TRM</a:t>
            </a:r>
            <a:endParaRPr lang="en-US" dirty="0" smtClean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416824" cy="459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Technology Architecture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Technical Principles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42857"/>
              </p:ext>
            </p:extLst>
          </p:nvPr>
        </p:nvGraphicFramePr>
        <p:xfrm>
          <a:off x="755576" y="1772816"/>
          <a:ext cx="7200800" cy="38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022"/>
                <a:gridCol w="2138489"/>
                <a:gridCol w="3075289"/>
              </a:tblGrid>
              <a:tr h="33401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Model Name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 Principles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Internet/Intranet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HTTP,FTP,Email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C2 Firewall Service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Norton Security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Applications(VCMS,ST,SCBS,etc)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Oracle-Java programming 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Data Storage Set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 Database group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750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ESB,IE,MessageBus,Web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Information from across all the regional units, customers and port operators should be integrated.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 err="1">
                          <a:effectLst/>
                        </a:rPr>
                        <a:t>Json</a:t>
                      </a:r>
                      <a:r>
                        <a:rPr lang="en-GB" sz="1100" dirty="0">
                          <a:effectLst/>
                        </a:rPr>
                        <a:t> 1.0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XML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Message Queue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17" y="1638722"/>
            <a:ext cx="5495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From current  architecture to target architecture</a:t>
            </a:r>
          </a:p>
          <a:p>
            <a:endParaRPr lang="zh-CN" altLang="en-US" dirty="0"/>
          </a:p>
        </p:txBody>
      </p:sp>
      <p:pic>
        <p:nvPicPr>
          <p:cNvPr id="634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82" y="1628800"/>
            <a:ext cx="6534807" cy="427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2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Gaps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Opportunity and Solution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501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Migration plan</a:t>
            </a:r>
            <a:endParaRPr lang="en-SG" smtClean="0"/>
          </a:p>
        </p:txBody>
      </p:sp>
      <p:pic>
        <p:nvPicPr>
          <p:cNvPr id="50179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2060575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875" y="2126231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Migration Plan</a:t>
            </a:r>
            <a:endParaRPr lang="en-SG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27088" y="1781175"/>
          <a:ext cx="7723187" cy="480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9660374" imgH="6002783" progId="Visio.Drawing.11">
                  <p:embed/>
                </p:oleObj>
              </mc:Choice>
              <mc:Fallback>
                <p:oleObj name="Visio" r:id="rId3" imgW="9660374" imgH="600278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81175"/>
                        <a:ext cx="7723187" cy="480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Business Vision</a:t>
            </a:r>
            <a:endParaRPr lang="en-SG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restructuring and reorganising the processes</a:t>
            </a:r>
          </a:p>
          <a:p>
            <a:pPr eaLnBrk="1" hangingPunct="1"/>
            <a:r>
              <a:rPr lang="en-GB" b="1" smtClean="0"/>
              <a:t>improvement in terms of revenue and operating profit</a:t>
            </a:r>
          </a:p>
          <a:p>
            <a:pPr eaLnBrk="1" hangingPunct="1"/>
            <a:r>
              <a:rPr lang="en-GB" b="1" smtClean="0"/>
              <a:t>modularity within department</a:t>
            </a:r>
          </a:p>
          <a:p>
            <a:pPr eaLnBrk="1" hangingPunct="1"/>
            <a:r>
              <a:rPr lang="en-GB" b="1" smtClean="0"/>
              <a:t>shared services / Information across multiple department</a:t>
            </a:r>
            <a:endParaRPr lang="en-SG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pPr eaLnBrk="1" hangingPunct="1"/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pPr eaLnBrk="1" hangingPunct="1"/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pPr eaLnBrk="1" hangingPunct="1"/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3555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4579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194</TotalTime>
  <Words>1711</Words>
  <Application>Microsoft Office PowerPoint</Application>
  <PresentationFormat>全屏显示(4:3)</PresentationFormat>
  <Paragraphs>355</Paragraphs>
  <Slides>35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Origin</vt:lpstr>
      <vt:lpstr>Visio</vt:lpstr>
      <vt:lpstr>SGLines Enterprise Architecture Blueprint</vt:lpstr>
      <vt:lpstr>Content </vt:lpstr>
      <vt:lpstr>PowerPoint 演示文稿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Transition Artifacts</vt:lpstr>
      <vt:lpstr>PowerPoint 演示文稿</vt:lpstr>
      <vt:lpstr>Key Factors</vt:lpstr>
      <vt:lpstr>SWOT (1)</vt:lpstr>
      <vt:lpstr>SWOT (2)</vt:lpstr>
      <vt:lpstr>PowerPoint 演示文稿</vt:lpstr>
      <vt:lpstr>PowerPoint 演示文稿</vt:lpstr>
      <vt:lpstr>PowerPoint 演示文稿</vt:lpstr>
      <vt:lpstr>Operating Model - Coordination</vt:lpstr>
      <vt:lpstr>PowerPoint 演示文稿</vt:lpstr>
      <vt:lpstr>PowerPoint 演示文稿</vt:lpstr>
      <vt:lpstr>PowerPoint 演示文稿</vt:lpstr>
      <vt:lpstr>PowerPoint 演示文稿</vt:lpstr>
      <vt:lpstr>Data Principles</vt:lpstr>
      <vt:lpstr>Current Conceptual Data Model</vt:lpstr>
      <vt:lpstr>Target Conceptual Data Model</vt:lpstr>
      <vt:lpstr>PowerPoint 演示文稿</vt:lpstr>
      <vt:lpstr>Technology Architecture</vt:lpstr>
      <vt:lpstr>Technology Architecture</vt:lpstr>
      <vt:lpstr>Technology Architecture</vt:lpstr>
      <vt:lpstr>Technical Architecture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Timmy Gu</cp:lastModifiedBy>
  <cp:revision>41</cp:revision>
  <dcterms:created xsi:type="dcterms:W3CDTF">2014-04-03T08:01:11Z</dcterms:created>
  <dcterms:modified xsi:type="dcterms:W3CDTF">2014-04-04T17:05:44Z</dcterms:modified>
</cp:coreProperties>
</file>