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0" r:id="rId23"/>
    <p:sldId id="279" r:id="rId24"/>
    <p:sldId id="284" r:id="rId25"/>
    <p:sldId id="285" r:id="rId26"/>
    <p:sldId id="281" r:id="rId27"/>
    <p:sldId id="282" r:id="rId28"/>
    <p:sldId id="283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5CFC2-6032-41A4-B855-D2E6A35B1BF1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0F38F-EF95-4ED7-BA62-4D460B67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0F38F-EF95-4ED7-BA62-4D460B678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F53DB-AEFB-4048-950D-6323DB1C2CD1}" type="slidenum">
              <a:rPr lang="he-IL"/>
              <a:pPr/>
              <a:t>17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" y="1041400"/>
            <a:ext cx="6256338" cy="46926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5A2BF-EA0E-4A24-A602-AF2842566512}" type="slidenum">
              <a:rPr lang="he-IL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471D81-82DD-4DA3-9AFA-5AFA74999038}" type="datetimeFigureOut">
              <a:rPr lang="en-SG" smtClean="0"/>
              <a:t>4/4/2014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C523D-EC1C-4217-8B89-4A315AE7885D}" type="slidenum">
              <a:rPr lang="en-SG" smtClean="0"/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3886200"/>
            <a:ext cx="681756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Constraints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Staff skill </a:t>
            </a:r>
            <a:r>
              <a:rPr lang="en-GB" b="1" dirty="0" smtClean="0"/>
              <a:t>set	</a:t>
            </a:r>
          </a:p>
          <a:p>
            <a:r>
              <a:rPr lang="en-GB" b="1" dirty="0"/>
              <a:t>Transition period for critical </a:t>
            </a:r>
            <a:r>
              <a:rPr lang="en-GB" b="1" dirty="0" smtClean="0"/>
              <a:t>system</a:t>
            </a:r>
          </a:p>
          <a:p>
            <a:r>
              <a:rPr lang="en-GB" b="1" dirty="0"/>
              <a:t>Infrastructure </a:t>
            </a:r>
            <a:r>
              <a:rPr lang="en-GB" b="1" dirty="0" smtClean="0"/>
              <a:t>capability</a:t>
            </a:r>
          </a:p>
          <a:p>
            <a:r>
              <a:rPr lang="en-GB" b="1" dirty="0"/>
              <a:t>Information exchange between local horizon </a:t>
            </a:r>
            <a:r>
              <a:rPr lang="en-GB" b="1" dirty="0" smtClean="0"/>
              <a:t>office</a:t>
            </a:r>
          </a:p>
          <a:p>
            <a:r>
              <a:rPr lang="en-GB" b="1" dirty="0"/>
              <a:t>Internal </a:t>
            </a:r>
            <a:r>
              <a:rPr lang="en-GB" b="1" dirty="0" smtClean="0"/>
              <a:t>Politics</a:t>
            </a:r>
          </a:p>
          <a:p>
            <a:r>
              <a:rPr lang="en-GB" b="1" dirty="0"/>
              <a:t>Budgeting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2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Artifacts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37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Factors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To </a:t>
            </a:r>
            <a:r>
              <a:rPr lang="en-US" sz="2000" b="1" dirty="0"/>
              <a:t>achieve greater internal business process efficiency, through process integration and better use of its IT </a:t>
            </a:r>
            <a:r>
              <a:rPr lang="en-US" sz="2000" b="1" dirty="0" smtClean="0"/>
              <a:t>systems</a:t>
            </a:r>
          </a:p>
          <a:p>
            <a:pPr lvl="1"/>
            <a:r>
              <a:rPr lang="en-US" sz="1700" b="1" dirty="0" smtClean="0"/>
              <a:t>System consolidation and integration (SCBS, VCMS)</a:t>
            </a:r>
          </a:p>
          <a:p>
            <a:pPr lvl="1"/>
            <a:r>
              <a:rPr lang="en-US" sz="1700" b="1" dirty="0" smtClean="0"/>
              <a:t>Web store front order</a:t>
            </a:r>
          </a:p>
          <a:p>
            <a:pPr lvl="1"/>
            <a:r>
              <a:rPr lang="en-US" sz="1700" b="1" dirty="0" smtClean="0"/>
              <a:t>Service Oriented Architecture</a:t>
            </a:r>
          </a:p>
          <a:p>
            <a:r>
              <a:rPr lang="en-US" sz="2000" b="1" dirty="0" smtClean="0"/>
              <a:t>To take full advantage of the Internet and broaden the existing customer base</a:t>
            </a:r>
          </a:p>
          <a:p>
            <a:pPr lvl="1"/>
            <a:r>
              <a:rPr lang="en-US" sz="1700" b="1" dirty="0" smtClean="0"/>
              <a:t>Online order submission and status checking</a:t>
            </a:r>
          </a:p>
          <a:p>
            <a:pPr lvl="1"/>
            <a:r>
              <a:rPr lang="en-US" sz="1700" b="1" dirty="0" smtClean="0"/>
              <a:t>Integration with customers’ procurement system</a:t>
            </a:r>
          </a:p>
          <a:p>
            <a:r>
              <a:rPr lang="en-US" sz="2000" b="1" dirty="0" smtClean="0"/>
              <a:t>To </a:t>
            </a:r>
            <a:r>
              <a:rPr lang="en-US" sz="2000" b="1" dirty="0"/>
              <a:t>improve the overall customer experience and customer </a:t>
            </a:r>
            <a:r>
              <a:rPr lang="en-US" sz="2000" b="1" dirty="0" smtClean="0"/>
              <a:t>service</a:t>
            </a:r>
            <a:endParaRPr lang="en-GB" sz="2000" b="1" dirty="0" smtClean="0"/>
          </a:p>
          <a:p>
            <a:r>
              <a:rPr lang="en-US" sz="2000" b="1" dirty="0" smtClean="0"/>
              <a:t>To </a:t>
            </a:r>
            <a:r>
              <a:rPr lang="en-US" sz="2000" b="1" dirty="0"/>
              <a:t>use e-business to establish a more effective manner for the business processes to integrate with company’s suppliers’ IT </a:t>
            </a:r>
            <a:r>
              <a:rPr lang="en-US" sz="2000" b="1" dirty="0" smtClean="0"/>
              <a:t>systems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8006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SWOT (1)</a:t>
            </a:r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92486571"/>
              </p:ext>
            </p:extLst>
          </p:nvPr>
        </p:nvGraphicFramePr>
        <p:xfrm>
          <a:off x="457200" y="1219201"/>
          <a:ext cx="8229600" cy="510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SWOT (2)</a:t>
            </a:r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3346446"/>
              </p:ext>
            </p:extLst>
          </p:nvPr>
        </p:nvGraphicFramePr>
        <p:xfrm>
          <a:off x="457200" y="1219201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604838" y="836712"/>
            <a:ext cx="7926387" cy="5619750"/>
            <a:chOff x="591" y="542"/>
            <a:chExt cx="4572" cy="3241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 rot="162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Internal Process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Customer</a:t>
              </a:r>
            </a:p>
          </p:txBody>
        </p: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Financial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defTabSz="762000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lnSpc>
                  <a:spcPct val="900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Long-Term </a:t>
              </a:r>
              <a:r>
                <a:rPr lang="en-US" sz="1000" b="1" dirty="0">
                  <a:solidFill>
                    <a:srgbClr val="000000"/>
                  </a:solidFill>
                </a:rPr>
                <a:t>S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hareholder </a:t>
              </a:r>
              <a:r>
                <a:rPr lang="en-US" sz="1000" b="1" dirty="0">
                  <a:solidFill>
                    <a:srgbClr val="000000"/>
                  </a:solidFill>
                </a:rPr>
                <a:t>V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alue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Availability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Price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4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Features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Quality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Reduce operational cost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0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Maximize </a:t>
              </a:r>
              <a:r>
                <a:rPr lang="en-US" sz="900" dirty="0">
                  <a:solidFill>
                    <a:srgbClr val="000000"/>
                  </a:solidFill>
                </a:rPr>
                <a:t>traditional revenue sources</a:t>
              </a:r>
            </a:p>
          </p:txBody>
        </p:sp>
        <p:sp>
          <p:nvSpPr>
            <p:cNvPr id="85011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Enhance customer value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12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Increase asset utilization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85013" name="AutoShape 21"/>
            <p:cNvCxnSpPr>
              <a:cxnSpLocks noChangeShapeType="1"/>
              <a:stCxn id="85011" idx="1"/>
              <a:endCxn id="85001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r>
                <a:rPr lang="en-US" sz="900">
                  <a:solidFill>
                    <a:srgbClr val="000000"/>
                  </a:solidFill>
                </a:rPr>
                <a:t>Learning and Growth</a:t>
              </a:r>
            </a:p>
          </p:txBody>
        </p:sp>
        <p:sp>
          <p:nvSpPr>
            <p:cNvPr id="85018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Relationship Capital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85019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Human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0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Intellectual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1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Information Capital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Customer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rtl="0">
                <a:spcBef>
                  <a:spcPct val="50000"/>
                </a:spcBef>
              </a:pPr>
              <a:r>
                <a:rPr lang="en-US" sz="1200" b="1" dirty="0"/>
                <a:t>Operational </a:t>
              </a:r>
              <a:r>
                <a:rPr lang="en-US" sz="1200" b="1" dirty="0" smtClean="0"/>
                <a:t>Management Process</a:t>
              </a:r>
              <a:endParaRPr lang="en-US" sz="1200" b="1" dirty="0"/>
            </a:p>
          </p:txBody>
        </p:sp>
        <p:sp>
          <p:nvSpPr>
            <p:cNvPr id="85025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Provide premium service to delight and retain valuable customers</a:t>
              </a:r>
            </a:p>
          </p:txBody>
        </p:sp>
        <p:sp>
          <p:nvSpPr>
            <p:cNvPr id="85026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>
                  <a:solidFill>
                    <a:srgbClr val="000000"/>
                  </a:solidFill>
                </a:rPr>
                <a:t>Maximize efficiency and quality of business processes</a:t>
              </a:r>
            </a:p>
          </p:txBody>
        </p:sp>
        <p:sp>
          <p:nvSpPr>
            <p:cNvPr id="85027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square" lIns="0" tIns="0" rIns="0" bIns="0" anchor="ctr">
              <a:spAutoFit/>
            </a:bodyPr>
            <a:lstStyle/>
            <a:p>
              <a:pPr algn="ctr" rtl="0"/>
              <a:r>
                <a:rPr lang="en-US" sz="900" dirty="0" smtClean="0">
                  <a:solidFill>
                    <a:srgbClr val="000000"/>
                  </a:solidFill>
                </a:rPr>
                <a:t>Risk Management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grpSp>
          <p:nvGrpSpPr>
            <p:cNvPr id="85028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85029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Consistently deliver the full value proposition</a:t>
                </a:r>
              </a:p>
            </p:txBody>
          </p:sp>
          <p:sp>
            <p:nvSpPr>
              <p:cNvPr id="85030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 smtClean="0">
                    <a:solidFill>
                      <a:srgbClr val="000000"/>
                    </a:solidFill>
                  </a:rPr>
                  <a:t>Maintain existing relationships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1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rgbClr val="000000"/>
                    </a:solidFill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51" name="AutoShape 21"/>
          <p:cNvCxnSpPr>
            <a:cxnSpLocks noChangeShapeType="1"/>
            <a:stCxn id="85009" idx="7"/>
          </p:cNvCxnSpPr>
          <p:nvPr/>
        </p:nvCxnSpPr>
        <p:spPr bwMode="auto">
          <a:xfrm rot="16200000" flipV="1">
            <a:off x="5684577" y="961129"/>
            <a:ext cx="274662" cy="483591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21"/>
          <p:cNvCxnSpPr>
            <a:cxnSpLocks noChangeShapeType="1"/>
            <a:stCxn id="85012" idx="7"/>
          </p:cNvCxnSpPr>
          <p:nvPr/>
        </p:nvCxnSpPr>
        <p:spPr bwMode="auto">
          <a:xfrm rot="5400000" flipH="1" flipV="1">
            <a:off x="3520874" y="982448"/>
            <a:ext cx="237466" cy="33786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21"/>
          <p:cNvCxnSpPr>
            <a:cxnSpLocks noChangeShapeType="1"/>
            <a:stCxn id="85010" idx="7"/>
            <a:endCxn id="85001" idx="1"/>
          </p:cNvCxnSpPr>
          <p:nvPr/>
        </p:nvCxnSpPr>
        <p:spPr bwMode="auto">
          <a:xfrm rot="5400000" flipH="1" flipV="1">
            <a:off x="2668791" y="364706"/>
            <a:ext cx="251781" cy="1424676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6017359" y="2284565"/>
            <a:ext cx="953524" cy="19420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Service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7048614" y="2284288"/>
            <a:ext cx="835754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Partnership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1044326" y="2537723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Product / Service Attributes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112407" y="2550312"/>
            <a:ext cx="3708342" cy="23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Relationshi</a:t>
            </a:r>
            <a:r>
              <a:rPr lang="en-US" sz="1000" b="1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6012475" y="2924396"/>
            <a:ext cx="2447957" cy="2448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6296798" y="2924944"/>
            <a:ext cx="17787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Regulatory and Social Processes</a:t>
            </a:r>
            <a:endParaRPr lang="en-US" sz="1200" b="1" dirty="0" smtClean="0"/>
          </a:p>
          <a:p>
            <a:pPr algn="ctr" rtl="0">
              <a:spcBef>
                <a:spcPct val="50000"/>
              </a:spcBef>
            </a:pPr>
            <a:endParaRPr lang="en-US" sz="1200" b="1" dirty="0"/>
          </a:p>
        </p:txBody>
      </p:sp>
      <p:sp>
        <p:nvSpPr>
          <p:cNvPr id="73" name="Oval 41"/>
          <p:cNvSpPr>
            <a:spLocks noChangeArrowheads="1"/>
          </p:cNvSpPr>
          <p:nvPr/>
        </p:nvSpPr>
        <p:spPr bwMode="auto">
          <a:xfrm>
            <a:off x="6036746" y="3570605"/>
            <a:ext cx="2338735" cy="3895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Working environment (Safety and Health)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4" name="Oval 42"/>
          <p:cNvSpPr>
            <a:spLocks noChangeArrowheads="1"/>
          </p:cNvSpPr>
          <p:nvPr/>
        </p:nvSpPr>
        <p:spPr bwMode="auto">
          <a:xfrm>
            <a:off x="6073153" y="4368815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Employment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5" name="Oval 43"/>
          <p:cNvSpPr>
            <a:spLocks noChangeArrowheads="1"/>
          </p:cNvSpPr>
          <p:nvPr/>
        </p:nvSpPr>
        <p:spPr bwMode="auto">
          <a:xfrm>
            <a:off x="6073153" y="4946460"/>
            <a:ext cx="2342202" cy="194756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900" dirty="0" smtClean="0">
                <a:solidFill>
                  <a:srgbClr val="000000"/>
                </a:solidFill>
              </a:rPr>
              <a:t>Community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mtClean="0"/>
              <a:t>Strategy Map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3767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697792" y="861387"/>
            <a:ext cx="4114024" cy="5113434"/>
            <a:chOff x="590" y="542"/>
            <a:chExt cx="2373" cy="2949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 rot="162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rtl="0" eaLnBrk="0" hangingPunct="0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 rtl="0"/>
              <a:endParaRPr lang="en-US" sz="900">
                <a:solidFill>
                  <a:srgbClr val="000000"/>
                </a:solidFill>
              </a:endParaRPr>
            </a:p>
          </p:txBody>
        </p:sp>
      </p:grp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2663451" y="898281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(Vertical)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Online order Submission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 rot="16200000">
            <a:off x="5371703" y="2045390"/>
            <a:ext cx="3167936" cy="84928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5810949" y="2085523"/>
            <a:ext cx="720080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 rot="16200000">
            <a:off x="6079428" y="4673069"/>
            <a:ext cx="1775571" cy="82619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5811816" y="4818919"/>
            <a:ext cx="742298" cy="648072"/>
          </a:xfrm>
          <a:prstGeom prst="leftArrow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Order status checking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Integration with Procurement system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Port operator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0811" y="3309659"/>
            <a:ext cx="11855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Order</a:t>
            </a:r>
            <a:r>
              <a:rPr lang="en-US" dirty="0" smtClean="0"/>
              <a:t> </a:t>
            </a:r>
            <a:r>
              <a:rPr lang="en-US" sz="1000" b="1" dirty="0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663450" y="2949619"/>
            <a:ext cx="2326599" cy="2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defTabSz="76200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1000" b="1" dirty="0" smtClean="0">
                <a:solidFill>
                  <a:srgbClr val="000000"/>
                </a:solidFill>
              </a:rPr>
              <a:t>Services (Horizontal)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0841" y="330965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Vessel and container management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60870" y="3310879"/>
            <a:ext cx="1105818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000000"/>
                </a:solidFill>
              </a:rPr>
              <a:t>Summary reports generation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16871" y="4317771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Information Technology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00313" y="4324617"/>
            <a:ext cx="1105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Human resource management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3755" y="4324617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Organization &amp; development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6871" y="5142955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Finance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00313" y="5140011"/>
            <a:ext cx="1105818" cy="55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>
                <a:solidFill>
                  <a:srgbClr val="000000"/>
                </a:solidFill>
              </a:rPr>
              <a:t>Administrative services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2505" y="1203886"/>
            <a:ext cx="646331" cy="261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External: Customers, Port Operators, Tow head operators, Sales team, </a:t>
            </a:r>
            <a:r>
              <a:rPr lang="en-US" sz="1000" b="1" dirty="0" smtClean="0">
                <a:solidFill>
                  <a:srgbClr val="000000"/>
                </a:solidFill>
              </a:rPr>
              <a:t>Order processing </a:t>
            </a:r>
            <a:r>
              <a:rPr lang="en-US" altLang="zh-CN" sz="1000" b="1" dirty="0">
                <a:solidFill>
                  <a:srgbClr val="000000"/>
                </a:solidFill>
              </a:rPr>
              <a:t>team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86393" y="4324617"/>
            <a:ext cx="338554" cy="1531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Internal: SGLines Staff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Business Reference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641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/>
          <p:cNvSpPr/>
          <p:nvPr/>
        </p:nvSpPr>
        <p:spPr bwMode="auto">
          <a:xfrm>
            <a:off x="3725906" y="341623"/>
            <a:ext cx="1872208" cy="6459190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Right Triangle 6"/>
          <p:cNvSpPr/>
          <p:nvPr/>
        </p:nvSpPr>
        <p:spPr bwMode="auto">
          <a:xfrm>
            <a:off x="4751156" y="779525"/>
            <a:ext cx="1944216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688" y="3293951"/>
            <a:ext cx="5760640" cy="117321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584" y="4878127"/>
            <a:ext cx="7704856" cy="1590030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9" name="Right Triangle 8"/>
          <p:cNvSpPr/>
          <p:nvPr/>
        </p:nvSpPr>
        <p:spPr bwMode="auto">
          <a:xfrm flipH="1">
            <a:off x="2644922" y="779525"/>
            <a:ext cx="1947672" cy="2232248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rtl="0" eaLnBrk="0" hangingPunct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907704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907704" y="1427597"/>
            <a:ext cx="211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Mission and Business Results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6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Services for customers</a:t>
            </a:r>
          </a:p>
          <a:p>
            <a:pPr algn="l"/>
            <a:r>
              <a:rPr lang="en-US" sz="1200" b="1" dirty="0"/>
              <a:t>Services for partners</a:t>
            </a:r>
          </a:p>
          <a:p>
            <a:pPr algn="l"/>
            <a:r>
              <a:rPr lang="en-US" sz="1200" b="1" dirty="0"/>
              <a:t>Staff services</a:t>
            </a:r>
          </a:p>
          <a:p>
            <a:pPr algn="l"/>
            <a:r>
              <a:rPr lang="en-US" sz="1200" b="1" dirty="0"/>
              <a:t>Management reporting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226250" y="1444937"/>
            <a:ext cx="2118058" cy="146695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5226250" y="14275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Customer Results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262" y="2011794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Customer Benefit</a:t>
            </a:r>
            <a:endParaRPr lang="en-US" sz="1200" b="1" dirty="0"/>
          </a:p>
          <a:p>
            <a:pPr algn="l"/>
            <a:r>
              <a:rPr lang="en-US" sz="1200" b="1" dirty="0" smtClean="0"/>
              <a:t>Service Quality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Accessibility</a:t>
            </a:r>
            <a:endParaRPr lang="en-US" sz="1200" b="1" dirty="0"/>
          </a:p>
          <a:p>
            <a:pPr algn="l"/>
            <a:r>
              <a:rPr lang="en-US" sz="1200" b="1" dirty="0" smtClean="0"/>
              <a:t>Service Coverage</a:t>
            </a:r>
            <a:endParaRPr lang="en-US" sz="1200" b="1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661330" y="3388815"/>
            <a:ext cx="4034042" cy="10300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661330" y="3371475"/>
            <a:ext cx="4034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Process and Activities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69341" y="3744965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 smtClean="0"/>
              <a:t>Vessel and Container </a:t>
            </a:r>
            <a:endParaRPr lang="en-US" sz="1200" b="1" dirty="0"/>
          </a:p>
          <a:p>
            <a:pPr algn="l"/>
            <a:r>
              <a:rPr lang="en-US" sz="1200" b="1" dirty="0" smtClean="0"/>
              <a:t>Customer Relationship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3731853"/>
            <a:ext cx="1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Partner management</a:t>
            </a:r>
            <a:endParaRPr lang="en-US" sz="1200" b="1" dirty="0"/>
          </a:p>
          <a:p>
            <a:pPr algn="l"/>
            <a:r>
              <a:rPr lang="en-US" sz="1200" b="1" dirty="0" smtClean="0"/>
              <a:t>Secure Infrastructure</a:t>
            </a:r>
          </a:p>
          <a:p>
            <a:pPr algn="l"/>
            <a:r>
              <a:rPr lang="en-US" sz="1200" b="1" dirty="0" smtClean="0"/>
              <a:t>Quality</a:t>
            </a:r>
            <a:endParaRPr lang="en-US" sz="1200" b="1" dirty="0"/>
          </a:p>
        </p:txBody>
      </p:sp>
      <p:sp>
        <p:nvSpPr>
          <p:cNvPr id="20" name="Up Arrow 19"/>
          <p:cNvSpPr/>
          <p:nvPr/>
        </p:nvSpPr>
        <p:spPr bwMode="auto">
          <a:xfrm>
            <a:off x="3995936" y="2911895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4025763" y="4496071"/>
            <a:ext cx="1308499" cy="382056"/>
          </a:xfrm>
          <a:prstGeom prst="upArrow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lIns="91429" tIns="45714" rIns="91429" bIns="45714"/>
          <a:lstStyle/>
          <a:p>
            <a:pPr algn="ctr" defTabSz="762000" rtl="0"/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Value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3472040" y="44624"/>
            <a:ext cx="2343936" cy="259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 rtl="0"/>
            <a:r>
              <a:rPr lang="en-US" sz="1200" b="1" dirty="0" smtClean="0">
                <a:solidFill>
                  <a:srgbClr val="000000"/>
                </a:solidFill>
              </a:rPr>
              <a:t>Strategy Outcomes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62558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547664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Human Capital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55676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Domain knowledge</a:t>
            </a:r>
            <a:endParaRPr lang="en-US" sz="1200" b="1" dirty="0"/>
          </a:p>
          <a:p>
            <a:pPr algn="l"/>
            <a:r>
              <a:rPr lang="en-US" sz="1200" b="1" dirty="0" smtClean="0"/>
              <a:t>Staff development</a:t>
            </a:r>
            <a:endParaRPr lang="en-US" sz="1200" b="1" dirty="0"/>
          </a:p>
          <a:p>
            <a:pPr algn="l"/>
            <a:r>
              <a:rPr lang="en-US" sz="1200" b="1" dirty="0" smtClean="0"/>
              <a:t>External consulting</a:t>
            </a:r>
            <a:endParaRPr lang="en-US" sz="1200" b="1" dirty="0"/>
          </a:p>
          <a:p>
            <a:pPr algn="l"/>
            <a:r>
              <a:rPr lang="en-US" sz="1200" b="1" dirty="0" smtClean="0"/>
              <a:t>Recruitment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64959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/>
              <a:t>I</a:t>
            </a:r>
            <a:r>
              <a:rPr lang="en-US" sz="1200" b="1" dirty="0">
                <a:solidFill>
                  <a:srgbClr val="000000"/>
                </a:solidFill>
              </a:rPr>
              <a:t>nputs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707904" y="4980000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635896" y="5027997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Technology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43908" y="5388037"/>
            <a:ext cx="191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Financial</a:t>
            </a:r>
            <a:endParaRPr lang="en-US" sz="1200" b="1" dirty="0"/>
          </a:p>
          <a:p>
            <a:pPr algn="l"/>
            <a:r>
              <a:rPr lang="en-US" sz="1200" b="1" dirty="0"/>
              <a:t>Quality &amp; Efficiency</a:t>
            </a:r>
          </a:p>
          <a:p>
            <a:pPr algn="l"/>
            <a:r>
              <a:rPr lang="en-US" sz="1200" b="1" dirty="0"/>
              <a:t>Information &amp; Data</a:t>
            </a:r>
          </a:p>
          <a:p>
            <a:pPr algn="l"/>
            <a:r>
              <a:rPr lang="en-US" sz="1200" b="1" dirty="0" smtClean="0"/>
              <a:t>Reliability </a:t>
            </a:r>
            <a:r>
              <a:rPr lang="en-US" sz="1200" b="1" dirty="0"/>
              <a:t>&amp; Availability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781688" y="4995081"/>
            <a:ext cx="1962218" cy="127213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 rtl="0"/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746796" y="5043078"/>
            <a:ext cx="2118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</a:pPr>
            <a:r>
              <a:rPr lang="en-US" sz="1200" b="1" dirty="0" smtClean="0"/>
              <a:t>Other Fixed Assets</a:t>
            </a:r>
            <a:endParaRPr 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54808" y="5403118"/>
            <a:ext cx="191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Asset Utilization</a:t>
            </a:r>
            <a:endParaRPr lang="en-US" sz="1200" b="1" dirty="0"/>
          </a:p>
          <a:p>
            <a:pPr algn="l"/>
            <a:r>
              <a:rPr lang="en-US" sz="1200" b="1" dirty="0" smtClean="0"/>
              <a:t>Regular asset checking</a:t>
            </a:r>
            <a:endParaRPr lang="en-US" sz="1200" b="1" dirty="0"/>
          </a:p>
          <a:p>
            <a:pPr algn="l"/>
            <a:r>
              <a:rPr lang="en-US" sz="1200" b="1" dirty="0" smtClean="0"/>
              <a:t>Asset procurement</a:t>
            </a:r>
            <a:endParaRPr lang="en-US" sz="1200" b="1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Performance </a:t>
            </a:r>
          </a:p>
          <a:p>
            <a:r>
              <a:rPr lang="en-SG" sz="2400" dirty="0" smtClean="0"/>
              <a:t>Reference Model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884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Operating Model - Coordination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  <p:extLst>
      <p:ext uri="{BB962C8B-B14F-4D97-AF65-F5344CB8AC3E}">
        <p14:creationId xmlns:p14="http://schemas.microsoft.com/office/powerpoint/2010/main" val="25458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Vision</a:t>
            </a:r>
          </a:p>
          <a:p>
            <a:r>
              <a:rPr lang="en-US" dirty="0" smtClean="0"/>
              <a:t>Business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Technology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Opportunity and Solution</a:t>
            </a:r>
          </a:p>
          <a:p>
            <a:r>
              <a:rPr lang="en-US" dirty="0" smtClean="0"/>
              <a:t>Migration </a:t>
            </a:r>
            <a:r>
              <a:rPr lang="en-US" dirty="0" smtClean="0"/>
              <a:t>Plan</a:t>
            </a:r>
            <a:endParaRPr lang="en-US" dirty="0" smtClean="0"/>
          </a:p>
          <a:p>
            <a:r>
              <a:rPr lang="en-US" dirty="0" smtClean="0"/>
              <a:t>Governance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53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Current </a:t>
            </a:r>
          </a:p>
          <a:p>
            <a:r>
              <a:rPr lang="en-SG" sz="2400" dirty="0" smtClean="0"/>
              <a:t>Business Process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8640"/>
            <a:ext cx="5298061" cy="63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3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241176" y="17446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dirty="0" smtClean="0"/>
              <a:t>Target</a:t>
            </a:r>
          </a:p>
          <a:p>
            <a:r>
              <a:rPr lang="en-SG" sz="2400" dirty="0" smtClean="0"/>
              <a:t>Business Process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9628"/>
            <a:ext cx="595312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55004"/>
              </p:ext>
            </p:extLst>
          </p:nvPr>
        </p:nvGraphicFramePr>
        <p:xfrm>
          <a:off x="179511" y="836711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Gap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92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0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Technology Architecture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55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Opportunity and 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Migration plan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88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Migration </a:t>
            </a:r>
            <a:r>
              <a:rPr lang="en-US" dirty="0" smtClean="0"/>
              <a:t>Plan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0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7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28" y="1600428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Architecture 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62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6834525"/>
              </p:ext>
            </p:extLst>
          </p:nvPr>
        </p:nvGraphicFramePr>
        <p:xfrm>
          <a:off x="827584" y="1556792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restructuring and reorganising the </a:t>
            </a:r>
            <a:r>
              <a:rPr lang="en-GB" b="1" dirty="0" smtClean="0"/>
              <a:t>processes</a:t>
            </a:r>
          </a:p>
          <a:p>
            <a:r>
              <a:rPr lang="en-GB" b="1" dirty="0"/>
              <a:t>improvement in terms of revenue and operating </a:t>
            </a:r>
            <a:r>
              <a:rPr lang="en-GB" b="1" dirty="0" smtClean="0"/>
              <a:t>profit</a:t>
            </a:r>
          </a:p>
          <a:p>
            <a:r>
              <a:rPr lang="en-GB" b="1" dirty="0"/>
              <a:t>modularity within </a:t>
            </a:r>
            <a:r>
              <a:rPr lang="en-GB" b="1" dirty="0" smtClean="0"/>
              <a:t>department</a:t>
            </a:r>
          </a:p>
          <a:p>
            <a:r>
              <a:rPr lang="en-GB" b="1" dirty="0"/>
              <a:t>shared services / Information across multiple department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6949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Change </a:t>
            </a:r>
            <a:r>
              <a:rPr lang="en-SG" dirty="0"/>
              <a:t>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r>
              <a:rPr lang="en-GB" b="1" dirty="0"/>
              <a:t>Use of standard interface data format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0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and Process Models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1800" b="1" dirty="0"/>
              <a:t>Global Sales , </a:t>
            </a:r>
            <a:r>
              <a:rPr lang="en-GB" sz="1800" dirty="0"/>
              <a:t> where it handle all the sales from internal staff or external customer</a:t>
            </a:r>
            <a:endParaRPr lang="en-SG" sz="1800" dirty="0"/>
          </a:p>
          <a:p>
            <a:pPr lvl="0"/>
            <a:r>
              <a:rPr lang="en-GB" sz="1800" b="1" dirty="0"/>
              <a:t>Space Tracing ¸</a:t>
            </a:r>
            <a:r>
              <a:rPr lang="en-GB" sz="1800" dirty="0"/>
              <a:t> for vessel and container availability with the predefined routes and calculation of the most effective cost</a:t>
            </a:r>
            <a:endParaRPr lang="en-SG" sz="1800" dirty="0"/>
          </a:p>
          <a:p>
            <a:pPr lvl="0"/>
            <a:r>
              <a:rPr lang="en-GB" sz="1800" b="1" dirty="0"/>
              <a:t>Global Payment ,</a:t>
            </a:r>
            <a:r>
              <a:rPr lang="en-GB" sz="1800" dirty="0"/>
              <a:t> that handle the payment from customer and billing from third party vendors. The process will handle in multiple currency</a:t>
            </a:r>
            <a:endParaRPr lang="en-SG" sz="1800" dirty="0"/>
          </a:p>
          <a:p>
            <a:r>
              <a:rPr lang="en-GB" sz="1800" b="1" dirty="0"/>
              <a:t>Shipment Tracking </a:t>
            </a:r>
            <a:r>
              <a:rPr lang="en-GB" sz="1800" dirty="0"/>
              <a:t>to ensure the success and prevent losses of every delivery</a:t>
            </a:r>
            <a:endParaRPr lang="en-SG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2669245" cy="266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Architecture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119" r="30226" b="2301"/>
          <a:stretch>
            <a:fillRect/>
          </a:stretch>
        </p:blipFill>
        <p:spPr bwMode="auto">
          <a:xfrm>
            <a:off x="1973609" y="1340768"/>
            <a:ext cx="504666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2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support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098" name="Picture 2" descr="Sli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3880" r="28194" b="27126"/>
          <a:stretch>
            <a:fillRect/>
          </a:stretch>
        </p:blipFill>
        <p:spPr bwMode="auto">
          <a:xfrm>
            <a:off x="1568921" y="1569301"/>
            <a:ext cx="566737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151</TotalTime>
  <Words>1370</Words>
  <Application>Microsoft Office PowerPoint</Application>
  <PresentationFormat>On-screen Show (4:3)</PresentationFormat>
  <Paragraphs>265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Transition Artifacts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Chen Changfeng  (NCS)</cp:lastModifiedBy>
  <cp:revision>35</cp:revision>
  <dcterms:created xsi:type="dcterms:W3CDTF">2014-04-03T08:01:11Z</dcterms:created>
  <dcterms:modified xsi:type="dcterms:W3CDTF">2014-04-04T03:43:57Z</dcterms:modified>
</cp:coreProperties>
</file>