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80" r:id="rId23"/>
    <p:sldId id="279" r:id="rId24"/>
    <p:sldId id="287" r:id="rId25"/>
    <p:sldId id="284" r:id="rId26"/>
    <p:sldId id="288" r:id="rId27"/>
    <p:sldId id="285" r:id="rId28"/>
    <p:sldId id="281" r:id="rId29"/>
    <p:sldId id="282" r:id="rId30"/>
    <p:sldId id="283" r:id="rId31"/>
    <p:sldId id="28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EC7E87-4028-455D-854C-C2D499C6D9C8}" type="datetimeFigureOut">
              <a:rPr lang="en-US"/>
              <a:pPr>
                <a:defRPr/>
              </a:pPr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8B6F1FA-FD63-4D09-A23F-F024E39E0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636208-9205-4680-8783-35D8B1478EB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2E8450-2B64-47B2-B35B-F93C512A7DAA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37FE02-0D52-4EED-9648-5F47F7B368C2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D60106-0460-48E3-8748-9AEF462A5E8F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C8D03E-1BB5-45FC-BCA4-1C752127DE24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0BAB50-8428-4B5F-8155-AFB929E1AAFB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C9457878-C246-4C49-B95A-8F9445F01F8B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50A6F-FA5D-4516-877F-98F81601789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1E9E1-E54F-4A20-9F60-FA11DEE37443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4C6DD-C954-4FD6-9E18-50CB906458A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5ED19-AB9A-48C9-BC81-D4C34B9C4C73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41068-76E1-4193-A82E-369EE86829E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1FAE-E699-4F13-AE2D-931250A90276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6F5F1-D2E5-4810-A435-24972D91AB4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47CFE-0779-45F1-B71C-A92AB990583A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40E82-34C9-4267-B003-B38879BB52C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BAD64-B7D1-4B2B-8774-A9BD2824B37E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E09B3-9C5C-4272-9E39-95632828BEE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0B756-D609-4115-833E-48E790D9E84E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4315E-80C6-4684-B1FB-7C3EBA0374F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CA4C-B832-47B9-939F-37ECA789FBD3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00F1-FEA8-438B-A89E-CEA3C07327D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B3F6C-4812-4059-AA48-36841835B6A7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3565B-8DB6-4954-9791-8A94405B995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7779-E6CF-4128-AA0F-7FAAF151D0D8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74BDF-1350-4650-9192-F6AF53CF726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F15A2-2F37-4FBE-A5AA-89443AC4B657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C64E-3F17-4381-90B4-4689BADB83F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37E3-201A-4545-BF97-0EBCF011DEEF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7E75C-CEAF-49CF-A8C9-7337CD122DA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4B72D4-1778-4F64-8A14-8CF9C6B3CC06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487205-824A-417D-9140-B2BE197D686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Constraints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Staff skill set	</a:t>
            </a:r>
          </a:p>
          <a:p>
            <a:pPr eaLnBrk="1" hangingPunct="1"/>
            <a:r>
              <a:rPr lang="en-GB" b="1" smtClean="0"/>
              <a:t>Transition period for critical system</a:t>
            </a:r>
          </a:p>
          <a:p>
            <a:pPr eaLnBrk="1" hangingPunct="1"/>
            <a:r>
              <a:rPr lang="en-GB" b="1" smtClean="0"/>
              <a:t>Infrastructure capability</a:t>
            </a:r>
          </a:p>
          <a:p>
            <a:pPr eaLnBrk="1" hangingPunct="1"/>
            <a:r>
              <a:rPr lang="en-GB" b="1" smtClean="0"/>
              <a:t>Information exchange between local horizon office</a:t>
            </a:r>
          </a:p>
          <a:p>
            <a:pPr eaLnBrk="1" hangingPunct="1"/>
            <a:r>
              <a:rPr lang="en-GB" b="1" smtClean="0"/>
              <a:t>Internal Politics</a:t>
            </a:r>
          </a:p>
          <a:p>
            <a:pPr eaLnBrk="1" hangingPunct="1"/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Artifacts</a:t>
            </a:r>
            <a:endParaRPr lang="en-SG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753100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Business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Key Factors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 eaLnBrk="1" hangingPunct="1"/>
            <a:r>
              <a:rPr lang="en-US" sz="1700" b="1" smtClean="0"/>
              <a:t>System consolidation and integration (SCBS, VCMS)</a:t>
            </a:r>
          </a:p>
          <a:p>
            <a:pPr lvl="1" eaLnBrk="1" hangingPunct="1"/>
            <a:r>
              <a:rPr lang="en-US" sz="1700" b="1" smtClean="0"/>
              <a:t>Web store front order</a:t>
            </a:r>
          </a:p>
          <a:p>
            <a:pPr lvl="1" eaLnBrk="1" hangingPunct="1"/>
            <a:r>
              <a:rPr lang="en-US" sz="1700" b="1" smtClean="0"/>
              <a:t>Service Oriented Architecture</a:t>
            </a:r>
          </a:p>
          <a:p>
            <a:pPr eaLnBrk="1" hangingPunct="1"/>
            <a:r>
              <a:rPr lang="en-US" sz="2000" b="1" smtClean="0"/>
              <a:t>To take full advantage of the Internet and broaden the existing customer base</a:t>
            </a:r>
          </a:p>
          <a:p>
            <a:pPr lvl="1" eaLnBrk="1" hangingPunct="1"/>
            <a:r>
              <a:rPr lang="en-US" sz="1700" b="1" smtClean="0"/>
              <a:t>Online order submission and status checking</a:t>
            </a:r>
          </a:p>
          <a:p>
            <a:pPr lvl="1" eaLnBrk="1" hangingPunct="1"/>
            <a:r>
              <a:rPr lang="en-US" sz="1700" b="1" smtClean="0"/>
              <a:t>Integration with customers’ procurement system</a:t>
            </a:r>
          </a:p>
          <a:p>
            <a:pPr eaLnBrk="1" hangingPunct="1"/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pPr eaLnBrk="1" hangingPunct="1"/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10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1764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1765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0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1771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1772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1773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1774" name="AutoShape 21"/>
            <p:cNvCxnSpPr>
              <a:cxnSpLocks noChangeShapeType="1"/>
              <a:stCxn id="31772" idx="1"/>
              <a:endCxn id="31763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1776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7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1778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1779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1780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1782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1783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1784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1785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1786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1787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1788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1746" name="AutoShape 21"/>
          <p:cNvCxnSpPr>
            <a:cxnSpLocks noChangeShapeType="1"/>
            <a:stCxn id="31770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7" name="AutoShape 21"/>
          <p:cNvCxnSpPr>
            <a:cxnSpLocks noChangeShapeType="1"/>
            <a:stCxn id="31773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8" name="AutoShape 21"/>
          <p:cNvCxnSpPr>
            <a:cxnSpLocks noChangeShapeType="1"/>
            <a:stCxn id="31771" idx="7"/>
            <a:endCxn id="31763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54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1755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1756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1757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1758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3815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3816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7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9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</a:p>
        </p:txBody>
      </p:sp>
      <p:sp>
        <p:nvSpPr>
          <p:cNvPr id="33803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3805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3806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3807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3808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3809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3810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3811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3812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813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381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2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845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7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5855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5856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7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8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0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5862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5863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5865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5866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5868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586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</a:p>
          <a:p>
            <a:pPr eaLnBrk="1" hangingPunct="1"/>
            <a:r>
              <a:rPr lang="en-US" smtClean="0"/>
              <a:t>Business Architecture</a:t>
            </a:r>
          </a:p>
          <a:p>
            <a:pPr eaLnBrk="1" hangingPunct="1"/>
            <a:r>
              <a:rPr lang="en-US" smtClean="0"/>
              <a:t>Information Architecture</a:t>
            </a:r>
          </a:p>
          <a:p>
            <a:pPr eaLnBrk="1" hangingPunct="1"/>
            <a:r>
              <a:rPr lang="en-US" smtClean="0"/>
              <a:t>Application Architecture</a:t>
            </a:r>
          </a:p>
          <a:p>
            <a:pPr eaLnBrk="1" hangingPunct="1"/>
            <a:r>
              <a:rPr lang="en-US" smtClean="0"/>
              <a:t>Technology Architecture</a:t>
            </a:r>
          </a:p>
          <a:p>
            <a:pPr eaLnBrk="1" hangingPunct="1"/>
            <a:r>
              <a:rPr lang="en-US" smtClean="0"/>
              <a:t>Opportunity and Solution</a:t>
            </a:r>
          </a:p>
          <a:p>
            <a:pPr eaLnBrk="1" hangingPunct="1"/>
            <a:r>
              <a:rPr lang="en-US" smtClean="0"/>
              <a:t>Migration Plan</a:t>
            </a:r>
          </a:p>
          <a:p>
            <a:pPr eaLnBrk="1" hangingPunct="1"/>
            <a:r>
              <a:rPr lang="en-US" smtClean="0"/>
              <a:t>Governance</a:t>
            </a:r>
          </a:p>
          <a:p>
            <a:pPr eaLnBrk="1" hangingPunct="1"/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5225" cy="5545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3075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sz="200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5850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0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157287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Target Conceptual Data Model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692275" y="1268413"/>
          <a:ext cx="5943600" cy="5029200"/>
        </p:xfrm>
        <a:graphic>
          <a:graphicData uri="http://schemas.openxmlformats.org/presentationml/2006/ole">
            <p:oleObj spid="_x0000_s46083" name="Visio" r:id="rId3" imgW="6434247" imgH="544904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Application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Technology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81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Opportunity and Solution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Migration plan</a:t>
            </a:r>
            <a:endParaRPr lang="en-SG" smtClean="0"/>
          </a:p>
        </p:txBody>
      </p:sp>
      <p:pic>
        <p:nvPicPr>
          <p:cNvPr id="49155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2060575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875" y="2126231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Migration Plan</a:t>
            </a:r>
            <a:endParaRPr lang="en-SG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27088" y="1781175"/>
          <a:ext cx="7723187" cy="4802188"/>
        </p:xfrm>
        <a:graphic>
          <a:graphicData uri="http://schemas.openxmlformats.org/presentationml/2006/ole">
            <p:oleObj spid="_x0000_s2051" name="Visio" r:id="rId3" imgW="9660374" imgH="60027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2227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775" cy="3313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Business Vision</a:t>
            </a:r>
            <a:endParaRPr lang="en-SG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restructuring and reorganising the processes</a:t>
            </a:r>
          </a:p>
          <a:p>
            <a:pPr eaLnBrk="1" hangingPunct="1"/>
            <a:r>
              <a:rPr lang="en-GB" b="1" smtClean="0"/>
              <a:t>improvement in terms of revenue and operating profit</a:t>
            </a:r>
          </a:p>
          <a:p>
            <a:pPr eaLnBrk="1" hangingPunct="1"/>
            <a:r>
              <a:rPr lang="en-GB" b="1" smtClean="0"/>
              <a:t>modularity within department</a:t>
            </a:r>
          </a:p>
          <a:p>
            <a:pPr eaLnBrk="1" hangingPunct="1"/>
            <a:r>
              <a:rPr lang="en-GB" b="1" smtClean="0"/>
              <a:t>shared services / Information across multiple department</a:t>
            </a:r>
            <a:endParaRPr lang="en-SG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pPr eaLnBrk="1" hangingPunct="1"/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pPr eaLnBrk="1" hangingPunct="1"/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pPr eaLnBrk="1" hangingPunct="1"/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3555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4579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168</TotalTime>
  <Words>1426</Words>
  <Application>Microsoft Office PowerPoint</Application>
  <PresentationFormat>On-screen Show (4:3)</PresentationFormat>
  <Paragraphs>287</Paragraphs>
  <Slides>31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8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50" baseType="lpstr">
      <vt:lpstr>Arial</vt:lpstr>
      <vt:lpstr>Bookman Old Style</vt:lpstr>
      <vt:lpstr>Gill Sans MT</vt:lpstr>
      <vt:lpstr>Wingdings 3</vt:lpstr>
      <vt:lpstr>Wingdings</vt:lpstr>
      <vt:lpstr>Calibri</vt:lpstr>
      <vt:lpstr>Times New Roman</vt:lpstr>
      <vt:lpstr>华文新魏</vt:lpstr>
      <vt:lpstr>SimSun</vt:lpstr>
      <vt:lpstr>Origin</vt:lpstr>
      <vt:lpstr>Origin</vt:lpstr>
      <vt:lpstr>Origin</vt:lpstr>
      <vt:lpstr>Origin</vt:lpstr>
      <vt:lpstr>Origin</vt:lpstr>
      <vt:lpstr>Origin</vt:lpstr>
      <vt:lpstr>Origin</vt:lpstr>
      <vt:lpstr>Origin</vt:lpstr>
      <vt:lpstr>Visio</vt:lpstr>
      <vt:lpstr>Microsoft Visio Drawing</vt:lpstr>
      <vt:lpstr>SGLines Enterprise Architecture Blueprint</vt:lpstr>
      <vt:lpstr>Content </vt:lpstr>
      <vt:lpstr>Slide 3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Transition Artifacts</vt:lpstr>
      <vt:lpstr>Slide 12</vt:lpstr>
      <vt:lpstr>Key Factors</vt:lpstr>
      <vt:lpstr>SWOT (1)</vt:lpstr>
      <vt:lpstr>SWOT (2)</vt:lpstr>
      <vt:lpstr>Slide 16</vt:lpstr>
      <vt:lpstr>Slide 17</vt:lpstr>
      <vt:lpstr>Slide 18</vt:lpstr>
      <vt:lpstr>Operating Model - Coordination</vt:lpstr>
      <vt:lpstr>Slide 20</vt:lpstr>
      <vt:lpstr>Slide 21</vt:lpstr>
      <vt:lpstr>Slide 22</vt:lpstr>
      <vt:lpstr>Slide 23</vt:lpstr>
      <vt:lpstr>Data Principles</vt:lpstr>
      <vt:lpstr>Target Conceptual Data Model</vt:lpstr>
      <vt:lpstr>Slide 26</vt:lpstr>
      <vt:lpstr>Slide 27</vt:lpstr>
      <vt:lpstr>Slide 28</vt:lpstr>
      <vt:lpstr>Slide 29</vt:lpstr>
      <vt:lpstr>Slide 30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L1324</cp:lastModifiedBy>
  <cp:revision>38</cp:revision>
  <dcterms:created xsi:type="dcterms:W3CDTF">2014-04-03T08:01:11Z</dcterms:created>
  <dcterms:modified xsi:type="dcterms:W3CDTF">2014-04-04T15:12:45Z</dcterms:modified>
</cp:coreProperties>
</file>