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2" r:id="rId16"/>
    <p:sldId id="273" r:id="rId17"/>
    <p:sldId id="274" r:id="rId18"/>
    <p:sldId id="275" r:id="rId19"/>
    <p:sldId id="277" r:id="rId20"/>
    <p:sldId id="278" r:id="rId21"/>
    <p:sldId id="280" r:id="rId22"/>
    <p:sldId id="279" r:id="rId23"/>
    <p:sldId id="287" r:id="rId24"/>
    <p:sldId id="284" r:id="rId25"/>
    <p:sldId id="289" r:id="rId26"/>
    <p:sldId id="288" r:id="rId27"/>
    <p:sldId id="300" r:id="rId28"/>
    <p:sldId id="301" r:id="rId29"/>
    <p:sldId id="302" r:id="rId30"/>
    <p:sldId id="303" r:id="rId31"/>
    <p:sldId id="304" r:id="rId32"/>
    <p:sldId id="305" r:id="rId33"/>
    <p:sldId id="298" r:id="rId34"/>
    <p:sldId id="285" r:id="rId35"/>
    <p:sldId id="290" r:id="rId36"/>
    <p:sldId id="291" r:id="rId37"/>
    <p:sldId id="292" r:id="rId38"/>
    <p:sldId id="297" r:id="rId39"/>
    <p:sldId id="281" r:id="rId40"/>
    <p:sldId id="294" r:id="rId41"/>
    <p:sldId id="295" r:id="rId42"/>
    <p:sldId id="296" r:id="rId43"/>
    <p:sldId id="293" r:id="rId44"/>
    <p:sldId id="266" r:id="rId45"/>
    <p:sldId id="282" r:id="rId46"/>
    <p:sldId id="283" r:id="rId47"/>
    <p:sldId id="299" r:id="rId48"/>
    <p:sldId id="286"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94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CBB7F20-84D2-4FA9-96E2-3673CE3F26E7}" type="datetimeFigureOut">
              <a:rPr lang="en-US"/>
              <a:pPr>
                <a:defRPr/>
              </a:pPr>
              <a:t>4/5/2014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18612A9-4E0D-4703-9313-592DB0130006}" type="slidenum">
              <a:rPr lang="en-US"/>
              <a:pPr>
                <a:defRPr/>
              </a:pPr>
              <a:t>‹#›</a:t>
            </a:fld>
            <a:endParaRPr lang="en-US"/>
          </a:p>
        </p:txBody>
      </p:sp>
    </p:spTree>
    <p:extLst>
      <p:ext uri="{BB962C8B-B14F-4D97-AF65-F5344CB8AC3E}">
        <p14:creationId xmlns:p14="http://schemas.microsoft.com/office/powerpoint/2010/main" val="38888819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7BACFA-AE73-4819-9A15-9ABCDE9539A5}"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152815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DE4E3B8-7C22-41BE-A6EB-EC56780C28F0}" type="slidenum">
              <a:rPr lang="he-IL"/>
              <a:pPr fontAlgn="base">
                <a:spcBef>
                  <a:spcPct val="0"/>
                </a:spcBef>
                <a:spcAft>
                  <a:spcPct val="0"/>
                </a:spcAft>
                <a:defRPr/>
              </a:pPr>
              <a:t>15</a:t>
            </a:fld>
            <a:endParaRPr lang="en-US">
              <a:cs typeface="Arial" charset="0"/>
            </a:endParaRPr>
          </a:p>
        </p:txBody>
      </p:sp>
      <p:sp>
        <p:nvSpPr>
          <p:cNvPr id="32770" name="Rectangle 2"/>
          <p:cNvSpPr>
            <a:spLocks noGrp="1" noRot="1" noChangeAspect="1" noChangeArrowheads="1" noTextEdit="1"/>
          </p:cNvSpPr>
          <p:nvPr>
            <p:ph type="sldImg"/>
          </p:nvPr>
        </p:nvSpPr>
        <p:spPr bwMode="auto">
          <a:xfrm>
            <a:off x="298450" y="1041400"/>
            <a:ext cx="6256338" cy="469265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90914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2113B4-8CE5-4135-A9B8-B427FA9A2D4A}" type="slidenum">
              <a:rPr lang="he-IL"/>
              <a:pPr fontAlgn="base">
                <a:spcBef>
                  <a:spcPct val="0"/>
                </a:spcBef>
                <a:spcAft>
                  <a:spcPct val="0"/>
                </a:spcAft>
                <a:defRPr/>
              </a:pPr>
              <a:t>16</a:t>
            </a:fld>
            <a:endParaRPr lang="en-US">
              <a:cs typeface="Arial" charset="0"/>
            </a:endParaRPr>
          </a:p>
        </p:txBody>
      </p:sp>
      <p:sp>
        <p:nvSpPr>
          <p:cNvPr id="34818" name="Rectangle 2"/>
          <p:cNvSpPr>
            <a:spLocks noGrp="1" noRot="1" noChangeAspect="1" noChangeArrowheads="1" noTextEdit="1"/>
          </p:cNvSpPr>
          <p:nvPr>
            <p:ph type="sldImg"/>
          </p:nvPr>
        </p:nvSpPr>
        <p:spPr bwMode="auto">
          <a:xfrm>
            <a:off x="298450" y="1041400"/>
            <a:ext cx="6256338" cy="4692650"/>
          </a:xfrm>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648198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A5E3CD-9D79-4617-89BA-9F1F51CCE124}" type="slidenum">
              <a:rPr lang="he-IL"/>
              <a:pPr fontAlgn="base">
                <a:spcBef>
                  <a:spcPct val="0"/>
                </a:spcBef>
                <a:spcAft>
                  <a:spcPct val="0"/>
                </a:spcAft>
                <a:defRPr/>
              </a:pPr>
              <a:t>17</a:t>
            </a:fld>
            <a:endParaRPr lang="en-US">
              <a:cs typeface="Arial" charset="0"/>
            </a:endParaRPr>
          </a:p>
        </p:txBody>
      </p:sp>
    </p:spTree>
    <p:extLst>
      <p:ext uri="{BB962C8B-B14F-4D97-AF65-F5344CB8AC3E}">
        <p14:creationId xmlns:p14="http://schemas.microsoft.com/office/powerpoint/2010/main" val="99927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8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9D1534-EF97-4B0B-B7DF-52F87E7B6666}" type="slidenum">
              <a:rPr lang="he-IL"/>
              <a:pPr fontAlgn="base">
                <a:spcBef>
                  <a:spcPct val="0"/>
                </a:spcBef>
                <a:spcAft>
                  <a:spcPct val="0"/>
                </a:spcAft>
                <a:defRPr/>
              </a:pPr>
              <a:t>19</a:t>
            </a:fld>
            <a:endParaRPr lang="en-US">
              <a:cs typeface="Arial" charset="0"/>
            </a:endParaRPr>
          </a:p>
        </p:txBody>
      </p:sp>
    </p:spTree>
    <p:extLst>
      <p:ext uri="{BB962C8B-B14F-4D97-AF65-F5344CB8AC3E}">
        <p14:creationId xmlns:p14="http://schemas.microsoft.com/office/powerpoint/2010/main" val="7814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CAB3F7-5CAC-43CA-B968-58E817BF1687}" type="slidenum">
              <a:rPr lang="he-IL"/>
              <a:pPr fontAlgn="base">
                <a:spcBef>
                  <a:spcPct val="0"/>
                </a:spcBef>
                <a:spcAft>
                  <a:spcPct val="0"/>
                </a:spcAft>
                <a:defRPr/>
              </a:pPr>
              <a:t>20</a:t>
            </a:fld>
            <a:endParaRPr lang="en-US">
              <a:cs typeface="Arial" charset="0"/>
            </a:endParaRPr>
          </a:p>
        </p:txBody>
      </p:sp>
    </p:spTree>
    <p:extLst>
      <p:ext uri="{BB962C8B-B14F-4D97-AF65-F5344CB8AC3E}">
        <p14:creationId xmlns:p14="http://schemas.microsoft.com/office/powerpoint/2010/main" val="2288989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21"/>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fld id="{F8AFE3A2-398C-4A97-A4AB-05CC2FE1F89E}" type="datetimeFigureOut">
              <a:rPr lang="en-SG"/>
              <a:pPr>
                <a:defRPr/>
              </a:pPr>
              <a:t>5/4/2014</a:t>
            </a:fld>
            <a:endParaRPr lang="en-SG"/>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E23D7D42-F607-4990-9BC2-DA7D26F4EEDB}" type="slidenum">
              <a:rPr lang="en-SG"/>
              <a:pPr>
                <a:defRPr/>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76A74EC-5D05-43DD-B279-40BFA613B903}" type="datetimeFigureOut">
              <a:rPr lang="en-SG"/>
              <a:pPr>
                <a:defRPr/>
              </a:pPr>
              <a:t>5/4/2014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5CE96297-6DC2-4EEE-B304-BD65E7E6BF07}" type="slidenum">
              <a:rPr lang="en-SG"/>
              <a:pPr>
                <a:defRPr/>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5" name="Isosceles Triangle 7"/>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Straight Connector 8"/>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F1B28F2-AA1F-48D0-831B-DBB826856A39}" type="datetimeFigureOut">
              <a:rPr lang="en-SG"/>
              <a:pPr>
                <a:defRPr/>
              </a:pPr>
              <a:t>5/4/2014</a:t>
            </a:fld>
            <a:endParaRPr lang="en-SG"/>
          </a:p>
        </p:txBody>
      </p:sp>
      <p:sp>
        <p:nvSpPr>
          <p:cNvPr id="8" name="Footer Placeholder 4"/>
          <p:cNvSpPr>
            <a:spLocks noGrp="1"/>
          </p:cNvSpPr>
          <p:nvPr>
            <p:ph type="ftr" sz="quarter" idx="11"/>
          </p:nvPr>
        </p:nvSpPr>
        <p:spPr/>
        <p:txBody>
          <a:bodyPr/>
          <a:lstStyle>
            <a:lvl1pPr>
              <a:defRPr/>
            </a:lvl1pPr>
          </a:lstStyle>
          <a:p>
            <a:pPr>
              <a:defRPr/>
            </a:pPr>
            <a:endParaRPr lang="en-SG"/>
          </a:p>
        </p:txBody>
      </p:sp>
      <p:sp>
        <p:nvSpPr>
          <p:cNvPr id="9" name="Slide Number Placeholder 5"/>
          <p:cNvSpPr>
            <a:spLocks noGrp="1"/>
          </p:cNvSpPr>
          <p:nvPr>
            <p:ph type="sldNum" sz="quarter" idx="12"/>
          </p:nvPr>
        </p:nvSpPr>
        <p:spPr/>
        <p:txBody>
          <a:bodyPr/>
          <a:lstStyle>
            <a:lvl1pPr>
              <a:defRPr/>
            </a:lvl1pPr>
          </a:lstStyle>
          <a:p>
            <a:pPr>
              <a:defRPr/>
            </a:pPr>
            <a:fld id="{2020C130-DF6B-42C3-9E5A-2FCDE1A2AC65}" type="slidenum">
              <a:rPr lang="en-SG"/>
              <a:pPr>
                <a:defRPr/>
              </a:pPr>
              <a:t>‹#›</a:t>
            </a:fld>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CFAC22CA-77B2-4EF9-AE43-2E454A5E4312}" type="datetimeFigureOut">
              <a:rPr lang="en-SG"/>
              <a:pPr>
                <a:defRPr/>
              </a:pPr>
              <a:t>5/4/2014</a:t>
            </a:fld>
            <a:endParaRPr lang="en-SG"/>
          </a:p>
        </p:txBody>
      </p:sp>
      <p:sp>
        <p:nvSpPr>
          <p:cNvPr id="3" name="Footer Placeholder 2"/>
          <p:cNvSpPr>
            <a:spLocks noGrp="1"/>
          </p:cNvSpPr>
          <p:nvPr>
            <p:ph type="ftr" sz="quarter" idx="11"/>
          </p:nvPr>
        </p:nvSpPr>
        <p:spPr/>
        <p:txBody>
          <a:bodyPr/>
          <a:lstStyle>
            <a:lvl1pPr>
              <a:defRPr/>
            </a:lvl1pPr>
          </a:lstStyle>
          <a:p>
            <a:pPr>
              <a:defRPr/>
            </a:pPr>
            <a:endParaRPr lang="en-SG"/>
          </a:p>
        </p:txBody>
      </p:sp>
      <p:sp>
        <p:nvSpPr>
          <p:cNvPr id="4" name="Slide Number Placeholder 22"/>
          <p:cNvSpPr>
            <a:spLocks noGrp="1"/>
          </p:cNvSpPr>
          <p:nvPr>
            <p:ph type="sldNum" sz="quarter" idx="12"/>
          </p:nvPr>
        </p:nvSpPr>
        <p:spPr/>
        <p:txBody>
          <a:bodyPr/>
          <a:lstStyle>
            <a:lvl1pPr>
              <a:defRPr/>
            </a:lvl1pPr>
          </a:lstStyle>
          <a:p>
            <a:pPr>
              <a:defRPr/>
            </a:pPr>
            <a:fld id="{B87AFB3B-EF62-43B0-A5CA-2EB0925AD9F6}" type="slidenum">
              <a:rPr lang="en-SG"/>
              <a:pPr>
                <a:defRPr/>
              </a:pPr>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FBFC36F-581E-4EA9-834D-7F9F1E6CF001}" type="datetimeFigureOut">
              <a:rPr lang="en-SG"/>
              <a:pPr>
                <a:defRPr/>
              </a:pPr>
              <a:t>5/4/2014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11109F7A-EDB0-4FBA-8BF7-1B1C3040D3E7}" type="slidenum">
              <a:rPr lang="en-SG"/>
              <a:pPr>
                <a:defRPr/>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6"/>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fld id="{481A860A-E301-427F-BF32-617C82C57564}" type="datetimeFigureOut">
              <a:rPr lang="en-SG"/>
              <a:pPr>
                <a:defRPr/>
              </a:pPr>
              <a:t>5/4/2014</a:t>
            </a:fld>
            <a:endParaRPr lang="en-SG"/>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A19BEEF5-33BE-4E98-844B-DF919FEC9292}"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81FBAB51-E7DE-4456-95F3-1C64D08ED96B}" type="datetimeFigureOut">
              <a:rPr lang="en-SG"/>
              <a:pPr>
                <a:defRPr/>
              </a:pPr>
              <a:t>5/4/2014</a:t>
            </a:fld>
            <a:endParaRPr lang="en-SG"/>
          </a:p>
        </p:txBody>
      </p:sp>
      <p:sp>
        <p:nvSpPr>
          <p:cNvPr id="6" name="Footer Placeholder 2"/>
          <p:cNvSpPr>
            <a:spLocks noGrp="1"/>
          </p:cNvSpPr>
          <p:nvPr>
            <p:ph type="ftr" sz="quarter" idx="11"/>
          </p:nvPr>
        </p:nvSpPr>
        <p:spPr/>
        <p:txBody>
          <a:bodyPr/>
          <a:lstStyle>
            <a:lvl1pPr>
              <a:defRPr/>
            </a:lvl1pPr>
          </a:lstStyle>
          <a:p>
            <a:pPr>
              <a:defRPr/>
            </a:pPr>
            <a:endParaRPr lang="en-SG"/>
          </a:p>
        </p:txBody>
      </p:sp>
      <p:sp>
        <p:nvSpPr>
          <p:cNvPr id="7" name="Slide Number Placeholder 22"/>
          <p:cNvSpPr>
            <a:spLocks noGrp="1"/>
          </p:cNvSpPr>
          <p:nvPr>
            <p:ph type="sldNum" sz="quarter" idx="12"/>
          </p:nvPr>
        </p:nvSpPr>
        <p:spPr/>
        <p:txBody>
          <a:bodyPr/>
          <a:lstStyle>
            <a:lvl1pPr>
              <a:defRPr/>
            </a:lvl1pPr>
          </a:lstStyle>
          <a:p>
            <a:pPr>
              <a:defRPr/>
            </a:pPr>
            <a:fld id="{EDCD3FC5-A1F2-4286-9D9A-83B163DDEC8A}" type="slidenum">
              <a:rPr lang="en-SG"/>
              <a:pPr>
                <a:defRPr/>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861B0F7C-2F00-4AAD-B1D6-C7021BB31011}" type="datetimeFigureOut">
              <a:rPr lang="en-SG"/>
              <a:pPr>
                <a:defRPr/>
              </a:pPr>
              <a:t>5/4/2014</a:t>
            </a:fld>
            <a:endParaRPr lang="en-SG"/>
          </a:p>
        </p:txBody>
      </p:sp>
      <p:sp>
        <p:nvSpPr>
          <p:cNvPr id="8" name="Footer Placeholder 2"/>
          <p:cNvSpPr>
            <a:spLocks noGrp="1"/>
          </p:cNvSpPr>
          <p:nvPr>
            <p:ph type="ftr" sz="quarter" idx="11"/>
          </p:nvPr>
        </p:nvSpPr>
        <p:spPr/>
        <p:txBody>
          <a:bodyPr/>
          <a:lstStyle>
            <a:lvl1pPr>
              <a:defRPr/>
            </a:lvl1pPr>
          </a:lstStyle>
          <a:p>
            <a:pPr>
              <a:defRPr/>
            </a:pPr>
            <a:endParaRPr lang="en-SG"/>
          </a:p>
        </p:txBody>
      </p:sp>
      <p:sp>
        <p:nvSpPr>
          <p:cNvPr id="9" name="Slide Number Placeholder 22"/>
          <p:cNvSpPr>
            <a:spLocks noGrp="1"/>
          </p:cNvSpPr>
          <p:nvPr>
            <p:ph type="sldNum" sz="quarter" idx="12"/>
          </p:nvPr>
        </p:nvSpPr>
        <p:spPr/>
        <p:txBody>
          <a:bodyPr/>
          <a:lstStyle>
            <a:lvl1pPr>
              <a:defRPr/>
            </a:lvl1pPr>
          </a:lstStyle>
          <a:p>
            <a:pPr>
              <a:defRPr/>
            </a:pPr>
            <a:fld id="{79D5D794-D0D9-49BB-B492-1F89C6475FE8}" type="slidenum">
              <a:rPr lang="en-SG"/>
              <a:pPr>
                <a:defRPr/>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8A4838F6-BBA4-4A61-9CC7-E809B47B75AA}" type="datetimeFigureOut">
              <a:rPr lang="en-SG"/>
              <a:pPr>
                <a:defRPr/>
              </a:pPr>
              <a:t>5/4/2014</a:t>
            </a:fld>
            <a:endParaRPr lang="en-SG"/>
          </a:p>
        </p:txBody>
      </p:sp>
      <p:sp>
        <p:nvSpPr>
          <p:cNvPr id="5" name="Footer Placeholder 3"/>
          <p:cNvSpPr>
            <a:spLocks noGrp="1"/>
          </p:cNvSpPr>
          <p:nvPr>
            <p:ph type="ftr" sz="quarter" idx="11"/>
          </p:nvPr>
        </p:nvSpPr>
        <p:spPr/>
        <p:txBody>
          <a:bodyPr/>
          <a:lstStyle>
            <a:lvl1pPr>
              <a:defRPr/>
            </a:lvl1pPr>
          </a:lstStyle>
          <a:p>
            <a:pPr>
              <a:defRPr/>
            </a:pPr>
            <a:endParaRPr lang="en-SG"/>
          </a:p>
        </p:txBody>
      </p:sp>
      <p:sp>
        <p:nvSpPr>
          <p:cNvPr id="6" name="Slide Number Placeholder 4"/>
          <p:cNvSpPr>
            <a:spLocks noGrp="1"/>
          </p:cNvSpPr>
          <p:nvPr>
            <p:ph type="sldNum" sz="quarter" idx="12"/>
          </p:nvPr>
        </p:nvSpPr>
        <p:spPr/>
        <p:txBody>
          <a:bodyPr/>
          <a:lstStyle>
            <a:lvl1pPr>
              <a:defRPr/>
            </a:lvl1pPr>
          </a:lstStyle>
          <a:p>
            <a:pPr>
              <a:defRPr/>
            </a:pPr>
            <a:fld id="{00276AA0-4902-4251-B48D-4CADC4AECEF0}" type="slidenum">
              <a:rPr lang="en-SG"/>
              <a:pPr>
                <a:defRPr/>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lstStyle>
          <a:p>
            <a:pPr>
              <a:defRPr/>
            </a:pPr>
            <a:fld id="{98F485E4-A636-445C-AFD9-4F7683FC8085}" type="datetimeFigureOut">
              <a:rPr lang="en-SG"/>
              <a:pPr>
                <a:defRPr/>
              </a:pPr>
              <a:t>5/4/2014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3"/>
          <p:cNvSpPr>
            <a:spLocks noGrp="1"/>
          </p:cNvSpPr>
          <p:nvPr>
            <p:ph type="sldNum" sz="quarter" idx="12"/>
          </p:nvPr>
        </p:nvSpPr>
        <p:spPr/>
        <p:txBody>
          <a:bodyPr/>
          <a:lstStyle>
            <a:lvl1pPr>
              <a:defRPr/>
            </a:lvl1pPr>
          </a:lstStyle>
          <a:p>
            <a:pPr>
              <a:defRPr/>
            </a:pPr>
            <a:fld id="{85AF3F3E-3C77-4BA3-AB5D-CD942CDACE55}" type="slidenum">
              <a:rPr lang="en-SG"/>
              <a:pPr>
                <a:defRPr/>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Straight Connector 9"/>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fld id="{1E651179-BE51-4798-AA1B-3217B524B5B4}" type="datetimeFigureOut">
              <a:rPr lang="en-SG"/>
              <a:pPr>
                <a:defRPr/>
              </a:pPr>
              <a:t>5/4/2014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5C65B34B-00AF-4844-BA7D-97F7C1B9F945}" type="slidenum">
              <a:rPr lang="en-SG"/>
              <a:pPr>
                <a:defRPr/>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F88BA02C-D05B-41FA-9B2D-E6980CE64421}" type="datetimeFigureOut">
              <a:rPr lang="en-SG"/>
              <a:pPr>
                <a:defRPr/>
              </a:pPr>
              <a:t>5/4/2014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7E178A06-6E8E-49E6-860F-BD314423A08F}"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59080DCF-21C7-4ABF-8FAD-2E144AD4DBE8}" type="datetimeFigureOut">
              <a:rPr lang="en-SG"/>
              <a:pPr>
                <a:defRPr/>
              </a:pPr>
              <a:t>5/4/2014</a:t>
            </a:fld>
            <a:endParaRPr lang="en-SG"/>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SG"/>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4AB94165-22F4-4482-BA30-D447F1E8DA92}" type="slidenum">
              <a:rPr lang="en-SG"/>
              <a:pPr>
                <a:defRPr/>
              </a:pPr>
              <a:t>‹#›</a:t>
            </a:fld>
            <a:endParaRPr lang="en-SG"/>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33" r:id="rId1"/>
    <p:sldLayoutId id="2147483728" r:id="rId2"/>
    <p:sldLayoutId id="2147483734" r:id="rId3"/>
    <p:sldLayoutId id="2147483729" r:id="rId4"/>
    <p:sldLayoutId id="2147483730" r:id="rId5"/>
    <p:sldLayoutId id="2147483735" r:id="rId6"/>
    <p:sldLayoutId id="2147483736" r:id="rId7"/>
    <p:sldLayoutId id="2147483737" r:id="rId8"/>
    <p:sldLayoutId id="2147483738" r:id="rId9"/>
    <p:sldLayoutId id="2147483731" r:id="rId10"/>
    <p:sldLayoutId id="2147483739" r:id="rId11"/>
    <p:sldLayoutId id="2147483732" r:id="rId12"/>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package" Target="../embeddings/Microsoft_Visio_Drawing1.vsd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Microsoft_Visio_2003-2010_Drawing1.vsd"/></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8888" y="3886200"/>
            <a:ext cx="6818312" cy="990600"/>
          </a:xfrm>
        </p:spPr>
        <p:txBody>
          <a:bodyPr>
            <a:normAutofit fontScale="90000"/>
          </a:bodyPr>
          <a:lstStyle/>
          <a:p>
            <a:pPr eaLnBrk="1" fontAlgn="auto" hangingPunct="1">
              <a:spcAft>
                <a:spcPts val="0"/>
              </a:spcAft>
              <a:defRPr/>
            </a:pPr>
            <a:r>
              <a:rPr lang="en-US" dirty="0" smtClean="0"/>
              <a:t>SGLines Enterprise Architecture Blueprint</a:t>
            </a:r>
            <a:endParaRPr lang="en-SG" dirty="0"/>
          </a:p>
        </p:txBody>
      </p:sp>
      <p:sp>
        <p:nvSpPr>
          <p:cNvPr id="3" name="Subtitle 2"/>
          <p:cNvSpPr>
            <a:spLocks noGrp="1"/>
          </p:cNvSpPr>
          <p:nvPr>
            <p:ph type="subTitle" idx="1"/>
          </p:nvPr>
        </p:nvSpPr>
        <p:spPr/>
        <p:txBody>
          <a:bodyPr>
            <a:normAutofit/>
          </a:bodyPr>
          <a:lstStyle/>
          <a:p>
            <a:pPr eaLnBrk="1" fontAlgn="auto" hangingPunct="1">
              <a:spcAft>
                <a:spcPts val="0"/>
              </a:spcAft>
              <a:buFont typeface="Wingdings 3"/>
              <a:buNone/>
              <a:defRPr/>
            </a:pPr>
            <a:r>
              <a:rPr lang="en-US" dirty="0" smtClean="0"/>
              <a:t>NUS ISS Team 1</a:t>
            </a:r>
            <a:endParaRPr lang="en-SG" dirty="0"/>
          </a:p>
        </p:txBody>
      </p:sp>
      <p:pic>
        <p:nvPicPr>
          <p:cNvPr id="10250" name="Picture 10" descr="http://www.worldcampus.psu.edu/sites/default/files/styles/psu_700w/public/main_image/enterprise-architecture-lp.jpg"/>
          <p:cNvPicPr>
            <a:picLocks noChangeAspect="1" noChangeArrowheads="1"/>
          </p:cNvPicPr>
          <p:nvPr/>
        </p:nvPicPr>
        <p:blipFill>
          <a:blip r:embed="rId3">
            <a:extLst/>
          </a:blip>
          <a:srcRect/>
          <a:stretch>
            <a:fillRect/>
          </a:stretch>
        </p:blipFill>
        <p:spPr bwMode="auto">
          <a:xfrm>
            <a:off x="1187624" y="620688"/>
            <a:ext cx="6667500" cy="20574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SG" smtClean="0"/>
              <a:t>Constraints</a:t>
            </a:r>
          </a:p>
        </p:txBody>
      </p:sp>
      <p:sp>
        <p:nvSpPr>
          <p:cNvPr id="25602" name="Content Placeholder 2"/>
          <p:cNvSpPr>
            <a:spLocks noGrp="1"/>
          </p:cNvSpPr>
          <p:nvPr>
            <p:ph sz="quarter" idx="1"/>
          </p:nvPr>
        </p:nvSpPr>
        <p:spPr>
          <a:xfrm>
            <a:off x="457200" y="1219200"/>
            <a:ext cx="8229600" cy="4937125"/>
          </a:xfrm>
        </p:spPr>
        <p:txBody>
          <a:bodyPr/>
          <a:lstStyle/>
          <a:p>
            <a:pPr eaLnBrk="1" hangingPunct="1"/>
            <a:r>
              <a:rPr lang="en-GB" b="1" smtClean="0"/>
              <a:t>Staff skill set	</a:t>
            </a:r>
          </a:p>
          <a:p>
            <a:pPr eaLnBrk="1" hangingPunct="1"/>
            <a:r>
              <a:rPr lang="en-GB" b="1" smtClean="0"/>
              <a:t>Transition period for critical system</a:t>
            </a:r>
          </a:p>
          <a:p>
            <a:pPr eaLnBrk="1" hangingPunct="1"/>
            <a:r>
              <a:rPr lang="en-GB" b="1" smtClean="0"/>
              <a:t>Infrastructure capability</a:t>
            </a:r>
          </a:p>
          <a:p>
            <a:pPr eaLnBrk="1" hangingPunct="1"/>
            <a:r>
              <a:rPr lang="en-GB" b="1" smtClean="0"/>
              <a:t>Information exchange between local horizon office</a:t>
            </a:r>
          </a:p>
          <a:p>
            <a:pPr eaLnBrk="1" hangingPunct="1"/>
            <a:r>
              <a:rPr lang="en-GB" b="1" smtClean="0"/>
              <a:t>Internal Politics</a:t>
            </a:r>
          </a:p>
          <a:p>
            <a:pPr eaLnBrk="1" hangingPunct="1"/>
            <a:r>
              <a:rPr lang="en-GB" b="1" smtClean="0"/>
              <a:t>Budgeting</a:t>
            </a:r>
            <a:endParaRPr lang="en-SG"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endParaRPr lang="en-SG" smtClean="0"/>
          </a:p>
        </p:txBody>
      </p:sp>
      <p:sp>
        <p:nvSpPr>
          <p:cNvPr id="27650" name="Content Placeholder 2"/>
          <p:cNvSpPr>
            <a:spLocks noGrp="1"/>
          </p:cNvSpPr>
          <p:nvPr>
            <p:ph sz="quarter" idx="1"/>
          </p:nvPr>
        </p:nvSpPr>
        <p:spPr>
          <a:xfrm>
            <a:off x="457200" y="1219200"/>
            <a:ext cx="8229600" cy="4937125"/>
          </a:xfrm>
        </p:spPr>
        <p:txBody>
          <a:bodyPr/>
          <a:lstStyle/>
          <a:p>
            <a:pPr eaLnBrk="1" hangingPunct="1"/>
            <a:r>
              <a:rPr lang="en-US" dirty="0" smtClean="0"/>
              <a:t>Business Architecture</a:t>
            </a:r>
            <a:endParaRPr lang="en-SG"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SG" smtClean="0"/>
              <a:t>Key Factors</a:t>
            </a:r>
          </a:p>
        </p:txBody>
      </p:sp>
      <p:sp>
        <p:nvSpPr>
          <p:cNvPr id="28674" name="Content Placeholder 2"/>
          <p:cNvSpPr>
            <a:spLocks noGrp="1"/>
          </p:cNvSpPr>
          <p:nvPr>
            <p:ph sz="quarter" idx="1"/>
          </p:nvPr>
        </p:nvSpPr>
        <p:spPr>
          <a:xfrm>
            <a:off x="457200" y="1219200"/>
            <a:ext cx="8229600" cy="4937125"/>
          </a:xfrm>
        </p:spPr>
        <p:txBody>
          <a:bodyPr/>
          <a:lstStyle/>
          <a:p>
            <a:pPr eaLnBrk="1" hangingPunct="1"/>
            <a:r>
              <a:rPr lang="en-US" sz="2000" b="1" smtClean="0"/>
              <a:t>To achieve greater internal business process efficiency, through process integration and better use of its IT systems</a:t>
            </a:r>
          </a:p>
          <a:p>
            <a:pPr lvl="1" eaLnBrk="1" hangingPunct="1"/>
            <a:r>
              <a:rPr lang="en-US" sz="1700" b="1" smtClean="0"/>
              <a:t>System consolidation and integration (SCBS, VCMS)</a:t>
            </a:r>
          </a:p>
          <a:p>
            <a:pPr lvl="1" eaLnBrk="1" hangingPunct="1"/>
            <a:r>
              <a:rPr lang="en-US" sz="1700" b="1" smtClean="0"/>
              <a:t>Web store front order</a:t>
            </a:r>
          </a:p>
          <a:p>
            <a:pPr lvl="1" eaLnBrk="1" hangingPunct="1"/>
            <a:r>
              <a:rPr lang="en-US" sz="1700" b="1" smtClean="0"/>
              <a:t>Service Oriented Architecture</a:t>
            </a:r>
          </a:p>
          <a:p>
            <a:pPr eaLnBrk="1" hangingPunct="1"/>
            <a:r>
              <a:rPr lang="en-US" sz="2000" b="1" smtClean="0"/>
              <a:t>To take full advantage of the Internet and broaden the existing customer base</a:t>
            </a:r>
          </a:p>
          <a:p>
            <a:pPr lvl="1" eaLnBrk="1" hangingPunct="1"/>
            <a:r>
              <a:rPr lang="en-US" sz="1700" b="1" smtClean="0"/>
              <a:t>Online order submission and status checking</a:t>
            </a:r>
          </a:p>
          <a:p>
            <a:pPr lvl="1" eaLnBrk="1" hangingPunct="1"/>
            <a:r>
              <a:rPr lang="en-US" sz="1700" b="1" smtClean="0"/>
              <a:t>Integration with customers’ procurement system</a:t>
            </a:r>
          </a:p>
          <a:p>
            <a:pPr eaLnBrk="1" hangingPunct="1"/>
            <a:r>
              <a:rPr lang="en-US" sz="2000" b="1" smtClean="0"/>
              <a:t>To improve the overall customer experience and customer service</a:t>
            </a:r>
            <a:endParaRPr lang="en-GB" sz="2000" b="1" smtClean="0"/>
          </a:p>
          <a:p>
            <a:pPr eaLnBrk="1" hangingPunct="1"/>
            <a:r>
              <a:rPr lang="en-US" sz="2000" b="1" smtClean="0"/>
              <a:t>To use e-business to establish a more effective manner for the business processes to integrate with company’s suppliers’ IT systems</a:t>
            </a:r>
            <a:endParaRPr lang="en-SG" sz="2000" b="1"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SG" smtClean="0"/>
              <a:t>SWOT (1)</a:t>
            </a:r>
          </a:p>
        </p:txBody>
      </p:sp>
      <p:graphicFrame>
        <p:nvGraphicFramePr>
          <p:cNvPr id="7" name="Content Placeholder 6"/>
          <p:cNvGraphicFramePr>
            <a:graphicFrameLocks noGrp="1"/>
          </p:cNvGraphicFramePr>
          <p:nvPr>
            <p:ph sz="quarter" idx="1"/>
          </p:nvPr>
        </p:nvGraphicFramePr>
        <p:xfrm>
          <a:off x="457200" y="1219200"/>
          <a:ext cx="8229600" cy="5018112"/>
        </p:xfrm>
        <a:graphic>
          <a:graphicData uri="http://schemas.openxmlformats.org/drawingml/2006/table">
            <a:tbl>
              <a:tblPr firstRow="1" bandRow="1">
                <a:tableStyleId>{5C22544A-7EE6-4342-B048-85BDC9FD1C3A}</a:tableStyleId>
              </a:tblPr>
              <a:tblGrid>
                <a:gridCol w="4114800"/>
                <a:gridCol w="4114800"/>
              </a:tblGrid>
              <a:tr h="382402">
                <a:tc>
                  <a:txBody>
                    <a:bodyPr/>
                    <a:lstStyle/>
                    <a:p>
                      <a:r>
                        <a:rPr lang="en-US" sz="1200" dirty="0" smtClean="0"/>
                        <a:t>Strengths</a:t>
                      </a:r>
                      <a:endParaRPr lang="en-US" sz="1200" dirty="0"/>
                    </a:p>
                  </a:txBody>
                  <a:tcPr/>
                </a:tc>
                <a:tc>
                  <a:txBody>
                    <a:bodyPr/>
                    <a:lstStyle/>
                    <a:p>
                      <a:r>
                        <a:rPr lang="en-US" sz="1200" dirty="0" smtClean="0"/>
                        <a:t>Weakness</a:t>
                      </a:r>
                      <a:endParaRPr lang="en-US" sz="1200" dirty="0"/>
                    </a:p>
                  </a:txBody>
                  <a:tcPr/>
                </a:tc>
              </a:tr>
              <a:tr h="4635710">
                <a:tc>
                  <a:txBody>
                    <a:bodyPr/>
                    <a:lstStyle/>
                    <a:p>
                      <a:pPr marL="171450" indent="-171450">
                        <a:lnSpc>
                          <a:spcPct val="150000"/>
                        </a:lnSpc>
                        <a:buFont typeface="Arial" panose="020B0604020202020204" pitchFamily="34" charset="0"/>
                        <a:buChar char="•"/>
                      </a:pPr>
                      <a:r>
                        <a:rPr lang="en-US" sz="1200" dirty="0" smtClean="0"/>
                        <a:t>Has regional headquarters and </a:t>
                      </a:r>
                      <a:r>
                        <a:rPr lang="en-US" sz="1200" dirty="0" err="1" smtClean="0"/>
                        <a:t>transhipment</a:t>
                      </a:r>
                      <a:r>
                        <a:rPr lang="en-US" sz="1200" dirty="0" smtClean="0"/>
                        <a:t> ports worldwide</a:t>
                      </a:r>
                    </a:p>
                    <a:p>
                      <a:pPr marL="171450" indent="-171450">
                        <a:lnSpc>
                          <a:spcPct val="150000"/>
                        </a:lnSpc>
                        <a:buFont typeface="Arial" panose="020B0604020202020204" pitchFamily="34" charset="0"/>
                        <a:buChar char="•"/>
                      </a:pPr>
                      <a:r>
                        <a:rPr lang="en-US" sz="1200" dirty="0" smtClean="0"/>
                        <a:t>Has AS400 server which provides adapters for MQ series and a Java API</a:t>
                      </a:r>
                    </a:p>
                    <a:p>
                      <a:pPr marL="171450" indent="-171450">
                        <a:lnSpc>
                          <a:spcPct val="150000"/>
                        </a:lnSpc>
                        <a:buFont typeface="Arial" panose="020B0604020202020204" pitchFamily="34" charset="0"/>
                        <a:buChar char="•"/>
                      </a:pPr>
                      <a:r>
                        <a:rPr lang="en-US" sz="1200" dirty="0" smtClean="0"/>
                        <a:t>Has high-end </a:t>
                      </a:r>
                      <a:r>
                        <a:rPr lang="en-US" sz="1200" dirty="0" err="1" smtClean="0"/>
                        <a:t>WinTel</a:t>
                      </a:r>
                      <a:r>
                        <a:rPr lang="en-US" sz="1200" dirty="0" smtClean="0"/>
                        <a:t> servers and VMS AND CMS currently running</a:t>
                      </a:r>
                    </a:p>
                    <a:p>
                      <a:pPr marL="171450" indent="-171450">
                        <a:lnSpc>
                          <a:spcPct val="150000"/>
                        </a:lnSpc>
                        <a:buFont typeface="Arial" panose="020B0604020202020204" pitchFamily="34" charset="0"/>
                        <a:buChar char="•"/>
                      </a:pPr>
                      <a:r>
                        <a:rPr lang="en-US" sz="1200" dirty="0" smtClean="0"/>
                        <a:t>Has clear business goals</a:t>
                      </a:r>
                    </a:p>
                    <a:p>
                      <a:endParaRPr lang="en-US" sz="1200" dirty="0"/>
                    </a:p>
                  </a:txBody>
                  <a:tcPr/>
                </a:tc>
                <a:tc>
                  <a:txBody>
                    <a:bodyPr/>
                    <a:lstStyle/>
                    <a:p>
                      <a:pPr marL="171450" indent="-171450">
                        <a:lnSpc>
                          <a:spcPct val="100000"/>
                        </a:lnSpc>
                        <a:spcBef>
                          <a:spcPts val="0"/>
                        </a:spcBef>
                        <a:spcAft>
                          <a:spcPts val="400"/>
                        </a:spcAft>
                        <a:buFont typeface="Arial" panose="020B0604020202020204" pitchFamily="34" charset="0"/>
                        <a:buChar char="•"/>
                      </a:pPr>
                      <a:r>
                        <a:rPr lang="en-US" sz="1200" dirty="0" smtClean="0"/>
                        <a:t>Many Human activities involved will cause errors</a:t>
                      </a:r>
                    </a:p>
                    <a:p>
                      <a:pPr marL="171450" indent="-171450">
                        <a:lnSpc>
                          <a:spcPct val="100000"/>
                        </a:lnSpc>
                        <a:spcBef>
                          <a:spcPts val="0"/>
                        </a:spcBef>
                        <a:spcAft>
                          <a:spcPts val="400"/>
                        </a:spcAft>
                        <a:buFont typeface="Arial" panose="020B0604020202020204" pitchFamily="34" charset="0"/>
                        <a:buChar char="•"/>
                      </a:pPr>
                      <a:r>
                        <a:rPr lang="en-US" sz="1200" dirty="0" smtClean="0"/>
                        <a:t>Little corporate guidance and knowledge cost on engaging with local tow-head operators</a:t>
                      </a:r>
                    </a:p>
                    <a:p>
                      <a:pPr marL="171450" indent="-171450">
                        <a:lnSpc>
                          <a:spcPct val="100000"/>
                        </a:lnSpc>
                        <a:spcBef>
                          <a:spcPts val="0"/>
                        </a:spcBef>
                        <a:spcAft>
                          <a:spcPts val="400"/>
                        </a:spcAft>
                        <a:buFont typeface="Arial" panose="020B0604020202020204" pitchFamily="34" charset="0"/>
                        <a:buChar char="•"/>
                      </a:pPr>
                      <a:r>
                        <a:rPr lang="en-US" sz="1200" dirty="0" smtClean="0"/>
                        <a:t>Different port operators to run their own optimization algorithm which resulted in poor space utilization </a:t>
                      </a:r>
                    </a:p>
                    <a:p>
                      <a:pPr marL="171450" indent="-171450">
                        <a:lnSpc>
                          <a:spcPct val="100000"/>
                        </a:lnSpc>
                        <a:spcBef>
                          <a:spcPts val="0"/>
                        </a:spcBef>
                        <a:spcAft>
                          <a:spcPts val="400"/>
                        </a:spcAft>
                        <a:buFont typeface="Arial" panose="020B0604020202020204" pitchFamily="34" charset="0"/>
                        <a:buChar char="•"/>
                      </a:pPr>
                      <a:r>
                        <a:rPr lang="en-US" sz="1200" dirty="0" smtClean="0"/>
                        <a:t>Manual intervention of customer RFQ, There is a request on RFQ is done directly by customer through internet</a:t>
                      </a:r>
                    </a:p>
                    <a:p>
                      <a:pPr marL="171450" indent="-171450">
                        <a:lnSpc>
                          <a:spcPct val="100000"/>
                        </a:lnSpc>
                        <a:spcBef>
                          <a:spcPts val="0"/>
                        </a:spcBef>
                        <a:spcAft>
                          <a:spcPts val="400"/>
                        </a:spcAft>
                        <a:buFont typeface="Arial" panose="020B0604020202020204" pitchFamily="34" charset="0"/>
                        <a:buChar char="•"/>
                      </a:pPr>
                      <a:r>
                        <a:rPr lang="en-US" sz="1200" dirty="0" smtClean="0"/>
                        <a:t>Loss of sales due to unanswered phone call</a:t>
                      </a:r>
                    </a:p>
                    <a:p>
                      <a:pPr marL="171450" indent="-171450">
                        <a:lnSpc>
                          <a:spcPct val="100000"/>
                        </a:lnSpc>
                        <a:spcBef>
                          <a:spcPts val="0"/>
                        </a:spcBef>
                        <a:spcAft>
                          <a:spcPts val="400"/>
                        </a:spcAft>
                        <a:buFont typeface="Arial" panose="020B0604020202020204" pitchFamily="34" charset="0"/>
                        <a:buChar char="•"/>
                      </a:pPr>
                      <a:r>
                        <a:rPr lang="en-US" sz="1200" dirty="0" smtClean="0"/>
                        <a:t>Legacy system which not supported by existing vendor</a:t>
                      </a:r>
                    </a:p>
                    <a:p>
                      <a:pPr marL="171450" indent="-171450">
                        <a:lnSpc>
                          <a:spcPct val="100000"/>
                        </a:lnSpc>
                        <a:spcBef>
                          <a:spcPts val="0"/>
                        </a:spcBef>
                        <a:spcAft>
                          <a:spcPts val="400"/>
                        </a:spcAft>
                        <a:buFont typeface="Arial" panose="020B0604020202020204" pitchFamily="34" charset="0"/>
                        <a:buChar char="•"/>
                      </a:pPr>
                      <a:r>
                        <a:rPr lang="en-US" sz="1200" dirty="0" smtClean="0"/>
                        <a:t>Multiple role for a particular staff, if staff is unreachable, it will cause undesired delay</a:t>
                      </a:r>
                    </a:p>
                    <a:p>
                      <a:pPr marL="171450" indent="-171450">
                        <a:lnSpc>
                          <a:spcPct val="100000"/>
                        </a:lnSpc>
                        <a:spcBef>
                          <a:spcPts val="0"/>
                        </a:spcBef>
                        <a:spcAft>
                          <a:spcPts val="400"/>
                        </a:spcAft>
                        <a:buFont typeface="Arial" panose="020B0604020202020204" pitchFamily="34" charset="0"/>
                        <a:buChar char="•"/>
                      </a:pPr>
                      <a:r>
                        <a:rPr lang="en-US" sz="1200" dirty="0" smtClean="0"/>
                        <a:t>Delay and missing shipment schedule , resulted in SG Lines make a loss to recover from the damages</a:t>
                      </a:r>
                    </a:p>
                    <a:p>
                      <a:pPr marL="171450" indent="-171450">
                        <a:lnSpc>
                          <a:spcPct val="100000"/>
                        </a:lnSpc>
                        <a:spcBef>
                          <a:spcPts val="0"/>
                        </a:spcBef>
                        <a:spcAft>
                          <a:spcPts val="400"/>
                        </a:spcAft>
                        <a:buFont typeface="Arial" panose="020B0604020202020204" pitchFamily="34" charset="0"/>
                        <a:buChar char="•"/>
                      </a:pPr>
                      <a:r>
                        <a:rPr lang="en-US" sz="1200" dirty="0" smtClean="0"/>
                        <a:t>Manual Calculation and update into SOS system</a:t>
                      </a:r>
                    </a:p>
                    <a:p>
                      <a:pPr marL="171450" indent="-171450">
                        <a:lnSpc>
                          <a:spcPct val="100000"/>
                        </a:lnSpc>
                        <a:spcBef>
                          <a:spcPts val="0"/>
                        </a:spcBef>
                        <a:spcAft>
                          <a:spcPts val="400"/>
                        </a:spcAft>
                        <a:buFont typeface="Arial" panose="020B0604020202020204" pitchFamily="34" charset="0"/>
                        <a:buChar char="•"/>
                      </a:pPr>
                      <a:r>
                        <a:rPr lang="en-US" sz="1200" dirty="0" smtClean="0"/>
                        <a:t>10% to 15% of unscheduled down time , even though it is mission critical system </a:t>
                      </a:r>
                    </a:p>
                    <a:p>
                      <a:pPr marL="171450" indent="-171450">
                        <a:lnSpc>
                          <a:spcPct val="100000"/>
                        </a:lnSpc>
                        <a:spcBef>
                          <a:spcPts val="0"/>
                        </a:spcBef>
                        <a:spcAft>
                          <a:spcPts val="400"/>
                        </a:spcAft>
                        <a:buFont typeface="Arial" panose="020B0604020202020204" pitchFamily="34" charset="0"/>
                        <a:buChar char="•"/>
                      </a:pPr>
                      <a:r>
                        <a:rPr lang="en-US" sz="1200" dirty="0" smtClean="0"/>
                        <a:t>Multiple integration with different system and underutilize artifacts</a:t>
                      </a:r>
                    </a:p>
                    <a:p>
                      <a:pPr marL="171450" indent="-171450">
                        <a:lnSpc>
                          <a:spcPct val="100000"/>
                        </a:lnSpc>
                        <a:spcBef>
                          <a:spcPts val="0"/>
                        </a:spcBef>
                        <a:spcAft>
                          <a:spcPts val="400"/>
                        </a:spcAft>
                        <a:buFont typeface="Arial" panose="020B0604020202020204" pitchFamily="34" charset="0"/>
                        <a:buChar char="•"/>
                      </a:pPr>
                      <a:r>
                        <a:rPr lang="en-US" sz="1200" dirty="0" smtClean="0"/>
                        <a:t>Some staff not willing to change to the new architecture redefinition</a:t>
                      </a:r>
                    </a:p>
                    <a:p>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SG" smtClean="0"/>
              <a:t>SWOT (2)</a:t>
            </a:r>
          </a:p>
        </p:txBody>
      </p:sp>
      <p:graphicFrame>
        <p:nvGraphicFramePr>
          <p:cNvPr id="7" name="Content Placeholder 6"/>
          <p:cNvGraphicFramePr>
            <a:graphicFrameLocks noGrp="1"/>
          </p:cNvGraphicFramePr>
          <p:nvPr>
            <p:ph sz="quarter" idx="1"/>
          </p:nvPr>
        </p:nvGraphicFramePr>
        <p:xfrm>
          <a:off x="457200" y="1219200"/>
          <a:ext cx="8229600" cy="1983119"/>
        </p:xfrm>
        <a:graphic>
          <a:graphicData uri="http://schemas.openxmlformats.org/drawingml/2006/table">
            <a:tbl>
              <a:tblPr firstRow="1" bandRow="1">
                <a:tableStyleId>{5C22544A-7EE6-4342-B048-85BDC9FD1C3A}</a:tableStyleId>
              </a:tblPr>
              <a:tblGrid>
                <a:gridCol w="4114800"/>
                <a:gridCol w="4114800"/>
              </a:tblGrid>
              <a:tr h="140960">
                <a:tc>
                  <a:txBody>
                    <a:bodyPr/>
                    <a:lstStyle/>
                    <a:p>
                      <a:r>
                        <a:rPr lang="en-US" sz="1200" dirty="0" smtClean="0"/>
                        <a:t>Opportunities</a:t>
                      </a:r>
                      <a:endParaRPr lang="en-US" sz="1200" dirty="0"/>
                    </a:p>
                  </a:txBody>
                  <a:tcPr/>
                </a:tc>
                <a:tc>
                  <a:txBody>
                    <a:bodyPr/>
                    <a:lstStyle/>
                    <a:p>
                      <a:r>
                        <a:rPr lang="en-US" sz="1200" dirty="0" smtClean="0"/>
                        <a:t>Weakness</a:t>
                      </a:r>
                      <a:endParaRPr lang="en-US" sz="1200" dirty="0"/>
                    </a:p>
                  </a:txBody>
                  <a:tcPr/>
                </a:tc>
              </a:tr>
              <a:tr h="1708799">
                <a:tc>
                  <a:txBody>
                    <a:bodyPr/>
                    <a:lstStyle/>
                    <a:p>
                      <a:pPr marL="171450" indent="-171450">
                        <a:lnSpc>
                          <a:spcPct val="150000"/>
                        </a:lnSpc>
                        <a:buFont typeface="Arial" panose="020B0604020202020204" pitchFamily="34" charset="0"/>
                        <a:buChar char="•"/>
                      </a:pPr>
                      <a:r>
                        <a:rPr lang="en-US" sz="1200" dirty="0" smtClean="0"/>
                        <a:t>Integration with port operators for optimization operation</a:t>
                      </a:r>
                    </a:p>
                    <a:p>
                      <a:pPr marL="171450" indent="-171450">
                        <a:lnSpc>
                          <a:spcPct val="150000"/>
                        </a:lnSpc>
                        <a:buFont typeface="Arial" panose="020B0604020202020204" pitchFamily="34" charset="0"/>
                        <a:buChar char="•"/>
                      </a:pPr>
                      <a:r>
                        <a:rPr lang="en-US" sz="1200" dirty="0" smtClean="0"/>
                        <a:t>Has website which gets 2000 hits per days (possible additional business)</a:t>
                      </a:r>
                    </a:p>
                    <a:p>
                      <a:endParaRPr lang="en-US" sz="1200" dirty="0"/>
                    </a:p>
                  </a:txBody>
                  <a:tcPr/>
                </a:tc>
                <a:tc>
                  <a:txBody>
                    <a:bodyPr/>
                    <a:lstStyle/>
                    <a:p>
                      <a:pPr marL="171450" indent="-171450">
                        <a:lnSpc>
                          <a:spcPct val="150000"/>
                        </a:lnSpc>
                        <a:buFont typeface="Arial" panose="020B0604020202020204" pitchFamily="34" charset="0"/>
                        <a:buChar char="•"/>
                      </a:pPr>
                      <a:r>
                        <a:rPr lang="en-US" sz="1200" dirty="0" smtClean="0"/>
                        <a:t>Decline in business due to global economic recession</a:t>
                      </a:r>
                    </a:p>
                    <a:p>
                      <a:pPr marL="171450" indent="-171450">
                        <a:lnSpc>
                          <a:spcPct val="150000"/>
                        </a:lnSpc>
                        <a:buFont typeface="Arial" panose="020B0604020202020204" pitchFamily="34" charset="0"/>
                        <a:buChar char="•"/>
                      </a:pPr>
                      <a:r>
                        <a:rPr lang="en-US" sz="1200" dirty="0" smtClean="0"/>
                        <a:t>Increase competition</a:t>
                      </a:r>
                    </a:p>
                    <a:p>
                      <a:pPr marL="171450" indent="-171450">
                        <a:lnSpc>
                          <a:spcPct val="150000"/>
                        </a:lnSpc>
                        <a:buFont typeface="Arial" panose="020B0604020202020204" pitchFamily="34" charset="0"/>
                        <a:buChar char="•"/>
                      </a:pPr>
                      <a:r>
                        <a:rPr lang="en-US" sz="1200" dirty="0" smtClean="0"/>
                        <a:t>Mission Critical System</a:t>
                      </a:r>
                    </a:p>
                    <a:p>
                      <a:pPr marL="171450" indent="-171450">
                        <a:lnSpc>
                          <a:spcPct val="150000"/>
                        </a:lnSpc>
                        <a:buFont typeface="Arial" panose="020B0604020202020204" pitchFamily="34" charset="0"/>
                        <a:buChar char="•"/>
                      </a:pPr>
                      <a:r>
                        <a:rPr lang="en-US" sz="1200" dirty="0" smtClean="0"/>
                        <a:t>New process and applications</a:t>
                      </a:r>
                    </a:p>
                    <a:p>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Group 3"/>
          <p:cNvGrpSpPr>
            <a:grpSpLocks/>
          </p:cNvGrpSpPr>
          <p:nvPr/>
        </p:nvGrpSpPr>
        <p:grpSpPr bwMode="auto">
          <a:xfrm>
            <a:off x="604838" y="836613"/>
            <a:ext cx="7926387" cy="5619750"/>
            <a:chOff x="591" y="542"/>
            <a:chExt cx="4572" cy="3241"/>
          </a:xfrm>
        </p:grpSpPr>
        <p:sp>
          <p:nvSpPr>
            <p:cNvPr id="31759" name="Rectangle 4"/>
            <p:cNvSpPr>
              <a:spLocks noChangeArrowheads="1"/>
            </p:cNvSpPr>
            <p:nvPr/>
          </p:nvSpPr>
          <p:spPr bwMode="auto">
            <a:xfrm rot="-5400000">
              <a:off x="2088" y="159"/>
              <a:ext cx="1577"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Internal Process</a:t>
              </a:r>
            </a:p>
          </p:txBody>
        </p:sp>
        <p:sp>
          <p:nvSpPr>
            <p:cNvPr id="31760" name="Rectangle 6"/>
            <p:cNvSpPr>
              <a:spLocks noChangeArrowheads="1"/>
            </p:cNvSpPr>
            <p:nvPr/>
          </p:nvSpPr>
          <p:spPr bwMode="auto">
            <a:xfrm rot="-5400000">
              <a:off x="2614" y="-914"/>
              <a:ext cx="526"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Customer</a:t>
              </a:r>
            </a:p>
          </p:txBody>
        </p:sp>
        <p:sp>
          <p:nvSpPr>
            <p:cNvPr id="31761" name="Text Box 7"/>
            <p:cNvSpPr txBox="1">
              <a:spLocks noChangeArrowheads="1"/>
            </p:cNvSpPr>
            <p:nvPr/>
          </p:nvSpPr>
          <p:spPr bwMode="auto">
            <a:xfrm>
              <a:off x="1872" y="1110"/>
              <a:ext cx="2139" cy="133"/>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Customer Value Proposition</a:t>
              </a:r>
            </a:p>
          </p:txBody>
        </p:sp>
        <p:sp>
          <p:nvSpPr>
            <p:cNvPr id="31762" name="Rectangle 8"/>
            <p:cNvSpPr>
              <a:spLocks noChangeArrowheads="1"/>
            </p:cNvSpPr>
            <p:nvPr/>
          </p:nvSpPr>
          <p:spPr bwMode="auto">
            <a:xfrm rot="-5400000">
              <a:off x="2604" y="-1471"/>
              <a:ext cx="546"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Financial</a:t>
              </a:r>
            </a:p>
          </p:txBody>
        </p:sp>
        <p:sp>
          <p:nvSpPr>
            <p:cNvPr id="31763" name="Text Box 9"/>
            <p:cNvSpPr txBox="1">
              <a:spLocks noChangeArrowheads="1"/>
            </p:cNvSpPr>
            <p:nvPr/>
          </p:nvSpPr>
          <p:spPr bwMode="auto">
            <a:xfrm>
              <a:off x="2265" y="542"/>
              <a:ext cx="1342" cy="132"/>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Long-Term Shareholder Value</a:t>
              </a:r>
            </a:p>
          </p:txBody>
        </p:sp>
        <p:sp>
          <p:nvSpPr>
            <p:cNvPr id="31764" name="Oval 10"/>
            <p:cNvSpPr>
              <a:spLocks noChangeArrowheads="1"/>
            </p:cNvSpPr>
            <p:nvPr/>
          </p:nvSpPr>
          <p:spPr bwMode="auto">
            <a:xfrm>
              <a:off x="1914" y="1372"/>
              <a:ext cx="55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Availability</a:t>
              </a:r>
            </a:p>
          </p:txBody>
        </p:sp>
        <p:sp>
          <p:nvSpPr>
            <p:cNvPr id="31765" name="Oval 11"/>
            <p:cNvSpPr>
              <a:spLocks noChangeArrowheads="1"/>
            </p:cNvSpPr>
            <p:nvPr/>
          </p:nvSpPr>
          <p:spPr bwMode="auto">
            <a:xfrm>
              <a:off x="873" y="1377"/>
              <a:ext cx="511"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Price</a:t>
              </a:r>
            </a:p>
          </p:txBody>
        </p:sp>
        <p:sp>
          <p:nvSpPr>
            <p:cNvPr id="31766" name="Oval 12"/>
            <p:cNvSpPr>
              <a:spLocks noChangeArrowheads="1"/>
            </p:cNvSpPr>
            <p:nvPr/>
          </p:nvSpPr>
          <p:spPr bwMode="auto">
            <a:xfrm>
              <a:off x="2480" y="1377"/>
              <a:ext cx="399"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Features</a:t>
              </a:r>
            </a:p>
          </p:txBody>
        </p:sp>
        <p:sp>
          <p:nvSpPr>
            <p:cNvPr id="31767" name="Oval 13"/>
            <p:cNvSpPr>
              <a:spLocks noChangeArrowheads="1"/>
            </p:cNvSpPr>
            <p:nvPr/>
          </p:nvSpPr>
          <p:spPr bwMode="auto">
            <a:xfrm>
              <a:off x="1407" y="1377"/>
              <a:ext cx="475"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Quality</a:t>
              </a:r>
            </a:p>
          </p:txBody>
        </p:sp>
        <p:sp>
          <p:nvSpPr>
            <p:cNvPr id="31768" name="Rectangle 15"/>
            <p:cNvSpPr>
              <a:spLocks noChangeArrowheads="1"/>
            </p:cNvSpPr>
            <p:nvPr/>
          </p:nvSpPr>
          <p:spPr bwMode="auto">
            <a:xfrm>
              <a:off x="2179" y="1750"/>
              <a:ext cx="1460" cy="1408"/>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1769" name="Rectangle 16"/>
            <p:cNvSpPr>
              <a:spLocks noChangeArrowheads="1"/>
            </p:cNvSpPr>
            <p:nvPr/>
          </p:nvSpPr>
          <p:spPr bwMode="auto">
            <a:xfrm>
              <a:off x="740" y="1750"/>
              <a:ext cx="1364" cy="1408"/>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1770" name="Oval 17"/>
            <p:cNvSpPr>
              <a:spLocks noChangeArrowheads="1"/>
            </p:cNvSpPr>
            <p:nvPr/>
          </p:nvSpPr>
          <p:spPr bwMode="auto">
            <a:xfrm>
              <a:off x="2415" y="816"/>
              <a:ext cx="155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Reduce operational cost</a:t>
              </a:r>
            </a:p>
          </p:txBody>
        </p:sp>
        <p:sp>
          <p:nvSpPr>
            <p:cNvPr id="31771" name="Oval 18"/>
            <p:cNvSpPr>
              <a:spLocks noChangeArrowheads="1"/>
            </p:cNvSpPr>
            <p:nvPr/>
          </p:nvSpPr>
          <p:spPr bwMode="auto">
            <a:xfrm>
              <a:off x="786" y="704"/>
              <a:ext cx="770" cy="336"/>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Maximize traditional revenue sources</a:t>
              </a:r>
            </a:p>
          </p:txBody>
        </p:sp>
        <p:sp>
          <p:nvSpPr>
            <p:cNvPr id="31772" name="Oval 19"/>
            <p:cNvSpPr>
              <a:spLocks noChangeArrowheads="1"/>
            </p:cNvSpPr>
            <p:nvPr/>
          </p:nvSpPr>
          <p:spPr bwMode="auto">
            <a:xfrm>
              <a:off x="4014" y="819"/>
              <a:ext cx="110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dirty="0">
                  <a:solidFill>
                    <a:srgbClr val="000000"/>
                  </a:solidFill>
                  <a:latin typeface="Gill Sans MT"/>
                </a:rPr>
                <a:t>Enhance customer value</a:t>
              </a:r>
            </a:p>
          </p:txBody>
        </p:sp>
        <p:sp>
          <p:nvSpPr>
            <p:cNvPr id="31773" name="Oval 20"/>
            <p:cNvSpPr>
              <a:spLocks noChangeArrowheads="1"/>
            </p:cNvSpPr>
            <p:nvPr/>
          </p:nvSpPr>
          <p:spPr bwMode="auto">
            <a:xfrm>
              <a:off x="1592" y="759"/>
              <a:ext cx="764" cy="2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Increase asset utilization</a:t>
              </a:r>
            </a:p>
          </p:txBody>
        </p:sp>
        <p:cxnSp>
          <p:nvCxnSpPr>
            <p:cNvPr id="31774" name="AutoShape 21"/>
            <p:cNvCxnSpPr>
              <a:cxnSpLocks noChangeShapeType="1"/>
              <a:stCxn id="31772" idx="1"/>
              <a:endCxn id="31763" idx="3"/>
            </p:cNvCxnSpPr>
            <p:nvPr/>
          </p:nvCxnSpPr>
          <p:spPr bwMode="auto">
            <a:xfrm rot="16200000" flipV="1">
              <a:off x="3777" y="438"/>
              <a:ext cx="227" cy="568"/>
            </a:xfrm>
            <a:prstGeom prst="curvedConnector2">
              <a:avLst/>
            </a:prstGeom>
            <a:noFill/>
            <a:ln w="3175">
              <a:solidFill>
                <a:srgbClr val="000000"/>
              </a:solidFill>
              <a:round/>
              <a:headEnd/>
              <a:tailEnd type="triangle" w="sm" len="med"/>
            </a:ln>
          </p:spPr>
        </p:cxnSp>
        <p:sp>
          <p:nvSpPr>
            <p:cNvPr id="31775" name="Rectangle 24"/>
            <p:cNvSpPr>
              <a:spLocks noChangeArrowheads="1"/>
            </p:cNvSpPr>
            <p:nvPr/>
          </p:nvSpPr>
          <p:spPr bwMode="auto">
            <a:xfrm rot="-5400000">
              <a:off x="2601" y="1222"/>
              <a:ext cx="551"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Learning and Growth</a:t>
              </a:r>
            </a:p>
          </p:txBody>
        </p:sp>
        <p:sp>
          <p:nvSpPr>
            <p:cNvPr id="31776" name="Oval 26"/>
            <p:cNvSpPr>
              <a:spLocks noChangeArrowheads="1"/>
            </p:cNvSpPr>
            <p:nvPr/>
          </p:nvSpPr>
          <p:spPr bwMode="auto">
            <a:xfrm>
              <a:off x="4032" y="3489"/>
              <a:ext cx="108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Relationship Capital</a:t>
              </a:r>
              <a:endParaRPr lang="en-US" sz="800">
                <a:solidFill>
                  <a:srgbClr val="000000"/>
                </a:solidFill>
                <a:latin typeface="Gill Sans MT"/>
              </a:endParaRPr>
            </a:p>
          </p:txBody>
        </p:sp>
        <p:sp>
          <p:nvSpPr>
            <p:cNvPr id="31777" name="Oval 27"/>
            <p:cNvSpPr>
              <a:spLocks noChangeArrowheads="1"/>
            </p:cNvSpPr>
            <p:nvPr/>
          </p:nvSpPr>
          <p:spPr bwMode="auto">
            <a:xfrm>
              <a:off x="948" y="3489"/>
              <a:ext cx="1016"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Human Capital</a:t>
              </a:r>
            </a:p>
          </p:txBody>
        </p:sp>
        <p:sp>
          <p:nvSpPr>
            <p:cNvPr id="31778" name="Oval 28"/>
            <p:cNvSpPr>
              <a:spLocks noChangeArrowheads="1"/>
            </p:cNvSpPr>
            <p:nvPr/>
          </p:nvSpPr>
          <p:spPr bwMode="auto">
            <a:xfrm>
              <a:off x="2987" y="3489"/>
              <a:ext cx="1005"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Intellectual Capital</a:t>
              </a:r>
            </a:p>
          </p:txBody>
        </p:sp>
        <p:sp>
          <p:nvSpPr>
            <p:cNvPr id="31779" name="Oval 29"/>
            <p:cNvSpPr>
              <a:spLocks noChangeArrowheads="1"/>
            </p:cNvSpPr>
            <p:nvPr/>
          </p:nvSpPr>
          <p:spPr bwMode="auto">
            <a:xfrm>
              <a:off x="2004" y="3489"/>
              <a:ext cx="939"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Information Capital</a:t>
              </a:r>
            </a:p>
          </p:txBody>
        </p:sp>
        <p:sp>
          <p:nvSpPr>
            <p:cNvPr id="31780" name="Text Box 31"/>
            <p:cNvSpPr txBox="1">
              <a:spLocks noChangeArrowheads="1"/>
            </p:cNvSpPr>
            <p:nvPr/>
          </p:nvSpPr>
          <p:spPr bwMode="auto">
            <a:xfrm>
              <a:off x="2316" y="1746"/>
              <a:ext cx="1227" cy="266"/>
            </a:xfrm>
            <a:prstGeom prst="rect">
              <a:avLst/>
            </a:prstGeom>
            <a:noFill/>
            <a:ln w="9525">
              <a:noFill/>
              <a:miter lim="800000"/>
              <a:headEnd/>
              <a:tailEnd/>
            </a:ln>
          </p:spPr>
          <p:txBody>
            <a:bodyPr>
              <a:spAutoFit/>
            </a:bodyPr>
            <a:lstStyle/>
            <a:p>
              <a:pPr algn="ctr">
                <a:spcBef>
                  <a:spcPct val="50000"/>
                </a:spcBef>
              </a:pPr>
              <a:r>
                <a:rPr lang="en-US" sz="1200" b="1"/>
                <a:t>Customer Management Process</a:t>
              </a:r>
            </a:p>
          </p:txBody>
        </p:sp>
        <p:sp>
          <p:nvSpPr>
            <p:cNvPr id="31781" name="Text Box 32"/>
            <p:cNvSpPr txBox="1">
              <a:spLocks noChangeArrowheads="1"/>
            </p:cNvSpPr>
            <p:nvPr/>
          </p:nvSpPr>
          <p:spPr bwMode="auto">
            <a:xfrm>
              <a:off x="816" y="1740"/>
              <a:ext cx="1102" cy="266"/>
            </a:xfrm>
            <a:prstGeom prst="rect">
              <a:avLst/>
            </a:prstGeom>
            <a:noFill/>
            <a:ln w="9525">
              <a:noFill/>
              <a:miter lim="800000"/>
              <a:headEnd/>
              <a:tailEnd/>
            </a:ln>
          </p:spPr>
          <p:txBody>
            <a:bodyPr>
              <a:spAutoFit/>
            </a:bodyPr>
            <a:lstStyle/>
            <a:p>
              <a:pPr algn="ctr">
                <a:spcBef>
                  <a:spcPct val="50000"/>
                </a:spcBef>
              </a:pPr>
              <a:r>
                <a:rPr lang="en-US" sz="1200" b="1"/>
                <a:t>Operational Management Process</a:t>
              </a:r>
            </a:p>
          </p:txBody>
        </p:sp>
        <p:sp>
          <p:nvSpPr>
            <p:cNvPr id="31782" name="Oval 33"/>
            <p:cNvSpPr>
              <a:spLocks noChangeArrowheads="1"/>
            </p:cNvSpPr>
            <p:nvPr/>
          </p:nvSpPr>
          <p:spPr bwMode="auto">
            <a:xfrm>
              <a:off x="880" y="2063"/>
              <a:ext cx="1110" cy="336"/>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Provide premium service to delight and retain valuable customers</a:t>
              </a:r>
            </a:p>
          </p:txBody>
        </p:sp>
        <p:sp>
          <p:nvSpPr>
            <p:cNvPr id="31783" name="Oval 34"/>
            <p:cNvSpPr>
              <a:spLocks noChangeArrowheads="1"/>
            </p:cNvSpPr>
            <p:nvPr/>
          </p:nvSpPr>
          <p:spPr bwMode="auto">
            <a:xfrm>
              <a:off x="821" y="2482"/>
              <a:ext cx="1216" cy="337"/>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Maximize efficiency and quality of business processes</a:t>
              </a:r>
            </a:p>
          </p:txBody>
        </p:sp>
        <p:sp>
          <p:nvSpPr>
            <p:cNvPr id="31784" name="Oval 35"/>
            <p:cNvSpPr>
              <a:spLocks noChangeArrowheads="1"/>
            </p:cNvSpPr>
            <p:nvPr/>
          </p:nvSpPr>
          <p:spPr bwMode="auto">
            <a:xfrm>
              <a:off x="880" y="2967"/>
              <a:ext cx="111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Risk Management</a:t>
              </a:r>
            </a:p>
          </p:txBody>
        </p:sp>
        <p:grpSp>
          <p:nvGrpSpPr>
            <p:cNvPr id="31785" name="Group 36"/>
            <p:cNvGrpSpPr>
              <a:grpSpLocks/>
            </p:cNvGrpSpPr>
            <p:nvPr/>
          </p:nvGrpSpPr>
          <p:grpSpPr bwMode="auto">
            <a:xfrm>
              <a:off x="2237" y="2144"/>
              <a:ext cx="1352" cy="802"/>
              <a:chOff x="2237" y="2144"/>
              <a:chExt cx="1352" cy="802"/>
            </a:xfrm>
          </p:grpSpPr>
          <p:sp>
            <p:nvSpPr>
              <p:cNvPr id="31786" name="Oval 37"/>
              <p:cNvSpPr>
                <a:spLocks noChangeArrowheads="1"/>
              </p:cNvSpPr>
              <p:nvPr/>
            </p:nvSpPr>
            <p:spPr bwMode="auto">
              <a:xfrm>
                <a:off x="2237" y="2144"/>
                <a:ext cx="1352" cy="2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Consistently deliver the full value proposition</a:t>
                </a:r>
              </a:p>
            </p:txBody>
          </p:sp>
          <p:sp>
            <p:nvSpPr>
              <p:cNvPr id="31787" name="Oval 38"/>
              <p:cNvSpPr>
                <a:spLocks noChangeArrowheads="1"/>
              </p:cNvSpPr>
              <p:nvPr/>
            </p:nvSpPr>
            <p:spPr bwMode="auto">
              <a:xfrm>
                <a:off x="2237" y="2500"/>
                <a:ext cx="135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Maintain existing relationships</a:t>
                </a:r>
              </a:p>
            </p:txBody>
          </p:sp>
          <p:sp>
            <p:nvSpPr>
              <p:cNvPr id="31788" name="Oval 39"/>
              <p:cNvSpPr>
                <a:spLocks noChangeArrowheads="1"/>
              </p:cNvSpPr>
              <p:nvPr/>
            </p:nvSpPr>
            <p:spPr bwMode="auto">
              <a:xfrm>
                <a:off x="2237" y="2722"/>
                <a:ext cx="1352" cy="224"/>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Identify and recognize high-potential relationships</a:t>
                </a:r>
              </a:p>
            </p:txBody>
          </p:sp>
        </p:grpSp>
      </p:grpSp>
      <p:cxnSp>
        <p:nvCxnSpPr>
          <p:cNvPr id="31746" name="AutoShape 21"/>
          <p:cNvCxnSpPr>
            <a:cxnSpLocks noChangeShapeType="1"/>
            <a:stCxn id="31770" idx="7"/>
          </p:cNvCxnSpPr>
          <p:nvPr/>
        </p:nvCxnSpPr>
        <p:spPr bwMode="auto">
          <a:xfrm rot="16200000" flipV="1">
            <a:off x="5684838" y="960438"/>
            <a:ext cx="274637" cy="484187"/>
          </a:xfrm>
          <a:prstGeom prst="curvedConnector2">
            <a:avLst/>
          </a:prstGeom>
          <a:noFill/>
          <a:ln w="3175">
            <a:solidFill>
              <a:srgbClr val="000000"/>
            </a:solidFill>
            <a:round/>
            <a:headEnd/>
            <a:tailEnd type="triangle" w="sm" len="med"/>
          </a:ln>
        </p:spPr>
      </p:cxnSp>
      <p:cxnSp>
        <p:nvCxnSpPr>
          <p:cNvPr id="31747" name="AutoShape 21"/>
          <p:cNvCxnSpPr>
            <a:cxnSpLocks noChangeShapeType="1"/>
            <a:stCxn id="31773" idx="7"/>
          </p:cNvCxnSpPr>
          <p:nvPr/>
        </p:nvCxnSpPr>
        <p:spPr bwMode="auto">
          <a:xfrm rot="5400000" flipH="1" flipV="1">
            <a:off x="3520281" y="981869"/>
            <a:ext cx="238125" cy="338138"/>
          </a:xfrm>
          <a:prstGeom prst="curvedConnector2">
            <a:avLst/>
          </a:prstGeom>
          <a:noFill/>
          <a:ln w="3175">
            <a:solidFill>
              <a:srgbClr val="000000"/>
            </a:solidFill>
            <a:round/>
            <a:headEnd/>
            <a:tailEnd type="triangle" w="sm" len="med"/>
          </a:ln>
        </p:spPr>
      </p:cxnSp>
      <p:cxnSp>
        <p:nvCxnSpPr>
          <p:cNvPr id="31748" name="AutoShape 21"/>
          <p:cNvCxnSpPr>
            <a:cxnSpLocks noChangeShapeType="1"/>
            <a:stCxn id="31771" idx="7"/>
            <a:endCxn id="31763" idx="1"/>
          </p:cNvCxnSpPr>
          <p:nvPr/>
        </p:nvCxnSpPr>
        <p:spPr bwMode="auto">
          <a:xfrm rot="5400000" flipH="1" flipV="1">
            <a:off x="2668588" y="365125"/>
            <a:ext cx="252412" cy="1423988"/>
          </a:xfrm>
          <a:prstGeom prst="curvedConnector2">
            <a:avLst/>
          </a:prstGeom>
          <a:noFill/>
          <a:ln w="3175">
            <a:solidFill>
              <a:srgbClr val="000000"/>
            </a:solidFill>
            <a:round/>
            <a:headEnd/>
            <a:tailEnd type="triangle" w="sm" len="med"/>
          </a:ln>
        </p:spPr>
      </p:cxnSp>
      <p:sp>
        <p:nvSpPr>
          <p:cNvPr id="31749" name="Oval 10"/>
          <p:cNvSpPr>
            <a:spLocks noChangeArrowheads="1"/>
          </p:cNvSpPr>
          <p:nvPr/>
        </p:nvSpPr>
        <p:spPr bwMode="auto">
          <a:xfrm>
            <a:off x="6016625" y="2284413"/>
            <a:ext cx="954088" cy="19367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Service</a:t>
            </a:r>
          </a:p>
        </p:txBody>
      </p:sp>
      <p:sp>
        <p:nvSpPr>
          <p:cNvPr id="31750" name="Oval 12"/>
          <p:cNvSpPr>
            <a:spLocks noChangeArrowheads="1"/>
          </p:cNvSpPr>
          <p:nvPr/>
        </p:nvSpPr>
        <p:spPr bwMode="auto">
          <a:xfrm>
            <a:off x="7048500" y="2284413"/>
            <a:ext cx="836613" cy="19526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Partnership</a:t>
            </a:r>
          </a:p>
        </p:txBody>
      </p:sp>
      <p:sp>
        <p:nvSpPr>
          <p:cNvPr id="31751" name="Text Box 7"/>
          <p:cNvSpPr txBox="1">
            <a:spLocks noChangeArrowheads="1"/>
          </p:cNvSpPr>
          <p:nvPr/>
        </p:nvSpPr>
        <p:spPr bwMode="auto">
          <a:xfrm>
            <a:off x="1044575" y="2538413"/>
            <a:ext cx="3708400" cy="230187"/>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Product / Service Attributes</a:t>
            </a:r>
          </a:p>
        </p:txBody>
      </p:sp>
      <p:sp>
        <p:nvSpPr>
          <p:cNvPr id="31752" name="Text Box 7"/>
          <p:cNvSpPr txBox="1">
            <a:spLocks noChangeArrowheads="1"/>
          </p:cNvSpPr>
          <p:nvPr/>
        </p:nvSpPr>
        <p:spPr bwMode="auto">
          <a:xfrm>
            <a:off x="5111750" y="2549525"/>
            <a:ext cx="3708400" cy="231775"/>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Relationship</a:t>
            </a:r>
          </a:p>
        </p:txBody>
      </p:sp>
      <p:sp>
        <p:nvSpPr>
          <p:cNvPr id="31753" name="Rectangle 14"/>
          <p:cNvSpPr>
            <a:spLocks noChangeArrowheads="1"/>
          </p:cNvSpPr>
          <p:nvPr/>
        </p:nvSpPr>
        <p:spPr bwMode="auto">
          <a:xfrm>
            <a:off x="6011863" y="2924175"/>
            <a:ext cx="2447925" cy="2447925"/>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1754" name="Text Box 30"/>
          <p:cNvSpPr txBox="1">
            <a:spLocks noChangeArrowheads="1"/>
          </p:cNvSpPr>
          <p:nvPr/>
        </p:nvSpPr>
        <p:spPr bwMode="auto">
          <a:xfrm>
            <a:off x="6296025" y="2924175"/>
            <a:ext cx="1779588" cy="739775"/>
          </a:xfrm>
          <a:prstGeom prst="rect">
            <a:avLst/>
          </a:prstGeom>
          <a:noFill/>
          <a:ln w="9525">
            <a:noFill/>
            <a:miter lim="800000"/>
            <a:headEnd/>
            <a:tailEnd/>
          </a:ln>
        </p:spPr>
        <p:txBody>
          <a:bodyPr>
            <a:spAutoFit/>
          </a:bodyPr>
          <a:lstStyle/>
          <a:p>
            <a:pPr algn="ctr">
              <a:spcBef>
                <a:spcPct val="50000"/>
              </a:spcBef>
            </a:pPr>
            <a:r>
              <a:rPr lang="en-US" sz="1200" b="1"/>
              <a:t>Regulatory and Social Processes</a:t>
            </a:r>
          </a:p>
          <a:p>
            <a:pPr algn="ctr">
              <a:spcBef>
                <a:spcPct val="50000"/>
              </a:spcBef>
            </a:pPr>
            <a:endParaRPr lang="en-US" sz="1200" b="1"/>
          </a:p>
        </p:txBody>
      </p:sp>
      <p:sp>
        <p:nvSpPr>
          <p:cNvPr id="31755" name="Oval 41"/>
          <p:cNvSpPr>
            <a:spLocks noChangeArrowheads="1"/>
          </p:cNvSpPr>
          <p:nvPr/>
        </p:nvSpPr>
        <p:spPr bwMode="auto">
          <a:xfrm>
            <a:off x="6037263" y="3570288"/>
            <a:ext cx="2338387" cy="3905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Working environment (Safety and Health)</a:t>
            </a:r>
          </a:p>
        </p:txBody>
      </p:sp>
      <p:sp>
        <p:nvSpPr>
          <p:cNvPr id="31756" name="Oval 42"/>
          <p:cNvSpPr>
            <a:spLocks noChangeArrowheads="1"/>
          </p:cNvSpPr>
          <p:nvPr/>
        </p:nvSpPr>
        <p:spPr bwMode="auto">
          <a:xfrm>
            <a:off x="6073775" y="4368800"/>
            <a:ext cx="2341563" cy="195263"/>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Employment</a:t>
            </a:r>
          </a:p>
        </p:txBody>
      </p:sp>
      <p:sp>
        <p:nvSpPr>
          <p:cNvPr id="31757" name="Oval 43"/>
          <p:cNvSpPr>
            <a:spLocks noChangeArrowheads="1"/>
          </p:cNvSpPr>
          <p:nvPr/>
        </p:nvSpPr>
        <p:spPr bwMode="auto">
          <a:xfrm>
            <a:off x="6073775" y="4946650"/>
            <a:ext cx="2341563" cy="195263"/>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Community</a:t>
            </a:r>
          </a:p>
        </p:txBody>
      </p:sp>
      <p:sp>
        <p:nvSpPr>
          <p:cNvPr id="31758" name="Title 1"/>
          <p:cNvSpPr txBox="1">
            <a:spLocks/>
          </p:cNvSpPr>
          <p:nvPr/>
        </p:nvSpPr>
        <p:spPr bwMode="auto">
          <a:xfrm>
            <a:off x="457200" y="152400"/>
            <a:ext cx="8229600" cy="990600"/>
          </a:xfrm>
          <a:prstGeom prst="rect">
            <a:avLst/>
          </a:prstGeom>
          <a:noFill/>
          <a:ln w="9525">
            <a:noFill/>
            <a:miter lim="800000"/>
            <a:headEnd/>
            <a:tailEnd/>
          </a:ln>
        </p:spPr>
        <p:txBody>
          <a:bodyPr/>
          <a:lstStyle/>
          <a:p>
            <a:r>
              <a:rPr lang="en-SG" sz="3200">
                <a:solidFill>
                  <a:schemeClr val="tx2"/>
                </a:solidFill>
                <a:latin typeface="Bookman Old Style" pitchFamily="18" charset="0"/>
              </a:rPr>
              <a:t>Strategy Map</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3" name="Group 3"/>
          <p:cNvGrpSpPr>
            <a:grpSpLocks/>
          </p:cNvGrpSpPr>
          <p:nvPr/>
        </p:nvGrpSpPr>
        <p:grpSpPr bwMode="auto">
          <a:xfrm>
            <a:off x="1697038" y="862013"/>
            <a:ext cx="4114800" cy="5113337"/>
            <a:chOff x="590" y="542"/>
            <a:chExt cx="2373" cy="2949"/>
          </a:xfrm>
        </p:grpSpPr>
        <p:sp>
          <p:nvSpPr>
            <p:cNvPr id="33815" name="Rectangle 8"/>
            <p:cNvSpPr>
              <a:spLocks noChangeArrowheads="1"/>
            </p:cNvSpPr>
            <p:nvPr/>
          </p:nvSpPr>
          <p:spPr bwMode="auto">
            <a:xfrm rot="-5400000">
              <a:off x="863" y="270"/>
              <a:ext cx="1827" cy="23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816" name="Rectangle 15"/>
            <p:cNvSpPr>
              <a:spLocks noChangeArrowheads="1"/>
            </p:cNvSpPr>
            <p:nvPr/>
          </p:nvSpPr>
          <p:spPr bwMode="auto">
            <a:xfrm>
              <a:off x="590" y="2467"/>
              <a:ext cx="2373" cy="1024"/>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grpSp>
      <p:sp>
        <p:nvSpPr>
          <p:cNvPr id="33794" name="Text Box 9"/>
          <p:cNvSpPr txBox="1">
            <a:spLocks noChangeArrowheads="1"/>
          </p:cNvSpPr>
          <p:nvPr/>
        </p:nvSpPr>
        <p:spPr bwMode="auto">
          <a:xfrm>
            <a:off x="2663825" y="898525"/>
            <a:ext cx="2325688" cy="228600"/>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Services (Vertical)</a:t>
            </a:r>
          </a:p>
        </p:txBody>
      </p:sp>
      <p:sp>
        <p:nvSpPr>
          <p:cNvPr id="2" name="TextBox 1"/>
          <p:cNvSpPr txBox="1"/>
          <p:nvPr/>
        </p:nvSpPr>
        <p:spPr>
          <a:xfrm>
            <a:off x="2426328"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Online order Submission</a:t>
            </a:r>
          </a:p>
        </p:txBody>
      </p:sp>
      <p:sp>
        <p:nvSpPr>
          <p:cNvPr id="33796" name="Rectangle 8"/>
          <p:cNvSpPr>
            <a:spLocks noChangeArrowheads="1"/>
          </p:cNvSpPr>
          <p:nvPr/>
        </p:nvSpPr>
        <p:spPr bwMode="auto">
          <a:xfrm rot="-5400000">
            <a:off x="5371307" y="2045493"/>
            <a:ext cx="3168650" cy="849313"/>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797" name="Left Arrow 2"/>
          <p:cNvSpPr>
            <a:spLocks noChangeArrowheads="1"/>
          </p:cNvSpPr>
          <p:nvPr/>
        </p:nvSpPr>
        <p:spPr bwMode="auto">
          <a:xfrm>
            <a:off x="5810250" y="2085975"/>
            <a:ext cx="720725" cy="647700"/>
          </a:xfrm>
          <a:prstGeom prst="leftArrow">
            <a:avLst>
              <a:gd name="adj1" fmla="val 50000"/>
              <a:gd name="adj2" fmla="val 50074"/>
            </a:avLst>
          </a:prstGeom>
          <a:gradFill rotWithShape="0">
            <a:gsLst>
              <a:gs pos="0">
                <a:srgbClr val="FFFFFF"/>
              </a:gs>
              <a:gs pos="100000">
                <a:srgbClr val="FFFF99"/>
              </a:gs>
            </a:gsLst>
            <a:path path="rect">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798" name="Rectangle 8"/>
          <p:cNvSpPr>
            <a:spLocks noChangeArrowheads="1"/>
          </p:cNvSpPr>
          <p:nvPr/>
        </p:nvSpPr>
        <p:spPr bwMode="auto">
          <a:xfrm rot="-5400000">
            <a:off x="6080125" y="4673601"/>
            <a:ext cx="1774825" cy="825500"/>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3799" name="Left Arrow 49"/>
          <p:cNvSpPr>
            <a:spLocks noChangeArrowheads="1"/>
          </p:cNvSpPr>
          <p:nvPr/>
        </p:nvSpPr>
        <p:spPr bwMode="auto">
          <a:xfrm>
            <a:off x="5811838" y="4819650"/>
            <a:ext cx="742950" cy="647700"/>
          </a:xfrm>
          <a:prstGeom prst="leftArrow">
            <a:avLst>
              <a:gd name="adj1" fmla="val 50000"/>
              <a:gd name="adj2" fmla="val 50072"/>
            </a:avLst>
          </a:prstGeom>
          <a:gradFill rotWithShape="0">
            <a:gsLst>
              <a:gs pos="0">
                <a:srgbClr val="FFFFFF"/>
              </a:gs>
              <a:gs pos="100000">
                <a:srgbClr val="CCCCFF"/>
              </a:gs>
            </a:gsLst>
            <a:path path="rect">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55" name="TextBox 54"/>
          <p:cNvSpPr txBox="1"/>
          <p:nvPr/>
        </p:nvSpPr>
        <p:spPr>
          <a:xfrm>
            <a:off x="3168235" y="1365443"/>
            <a:ext cx="460800"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Order status checking</a:t>
            </a:r>
          </a:p>
        </p:txBody>
      </p:sp>
      <p:sp>
        <p:nvSpPr>
          <p:cNvPr id="57" name="TextBox 56"/>
          <p:cNvSpPr txBox="1"/>
          <p:nvPr/>
        </p:nvSpPr>
        <p:spPr>
          <a:xfrm>
            <a:off x="3909277"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Integration with Procurement system</a:t>
            </a:r>
          </a:p>
        </p:txBody>
      </p:sp>
      <p:sp>
        <p:nvSpPr>
          <p:cNvPr id="58" name="TextBox 57"/>
          <p:cNvSpPr txBox="1"/>
          <p:nvPr/>
        </p:nvSpPr>
        <p:spPr>
          <a:xfrm>
            <a:off x="4651185"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Port operator management</a:t>
            </a:r>
          </a:p>
        </p:txBody>
      </p:sp>
      <p:sp>
        <p:nvSpPr>
          <p:cNvPr id="33803" name="TextBox 3"/>
          <p:cNvSpPr txBox="1">
            <a:spLocks noChangeArrowheads="1"/>
          </p:cNvSpPr>
          <p:nvPr/>
        </p:nvSpPr>
        <p:spPr bwMode="auto">
          <a:xfrm>
            <a:off x="1841500" y="3309938"/>
            <a:ext cx="1184275" cy="522287"/>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Order</a:t>
            </a:r>
            <a:r>
              <a:rPr lang="en-US">
                <a:latin typeface="Gill Sans MT"/>
              </a:rPr>
              <a:t> </a:t>
            </a:r>
            <a:r>
              <a:rPr lang="en-US" sz="1000" b="1">
                <a:solidFill>
                  <a:srgbClr val="000000"/>
                </a:solidFill>
                <a:latin typeface="Gill Sans MT"/>
              </a:rPr>
              <a:t>processing</a:t>
            </a:r>
          </a:p>
        </p:txBody>
      </p:sp>
      <p:sp>
        <p:nvSpPr>
          <p:cNvPr id="33804" name="Text Box 9"/>
          <p:cNvSpPr txBox="1">
            <a:spLocks noChangeArrowheads="1"/>
          </p:cNvSpPr>
          <p:nvPr/>
        </p:nvSpPr>
        <p:spPr bwMode="auto">
          <a:xfrm>
            <a:off x="2663825" y="2949575"/>
            <a:ext cx="2325688" cy="228600"/>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Services (Horizontal)</a:t>
            </a:r>
          </a:p>
        </p:txBody>
      </p:sp>
      <p:sp>
        <p:nvSpPr>
          <p:cNvPr id="33805" name="TextBox 59"/>
          <p:cNvSpPr txBox="1">
            <a:spLocks noChangeArrowheads="1"/>
          </p:cNvSpPr>
          <p:nvPr/>
        </p:nvSpPr>
        <p:spPr bwMode="auto">
          <a:xfrm>
            <a:off x="3200400" y="3309938"/>
            <a:ext cx="1106488" cy="522287"/>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Vessel and container management</a:t>
            </a:r>
          </a:p>
        </p:txBody>
      </p:sp>
      <p:sp>
        <p:nvSpPr>
          <p:cNvPr id="33806" name="TextBox 60"/>
          <p:cNvSpPr txBox="1">
            <a:spLocks noChangeArrowheads="1"/>
          </p:cNvSpPr>
          <p:nvPr/>
        </p:nvSpPr>
        <p:spPr bwMode="auto">
          <a:xfrm>
            <a:off x="4560888" y="3311525"/>
            <a:ext cx="1106487" cy="520700"/>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Summary reports generation</a:t>
            </a:r>
          </a:p>
        </p:txBody>
      </p:sp>
      <p:sp>
        <p:nvSpPr>
          <p:cNvPr id="33807" name="TextBox 61"/>
          <p:cNvSpPr txBox="1">
            <a:spLocks noChangeArrowheads="1"/>
          </p:cNvSpPr>
          <p:nvPr/>
        </p:nvSpPr>
        <p:spPr bwMode="auto">
          <a:xfrm>
            <a:off x="1816100" y="431800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Information Technology management</a:t>
            </a:r>
          </a:p>
        </p:txBody>
      </p:sp>
      <p:sp>
        <p:nvSpPr>
          <p:cNvPr id="33808" name="TextBox 62"/>
          <p:cNvSpPr txBox="1">
            <a:spLocks noChangeArrowheads="1"/>
          </p:cNvSpPr>
          <p:nvPr/>
        </p:nvSpPr>
        <p:spPr bwMode="auto">
          <a:xfrm>
            <a:off x="3200400" y="432435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Human resource management</a:t>
            </a:r>
          </a:p>
        </p:txBody>
      </p:sp>
      <p:sp>
        <p:nvSpPr>
          <p:cNvPr id="33809" name="TextBox 63"/>
          <p:cNvSpPr txBox="1">
            <a:spLocks noChangeArrowheads="1"/>
          </p:cNvSpPr>
          <p:nvPr/>
        </p:nvSpPr>
        <p:spPr bwMode="auto">
          <a:xfrm>
            <a:off x="4583113" y="4324350"/>
            <a:ext cx="1106487"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Organization &amp; development</a:t>
            </a:r>
          </a:p>
        </p:txBody>
      </p:sp>
      <p:sp>
        <p:nvSpPr>
          <p:cNvPr id="33810" name="TextBox 64"/>
          <p:cNvSpPr txBox="1">
            <a:spLocks noChangeArrowheads="1"/>
          </p:cNvSpPr>
          <p:nvPr/>
        </p:nvSpPr>
        <p:spPr bwMode="auto">
          <a:xfrm>
            <a:off x="1816100" y="514350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Finance</a:t>
            </a:r>
          </a:p>
        </p:txBody>
      </p:sp>
      <p:sp>
        <p:nvSpPr>
          <p:cNvPr id="33811" name="TextBox 65"/>
          <p:cNvSpPr txBox="1">
            <a:spLocks noChangeArrowheads="1"/>
          </p:cNvSpPr>
          <p:nvPr/>
        </p:nvSpPr>
        <p:spPr bwMode="auto">
          <a:xfrm>
            <a:off x="3200400" y="5140325"/>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Administrative services</a:t>
            </a:r>
          </a:p>
        </p:txBody>
      </p:sp>
      <p:sp>
        <p:nvSpPr>
          <p:cNvPr id="33812" name="TextBox 5"/>
          <p:cNvSpPr txBox="1">
            <a:spLocks noChangeArrowheads="1"/>
          </p:cNvSpPr>
          <p:nvPr/>
        </p:nvSpPr>
        <p:spPr bwMode="auto">
          <a:xfrm>
            <a:off x="6632575" y="1203325"/>
            <a:ext cx="646113" cy="2611438"/>
          </a:xfrm>
          <a:prstGeom prst="rect">
            <a:avLst/>
          </a:prstGeom>
          <a:noFill/>
          <a:ln w="9525">
            <a:noFill/>
            <a:miter lim="800000"/>
            <a:headEnd/>
            <a:tailEnd/>
          </a:ln>
        </p:spPr>
        <p:txBody>
          <a:bodyPr vert="eaVert">
            <a:spAutoFit/>
          </a:bodyPr>
          <a:lstStyle/>
          <a:p>
            <a:r>
              <a:rPr lang="en-US" sz="1000" b="1">
                <a:solidFill>
                  <a:srgbClr val="000000"/>
                </a:solidFill>
                <a:latin typeface="Gill Sans MT"/>
              </a:rPr>
              <a:t>External: Customers, Port Operators, Tow head operators, Sales team, Order processing </a:t>
            </a:r>
            <a:r>
              <a:rPr lang="en-US" altLang="zh-CN" sz="1000" b="1">
                <a:solidFill>
                  <a:srgbClr val="000000"/>
                </a:solidFill>
                <a:latin typeface="Gill Sans MT"/>
                <a:cs typeface="华文新魏"/>
              </a:rPr>
              <a:t>team</a:t>
            </a:r>
            <a:endParaRPr lang="en-US" sz="1000" b="1">
              <a:solidFill>
                <a:srgbClr val="000000"/>
              </a:solidFill>
              <a:latin typeface="Gill Sans MT"/>
            </a:endParaRPr>
          </a:p>
        </p:txBody>
      </p:sp>
      <p:sp>
        <p:nvSpPr>
          <p:cNvPr id="33813" name="TextBox 75"/>
          <p:cNvSpPr txBox="1">
            <a:spLocks noChangeArrowheads="1"/>
          </p:cNvSpPr>
          <p:nvPr/>
        </p:nvSpPr>
        <p:spPr bwMode="auto">
          <a:xfrm>
            <a:off x="6786563" y="4324350"/>
            <a:ext cx="338137" cy="1531938"/>
          </a:xfrm>
          <a:prstGeom prst="rect">
            <a:avLst/>
          </a:prstGeom>
          <a:noFill/>
          <a:ln w="9525">
            <a:noFill/>
            <a:miter lim="800000"/>
            <a:headEnd/>
            <a:tailEnd/>
          </a:ln>
        </p:spPr>
        <p:txBody>
          <a:bodyPr vert="eaVert">
            <a:spAutoFit/>
          </a:bodyPr>
          <a:lstStyle/>
          <a:p>
            <a:r>
              <a:rPr lang="en-US" sz="1000" b="1">
                <a:solidFill>
                  <a:srgbClr val="000000"/>
                </a:solidFill>
                <a:latin typeface="Gill Sans MT"/>
              </a:rPr>
              <a:t>Internal: SGLines Staff</a:t>
            </a:r>
          </a:p>
        </p:txBody>
      </p:sp>
      <p:sp>
        <p:nvSpPr>
          <p:cNvPr id="33814" name="Title 1"/>
          <p:cNvSpPr txBox="1">
            <a:spLocks/>
          </p:cNvSpPr>
          <p:nvPr/>
        </p:nvSpPr>
        <p:spPr bwMode="auto">
          <a:xfrm>
            <a:off x="457200" y="152400"/>
            <a:ext cx="8229600" cy="990600"/>
          </a:xfrm>
          <a:prstGeom prst="rect">
            <a:avLst/>
          </a:prstGeom>
          <a:noFill/>
          <a:ln w="9525">
            <a:noFill/>
            <a:miter lim="800000"/>
            <a:headEnd/>
            <a:tailEnd/>
          </a:ln>
        </p:spPr>
        <p:txBody>
          <a:bodyPr/>
          <a:lstStyle/>
          <a:p>
            <a:r>
              <a:rPr lang="en-SG" sz="3200">
                <a:solidFill>
                  <a:schemeClr val="tx2"/>
                </a:solidFill>
                <a:latin typeface="Bookman Old Style" pitchFamily="18" charset="0"/>
              </a:rPr>
              <a:t>Business Reference Model</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Up Arrow 5"/>
          <p:cNvSpPr>
            <a:spLocks noChangeArrowheads="1"/>
          </p:cNvSpPr>
          <p:nvPr/>
        </p:nvSpPr>
        <p:spPr bwMode="auto">
          <a:xfrm>
            <a:off x="3725863" y="341313"/>
            <a:ext cx="1871662" cy="6459537"/>
          </a:xfrm>
          <a:prstGeom prst="upArrow">
            <a:avLst>
              <a:gd name="adj1" fmla="val 50000"/>
              <a:gd name="adj2" fmla="val 50011"/>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42" name="Right Triangle 6"/>
          <p:cNvSpPr>
            <a:spLocks noChangeArrowheads="1"/>
          </p:cNvSpPr>
          <p:nvPr/>
        </p:nvSpPr>
        <p:spPr bwMode="auto">
          <a:xfrm>
            <a:off x="4751388" y="779463"/>
            <a:ext cx="1944687" cy="2232025"/>
          </a:xfrm>
          <a:prstGeom prst="rtTriangle">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 name="Trapezoid 2"/>
          <p:cNvSpPr/>
          <p:nvPr/>
        </p:nvSpPr>
        <p:spPr bwMode="auto">
          <a:xfrm>
            <a:off x="1763713" y="3294063"/>
            <a:ext cx="5761037" cy="1173162"/>
          </a:xfrm>
          <a:prstGeom prst="trapezoid">
            <a:avLst>
              <a:gd name="adj" fmla="val 66135"/>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a:extLst/>
        </p:spPr>
        <p:txBody>
          <a:bodyPr lIns="92064" tIns="46033" rIns="92064" bIns="46033"/>
          <a:lstStyle/>
          <a:p>
            <a:pPr algn="ctr" defTabSz="762000" eaLnBrk="0" fontAlgn="auto" hangingPunct="0">
              <a:spcBef>
                <a:spcPts val="0"/>
              </a:spcBef>
              <a:spcAft>
                <a:spcPts val="0"/>
              </a:spcAft>
              <a:defRPr/>
            </a:pPr>
            <a:endParaRPr lang="en-US" sz="900">
              <a:solidFill>
                <a:srgbClr val="000000"/>
              </a:solidFill>
              <a:latin typeface="+mn-lt"/>
              <a:cs typeface="+mn-cs"/>
            </a:endParaRPr>
          </a:p>
        </p:txBody>
      </p:sp>
      <p:sp>
        <p:nvSpPr>
          <p:cNvPr id="5" name="Trapezoid 4"/>
          <p:cNvSpPr/>
          <p:nvPr/>
        </p:nvSpPr>
        <p:spPr bwMode="auto">
          <a:xfrm>
            <a:off x="827088" y="4878388"/>
            <a:ext cx="7705725" cy="1589087"/>
          </a:xfrm>
          <a:prstGeom prst="trapezoid">
            <a:avLst>
              <a:gd name="adj" fmla="val 50864"/>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a:extLst/>
        </p:spPr>
        <p:txBody>
          <a:bodyPr lIns="92064" tIns="46033" rIns="92064" bIns="46033"/>
          <a:lstStyle/>
          <a:p>
            <a:pPr algn="ctr" defTabSz="762000" eaLnBrk="0" fontAlgn="auto" hangingPunct="0">
              <a:spcBef>
                <a:spcPts val="0"/>
              </a:spcBef>
              <a:spcAft>
                <a:spcPts val="0"/>
              </a:spcAft>
              <a:defRPr/>
            </a:pPr>
            <a:endParaRPr lang="en-US" sz="900">
              <a:solidFill>
                <a:srgbClr val="000000"/>
              </a:solidFill>
              <a:latin typeface="+mn-lt"/>
              <a:cs typeface="+mn-cs"/>
            </a:endParaRPr>
          </a:p>
        </p:txBody>
      </p:sp>
      <p:sp>
        <p:nvSpPr>
          <p:cNvPr id="35845" name="Right Triangle 8"/>
          <p:cNvSpPr>
            <a:spLocks noChangeArrowheads="1"/>
          </p:cNvSpPr>
          <p:nvPr/>
        </p:nvSpPr>
        <p:spPr bwMode="auto">
          <a:xfrm flipH="1">
            <a:off x="2644775" y="779463"/>
            <a:ext cx="1947863" cy="2232025"/>
          </a:xfrm>
          <a:prstGeom prst="rtTriangle">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5846" name="Rectangle 16"/>
          <p:cNvSpPr>
            <a:spLocks noChangeArrowheads="1"/>
          </p:cNvSpPr>
          <p:nvPr/>
        </p:nvSpPr>
        <p:spPr bwMode="auto">
          <a:xfrm>
            <a:off x="1908175" y="1444625"/>
            <a:ext cx="2117725" cy="1466850"/>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47" name="Text Box 32"/>
          <p:cNvSpPr txBox="1">
            <a:spLocks noChangeArrowheads="1"/>
          </p:cNvSpPr>
          <p:nvPr/>
        </p:nvSpPr>
        <p:spPr bwMode="auto">
          <a:xfrm>
            <a:off x="1908175" y="1427163"/>
            <a:ext cx="2117725" cy="461962"/>
          </a:xfrm>
          <a:prstGeom prst="rect">
            <a:avLst/>
          </a:prstGeom>
          <a:noFill/>
          <a:ln w="9525">
            <a:noFill/>
            <a:miter lim="800000"/>
            <a:headEnd/>
            <a:tailEnd/>
          </a:ln>
        </p:spPr>
        <p:txBody>
          <a:bodyPr>
            <a:spAutoFit/>
          </a:bodyPr>
          <a:lstStyle/>
          <a:p>
            <a:pPr algn="ctr">
              <a:spcBef>
                <a:spcPct val="50000"/>
              </a:spcBef>
            </a:pPr>
            <a:r>
              <a:rPr lang="en-US" sz="1200" b="1"/>
              <a:t>Mission and Business Results</a:t>
            </a:r>
          </a:p>
        </p:txBody>
      </p:sp>
      <p:sp>
        <p:nvSpPr>
          <p:cNvPr id="35848" name="TextBox 11"/>
          <p:cNvSpPr txBox="1">
            <a:spLocks noChangeArrowheads="1"/>
          </p:cNvSpPr>
          <p:nvPr/>
        </p:nvSpPr>
        <p:spPr bwMode="auto">
          <a:xfrm>
            <a:off x="2016125" y="2011363"/>
            <a:ext cx="1911350" cy="831850"/>
          </a:xfrm>
          <a:prstGeom prst="rect">
            <a:avLst/>
          </a:prstGeom>
          <a:noFill/>
          <a:ln w="9525">
            <a:noFill/>
            <a:miter lim="800000"/>
            <a:headEnd/>
            <a:tailEnd/>
          </a:ln>
        </p:spPr>
        <p:txBody>
          <a:bodyPr>
            <a:spAutoFit/>
          </a:bodyPr>
          <a:lstStyle/>
          <a:p>
            <a:r>
              <a:rPr lang="en-US" sz="1200" b="1">
                <a:latin typeface="Gill Sans MT"/>
              </a:rPr>
              <a:t>Services for customers</a:t>
            </a:r>
          </a:p>
          <a:p>
            <a:r>
              <a:rPr lang="en-US" sz="1200" b="1">
                <a:latin typeface="Gill Sans MT"/>
              </a:rPr>
              <a:t>Services for partners</a:t>
            </a:r>
          </a:p>
          <a:p>
            <a:r>
              <a:rPr lang="en-US" sz="1200" b="1">
                <a:latin typeface="Gill Sans MT"/>
              </a:rPr>
              <a:t>Staff services</a:t>
            </a:r>
          </a:p>
          <a:p>
            <a:r>
              <a:rPr lang="en-US" sz="1200" b="1">
                <a:latin typeface="Gill Sans MT"/>
              </a:rPr>
              <a:t>Management reporting</a:t>
            </a:r>
          </a:p>
        </p:txBody>
      </p:sp>
      <p:sp>
        <p:nvSpPr>
          <p:cNvPr id="35849" name="Rectangle 16"/>
          <p:cNvSpPr>
            <a:spLocks noChangeArrowheads="1"/>
          </p:cNvSpPr>
          <p:nvPr/>
        </p:nvSpPr>
        <p:spPr bwMode="auto">
          <a:xfrm>
            <a:off x="5226050" y="1444625"/>
            <a:ext cx="2117725" cy="1466850"/>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50" name="Text Box 32"/>
          <p:cNvSpPr txBox="1">
            <a:spLocks noChangeArrowheads="1"/>
          </p:cNvSpPr>
          <p:nvPr/>
        </p:nvSpPr>
        <p:spPr bwMode="auto">
          <a:xfrm>
            <a:off x="5226050" y="1427163"/>
            <a:ext cx="2117725" cy="277812"/>
          </a:xfrm>
          <a:prstGeom prst="rect">
            <a:avLst/>
          </a:prstGeom>
          <a:noFill/>
          <a:ln w="9525">
            <a:noFill/>
            <a:miter lim="800000"/>
            <a:headEnd/>
            <a:tailEnd/>
          </a:ln>
        </p:spPr>
        <p:txBody>
          <a:bodyPr>
            <a:spAutoFit/>
          </a:bodyPr>
          <a:lstStyle/>
          <a:p>
            <a:pPr algn="ctr">
              <a:spcBef>
                <a:spcPct val="50000"/>
              </a:spcBef>
            </a:pPr>
            <a:r>
              <a:rPr lang="en-US" sz="1200" b="1"/>
              <a:t>Customer Results</a:t>
            </a:r>
          </a:p>
        </p:txBody>
      </p:sp>
      <p:sp>
        <p:nvSpPr>
          <p:cNvPr id="35851" name="TextBox 14"/>
          <p:cNvSpPr txBox="1">
            <a:spLocks noChangeArrowheads="1"/>
          </p:cNvSpPr>
          <p:nvPr/>
        </p:nvSpPr>
        <p:spPr bwMode="auto">
          <a:xfrm>
            <a:off x="5334000" y="2011363"/>
            <a:ext cx="1912938" cy="831850"/>
          </a:xfrm>
          <a:prstGeom prst="rect">
            <a:avLst/>
          </a:prstGeom>
          <a:noFill/>
          <a:ln w="9525">
            <a:noFill/>
            <a:miter lim="800000"/>
            <a:headEnd/>
            <a:tailEnd/>
          </a:ln>
        </p:spPr>
        <p:txBody>
          <a:bodyPr>
            <a:spAutoFit/>
          </a:bodyPr>
          <a:lstStyle/>
          <a:p>
            <a:r>
              <a:rPr lang="en-US" sz="1200" b="1">
                <a:latin typeface="Gill Sans MT"/>
              </a:rPr>
              <a:t>Customer Benefit</a:t>
            </a:r>
          </a:p>
          <a:p>
            <a:r>
              <a:rPr lang="en-US" sz="1200" b="1">
                <a:latin typeface="Gill Sans MT"/>
              </a:rPr>
              <a:t>Service Quality</a:t>
            </a:r>
          </a:p>
          <a:p>
            <a:r>
              <a:rPr lang="en-US" sz="1200" b="1">
                <a:latin typeface="Gill Sans MT"/>
              </a:rPr>
              <a:t>Service Accessibility</a:t>
            </a:r>
          </a:p>
          <a:p>
            <a:r>
              <a:rPr lang="en-US" sz="1200" b="1">
                <a:latin typeface="Gill Sans MT"/>
              </a:rPr>
              <a:t>Service Coverage</a:t>
            </a:r>
          </a:p>
        </p:txBody>
      </p:sp>
      <p:sp>
        <p:nvSpPr>
          <p:cNvPr id="35852" name="Rectangle 16"/>
          <p:cNvSpPr>
            <a:spLocks noChangeArrowheads="1"/>
          </p:cNvSpPr>
          <p:nvPr/>
        </p:nvSpPr>
        <p:spPr bwMode="auto">
          <a:xfrm>
            <a:off x="2660650" y="3389313"/>
            <a:ext cx="4035425" cy="1030287"/>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5853" name="Text Box 32"/>
          <p:cNvSpPr txBox="1">
            <a:spLocks noChangeArrowheads="1"/>
          </p:cNvSpPr>
          <p:nvPr/>
        </p:nvSpPr>
        <p:spPr bwMode="auto">
          <a:xfrm>
            <a:off x="2660650" y="3371850"/>
            <a:ext cx="4035425" cy="276225"/>
          </a:xfrm>
          <a:prstGeom prst="rect">
            <a:avLst/>
          </a:prstGeom>
          <a:noFill/>
          <a:ln w="9525">
            <a:noFill/>
            <a:miter lim="800000"/>
            <a:headEnd/>
            <a:tailEnd/>
          </a:ln>
        </p:spPr>
        <p:txBody>
          <a:bodyPr>
            <a:spAutoFit/>
          </a:bodyPr>
          <a:lstStyle/>
          <a:p>
            <a:pPr algn="ctr">
              <a:spcBef>
                <a:spcPct val="50000"/>
              </a:spcBef>
            </a:pPr>
            <a:r>
              <a:rPr lang="en-US" sz="1200" b="1"/>
              <a:t>Process and Activities</a:t>
            </a:r>
          </a:p>
        </p:txBody>
      </p:sp>
      <p:sp>
        <p:nvSpPr>
          <p:cNvPr id="35854" name="TextBox 17"/>
          <p:cNvSpPr txBox="1">
            <a:spLocks noChangeArrowheads="1"/>
          </p:cNvSpPr>
          <p:nvPr/>
        </p:nvSpPr>
        <p:spPr bwMode="auto">
          <a:xfrm>
            <a:off x="2768600" y="3744913"/>
            <a:ext cx="1893888" cy="646112"/>
          </a:xfrm>
          <a:prstGeom prst="rect">
            <a:avLst/>
          </a:prstGeom>
          <a:noFill/>
          <a:ln w="9525">
            <a:noFill/>
            <a:miter lim="800000"/>
            <a:headEnd/>
            <a:tailEnd/>
          </a:ln>
        </p:spPr>
        <p:txBody>
          <a:bodyPr>
            <a:spAutoFit/>
          </a:bodyPr>
          <a:lstStyle/>
          <a:p>
            <a:r>
              <a:rPr lang="en-US" sz="1200" b="1">
                <a:latin typeface="Gill Sans MT"/>
              </a:rPr>
              <a:t>Financial</a:t>
            </a:r>
          </a:p>
          <a:p>
            <a:r>
              <a:rPr lang="en-US" sz="1200" b="1">
                <a:latin typeface="Gill Sans MT"/>
              </a:rPr>
              <a:t>Vessel and Container </a:t>
            </a:r>
          </a:p>
          <a:p>
            <a:r>
              <a:rPr lang="en-US" sz="1200" b="1">
                <a:latin typeface="Gill Sans MT"/>
              </a:rPr>
              <a:t>Customer Relationship</a:t>
            </a:r>
          </a:p>
        </p:txBody>
      </p:sp>
      <p:sp>
        <p:nvSpPr>
          <p:cNvPr id="35855" name="TextBox 18"/>
          <p:cNvSpPr txBox="1">
            <a:spLocks noChangeArrowheads="1"/>
          </p:cNvSpPr>
          <p:nvPr/>
        </p:nvSpPr>
        <p:spPr bwMode="auto">
          <a:xfrm>
            <a:off x="4787900" y="3732213"/>
            <a:ext cx="1892300" cy="646112"/>
          </a:xfrm>
          <a:prstGeom prst="rect">
            <a:avLst/>
          </a:prstGeom>
          <a:noFill/>
          <a:ln w="9525">
            <a:noFill/>
            <a:miter lim="800000"/>
            <a:headEnd/>
            <a:tailEnd/>
          </a:ln>
        </p:spPr>
        <p:txBody>
          <a:bodyPr>
            <a:spAutoFit/>
          </a:bodyPr>
          <a:lstStyle/>
          <a:p>
            <a:r>
              <a:rPr lang="en-US" sz="1200" b="1">
                <a:latin typeface="Gill Sans MT"/>
              </a:rPr>
              <a:t>Partner management</a:t>
            </a:r>
          </a:p>
          <a:p>
            <a:r>
              <a:rPr lang="en-US" sz="1200" b="1">
                <a:latin typeface="Gill Sans MT"/>
              </a:rPr>
              <a:t>Secure Infrastructure</a:t>
            </a:r>
          </a:p>
          <a:p>
            <a:r>
              <a:rPr lang="en-US" sz="1200" b="1">
                <a:latin typeface="Gill Sans MT"/>
              </a:rPr>
              <a:t>Quality</a:t>
            </a:r>
          </a:p>
        </p:txBody>
      </p:sp>
      <p:sp>
        <p:nvSpPr>
          <p:cNvPr id="35856" name="Up Arrow 19"/>
          <p:cNvSpPr>
            <a:spLocks noChangeArrowheads="1"/>
          </p:cNvSpPr>
          <p:nvPr/>
        </p:nvSpPr>
        <p:spPr bwMode="auto">
          <a:xfrm>
            <a:off x="3995738" y="2911475"/>
            <a:ext cx="1308100" cy="382588"/>
          </a:xfrm>
          <a:prstGeom prst="upArrow">
            <a:avLst>
              <a:gd name="adj1" fmla="val 50000"/>
              <a:gd name="adj2" fmla="val 50000"/>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r>
              <a:rPr lang="en-US" sz="900">
                <a:solidFill>
                  <a:srgbClr val="000000"/>
                </a:solidFill>
                <a:latin typeface="Gill Sans MT"/>
              </a:rPr>
              <a:t> </a:t>
            </a:r>
            <a:r>
              <a:rPr lang="en-US" sz="1200" b="1">
                <a:solidFill>
                  <a:srgbClr val="000000"/>
                </a:solidFill>
                <a:latin typeface="Gill Sans MT"/>
              </a:rPr>
              <a:t>Value</a:t>
            </a:r>
            <a:endParaRPr lang="en-US" sz="900" b="1">
              <a:solidFill>
                <a:srgbClr val="000000"/>
              </a:solidFill>
              <a:latin typeface="Gill Sans MT"/>
            </a:endParaRPr>
          </a:p>
        </p:txBody>
      </p:sp>
      <p:sp>
        <p:nvSpPr>
          <p:cNvPr id="35857" name="Up Arrow 20"/>
          <p:cNvSpPr>
            <a:spLocks noChangeArrowheads="1"/>
          </p:cNvSpPr>
          <p:nvPr/>
        </p:nvSpPr>
        <p:spPr bwMode="auto">
          <a:xfrm>
            <a:off x="4025900" y="4495800"/>
            <a:ext cx="1308100" cy="382588"/>
          </a:xfrm>
          <a:prstGeom prst="upArrow">
            <a:avLst>
              <a:gd name="adj1" fmla="val 50000"/>
              <a:gd name="adj2" fmla="val 50000"/>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r>
              <a:rPr lang="en-US" sz="900">
                <a:solidFill>
                  <a:srgbClr val="000000"/>
                </a:solidFill>
                <a:latin typeface="Gill Sans MT"/>
              </a:rPr>
              <a:t> </a:t>
            </a:r>
            <a:r>
              <a:rPr lang="en-US" sz="1200" b="1">
                <a:solidFill>
                  <a:srgbClr val="000000"/>
                </a:solidFill>
                <a:latin typeface="Gill Sans MT"/>
              </a:rPr>
              <a:t>Value</a:t>
            </a:r>
            <a:endParaRPr lang="en-US" sz="900" b="1">
              <a:solidFill>
                <a:srgbClr val="000000"/>
              </a:solidFill>
              <a:latin typeface="Gill Sans MT"/>
            </a:endParaRPr>
          </a:p>
        </p:txBody>
      </p:sp>
      <p:sp>
        <p:nvSpPr>
          <p:cNvPr id="35858" name="Oval 37"/>
          <p:cNvSpPr>
            <a:spLocks noChangeArrowheads="1"/>
          </p:cNvSpPr>
          <p:nvPr/>
        </p:nvSpPr>
        <p:spPr bwMode="auto">
          <a:xfrm>
            <a:off x="3471863" y="44450"/>
            <a:ext cx="2344737" cy="260350"/>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1200" b="1">
                <a:solidFill>
                  <a:srgbClr val="000000"/>
                </a:solidFill>
                <a:latin typeface="Gill Sans MT"/>
              </a:rPr>
              <a:t>Strategy Outcomes</a:t>
            </a:r>
          </a:p>
        </p:txBody>
      </p:sp>
      <p:sp>
        <p:nvSpPr>
          <p:cNvPr id="35859" name="Rectangle 16"/>
          <p:cNvSpPr>
            <a:spLocks noChangeArrowheads="1"/>
          </p:cNvSpPr>
          <p:nvPr/>
        </p:nvSpPr>
        <p:spPr bwMode="auto">
          <a:xfrm>
            <a:off x="1625600" y="4979988"/>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0" name="Text Box 32"/>
          <p:cNvSpPr txBox="1">
            <a:spLocks noChangeArrowheads="1"/>
          </p:cNvSpPr>
          <p:nvPr/>
        </p:nvSpPr>
        <p:spPr bwMode="auto">
          <a:xfrm>
            <a:off x="1547813" y="5027613"/>
            <a:ext cx="2117725" cy="277812"/>
          </a:xfrm>
          <a:prstGeom prst="rect">
            <a:avLst/>
          </a:prstGeom>
          <a:noFill/>
          <a:ln w="9525">
            <a:noFill/>
            <a:miter lim="800000"/>
            <a:headEnd/>
            <a:tailEnd/>
          </a:ln>
        </p:spPr>
        <p:txBody>
          <a:bodyPr>
            <a:spAutoFit/>
          </a:bodyPr>
          <a:lstStyle/>
          <a:p>
            <a:pPr algn="ctr">
              <a:spcBef>
                <a:spcPct val="50000"/>
              </a:spcBef>
            </a:pPr>
            <a:r>
              <a:rPr lang="en-US" sz="1200" b="1"/>
              <a:t>Human Capital</a:t>
            </a:r>
          </a:p>
        </p:txBody>
      </p:sp>
      <p:sp>
        <p:nvSpPr>
          <p:cNvPr id="35861" name="TextBox 25"/>
          <p:cNvSpPr txBox="1">
            <a:spLocks noChangeArrowheads="1"/>
          </p:cNvSpPr>
          <p:nvPr/>
        </p:nvSpPr>
        <p:spPr bwMode="auto">
          <a:xfrm>
            <a:off x="1655763" y="5387975"/>
            <a:ext cx="1912937" cy="831850"/>
          </a:xfrm>
          <a:prstGeom prst="rect">
            <a:avLst/>
          </a:prstGeom>
          <a:noFill/>
          <a:ln w="9525">
            <a:noFill/>
            <a:miter lim="800000"/>
            <a:headEnd/>
            <a:tailEnd/>
          </a:ln>
        </p:spPr>
        <p:txBody>
          <a:bodyPr>
            <a:spAutoFit/>
          </a:bodyPr>
          <a:lstStyle/>
          <a:p>
            <a:r>
              <a:rPr lang="en-US" sz="1200" b="1">
                <a:latin typeface="Gill Sans MT"/>
              </a:rPr>
              <a:t>Domain knowledge</a:t>
            </a:r>
          </a:p>
          <a:p>
            <a:r>
              <a:rPr lang="en-US" sz="1200" b="1">
                <a:latin typeface="Gill Sans MT"/>
              </a:rPr>
              <a:t>Staff development</a:t>
            </a:r>
          </a:p>
          <a:p>
            <a:r>
              <a:rPr lang="en-US" sz="1200" b="1">
                <a:latin typeface="Gill Sans MT"/>
              </a:rPr>
              <a:t>External consulting</a:t>
            </a:r>
          </a:p>
          <a:p>
            <a:r>
              <a:rPr lang="en-US" sz="1200" b="1">
                <a:latin typeface="Gill Sans MT"/>
              </a:rPr>
              <a:t>Recruitment</a:t>
            </a:r>
          </a:p>
        </p:txBody>
      </p:sp>
      <p:sp>
        <p:nvSpPr>
          <p:cNvPr id="35862" name="TextBox 26"/>
          <p:cNvSpPr txBox="1">
            <a:spLocks noChangeArrowheads="1"/>
          </p:cNvSpPr>
          <p:nvPr/>
        </p:nvSpPr>
        <p:spPr bwMode="auto">
          <a:xfrm>
            <a:off x="4356100" y="6496050"/>
            <a:ext cx="863600" cy="276225"/>
          </a:xfrm>
          <a:prstGeom prst="rect">
            <a:avLst/>
          </a:prstGeom>
          <a:noFill/>
          <a:ln w="9525">
            <a:noFill/>
            <a:miter lim="800000"/>
            <a:headEnd/>
            <a:tailEnd/>
          </a:ln>
        </p:spPr>
        <p:txBody>
          <a:bodyPr>
            <a:spAutoFit/>
          </a:bodyPr>
          <a:lstStyle/>
          <a:p>
            <a:r>
              <a:rPr lang="en-US" sz="1200" b="1">
                <a:latin typeface="Gill Sans MT"/>
              </a:rPr>
              <a:t>I</a:t>
            </a:r>
            <a:r>
              <a:rPr lang="en-US" sz="1200" b="1">
                <a:solidFill>
                  <a:srgbClr val="000000"/>
                </a:solidFill>
                <a:latin typeface="Gill Sans MT"/>
              </a:rPr>
              <a:t>nputs</a:t>
            </a:r>
          </a:p>
        </p:txBody>
      </p:sp>
      <p:sp>
        <p:nvSpPr>
          <p:cNvPr id="35863" name="Rectangle 16"/>
          <p:cNvSpPr>
            <a:spLocks noChangeArrowheads="1"/>
          </p:cNvSpPr>
          <p:nvPr/>
        </p:nvSpPr>
        <p:spPr bwMode="auto">
          <a:xfrm>
            <a:off x="3708400" y="4979988"/>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4" name="Text Box 32"/>
          <p:cNvSpPr txBox="1">
            <a:spLocks noChangeArrowheads="1"/>
          </p:cNvSpPr>
          <p:nvPr/>
        </p:nvSpPr>
        <p:spPr bwMode="auto">
          <a:xfrm>
            <a:off x="3635375" y="5027613"/>
            <a:ext cx="2119313" cy="277812"/>
          </a:xfrm>
          <a:prstGeom prst="rect">
            <a:avLst/>
          </a:prstGeom>
          <a:noFill/>
          <a:ln w="9525">
            <a:noFill/>
            <a:miter lim="800000"/>
            <a:headEnd/>
            <a:tailEnd/>
          </a:ln>
        </p:spPr>
        <p:txBody>
          <a:bodyPr>
            <a:spAutoFit/>
          </a:bodyPr>
          <a:lstStyle/>
          <a:p>
            <a:pPr algn="ctr">
              <a:spcBef>
                <a:spcPct val="50000"/>
              </a:spcBef>
            </a:pPr>
            <a:r>
              <a:rPr lang="en-US" sz="1200" b="1"/>
              <a:t>Technology</a:t>
            </a:r>
          </a:p>
        </p:txBody>
      </p:sp>
      <p:sp>
        <p:nvSpPr>
          <p:cNvPr id="35865" name="TextBox 29"/>
          <p:cNvSpPr txBox="1">
            <a:spLocks noChangeArrowheads="1"/>
          </p:cNvSpPr>
          <p:nvPr/>
        </p:nvSpPr>
        <p:spPr bwMode="auto">
          <a:xfrm>
            <a:off x="3743325" y="5387975"/>
            <a:ext cx="1912938" cy="831850"/>
          </a:xfrm>
          <a:prstGeom prst="rect">
            <a:avLst/>
          </a:prstGeom>
          <a:noFill/>
          <a:ln w="9525">
            <a:noFill/>
            <a:miter lim="800000"/>
            <a:headEnd/>
            <a:tailEnd/>
          </a:ln>
        </p:spPr>
        <p:txBody>
          <a:bodyPr>
            <a:spAutoFit/>
          </a:bodyPr>
          <a:lstStyle/>
          <a:p>
            <a:r>
              <a:rPr lang="en-US" sz="1200" b="1">
                <a:latin typeface="Gill Sans MT"/>
              </a:rPr>
              <a:t>Financial</a:t>
            </a:r>
          </a:p>
          <a:p>
            <a:r>
              <a:rPr lang="en-US" sz="1200" b="1">
                <a:latin typeface="Gill Sans MT"/>
              </a:rPr>
              <a:t>Quality &amp; Efficiency</a:t>
            </a:r>
          </a:p>
          <a:p>
            <a:r>
              <a:rPr lang="en-US" sz="1200" b="1">
                <a:latin typeface="Gill Sans MT"/>
              </a:rPr>
              <a:t>Information &amp; Data</a:t>
            </a:r>
          </a:p>
          <a:p>
            <a:r>
              <a:rPr lang="en-US" sz="1200" b="1">
                <a:latin typeface="Gill Sans MT"/>
              </a:rPr>
              <a:t>Reliability &amp; Availability</a:t>
            </a:r>
          </a:p>
        </p:txBody>
      </p:sp>
      <p:sp>
        <p:nvSpPr>
          <p:cNvPr id="35866" name="Rectangle 16"/>
          <p:cNvSpPr>
            <a:spLocks noChangeArrowheads="1"/>
          </p:cNvSpPr>
          <p:nvPr/>
        </p:nvSpPr>
        <p:spPr bwMode="auto">
          <a:xfrm>
            <a:off x="5781675" y="4995863"/>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7" name="Text Box 32"/>
          <p:cNvSpPr txBox="1">
            <a:spLocks noChangeArrowheads="1"/>
          </p:cNvSpPr>
          <p:nvPr/>
        </p:nvSpPr>
        <p:spPr bwMode="auto">
          <a:xfrm>
            <a:off x="5746750" y="5043488"/>
            <a:ext cx="2117725" cy="276225"/>
          </a:xfrm>
          <a:prstGeom prst="rect">
            <a:avLst/>
          </a:prstGeom>
          <a:noFill/>
          <a:ln w="9525">
            <a:noFill/>
            <a:miter lim="800000"/>
            <a:headEnd/>
            <a:tailEnd/>
          </a:ln>
        </p:spPr>
        <p:txBody>
          <a:bodyPr>
            <a:spAutoFit/>
          </a:bodyPr>
          <a:lstStyle/>
          <a:p>
            <a:pPr algn="ctr">
              <a:spcBef>
                <a:spcPct val="50000"/>
              </a:spcBef>
            </a:pPr>
            <a:r>
              <a:rPr lang="en-US" sz="1200" b="1"/>
              <a:t>Other Fixed Assets</a:t>
            </a:r>
          </a:p>
        </p:txBody>
      </p:sp>
      <p:sp>
        <p:nvSpPr>
          <p:cNvPr id="35868" name="TextBox 32"/>
          <p:cNvSpPr txBox="1">
            <a:spLocks noChangeArrowheads="1"/>
          </p:cNvSpPr>
          <p:nvPr/>
        </p:nvSpPr>
        <p:spPr bwMode="auto">
          <a:xfrm>
            <a:off x="5854700" y="5403850"/>
            <a:ext cx="1912938" cy="646113"/>
          </a:xfrm>
          <a:prstGeom prst="rect">
            <a:avLst/>
          </a:prstGeom>
          <a:noFill/>
          <a:ln w="9525">
            <a:noFill/>
            <a:miter lim="800000"/>
            <a:headEnd/>
            <a:tailEnd/>
          </a:ln>
        </p:spPr>
        <p:txBody>
          <a:bodyPr>
            <a:spAutoFit/>
          </a:bodyPr>
          <a:lstStyle/>
          <a:p>
            <a:r>
              <a:rPr lang="en-US" sz="1200" b="1">
                <a:latin typeface="Gill Sans MT"/>
              </a:rPr>
              <a:t>Asset Utilization</a:t>
            </a:r>
          </a:p>
          <a:p>
            <a:r>
              <a:rPr lang="en-US" sz="1200" b="1">
                <a:latin typeface="Gill Sans MT"/>
              </a:rPr>
              <a:t>Regular asset checking</a:t>
            </a:r>
          </a:p>
          <a:p>
            <a:r>
              <a:rPr lang="en-US" sz="1200" b="1">
                <a:latin typeface="Gill Sans MT"/>
              </a:rPr>
              <a:t>Asset procurement</a:t>
            </a:r>
          </a:p>
        </p:txBody>
      </p:sp>
      <p:sp>
        <p:nvSpPr>
          <p:cNvPr id="35869"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a:solidFill>
                  <a:schemeClr val="tx2"/>
                </a:solidFill>
                <a:latin typeface="Bookman Old Style" pitchFamily="18" charset="0"/>
              </a:rPr>
              <a:t>Performance </a:t>
            </a:r>
          </a:p>
          <a:p>
            <a:r>
              <a:rPr lang="en-SG" sz="2400">
                <a:solidFill>
                  <a:schemeClr val="tx2"/>
                </a:solidFill>
                <a:latin typeface="Bookman Old Style" pitchFamily="18" charset="0"/>
              </a:rPr>
              <a:t>Reference Model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SG" smtClean="0"/>
              <a:t>Operating Model - Coordination</a:t>
            </a:r>
          </a:p>
        </p:txBody>
      </p:sp>
      <p:sp>
        <p:nvSpPr>
          <p:cNvPr id="3" name="Content Placeholder 2"/>
          <p:cNvSpPr>
            <a:spLocks noGrp="1"/>
          </p:cNvSpPr>
          <p:nvPr>
            <p:ph sz="quarter" idx="1"/>
          </p:nvPr>
        </p:nvSpPr>
        <p:spPr>
          <a:xfrm>
            <a:off x="457200" y="1219200"/>
            <a:ext cx="8229600" cy="4937125"/>
          </a:xfrm>
        </p:spPr>
        <p:txBody>
          <a:bodyPr>
            <a:normAutofit fontScale="92500" lnSpcReduction="10000"/>
          </a:bodyPr>
          <a:lstStyle/>
          <a:p>
            <a:pPr marL="274320" indent="-274320" eaLnBrk="1" fontAlgn="auto" hangingPunct="1">
              <a:spcAft>
                <a:spcPts val="0"/>
              </a:spcAft>
              <a:buFont typeface="Wingdings 3"/>
              <a:buChar char=""/>
              <a:defRPr/>
            </a:pPr>
            <a:r>
              <a:rPr lang="en-US" sz="2000" b="1" dirty="0" smtClean="0"/>
              <a:t>Shared </a:t>
            </a:r>
            <a:r>
              <a:rPr lang="en-US" sz="2000" b="1" dirty="0"/>
              <a:t>customers worldwide</a:t>
            </a:r>
          </a:p>
          <a:p>
            <a:pPr marL="274320" indent="-274320" eaLnBrk="1" fontAlgn="auto" hangingPunct="1">
              <a:spcAft>
                <a:spcPts val="0"/>
              </a:spcAft>
              <a:buFont typeface="Wingdings 3"/>
              <a:buChar char=""/>
              <a:defRPr/>
            </a:pPr>
            <a:r>
              <a:rPr lang="en-US" sz="2000" b="1" dirty="0" smtClean="0"/>
              <a:t>All </a:t>
            </a:r>
            <a:r>
              <a:rPr lang="en-US" sz="2000" b="1" dirty="0"/>
              <a:t>data are shared across different systems and units.</a:t>
            </a:r>
          </a:p>
          <a:p>
            <a:pPr marL="274320" indent="-274320" eaLnBrk="1" fontAlgn="auto" hangingPunct="1">
              <a:spcAft>
                <a:spcPts val="0"/>
              </a:spcAft>
              <a:buFont typeface="Wingdings 3"/>
              <a:buChar char=""/>
              <a:defRPr/>
            </a:pPr>
            <a:r>
              <a:rPr lang="en-US" sz="2000" b="1" dirty="0" smtClean="0"/>
              <a:t>Operationally </a:t>
            </a:r>
            <a:r>
              <a:rPr lang="en-US" sz="2000" b="1" dirty="0"/>
              <a:t>similar business units, however regulations and rules may change from region.</a:t>
            </a:r>
          </a:p>
          <a:p>
            <a:pPr marL="274320" indent="-274320" eaLnBrk="1" fontAlgn="auto" hangingPunct="1">
              <a:spcAft>
                <a:spcPts val="0"/>
              </a:spcAft>
              <a:buFont typeface="Wingdings 3"/>
              <a:buChar char=""/>
              <a:defRPr/>
            </a:pPr>
            <a:r>
              <a:rPr lang="en-US" sz="2000" b="1" dirty="0" smtClean="0"/>
              <a:t>Each </a:t>
            </a:r>
            <a:r>
              <a:rPr lang="en-US" sz="2000" b="1" dirty="0"/>
              <a:t>department manages their own IT systems which are not integrated with each other and not integrate with HQ.</a:t>
            </a:r>
          </a:p>
          <a:p>
            <a:pPr marL="274320" indent="-274320" eaLnBrk="1" fontAlgn="auto" hangingPunct="1">
              <a:spcAft>
                <a:spcPts val="0"/>
              </a:spcAft>
              <a:buFont typeface="Wingdings 3"/>
              <a:buChar char=""/>
              <a:defRPr/>
            </a:pPr>
            <a:r>
              <a:rPr lang="en-US" sz="2000" b="1" dirty="0" smtClean="0"/>
              <a:t>Web </a:t>
            </a:r>
            <a:r>
              <a:rPr lang="en-US" sz="2000" b="1" dirty="0"/>
              <a:t>site is not integrated with SGLines’ other IT systems although it gets 2000 hits per days.</a:t>
            </a:r>
          </a:p>
          <a:p>
            <a:pPr marL="274320" indent="-274320" eaLnBrk="1" fontAlgn="auto" hangingPunct="1">
              <a:spcAft>
                <a:spcPts val="0"/>
              </a:spcAft>
              <a:buFont typeface="Wingdings 3"/>
              <a:buChar char=""/>
              <a:defRPr/>
            </a:pPr>
            <a:r>
              <a:rPr lang="en-US" sz="2000" b="1" dirty="0" smtClean="0"/>
              <a:t>Long </a:t>
            </a:r>
            <a:r>
              <a:rPr lang="en-US" sz="2000" b="1" dirty="0"/>
              <a:t>time to implement even simple changes due to lack of internal resources.</a:t>
            </a:r>
          </a:p>
          <a:p>
            <a:pPr marL="274320" indent="-274320" eaLnBrk="1" fontAlgn="auto" hangingPunct="1">
              <a:spcAft>
                <a:spcPts val="0"/>
              </a:spcAft>
              <a:buFont typeface="Wingdings 3"/>
              <a:buChar char=""/>
              <a:defRPr/>
            </a:pPr>
            <a:r>
              <a:rPr lang="en-US" sz="2000" b="1" dirty="0" smtClean="0"/>
              <a:t>Even </a:t>
            </a:r>
            <a:r>
              <a:rPr lang="en-US" sz="2000" b="1" dirty="0"/>
              <a:t>Business-critical systems in individual factories have unscheduled downtime of average 10% to 15%.</a:t>
            </a:r>
          </a:p>
          <a:p>
            <a:pPr marL="274320" indent="-274320" eaLnBrk="1" fontAlgn="auto" hangingPunct="1">
              <a:spcAft>
                <a:spcPts val="0"/>
              </a:spcAft>
              <a:buFont typeface="Wingdings 3"/>
              <a:buChar char=""/>
              <a:defRPr/>
            </a:pPr>
            <a:r>
              <a:rPr lang="en-US" sz="2000" b="1" dirty="0" smtClean="0"/>
              <a:t>Existing </a:t>
            </a:r>
            <a:r>
              <a:rPr lang="en-US" sz="2000" b="1" dirty="0"/>
              <a:t>systems do not scale according to the business growth.</a:t>
            </a:r>
          </a:p>
          <a:p>
            <a:pPr marL="274320" indent="-274320" eaLnBrk="1" fontAlgn="auto" hangingPunct="1">
              <a:spcAft>
                <a:spcPts val="0"/>
              </a:spcAft>
              <a:buFont typeface="Wingdings 3"/>
              <a:buChar char=""/>
              <a:defRPr/>
            </a:pPr>
            <a:r>
              <a:rPr lang="en-US" sz="2000" b="1" dirty="0" smtClean="0"/>
              <a:t>Main </a:t>
            </a:r>
            <a:r>
              <a:rPr lang="en-US" sz="2000" b="1" dirty="0"/>
              <a:t>target is to provide efficient and quality process with competitive price.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a:solidFill>
                  <a:schemeClr val="tx2"/>
                </a:solidFill>
                <a:latin typeface="Bookman Old Style" pitchFamily="18" charset="0"/>
              </a:rPr>
              <a:t>Current </a:t>
            </a:r>
          </a:p>
          <a:p>
            <a:r>
              <a:rPr lang="en-SG" sz="2400">
                <a:solidFill>
                  <a:schemeClr val="tx2"/>
                </a:solidFill>
                <a:latin typeface="Bookman Old Style" pitchFamily="18" charset="0"/>
              </a:rPr>
              <a:t>Business Process</a:t>
            </a:r>
          </a:p>
        </p:txBody>
      </p:sp>
      <p:pic>
        <p:nvPicPr>
          <p:cNvPr id="38914" name="Picture 3"/>
          <p:cNvPicPr>
            <a:picLocks noChangeAspect="1" noChangeArrowheads="1"/>
          </p:cNvPicPr>
          <p:nvPr/>
        </p:nvPicPr>
        <p:blipFill>
          <a:blip r:embed="rId3"/>
          <a:srcRect/>
          <a:stretch>
            <a:fillRect/>
          </a:stretch>
        </p:blipFill>
        <p:spPr bwMode="auto">
          <a:xfrm>
            <a:off x="3635375" y="188913"/>
            <a:ext cx="5299075" cy="6356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Content	</a:t>
            </a:r>
            <a:endParaRPr lang="en-SG" smtClean="0"/>
          </a:p>
        </p:txBody>
      </p:sp>
      <p:sp>
        <p:nvSpPr>
          <p:cNvPr id="17410" name="Content Placeholder 2"/>
          <p:cNvSpPr>
            <a:spLocks noGrp="1"/>
          </p:cNvSpPr>
          <p:nvPr>
            <p:ph sz="quarter" idx="1"/>
          </p:nvPr>
        </p:nvSpPr>
        <p:spPr>
          <a:xfrm>
            <a:off x="457200" y="1219200"/>
            <a:ext cx="8229600" cy="4937125"/>
          </a:xfrm>
        </p:spPr>
        <p:txBody>
          <a:bodyPr/>
          <a:lstStyle/>
          <a:p>
            <a:pPr eaLnBrk="1" hangingPunct="1"/>
            <a:r>
              <a:rPr lang="en-US" dirty="0" smtClean="0"/>
              <a:t>Architecture Vision</a:t>
            </a:r>
          </a:p>
          <a:p>
            <a:pPr eaLnBrk="1" hangingPunct="1"/>
            <a:r>
              <a:rPr lang="en-US" dirty="0" smtClean="0"/>
              <a:t>Business Architecture</a:t>
            </a:r>
          </a:p>
          <a:p>
            <a:pPr eaLnBrk="1" hangingPunct="1"/>
            <a:r>
              <a:rPr lang="en-US" dirty="0" smtClean="0"/>
              <a:t>Information Architecture</a:t>
            </a:r>
          </a:p>
          <a:p>
            <a:pPr eaLnBrk="1" hangingPunct="1"/>
            <a:r>
              <a:rPr lang="en-US" dirty="0" smtClean="0"/>
              <a:t>Application Architecture</a:t>
            </a:r>
          </a:p>
          <a:p>
            <a:pPr eaLnBrk="1" hangingPunct="1"/>
            <a:r>
              <a:rPr lang="en-US" dirty="0" smtClean="0"/>
              <a:t>Technology Architecture</a:t>
            </a:r>
          </a:p>
          <a:p>
            <a:pPr eaLnBrk="1" hangingPunct="1"/>
            <a:r>
              <a:rPr lang="en-US" dirty="0" smtClean="0"/>
              <a:t>Opportunity and Solution</a:t>
            </a:r>
          </a:p>
          <a:p>
            <a:pPr eaLnBrk="1" hangingPunct="1"/>
            <a:r>
              <a:rPr lang="en-US" dirty="0" smtClean="0"/>
              <a:t>Migration Plan</a:t>
            </a:r>
          </a:p>
          <a:p>
            <a:pPr eaLnBrk="1" hangingPunct="1"/>
            <a:r>
              <a:rPr lang="en-US" dirty="0" smtClean="0"/>
              <a:t>Governance</a:t>
            </a:r>
          </a:p>
          <a:p>
            <a:pPr eaLnBrk="1" hangingPunct="1"/>
            <a:endParaRPr lang="en-SG"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a:solidFill>
                  <a:schemeClr val="tx2"/>
                </a:solidFill>
                <a:latin typeface="Bookman Old Style" pitchFamily="18" charset="0"/>
              </a:rPr>
              <a:t>Target</a:t>
            </a:r>
          </a:p>
          <a:p>
            <a:r>
              <a:rPr lang="en-SG" sz="2400">
                <a:solidFill>
                  <a:schemeClr val="tx2"/>
                </a:solidFill>
                <a:latin typeface="Bookman Old Style" pitchFamily="18" charset="0"/>
              </a:rPr>
              <a:t>Business Process</a:t>
            </a:r>
          </a:p>
        </p:txBody>
      </p:sp>
      <p:pic>
        <p:nvPicPr>
          <p:cNvPr id="40962" name="Picture 2"/>
          <p:cNvPicPr>
            <a:picLocks noChangeAspect="1" noChangeArrowheads="1"/>
          </p:cNvPicPr>
          <p:nvPr/>
        </p:nvPicPr>
        <p:blipFill>
          <a:blip r:embed="rId3"/>
          <a:srcRect/>
          <a:stretch>
            <a:fillRect/>
          </a:stretch>
        </p:blipFill>
        <p:spPr bwMode="auto">
          <a:xfrm>
            <a:off x="2987675" y="400050"/>
            <a:ext cx="5953125" cy="598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79388" y="836613"/>
          <a:ext cx="8784978" cy="5544616"/>
        </p:xfrm>
        <a:graphic>
          <a:graphicData uri="http://schemas.openxmlformats.org/drawingml/2006/table">
            <a:tbl>
              <a:tblPr firstRow="1" firstCol="1" bandRow="1">
                <a:tableStyleId>{5C22544A-7EE6-4342-B048-85BDC9FD1C3A}</a:tableStyleId>
              </a:tblPr>
              <a:tblGrid>
                <a:gridCol w="1576251"/>
                <a:gridCol w="1523711"/>
                <a:gridCol w="1576251"/>
                <a:gridCol w="1471169"/>
                <a:gridCol w="1471169"/>
                <a:gridCol w="1166427"/>
              </a:tblGrid>
              <a:tr h="234215">
                <a:tc>
                  <a:txBody>
                    <a:bodyPr/>
                    <a:lstStyle/>
                    <a:p>
                      <a:pPr marL="0" marR="0" algn="l">
                        <a:spcBef>
                          <a:spcPts val="600"/>
                        </a:spcBef>
                        <a:spcAft>
                          <a:spcPts val="300"/>
                        </a:spcAft>
                      </a:pPr>
                      <a:r>
                        <a:rPr lang="en-GB" sz="700" dirty="0">
                          <a:effectLst/>
                        </a:rPr>
                        <a:t>Gap</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Description</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dirty="0">
                          <a:effectLst/>
                        </a:rPr>
                        <a:t>Current State</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Future State</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Importance/Benefit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Address by Architecture</a:t>
                      </a:r>
                      <a:endParaRPr lang="en-US" sz="700">
                        <a:effectLst/>
                        <a:latin typeface="Times New Roman"/>
                        <a:ea typeface="SimSun"/>
                      </a:endParaRPr>
                    </a:p>
                  </a:txBody>
                  <a:tcPr marL="42876" marR="42876" marT="0" marB="0"/>
                </a:tc>
              </a:tr>
              <a:tr h="548275">
                <a:tc>
                  <a:txBody>
                    <a:bodyPr/>
                    <a:lstStyle/>
                    <a:p>
                      <a:pPr marL="0" marR="0" algn="l">
                        <a:spcBef>
                          <a:spcPts val="600"/>
                        </a:spcBef>
                        <a:spcAft>
                          <a:spcPts val="300"/>
                        </a:spcAft>
                      </a:pPr>
                      <a:r>
                        <a:rPr lang="en-GB" sz="700">
                          <a:effectLst/>
                        </a:rPr>
                        <a:t>Gap 1</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Online order submission and tracking</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through email, fax and phone</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or order is placed through web storefront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Main business entry point</a:t>
                      </a:r>
                      <a:endParaRPr lang="en-US" sz="700">
                        <a:effectLst/>
                      </a:endParaRPr>
                    </a:p>
                    <a:p>
                      <a:pPr marL="0" marR="0" algn="l">
                        <a:spcBef>
                          <a:spcPts val="600"/>
                        </a:spcBef>
                        <a:spcAft>
                          <a:spcPts val="300"/>
                        </a:spcAft>
                      </a:pPr>
                      <a:r>
                        <a:rPr lang="en-GB" sz="700">
                          <a:effectLst/>
                        </a:rPr>
                        <a:t>Customer satisfaction and process efficiency</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485306">
                <a:tc rowSpan="2">
                  <a:txBody>
                    <a:bodyPr/>
                    <a:lstStyle/>
                    <a:p>
                      <a:pPr marL="0" marR="0" algn="l">
                        <a:spcBef>
                          <a:spcPts val="600"/>
                        </a:spcBef>
                        <a:spcAft>
                          <a:spcPts val="300"/>
                        </a:spcAft>
                      </a:pPr>
                      <a:r>
                        <a:rPr lang="en-GB" sz="700">
                          <a:effectLst/>
                        </a:rPr>
                        <a:t>Gap 2</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a:effectLst/>
                        </a:rPr>
                        <a:t>Integrated e-Business with partner and customer’s IT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through email, fax and phone</a:t>
                      </a:r>
                      <a:endParaRPr lang="en-US" sz="700">
                        <a:effectLst/>
                      </a:endParaRPr>
                    </a:p>
                    <a:p>
                      <a:pPr marL="0" marR="0" algn="l">
                        <a:spcBef>
                          <a:spcPts val="600"/>
                        </a:spcBef>
                        <a:spcAft>
                          <a:spcPts val="300"/>
                        </a:spcAft>
                      </a:pPr>
                      <a:r>
                        <a:rPr lang="en-GB" sz="700">
                          <a:effectLst/>
                        </a:rPr>
                        <a:t> </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Automated order process with customer 's procurement system</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a:effectLst/>
                        </a:rPr>
                        <a:t>Enhance partner and customer relationship</a:t>
                      </a:r>
                      <a:endParaRPr lang="en-US" sz="700">
                        <a:effectLst/>
                      </a:endParaRPr>
                    </a:p>
                    <a:p>
                      <a:pPr marL="0" marR="0" algn="l">
                        <a:spcBef>
                          <a:spcPts val="600"/>
                        </a:spcBef>
                        <a:spcAft>
                          <a:spcPts val="300"/>
                        </a:spcAft>
                      </a:pPr>
                      <a:r>
                        <a:rPr lang="en-GB" sz="700">
                          <a:effectLst/>
                        </a:rPr>
                        <a:t> </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646308">
                <a:tc vMerge="1">
                  <a:txBody>
                    <a:bodyPr/>
                    <a:lstStyle/>
                    <a:p>
                      <a:endParaRPr lang="en-US"/>
                    </a:p>
                  </a:txBody>
                  <a:tcPr/>
                </a:tc>
                <a:tc vMerge="1">
                  <a:txBody>
                    <a:bodyPr/>
                    <a:lstStyle/>
                    <a:p>
                      <a:endParaRPr lang="en-US"/>
                    </a:p>
                  </a:txBody>
                  <a:tcPr/>
                </a:tc>
                <a:tc>
                  <a:txBody>
                    <a:bodyPr/>
                    <a:lstStyle/>
                    <a:p>
                      <a:pPr marL="0" marR="0" algn="just">
                        <a:spcBef>
                          <a:spcPts val="600"/>
                        </a:spcBef>
                        <a:spcAft>
                          <a:spcPts val="300"/>
                        </a:spcAft>
                      </a:pPr>
                      <a:r>
                        <a:rPr lang="en-GB" sz="700">
                          <a:effectLst/>
                        </a:rPr>
                        <a:t>Different port operators to run their own optimization algorithm which resulted in poor space utilization</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Web services provided by VCMS to optimize container movement and placement</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rowSpan="5">
                  <a:txBody>
                    <a:bodyPr/>
                    <a:lstStyle/>
                    <a:p>
                      <a:pPr marL="0" marR="0" algn="l">
                        <a:spcBef>
                          <a:spcPts val="600"/>
                        </a:spcBef>
                        <a:spcAft>
                          <a:spcPts val="300"/>
                        </a:spcAft>
                      </a:pPr>
                      <a:r>
                        <a:rPr lang="en-GB" sz="700">
                          <a:effectLst/>
                        </a:rPr>
                        <a:t>Gap 3</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Sales and Customer Billing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Separate Sales Order system and Customer Billing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Integrated Sales and Customer Billing System (SCBS)</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Accurate reporting to management</a:t>
                      </a:r>
                      <a:endParaRPr lang="en-US" sz="700">
                        <a:effectLst/>
                      </a:endParaRPr>
                    </a:p>
                    <a:p>
                      <a:pPr marL="0" marR="0" algn="l">
                        <a:spcBef>
                          <a:spcPts val="600"/>
                        </a:spcBef>
                        <a:spcAft>
                          <a:spcPts val="300"/>
                        </a:spcAft>
                      </a:pPr>
                      <a:r>
                        <a:rPr lang="en-GB" sz="700">
                          <a:effectLst/>
                        </a:rPr>
                        <a:t>Reduce human errors in the original process</a:t>
                      </a:r>
                      <a:endParaRPr lang="en-US" sz="700">
                        <a:effectLst/>
                      </a:endParaRPr>
                    </a:p>
                    <a:p>
                      <a:pPr marL="0" marR="0" algn="l">
                        <a:spcBef>
                          <a:spcPts val="600"/>
                        </a:spcBef>
                        <a:spcAft>
                          <a:spcPts val="300"/>
                        </a:spcAft>
                      </a:pPr>
                      <a:r>
                        <a:rPr lang="en-GB" sz="700">
                          <a:effectLst/>
                        </a:rPr>
                        <a:t>Streamline the business process to improve service quality</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238395">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RFQ/Order manually processed </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Online order submission and tracking</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Order pricing manually calculated</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Integrated Sales and Customer Billing System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698650">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Customer billing is manually prepared and triggered by order processing administrator</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billing is automatically prepared and sent by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Quotation or order status are manually changed by sales team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Quotation or order status are automatically updated by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702643">
                <a:tc>
                  <a:txBody>
                    <a:bodyPr/>
                    <a:lstStyle/>
                    <a:p>
                      <a:pPr marL="0" marR="0" algn="l">
                        <a:spcBef>
                          <a:spcPts val="600"/>
                        </a:spcBef>
                        <a:spcAft>
                          <a:spcPts val="300"/>
                        </a:spcAft>
                      </a:pPr>
                      <a:r>
                        <a:rPr lang="en-GB" sz="700">
                          <a:effectLst/>
                        </a:rPr>
                        <a:t>Gap 4</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Vessel Movement System and Container Movement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These 2 systems in individual factories have unscheduled downtime of average 10% to 15%.</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Centralized Vessel and Container Movement System (VCMS) should have high levels of redundancies to ensure 24 x 7 operations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Ensure high availability for mission critical system to reduce business lost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936858">
                <a:tc>
                  <a:txBody>
                    <a:bodyPr/>
                    <a:lstStyle/>
                    <a:p>
                      <a:pPr marL="0" marR="0" algn="l">
                        <a:spcBef>
                          <a:spcPts val="600"/>
                        </a:spcBef>
                        <a:spcAft>
                          <a:spcPts val="300"/>
                        </a:spcAft>
                      </a:pPr>
                      <a:r>
                        <a:rPr lang="en-GB" sz="700">
                          <a:effectLst/>
                        </a:rPr>
                        <a:t>Gap 5</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Centralized report generation and data management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Inaccurate sales report and transaction data due to human activities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SCBS will access VCMS’s transaction data and produce management reports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Reports are a very useful method for keeping track of important information. The information contained in reports can be used to make very important decisions that affect our lives daily.</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dirty="0">
                          <a:effectLst/>
                        </a:rPr>
                        <a:t>Information/Application</a:t>
                      </a:r>
                      <a:endParaRPr lang="en-US" sz="700" dirty="0">
                        <a:effectLst/>
                        <a:latin typeface="Times New Roman"/>
                        <a:ea typeface="SimSun"/>
                      </a:endParaRPr>
                    </a:p>
                  </a:txBody>
                  <a:tcPr marL="42876" marR="42876" marT="0" marB="0"/>
                </a:tc>
              </a:tr>
            </a:tbl>
          </a:graphicData>
        </a:graphic>
      </p:graphicFrame>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a:solidFill>
                  <a:schemeClr val="tx2"/>
                </a:solidFill>
                <a:latin typeface="Bookman Old Style" pitchFamily="18" charset="0"/>
              </a:rPr>
              <a:t>Gap Analysis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endParaRPr lang="en-SG" smtClean="0"/>
          </a:p>
        </p:txBody>
      </p:sp>
      <p:sp>
        <p:nvSpPr>
          <p:cNvPr id="44034" name="Content Placeholder 2"/>
          <p:cNvSpPr>
            <a:spLocks noGrp="1"/>
          </p:cNvSpPr>
          <p:nvPr>
            <p:ph sz="quarter" idx="1"/>
          </p:nvPr>
        </p:nvSpPr>
        <p:spPr>
          <a:xfrm>
            <a:off x="468313" y="1196975"/>
            <a:ext cx="8229600" cy="431800"/>
          </a:xfrm>
        </p:spPr>
        <p:txBody>
          <a:bodyPr/>
          <a:lstStyle/>
          <a:p>
            <a:pPr eaLnBrk="1" hangingPunct="1"/>
            <a:r>
              <a:rPr lang="en-SG" dirty="0" smtClean="0"/>
              <a:t>Information Architecture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idx="4294967295"/>
          </p:nvPr>
        </p:nvSpPr>
        <p:spPr/>
        <p:txBody>
          <a:bodyPr/>
          <a:lstStyle/>
          <a:p>
            <a:pPr eaLnBrk="1" hangingPunct="1"/>
            <a:r>
              <a:rPr lang="en-SG" smtClean="0"/>
              <a:t>Data Principles</a:t>
            </a:r>
          </a:p>
        </p:txBody>
      </p:sp>
      <p:graphicFrame>
        <p:nvGraphicFramePr>
          <p:cNvPr id="58372" name="Group 4"/>
          <p:cNvGraphicFramePr>
            <a:graphicFrameLocks noGrp="1"/>
          </p:cNvGraphicFramePr>
          <p:nvPr/>
        </p:nvGraphicFramePr>
        <p:xfrm>
          <a:off x="468313" y="1412875"/>
          <a:ext cx="8207375" cy="1086486"/>
        </p:xfrm>
        <a:graphic>
          <a:graphicData uri="http://schemas.openxmlformats.org/drawingml/2006/table">
            <a:tbl>
              <a:tblPr/>
              <a:tblGrid>
                <a:gridCol w="1727200"/>
                <a:gridCol w="6480175"/>
              </a:tblGrid>
              <a:tr h="196850">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Name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Data Integration</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Data is defined consistently throughout the company, and the definitions are understandable and available to all users</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0" i="0" u="none" strike="noStrike" cap="none" normalizeH="0" baseline="0" smtClean="0">
                          <a:ln>
                            <a:noFill/>
                          </a:ln>
                          <a:solidFill>
                            <a:schemeClr val="tx1"/>
                          </a:solidFill>
                          <a:effectLst/>
                          <a:latin typeface="Gill Sans MT"/>
                        </a:rPr>
                        <a:t>With integration between applications, it will allow quicker business turnaround times.</a:t>
                      </a:r>
                      <a:r>
                        <a:rPr kumimoji="0" lang="en-US" sz="1200" b="0" i="0" u="none" strike="noStrike" cap="none" normalizeH="0" baseline="0" smtClean="0">
                          <a:ln>
                            <a:noFill/>
                          </a:ln>
                          <a:solidFill>
                            <a:schemeClr val="tx1"/>
                          </a:solidFill>
                          <a:effectLst/>
                          <a:latin typeface="Gill Sans MT"/>
                        </a:rPr>
                        <a:t> </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365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Multiple data standardization initiatives need to be co-ordinated.</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389" name="Group 21"/>
          <p:cNvGraphicFramePr>
            <a:graphicFrameLocks noGrp="1"/>
          </p:cNvGraphicFramePr>
          <p:nvPr/>
        </p:nvGraphicFramePr>
        <p:xfrm>
          <a:off x="468313" y="2708275"/>
          <a:ext cx="8207375" cy="1085852"/>
        </p:xfrm>
        <a:graphic>
          <a:graphicData uri="http://schemas.openxmlformats.org/drawingml/2006/table">
            <a:tbl>
              <a:tblPr/>
              <a:tblGrid>
                <a:gridCol w="1727200"/>
                <a:gridCol w="6480175"/>
              </a:tblGrid>
              <a:tr h="1984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Name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Data Replication</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Data to be replicate and assessable without interrupting online transaction </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chemeClr val="tx1"/>
                          </a:solidFill>
                          <a:effectLst/>
                          <a:latin typeface="Gill Sans MT"/>
                        </a:rPr>
                        <a:t>For efficiency and effectiveness in decision-making and service delivery.</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Data is should be sufficiently, able to meet a wide range of requirement.</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406" name="Group 38"/>
          <p:cNvGraphicFramePr>
            <a:graphicFrameLocks noGrp="1"/>
          </p:cNvGraphicFramePr>
          <p:nvPr/>
        </p:nvGraphicFramePr>
        <p:xfrm>
          <a:off x="468313" y="4005263"/>
          <a:ext cx="8207375" cy="1085852"/>
        </p:xfrm>
        <a:graphic>
          <a:graphicData uri="http://schemas.openxmlformats.org/drawingml/2006/table">
            <a:tbl>
              <a:tblPr/>
              <a:tblGrid>
                <a:gridCol w="1727200"/>
                <a:gridCol w="6480175"/>
              </a:tblGrid>
              <a:tr h="1984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Name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ea typeface="SimSun" pitchFamily="2" charset="-122"/>
                          <a:cs typeface="Arial" charset="0"/>
                        </a:rPr>
                        <a:t>Data is an Asset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Data is an asset that has value to the company and is managed accordingly</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chemeClr val="tx1"/>
                          </a:solidFill>
                          <a:effectLst/>
                          <a:latin typeface="Gill Sans MT"/>
                        </a:rPr>
                        <a:t>The purpose of data is to aid decision-making.</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Stewards must have the authority and means to manage the data for which they are accountable</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
          <p:cNvSpPr>
            <a:spLocks noGrp="1"/>
          </p:cNvSpPr>
          <p:nvPr>
            <p:ph type="title"/>
          </p:nvPr>
        </p:nvSpPr>
        <p:spPr/>
        <p:txBody>
          <a:bodyPr/>
          <a:lstStyle/>
          <a:p>
            <a:pPr eaLnBrk="1" hangingPunct="1"/>
            <a:r>
              <a:rPr lang="en-SG" smtClean="0"/>
              <a:t>Current Conceptual Data Model</a:t>
            </a:r>
          </a:p>
        </p:txBody>
      </p:sp>
      <p:sp>
        <p:nvSpPr>
          <p:cNvPr id="4608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6087" name="Rectangle 7"/>
          <p:cNvSpPr>
            <a:spLocks noChangeArrowheads="1"/>
          </p:cNvSpPr>
          <p:nvPr/>
        </p:nvSpPr>
        <p:spPr bwMode="auto">
          <a:xfrm>
            <a:off x="0" y="4048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6090" name="Object 10"/>
          <p:cNvGraphicFramePr>
            <a:graphicFrameLocks noChangeAspect="1"/>
          </p:cNvGraphicFramePr>
          <p:nvPr/>
        </p:nvGraphicFramePr>
        <p:xfrm>
          <a:off x="1619250" y="1341438"/>
          <a:ext cx="6051550" cy="4660900"/>
        </p:xfrm>
        <a:graphic>
          <a:graphicData uri="http://schemas.openxmlformats.org/presentationml/2006/ole">
            <mc:AlternateContent xmlns:mc="http://schemas.openxmlformats.org/markup-compatibility/2006">
              <mc:Choice xmlns:v="urn:schemas-microsoft-com:vml" Requires="v">
                <p:oleObj spid="_x0000_s46104" name="Visio" r:id="rId3" imgW="6050954" imgH="4660654" progId="Visio.Drawing.11">
                  <p:embed/>
                </p:oleObj>
              </mc:Choice>
              <mc:Fallback>
                <p:oleObj name="Visio" r:id="rId3" imgW="6050954" imgH="4660654" progId="Visio.Drawing.11">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341438"/>
                        <a:ext cx="6051550" cy="466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idx="4294967295"/>
          </p:nvPr>
        </p:nvSpPr>
        <p:spPr/>
        <p:txBody>
          <a:bodyPr/>
          <a:lstStyle/>
          <a:p>
            <a:pPr eaLnBrk="1" hangingPunct="1"/>
            <a:r>
              <a:rPr lang="en-SG" smtClean="0"/>
              <a:t>Target Conceptual Data Model</a:t>
            </a:r>
          </a:p>
        </p:txBody>
      </p:sp>
      <p:sp>
        <p:nvSpPr>
          <p:cNvPr id="614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1444" name="Object 4"/>
          <p:cNvGraphicFramePr>
            <a:graphicFrameLocks noChangeAspect="1"/>
          </p:cNvGraphicFramePr>
          <p:nvPr/>
        </p:nvGraphicFramePr>
        <p:xfrm>
          <a:off x="1692275" y="1268413"/>
          <a:ext cx="5943600" cy="5029200"/>
        </p:xfrm>
        <a:graphic>
          <a:graphicData uri="http://schemas.openxmlformats.org/presentationml/2006/ole">
            <mc:AlternateContent xmlns:mc="http://schemas.openxmlformats.org/markup-compatibility/2006">
              <mc:Choice xmlns:v="urn:schemas-microsoft-com:vml" Requires="v">
                <p:oleObj spid="_x0000_s61458" name="Visio" r:id="rId3" imgW="6434247" imgH="5449047" progId="Visio.Drawing.11">
                  <p:embed/>
                </p:oleObj>
              </mc:Choice>
              <mc:Fallback>
                <p:oleObj name="Visio" r:id="rId3" imgW="6434247" imgH="5449047"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268413"/>
                        <a:ext cx="5943600" cy="502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idx="4294967295"/>
          </p:nvPr>
        </p:nvSpPr>
        <p:spPr/>
        <p:txBody>
          <a:bodyPr/>
          <a:lstStyle/>
          <a:p>
            <a:pPr eaLnBrk="1" hangingPunct="1"/>
            <a:endParaRPr lang="en-SG" smtClean="0"/>
          </a:p>
        </p:txBody>
      </p:sp>
      <p:sp>
        <p:nvSpPr>
          <p:cNvPr id="47106" name="Content Placeholder 2"/>
          <p:cNvSpPr>
            <a:spLocks noGrp="1"/>
          </p:cNvSpPr>
          <p:nvPr>
            <p:ph sz="quarter" idx="4294967295"/>
          </p:nvPr>
        </p:nvSpPr>
        <p:spPr>
          <a:xfrm>
            <a:off x="457200" y="1219200"/>
            <a:ext cx="8229600" cy="4937125"/>
          </a:xfrm>
        </p:spPr>
        <p:txBody>
          <a:bodyPr/>
          <a:lstStyle/>
          <a:p>
            <a:pPr eaLnBrk="1" hangingPunct="1"/>
            <a:r>
              <a:rPr lang="en-US" dirty="0" smtClean="0"/>
              <a:t>Application Architecture</a:t>
            </a:r>
            <a:endParaRPr lang="en-SG"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idx="4294967295"/>
          </p:nvPr>
        </p:nvSpPr>
        <p:spPr/>
        <p:txBody>
          <a:bodyPr/>
          <a:lstStyle/>
          <a:p>
            <a:pPr eaLnBrk="1" hangingPunct="1"/>
            <a:r>
              <a:rPr lang="en-SG" dirty="0" smtClean="0"/>
              <a:t>Application Principles</a:t>
            </a:r>
          </a:p>
        </p:txBody>
      </p:sp>
      <p:graphicFrame>
        <p:nvGraphicFramePr>
          <p:cNvPr id="58372" name="Group 4"/>
          <p:cNvGraphicFramePr>
            <a:graphicFrameLocks noGrp="1"/>
          </p:cNvGraphicFramePr>
          <p:nvPr>
            <p:extLst>
              <p:ext uri="{D42A27DB-BD31-4B8C-83A1-F6EECF244321}">
                <p14:modId xmlns:p14="http://schemas.microsoft.com/office/powerpoint/2010/main" val="2004662060"/>
              </p:ext>
            </p:extLst>
          </p:nvPr>
        </p:nvGraphicFramePr>
        <p:xfrm>
          <a:off x="457200" y="1268760"/>
          <a:ext cx="8207375" cy="3256404"/>
        </p:xfrm>
        <a:graphic>
          <a:graphicData uri="http://schemas.openxmlformats.org/drawingml/2006/table">
            <a:tbl>
              <a:tblPr/>
              <a:tblGrid>
                <a:gridCol w="1727200"/>
                <a:gridCol w="6480175"/>
              </a:tblGrid>
              <a:tr h="216024">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mn-lt"/>
                          <a:cs typeface="Arial" charset="0"/>
                        </a:rPr>
                        <a:t>Ease-of-use (Business Principle : Enhance customer value)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easy to use. The underlying technology is transparent to users, so they can concentrate on tasks at hand.</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The more a user has to understand the underlying technology, the less productive that user is. Ease-of-use is a positive incentive for use of applications. It encourages users to work within the integrated information environment instead of developing isolated systems to accomplish the task outside of the enterprise's integrated information environment. Most of the knowledge required to operate one system will be similar to others. Training is kept to a minimum, and the risk of using a system improperly is low.</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365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will be required to have a common "look-and-feel" and support ergonomic requirements. Hence, the common look-and-feel standard must be designed and usability test criteria must be developed.</a:t>
                      </a:r>
                    </a:p>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Guidelines for user interfaces should not be constrained by narrow assumptions about user location, language, systems training, or physical capability. Factors such as linguistics, customer physical infirmities (visual acuity, ability to use keyboard/mouse), and proficiency in the use of technology have broad ramifications in determining the ease-of-use of an application.</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406" name="Group 38"/>
          <p:cNvGraphicFramePr>
            <a:graphicFrameLocks noGrp="1"/>
          </p:cNvGraphicFramePr>
          <p:nvPr>
            <p:extLst>
              <p:ext uri="{D42A27DB-BD31-4B8C-83A1-F6EECF244321}">
                <p14:modId xmlns:p14="http://schemas.microsoft.com/office/powerpoint/2010/main" val="1955113928"/>
              </p:ext>
            </p:extLst>
          </p:nvPr>
        </p:nvGraphicFramePr>
        <p:xfrm>
          <a:off x="457200" y="4725144"/>
          <a:ext cx="8207375" cy="1652836"/>
        </p:xfrm>
        <a:graphic>
          <a:graphicData uri="http://schemas.openxmlformats.org/drawingml/2006/table">
            <a:tbl>
              <a:tblPr/>
              <a:tblGrid>
                <a:gridCol w="1727200"/>
                <a:gridCol w="6480175"/>
              </a:tblGrid>
              <a:tr h="43204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defRPr/>
                      </a:pPr>
                      <a:r>
                        <a:rPr kumimoji="0" lang="en-GB" sz="1200" b="1" i="0" u="none" strike="noStrike" cap="none" normalizeH="0" baseline="0" dirty="0" smtClean="0">
                          <a:ln>
                            <a:noFill/>
                          </a:ln>
                          <a:solidFill>
                            <a:srgbClr val="FFFFFF"/>
                          </a:solidFill>
                          <a:effectLst/>
                          <a:latin typeface="+mn-lt"/>
                          <a:ea typeface="SimSun" pitchFamily="2" charset="-122"/>
                          <a:cs typeface="Arial" charset="0"/>
                        </a:rPr>
                        <a:t>Data Interchange Capabilities</a:t>
                      </a:r>
                      <a:r>
                        <a:rPr kumimoji="0" lang="en-GB" sz="1200" b="1" i="0" u="none" strike="noStrike" cap="none" normalizeH="0" baseline="0" dirty="0" smtClean="0">
                          <a:ln>
                            <a:noFill/>
                          </a:ln>
                          <a:solidFill>
                            <a:srgbClr val="FFFFFF"/>
                          </a:solidFill>
                          <a:effectLst/>
                          <a:latin typeface="+mn-lt"/>
                          <a:cs typeface="Arial" charset="0"/>
                        </a:rPr>
                        <a:t> (Business Principle : </a:t>
                      </a:r>
                      <a:r>
                        <a:rPr kumimoji="0" lang="en-US" sz="1200" b="1" i="0" u="none" strike="noStrike" cap="none" normalizeH="0" baseline="0" dirty="0" smtClean="0">
                          <a:ln>
                            <a:noFill/>
                          </a:ln>
                          <a:solidFill>
                            <a:srgbClr val="FFFFFF"/>
                          </a:solidFill>
                          <a:effectLst/>
                          <a:latin typeface="+mn-lt"/>
                          <a:cs typeface="Arial" charset="0"/>
                        </a:rPr>
                        <a:t>Business Integration, Improve partner relationships</a:t>
                      </a:r>
                      <a:r>
                        <a:rPr kumimoji="0" lang="en-GB" sz="1200" b="1" i="0" u="none" strike="noStrike" cap="none" normalizeH="0" baseline="0" dirty="0" smtClean="0">
                          <a:ln>
                            <a:noFill/>
                          </a:ln>
                          <a:solidFill>
                            <a:srgbClr val="FFFFFF"/>
                          </a:solidFill>
                          <a:effectLst/>
                          <a:latin typeface="+mn-lt"/>
                          <a:cs typeface="Arial" charset="0"/>
                        </a:rPr>
                        <a:t>)</a:t>
                      </a:r>
                      <a:endParaRPr kumimoji="0" lang="en-US" sz="1200" b="1" i="0" u="none" strike="noStrike" cap="none" normalizeH="0" baseline="0" dirty="0" smtClean="0">
                        <a:ln>
                          <a:noFill/>
                        </a:ln>
                        <a:solidFill>
                          <a:srgbClr val="FFFFFF"/>
                        </a:solidFill>
                        <a:effectLst/>
                        <a:latin typeface="+mn-l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able send and receive data to/from other application in the enterprise.</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Data are generated within the application.  The data may be used by other application to automate the business process. The capabilities to interchange data between applications is a high priority task.</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Failure to interchange data between applications will fail the whole applications integration process.</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spTree>
    <p:extLst>
      <p:ext uri="{BB962C8B-B14F-4D97-AF65-F5344CB8AC3E}">
        <p14:creationId xmlns:p14="http://schemas.microsoft.com/office/powerpoint/2010/main" val="3081147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56918615"/>
              </p:ext>
            </p:extLst>
          </p:nvPr>
        </p:nvGraphicFramePr>
        <p:xfrm>
          <a:off x="457200" y="764703"/>
          <a:ext cx="8147248" cy="5333733"/>
        </p:xfrm>
        <a:graphic>
          <a:graphicData uri="http://schemas.openxmlformats.org/drawingml/2006/table">
            <a:tbl>
              <a:tblPr firstRow="1" firstCol="1" bandRow="1" bandCol="1">
                <a:tableStyleId>{5C22544A-7EE6-4342-B048-85BDC9FD1C3A}</a:tableStyleId>
              </a:tblPr>
              <a:tblGrid>
                <a:gridCol w="610059"/>
                <a:gridCol w="1633387"/>
                <a:gridCol w="2125369"/>
                <a:gridCol w="1653064"/>
                <a:gridCol w="2125369"/>
              </a:tblGrid>
              <a:tr h="179843">
                <a:tc>
                  <a:txBody>
                    <a:bodyPr/>
                    <a:lstStyle/>
                    <a:p>
                      <a:pPr marL="0" marR="0" algn="just">
                        <a:spcBef>
                          <a:spcPts val="600"/>
                        </a:spcBef>
                        <a:spcAft>
                          <a:spcPts val="300"/>
                        </a:spcAft>
                      </a:pPr>
                      <a:r>
                        <a:rPr lang="en-GB" sz="1000" dirty="0">
                          <a:effectLst/>
                        </a:rPr>
                        <a:t>No.</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Application Name</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Description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Business Owner</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dirty="0">
                          <a:effectLst/>
                        </a:rPr>
                        <a:t>Remarks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2210816">
                <a:tc>
                  <a:txBody>
                    <a:bodyPr/>
                    <a:lstStyle/>
                    <a:p>
                      <a:pPr marL="0" marR="0" algn="just">
                        <a:spcBef>
                          <a:spcPts val="600"/>
                        </a:spcBef>
                        <a:spcAft>
                          <a:spcPts val="300"/>
                        </a:spcAft>
                      </a:pPr>
                      <a:r>
                        <a:rPr lang="en-GB" sz="1000">
                          <a:effectLst/>
                        </a:rPr>
                        <a:t>1.</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dirty="0">
                          <a:effectLst/>
                        </a:rPr>
                        <a:t>Vessel and Container Movement System (VCMS)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dirty="0">
                          <a:effectLst/>
                        </a:rPr>
                        <a:t>Order Processing Administrator to check for the availability of vessels.</a:t>
                      </a:r>
                      <a:endParaRPr lang="en-US" sz="1000" dirty="0">
                        <a:effectLst/>
                      </a:endParaRPr>
                    </a:p>
                    <a:p>
                      <a:pPr marL="0" marR="0" algn="just">
                        <a:spcBef>
                          <a:spcPts val="600"/>
                        </a:spcBef>
                        <a:spcAft>
                          <a:spcPts val="300"/>
                        </a:spcAft>
                      </a:pPr>
                      <a:r>
                        <a:rPr lang="en-GB" sz="1000" dirty="0">
                          <a:effectLst/>
                        </a:rPr>
                        <a:t>Container Management Team to check for vessel schedules and the overall container movement timescales.</a:t>
                      </a:r>
                      <a:endParaRPr lang="en-US" sz="1000" dirty="0">
                        <a:effectLst/>
                      </a:endParaRPr>
                    </a:p>
                    <a:p>
                      <a:pPr marL="0" marR="0" algn="just">
                        <a:spcBef>
                          <a:spcPts val="600"/>
                        </a:spcBef>
                        <a:spcAft>
                          <a:spcPts val="300"/>
                        </a:spcAft>
                      </a:pPr>
                      <a:r>
                        <a:rPr lang="en-GB" sz="1000" dirty="0">
                          <a:effectLst/>
                        </a:rPr>
                        <a:t>Port Operators to determine optimal container movement, placement within a vessel and support optimization decisions via VCMS’s web services.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Order Processing Administrator</a:t>
                      </a:r>
                      <a:endParaRPr lang="en-US" sz="1000">
                        <a:effectLst/>
                      </a:endParaRPr>
                    </a:p>
                    <a:p>
                      <a:pPr marL="0" marR="0" algn="just">
                        <a:spcBef>
                          <a:spcPts val="600"/>
                        </a:spcBef>
                        <a:spcAft>
                          <a:spcPts val="300"/>
                        </a:spcAft>
                      </a:pPr>
                      <a:r>
                        <a:rPr lang="en-GB" sz="1000">
                          <a:effectLst/>
                        </a:rPr>
                        <a:t>and</a:t>
                      </a:r>
                      <a:endParaRPr lang="en-US" sz="1000">
                        <a:effectLst/>
                      </a:endParaRPr>
                    </a:p>
                    <a:p>
                      <a:pPr marL="0" marR="0" algn="just">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dirty="0">
                          <a:effectLst/>
                        </a:rPr>
                        <a:t>Prediction engine from the previous application needs to be migrated to the new system.</a:t>
                      </a:r>
                      <a:endParaRPr lang="en-US" sz="1000" dirty="0">
                        <a:effectLst/>
                      </a:endParaRPr>
                    </a:p>
                    <a:p>
                      <a:pPr marL="0" marR="0" algn="just">
                        <a:spcBef>
                          <a:spcPts val="600"/>
                        </a:spcBef>
                        <a:spcAft>
                          <a:spcPts val="300"/>
                        </a:spcAft>
                      </a:pPr>
                      <a:r>
                        <a:rPr lang="en-GB" sz="1000" dirty="0">
                          <a:effectLst/>
                        </a:rPr>
                        <a:t>Although prediction engine requires a high computational load, the system response time should not be adversely impacted when the prediction algorithm is running.</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1061443">
                <a:tc>
                  <a:txBody>
                    <a:bodyPr/>
                    <a:lstStyle/>
                    <a:p>
                      <a:pPr marL="0" marR="0" algn="just">
                        <a:spcBef>
                          <a:spcPts val="600"/>
                        </a:spcBef>
                        <a:spcAft>
                          <a:spcPts val="300"/>
                        </a:spcAft>
                      </a:pPr>
                      <a:r>
                        <a:rPr lang="en-GB" sz="1000">
                          <a:effectLst/>
                        </a:rPr>
                        <a:t>2.</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Sales and Customer Billing System (SCBS)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Provides quotation details, order details, and sales summary to Sales Team.</a:t>
                      </a:r>
                      <a:endParaRPr lang="en-US" sz="1000">
                        <a:effectLst/>
                      </a:endParaRPr>
                    </a:p>
                    <a:p>
                      <a:pPr marL="0" marR="0" algn="just">
                        <a:spcBef>
                          <a:spcPts val="600"/>
                        </a:spcBef>
                        <a:spcAft>
                          <a:spcPts val="300"/>
                        </a:spcAft>
                      </a:pPr>
                      <a:r>
                        <a:rPr lang="en-GB" sz="1000">
                          <a:effectLst/>
                        </a:rPr>
                        <a:t>Allows Order Processing administrator to requests for the customer to be billed.</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dirty="0">
                          <a:effectLst/>
                        </a:rPr>
                        <a:t>Sales Team</a:t>
                      </a:r>
                      <a:endParaRPr lang="en-US" sz="1000" dirty="0">
                        <a:effectLst/>
                      </a:endParaRPr>
                    </a:p>
                    <a:p>
                      <a:pPr marL="0" marR="0" algn="just">
                        <a:spcBef>
                          <a:spcPts val="600"/>
                        </a:spcBef>
                        <a:spcAft>
                          <a:spcPts val="300"/>
                        </a:spcAft>
                      </a:pPr>
                      <a:r>
                        <a:rPr lang="en-GB" sz="1000" dirty="0">
                          <a:effectLst/>
                        </a:rPr>
                        <a:t>and</a:t>
                      </a:r>
                      <a:endParaRPr lang="en-US" sz="1000" dirty="0">
                        <a:effectLst/>
                      </a:endParaRPr>
                    </a:p>
                    <a:p>
                      <a:pPr marL="0" marR="0" algn="just">
                        <a:spcBef>
                          <a:spcPts val="600"/>
                        </a:spcBef>
                        <a:spcAft>
                          <a:spcPts val="300"/>
                        </a:spcAft>
                      </a:pPr>
                      <a:r>
                        <a:rPr lang="en-GB" sz="1000" dirty="0">
                          <a:effectLst/>
                        </a:rPr>
                        <a:t>Order Processing Administrator</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dirty="0">
                          <a:effectLst/>
                        </a:rPr>
                        <a:t>Ensure 24x7 operations, high level redundancies.</a:t>
                      </a:r>
                      <a:endParaRPr lang="en-US" sz="1000" dirty="0">
                        <a:effectLst/>
                      </a:endParaRPr>
                    </a:p>
                    <a:p>
                      <a:pPr marL="0" marR="0" algn="just">
                        <a:spcBef>
                          <a:spcPts val="600"/>
                        </a:spcBef>
                        <a:spcAft>
                          <a:spcPts val="300"/>
                        </a:spcAft>
                      </a:pPr>
                      <a:r>
                        <a:rPr lang="en-GB" sz="1000" dirty="0">
                          <a:effectLst/>
                        </a:rPr>
                        <a:t>Application processing and data management are to be hosted on separate servers.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615511">
                <a:tc>
                  <a:txBody>
                    <a:bodyPr/>
                    <a:lstStyle/>
                    <a:p>
                      <a:pPr marL="0" marR="0" algn="just">
                        <a:spcBef>
                          <a:spcPts val="600"/>
                        </a:spcBef>
                        <a:spcAft>
                          <a:spcPts val="300"/>
                        </a:spcAft>
                      </a:pPr>
                      <a:r>
                        <a:rPr lang="en-GB" sz="1000">
                          <a:effectLst/>
                        </a:rPr>
                        <a:t>3.</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Integrated Reporting System (IRS)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Provides reports by collecting data from various applications.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Collecting data for report generation should not affect the other application operation.</a:t>
                      </a:r>
                      <a:endParaRPr lang="en-US" sz="1000">
                        <a:effectLst/>
                        <a:latin typeface="Times New Roman" panose="02020603050405020304" pitchFamily="18" charset="0"/>
                        <a:ea typeface="Times New Roman" panose="02020603050405020304" pitchFamily="18" charset="0"/>
                      </a:endParaRPr>
                    </a:p>
                  </a:txBody>
                  <a:tcPr marL="40956" marR="40956" marT="0" marB="0"/>
                </a:tc>
              </a:tr>
              <a:tr h="351720">
                <a:tc>
                  <a:txBody>
                    <a:bodyPr/>
                    <a:lstStyle/>
                    <a:p>
                      <a:pPr marL="0" marR="0" algn="just">
                        <a:spcBef>
                          <a:spcPts val="600"/>
                        </a:spcBef>
                        <a:spcAft>
                          <a:spcPts val="300"/>
                        </a:spcAft>
                      </a:pPr>
                      <a:r>
                        <a:rPr lang="en-GB" sz="1000">
                          <a:effectLst/>
                        </a:rPr>
                        <a:t>4.</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ShipTrack System (ST)</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Maintain shipment details, provides shipment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just">
                        <a:spcBef>
                          <a:spcPts val="600"/>
                        </a:spcBef>
                        <a:spcAft>
                          <a:spcPts val="300"/>
                        </a:spcAft>
                      </a:pPr>
                      <a:r>
                        <a:rPr lang="en-GB" sz="1000">
                          <a:effectLst/>
                        </a:rPr>
                        <a:t>5.</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Account and Financial Information System (AFIS)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Keep track of account and financial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Finance and Account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It has adapters for MQ series and a Java API which never been used before.</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just">
                        <a:spcBef>
                          <a:spcPts val="600"/>
                        </a:spcBef>
                        <a:spcAft>
                          <a:spcPts val="300"/>
                        </a:spcAft>
                      </a:pPr>
                      <a:r>
                        <a:rPr lang="en-GB" sz="1000">
                          <a:effectLst/>
                        </a:rPr>
                        <a:t>6.</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Human Resource System (HRS)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Keep track HR related data.</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a:effectLst/>
                        </a:rPr>
                        <a:t>HR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just">
                        <a:spcBef>
                          <a:spcPts val="600"/>
                        </a:spcBef>
                        <a:spcAft>
                          <a:spcPts val="300"/>
                        </a:spcAft>
                      </a:pPr>
                      <a:r>
                        <a:rPr lang="en-GB" sz="1000" dirty="0">
                          <a:effectLst/>
                        </a:rPr>
                        <a:t>It has adapters for MQ series and a Java API which never been used before.</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sp>
        <p:nvSpPr>
          <p:cNvPr id="2" name="Rectangle 2"/>
          <p:cNvSpPr>
            <a:spLocks noChangeArrowheads="1"/>
          </p:cNvSpPr>
          <p:nvPr/>
        </p:nvSpPr>
        <p:spPr bwMode="auto">
          <a:xfrm>
            <a:off x="1115616" y="9087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104690482"/>
              </p:ext>
            </p:extLst>
          </p:nvPr>
        </p:nvGraphicFramePr>
        <p:xfrm>
          <a:off x="1115616" y="908720"/>
          <a:ext cx="6010275" cy="4143375"/>
        </p:xfrm>
        <a:graphic>
          <a:graphicData uri="http://schemas.openxmlformats.org/presentationml/2006/ole">
            <mc:AlternateContent xmlns:mc="http://schemas.openxmlformats.org/markup-compatibility/2006">
              <mc:Choice xmlns:v="urn:schemas-microsoft-com:vml" Requires="v">
                <p:oleObj spid="_x0000_s62466" name="Visio" r:id="rId4" imgW="3876697" imgH="2667171" progId="Visio.Drawing.15">
                  <p:embed/>
                </p:oleObj>
              </mc:Choice>
              <mc:Fallback>
                <p:oleObj name="Visio" r:id="rId4" imgW="3876697" imgH="2667171"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908720"/>
                        <a:ext cx="6010275" cy="414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81150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Architecture Vision</a:t>
            </a:r>
            <a:endParaRPr lang="en-SG"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11624295"/>
              </p:ext>
            </p:extLst>
          </p:nvPr>
        </p:nvGraphicFramePr>
        <p:xfrm>
          <a:off x="457200" y="692695"/>
          <a:ext cx="8229600" cy="5636979"/>
        </p:xfrm>
        <a:graphic>
          <a:graphicData uri="http://schemas.openxmlformats.org/drawingml/2006/table">
            <a:tbl>
              <a:tblPr firstRow="1" firstCol="1" bandRow="1" bandCol="1">
                <a:tableStyleId>{5C22544A-7EE6-4342-B048-85BDC9FD1C3A}</a:tableStyleId>
              </a:tblPr>
              <a:tblGrid>
                <a:gridCol w="298376"/>
                <a:gridCol w="1358652"/>
                <a:gridCol w="1449832"/>
                <a:gridCol w="935932"/>
                <a:gridCol w="2157043"/>
                <a:gridCol w="2029765"/>
              </a:tblGrid>
              <a:tr h="240188">
                <a:tc>
                  <a:txBody>
                    <a:bodyPr/>
                    <a:lstStyle/>
                    <a:p>
                      <a:pPr marL="0" marR="0" algn="just">
                        <a:spcBef>
                          <a:spcPts val="600"/>
                        </a:spcBef>
                        <a:spcAft>
                          <a:spcPts val="300"/>
                        </a:spcAft>
                      </a:pPr>
                      <a:r>
                        <a:rPr lang="en-GB" sz="1050" dirty="0">
                          <a:effectLst/>
                        </a:rPr>
                        <a:t>No.</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Application Name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Description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Business Owner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Hardware/Software Platform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Remarks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just">
                        <a:spcBef>
                          <a:spcPts val="600"/>
                        </a:spcBef>
                        <a:spcAft>
                          <a:spcPts val="300"/>
                        </a:spcAft>
                      </a:pPr>
                      <a:r>
                        <a:rPr lang="en-GB" sz="1050">
                          <a:effectLst/>
                        </a:rPr>
                        <a:t>1.</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Vessel Movement System (VMS)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Provides data about vessel information and availability.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Order Processing Administrator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High-end WinTel servers / Old technology software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just">
                        <a:spcBef>
                          <a:spcPts val="600"/>
                        </a:spcBef>
                        <a:spcAft>
                          <a:spcPts val="300"/>
                        </a:spcAft>
                      </a:pPr>
                      <a:r>
                        <a:rPr lang="en-GB" sz="1050">
                          <a:effectLst/>
                        </a:rPr>
                        <a:t>2.</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Container Movement System (CMS)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Provides vessel information, schedules, and container movement timescales.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Container Management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High-end </a:t>
                      </a:r>
                      <a:r>
                        <a:rPr lang="en-GB" sz="1050" dirty="0" err="1">
                          <a:effectLst/>
                        </a:rPr>
                        <a:t>WinTel</a:t>
                      </a:r>
                      <a:r>
                        <a:rPr lang="en-GB" sz="1050" dirty="0">
                          <a:effectLst/>
                        </a:rPr>
                        <a:t> servers / Old technology software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852305">
                <a:tc>
                  <a:txBody>
                    <a:bodyPr/>
                    <a:lstStyle/>
                    <a:p>
                      <a:pPr marL="0" marR="0" algn="just">
                        <a:spcBef>
                          <a:spcPts val="600"/>
                        </a:spcBef>
                        <a:spcAft>
                          <a:spcPts val="300"/>
                        </a:spcAft>
                      </a:pPr>
                      <a:r>
                        <a:rPr lang="en-GB" sz="1050">
                          <a:effectLst/>
                        </a:rPr>
                        <a:t>3.</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Sales Order System (SOS)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Provides quotation details, order details, and sales summary.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Sales Team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Running on a PC at each local office / Custom-built application, written in 1991 by an external software company that has since gone out of business.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More functions are required, but SOS source code is missing. Salesmen need mobile, online access.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600469">
                <a:tc>
                  <a:txBody>
                    <a:bodyPr/>
                    <a:lstStyle/>
                    <a:p>
                      <a:pPr marL="0" marR="0" algn="just">
                        <a:spcBef>
                          <a:spcPts val="600"/>
                        </a:spcBef>
                        <a:spcAft>
                          <a:spcPts val="300"/>
                        </a:spcAft>
                      </a:pPr>
                      <a:r>
                        <a:rPr lang="en-GB" sz="1050">
                          <a:effectLst/>
                        </a:rPr>
                        <a:t>4.</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Customer Billing System (CBS)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Allows Order Processing administrator to requests for the customer to be billed.</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Order Processing Administrator</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 </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 </a:t>
                      </a:r>
                      <a:endParaRPr lang="en-US" sz="1050">
                        <a:effectLst/>
                        <a:latin typeface="Times New Roman" panose="02020603050405020304" pitchFamily="18" charset="0"/>
                        <a:ea typeface="Times New Roman" panose="02020603050405020304" pitchFamily="18" charset="0"/>
                      </a:endParaRPr>
                    </a:p>
                  </a:txBody>
                  <a:tcPr marL="38629" marR="38629" marT="0" marB="0"/>
                </a:tc>
              </a:tr>
              <a:tr h="1030311">
                <a:tc>
                  <a:txBody>
                    <a:bodyPr/>
                    <a:lstStyle/>
                    <a:p>
                      <a:pPr marL="0" marR="0" algn="just">
                        <a:spcBef>
                          <a:spcPts val="600"/>
                        </a:spcBef>
                        <a:spcAft>
                          <a:spcPts val="300"/>
                        </a:spcAft>
                      </a:pPr>
                      <a:r>
                        <a:rPr lang="en-GB" sz="1050">
                          <a:effectLst/>
                        </a:rPr>
                        <a:t>5.</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SGLine Website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Displays SGLines’ marketing literature.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Marketing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Servers at local ISP’s server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More features are required, e.g. RFQ, ordering, calculations of shipment time between destinations, etc. The website is not integrated with other </a:t>
                      </a:r>
                      <a:r>
                        <a:rPr lang="en-GB" sz="1050" dirty="0" err="1">
                          <a:effectLst/>
                        </a:rPr>
                        <a:t>SGLine</a:t>
                      </a:r>
                      <a:r>
                        <a:rPr lang="en-GB" sz="1050" dirty="0">
                          <a:effectLst/>
                        </a:rPr>
                        <a:t>’ other IT systems.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just">
                        <a:spcBef>
                          <a:spcPts val="600"/>
                        </a:spcBef>
                        <a:spcAft>
                          <a:spcPts val="300"/>
                        </a:spcAft>
                      </a:pPr>
                      <a:r>
                        <a:rPr lang="en-GB" sz="1050">
                          <a:effectLst/>
                        </a:rPr>
                        <a:t>6.</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Account and Financial Information System (AFIS)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Keep track of account and financial information.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Finance and Account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just">
                        <a:spcBef>
                          <a:spcPts val="600"/>
                        </a:spcBef>
                        <a:spcAft>
                          <a:spcPts val="300"/>
                        </a:spcAft>
                      </a:pPr>
                      <a:r>
                        <a:rPr lang="en-GB" sz="1050">
                          <a:effectLst/>
                        </a:rPr>
                        <a:t>7.</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Human Resource System (HRS)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Keep track HR related data.</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HR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just">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bl>
          </a:graphicData>
        </a:graphic>
      </p:graphicFrame>
    </p:spTree>
    <p:extLst>
      <p:ext uri="{BB962C8B-B14F-4D97-AF65-F5344CB8AC3E}">
        <p14:creationId xmlns:p14="http://schemas.microsoft.com/office/powerpoint/2010/main" val="25942779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sp>
        <p:nvSpPr>
          <p:cNvPr id="4" name="Rectangle 2"/>
          <p:cNvSpPr>
            <a:spLocks noChangeArrowheads="1"/>
          </p:cNvSpPr>
          <p:nvPr/>
        </p:nvSpPr>
        <p:spPr bwMode="auto">
          <a:xfrm>
            <a:off x="611560" y="83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757152461"/>
              </p:ext>
            </p:extLst>
          </p:nvPr>
        </p:nvGraphicFramePr>
        <p:xfrm>
          <a:off x="611560" y="836613"/>
          <a:ext cx="6438900" cy="4933950"/>
        </p:xfrm>
        <a:graphic>
          <a:graphicData uri="http://schemas.openxmlformats.org/presentationml/2006/ole">
            <mc:AlternateContent xmlns:mc="http://schemas.openxmlformats.org/markup-compatibility/2006">
              <mc:Choice xmlns:v="urn:schemas-microsoft-com:vml" Requires="v">
                <p:oleObj spid="_x0000_s63490" name="Visio" r:id="rId4" imgW="6442626" imgH="4930616" progId="Visio.Drawing.11">
                  <p:embed/>
                </p:oleObj>
              </mc:Choice>
              <mc:Fallback>
                <p:oleObj name="Visio" r:id="rId4" imgW="6442626" imgH="493061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836613"/>
                        <a:ext cx="6438900" cy="493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7232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53042530"/>
              </p:ext>
            </p:extLst>
          </p:nvPr>
        </p:nvGraphicFramePr>
        <p:xfrm>
          <a:off x="539556" y="764704"/>
          <a:ext cx="8064891" cy="5544616"/>
        </p:xfrm>
        <a:graphic>
          <a:graphicData uri="http://schemas.openxmlformats.org/drawingml/2006/table">
            <a:tbl>
              <a:tblPr firstRow="1" firstCol="1" bandRow="1">
                <a:tableStyleId>{5C22544A-7EE6-4342-B048-85BDC9FD1C3A}</a:tableStyleId>
              </a:tblPr>
              <a:tblGrid>
                <a:gridCol w="975346"/>
                <a:gridCol w="547108"/>
                <a:gridCol w="617211"/>
                <a:gridCol w="342895"/>
                <a:gridCol w="253740"/>
                <a:gridCol w="843525"/>
                <a:gridCol w="407665"/>
                <a:gridCol w="825996"/>
                <a:gridCol w="412235"/>
                <a:gridCol w="617211"/>
                <a:gridCol w="425190"/>
                <a:gridCol w="768085"/>
                <a:gridCol w="514342"/>
                <a:gridCol w="514342"/>
              </a:tblGrid>
              <a:tr h="1664746">
                <a:tc>
                  <a:txBody>
                    <a:bodyPr/>
                    <a:lstStyle/>
                    <a:p>
                      <a:pPr marL="0" marR="0" algn="just">
                        <a:spcBef>
                          <a:spcPts val="600"/>
                        </a:spcBef>
                        <a:spcAft>
                          <a:spcPts val="300"/>
                        </a:spcAft>
                      </a:pPr>
                      <a:r>
                        <a:rPr lang="en-GB" sz="1000" dirty="0">
                          <a:effectLst/>
                        </a:rPr>
                        <a:t>System \ Function</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71755" marR="71755" algn="just">
                        <a:spcBef>
                          <a:spcPts val="600"/>
                        </a:spcBef>
                        <a:spcAft>
                          <a:spcPts val="300"/>
                        </a:spcAft>
                      </a:pPr>
                      <a:r>
                        <a:rPr lang="en-GB" sz="1000" dirty="0">
                          <a:effectLst/>
                        </a:rPr>
                        <a:t>Vessel Loading/Schedules  Maintenance</a:t>
                      </a:r>
                      <a:endParaRPr lang="en-US" sz="1000" dirty="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dirty="0">
                          <a:effectLst/>
                        </a:rPr>
                        <a:t>Container Movement Timescales Maintenance</a:t>
                      </a:r>
                      <a:endParaRPr lang="en-US" sz="1000" dirty="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dirty="0">
                          <a:effectLst/>
                        </a:rPr>
                        <a:t>Sales Order Maintenance</a:t>
                      </a:r>
                      <a:endParaRPr lang="en-US" sz="1000" dirty="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Billing Maintenance</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dirty="0">
                          <a:effectLst/>
                        </a:rPr>
                        <a:t>Distribute empty shipping containers by Prediction Engine or Manual Intervention</a:t>
                      </a:r>
                      <a:endParaRPr lang="en-US" sz="1000" dirty="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dirty="0">
                          <a:effectLst/>
                        </a:rPr>
                        <a:t>Track sales of empty containers</a:t>
                      </a:r>
                      <a:endParaRPr lang="en-US" sz="1000" dirty="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Track transfer of containers from SG’s vessels to 3</a:t>
                      </a:r>
                      <a:r>
                        <a:rPr lang="en-GB" sz="1000" baseline="30000">
                          <a:effectLst/>
                        </a:rPr>
                        <a:t>rd</a:t>
                      </a:r>
                      <a:r>
                        <a:rPr lang="en-GB" sz="1000">
                          <a:effectLst/>
                        </a:rPr>
                        <a:t> party vessels</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Marketing literature</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Account and Financial Information</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Payment</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Human Resource Maintenance</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Reporting Function</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c>
                  <a:txBody>
                    <a:bodyPr/>
                    <a:lstStyle/>
                    <a:p>
                      <a:pPr marL="71755" marR="71755" algn="just">
                        <a:spcBef>
                          <a:spcPts val="600"/>
                        </a:spcBef>
                        <a:spcAft>
                          <a:spcPts val="300"/>
                        </a:spcAft>
                      </a:pPr>
                      <a:r>
                        <a:rPr lang="en-GB" sz="1000">
                          <a:effectLst/>
                        </a:rPr>
                        <a:t>Shipment Tracking Maintenance</a:t>
                      </a:r>
                      <a:endParaRPr lang="en-US" sz="1000">
                        <a:effectLst/>
                        <a:latin typeface="Times New Roman" panose="02020603050405020304" pitchFamily="18" charset="0"/>
                        <a:ea typeface="Times New Roman" panose="02020603050405020304" pitchFamily="18" charset="0"/>
                      </a:endParaRPr>
                    </a:p>
                  </a:txBody>
                  <a:tcPr marL="51600" marR="51600" marT="0" marB="0" vert="vert270"/>
                </a:tc>
              </a:tr>
              <a:tr h="809421">
                <a:tc>
                  <a:txBody>
                    <a:bodyPr/>
                    <a:lstStyle/>
                    <a:p>
                      <a:pPr marL="0" marR="0" algn="just">
                        <a:spcBef>
                          <a:spcPts val="600"/>
                        </a:spcBef>
                        <a:spcAft>
                          <a:spcPts val="300"/>
                        </a:spcAft>
                      </a:pPr>
                      <a:r>
                        <a:rPr lang="en-GB" sz="1000" dirty="0">
                          <a:effectLst/>
                        </a:rPr>
                        <a:t>Vessel and Container Movement System (VCMS)</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X</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X</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X</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r>
              <a:tr h="697830">
                <a:tc>
                  <a:txBody>
                    <a:bodyPr/>
                    <a:lstStyle/>
                    <a:p>
                      <a:pPr marL="0" marR="0" algn="just">
                        <a:spcBef>
                          <a:spcPts val="600"/>
                        </a:spcBef>
                        <a:spcAft>
                          <a:spcPts val="300"/>
                        </a:spcAft>
                      </a:pPr>
                      <a:r>
                        <a:rPr lang="en-GB" sz="1000">
                          <a:effectLst/>
                        </a:rPr>
                        <a:t>Sales and Customer Billing System (SCBS)</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r>
              <a:tr h="837395">
                <a:tc>
                  <a:txBody>
                    <a:bodyPr/>
                    <a:lstStyle/>
                    <a:p>
                      <a:pPr marL="0" marR="0" algn="just">
                        <a:spcBef>
                          <a:spcPts val="600"/>
                        </a:spcBef>
                        <a:spcAft>
                          <a:spcPts val="300"/>
                        </a:spcAft>
                      </a:pPr>
                      <a:r>
                        <a:rPr lang="en-GB" sz="1000">
                          <a:effectLst/>
                        </a:rPr>
                        <a:t>Account and Financial Information System (AFIS)</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X</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r>
              <a:tr h="558263">
                <a:tc>
                  <a:txBody>
                    <a:bodyPr/>
                    <a:lstStyle/>
                    <a:p>
                      <a:pPr marL="0" marR="0" algn="just">
                        <a:spcBef>
                          <a:spcPts val="600"/>
                        </a:spcBef>
                        <a:spcAft>
                          <a:spcPts val="300"/>
                        </a:spcAft>
                      </a:pPr>
                      <a:r>
                        <a:rPr lang="en-GB" sz="1000">
                          <a:effectLst/>
                        </a:rPr>
                        <a:t>Human Resource System (HRS)</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r>
              <a:tr h="558263">
                <a:tc>
                  <a:txBody>
                    <a:bodyPr/>
                    <a:lstStyle/>
                    <a:p>
                      <a:pPr marL="0" marR="0" algn="just">
                        <a:spcBef>
                          <a:spcPts val="600"/>
                        </a:spcBef>
                        <a:spcAft>
                          <a:spcPts val="300"/>
                        </a:spcAft>
                      </a:pPr>
                      <a:r>
                        <a:rPr lang="en-GB" sz="1000">
                          <a:effectLst/>
                        </a:rPr>
                        <a:t>Integrated Reporting System (IRS)</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r>
              <a:tr h="418698">
                <a:tc>
                  <a:txBody>
                    <a:bodyPr/>
                    <a:lstStyle/>
                    <a:p>
                      <a:pPr marL="0" marR="0" algn="just">
                        <a:spcBef>
                          <a:spcPts val="600"/>
                        </a:spcBef>
                        <a:spcAft>
                          <a:spcPts val="300"/>
                        </a:spcAft>
                      </a:pPr>
                      <a:r>
                        <a:rPr lang="en-GB" sz="1000">
                          <a:effectLst/>
                        </a:rPr>
                        <a:t>ShipTrack System (ST)</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X</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 </a:t>
                      </a:r>
                      <a:endParaRPr lang="en-US" sz="1000" dirty="0">
                        <a:effectLst/>
                        <a:latin typeface="Times New Roman" panose="02020603050405020304" pitchFamily="18" charset="0"/>
                        <a:ea typeface="Times New Roman" panose="02020603050405020304" pitchFamily="18" charset="0"/>
                      </a:endParaRPr>
                    </a:p>
                  </a:txBody>
                  <a:tcPr marL="51600" marR="51600" marT="0" marB="0"/>
                </a:tc>
                <a:tc>
                  <a:txBody>
                    <a:bodyPr/>
                    <a:lstStyle/>
                    <a:p>
                      <a:pPr marL="0" marR="0" algn="just">
                        <a:spcBef>
                          <a:spcPts val="600"/>
                        </a:spcBef>
                        <a:spcAft>
                          <a:spcPts val="300"/>
                        </a:spcAft>
                      </a:pPr>
                      <a:r>
                        <a:rPr lang="en-GB" sz="1000" dirty="0">
                          <a:effectLst/>
                        </a:rPr>
                        <a:t>X</a:t>
                      </a:r>
                      <a:endParaRPr lang="en-US" sz="1000" dirty="0">
                        <a:effectLst/>
                        <a:latin typeface="Times New Roman" panose="02020603050405020304" pitchFamily="18" charset="0"/>
                        <a:ea typeface="Times New Roman" panose="02020603050405020304" pitchFamily="18" charset="0"/>
                      </a:endParaRPr>
                    </a:p>
                  </a:txBody>
                  <a:tcPr marL="51600" marR="51600" marT="0" marB="0"/>
                </a:tc>
              </a:tr>
            </a:tbl>
          </a:graphicData>
        </a:graphic>
      </p:graphicFrame>
    </p:spTree>
    <p:extLst>
      <p:ext uri="{BB962C8B-B14F-4D97-AF65-F5344CB8AC3E}">
        <p14:creationId xmlns:p14="http://schemas.microsoft.com/office/powerpoint/2010/main" val="40567521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endParaRPr lang="en-SG" smtClean="0"/>
          </a:p>
        </p:txBody>
      </p:sp>
      <p:sp>
        <p:nvSpPr>
          <p:cNvPr id="44034" name="Content Placeholder 2"/>
          <p:cNvSpPr>
            <a:spLocks noGrp="1"/>
          </p:cNvSpPr>
          <p:nvPr>
            <p:ph sz="quarter" idx="1"/>
          </p:nvPr>
        </p:nvSpPr>
        <p:spPr>
          <a:xfrm>
            <a:off x="468313" y="1196975"/>
            <a:ext cx="8229600" cy="431800"/>
          </a:xfrm>
        </p:spPr>
        <p:txBody>
          <a:bodyPr/>
          <a:lstStyle/>
          <a:p>
            <a:pPr eaLnBrk="1" hangingPunct="1"/>
            <a:r>
              <a:rPr lang="en-SG" dirty="0" smtClean="0"/>
              <a:t>Technical Architecture</a:t>
            </a:r>
          </a:p>
        </p:txBody>
      </p:sp>
    </p:spTree>
    <p:extLst>
      <p:ext uri="{BB962C8B-B14F-4D97-AF65-F5344CB8AC3E}">
        <p14:creationId xmlns:p14="http://schemas.microsoft.com/office/powerpoint/2010/main" val="860750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SG" dirty="0" smtClean="0"/>
              <a:t>Technical Reference Model</a:t>
            </a:r>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7416824" cy="459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sz="quarter" idx="1"/>
          </p:nvPr>
        </p:nvSpPr>
        <p:spPr/>
        <p:txBody>
          <a:bodyPr/>
          <a:lstStyle/>
          <a:p>
            <a:endParaRPr lang="en-SG"/>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CN" dirty="0" smtClean="0"/>
              <a:t>Technical Principles</a:t>
            </a:r>
            <a:endParaRPr lang="zh-CN" altLang="en-US" dirty="0"/>
          </a:p>
        </p:txBody>
      </p:sp>
      <p:sp>
        <p:nvSpPr>
          <p:cNvPr id="5" name="内容占位符 4"/>
          <p:cNvSpPr>
            <a:spLocks noGrp="1"/>
          </p:cNvSpPr>
          <p:nvPr>
            <p:ph sz="quarter" idx="1"/>
          </p:nvPr>
        </p:nvSpPr>
        <p:spPr/>
        <p:txBody>
          <a:bodyPr/>
          <a:lstStyle/>
          <a:p>
            <a:pPr marL="0" indent="0">
              <a:buNone/>
            </a:pPr>
            <a:endParaRPr lang="en-US" altLang="zh-CN" dirty="0" smtClean="0"/>
          </a:p>
        </p:txBody>
      </p:sp>
      <p:graphicFrame>
        <p:nvGraphicFramePr>
          <p:cNvPr id="6" name="表格 5"/>
          <p:cNvGraphicFramePr>
            <a:graphicFrameLocks noGrp="1"/>
          </p:cNvGraphicFramePr>
          <p:nvPr>
            <p:extLst>
              <p:ext uri="{D42A27DB-BD31-4B8C-83A1-F6EECF244321}">
                <p14:modId xmlns:p14="http://schemas.microsoft.com/office/powerpoint/2010/main" val="2971642857"/>
              </p:ext>
            </p:extLst>
          </p:nvPr>
        </p:nvGraphicFramePr>
        <p:xfrm>
          <a:off x="755576" y="1772816"/>
          <a:ext cx="7200800" cy="3816424"/>
        </p:xfrm>
        <a:graphic>
          <a:graphicData uri="http://schemas.openxmlformats.org/drawingml/2006/table">
            <a:tbl>
              <a:tblPr firstRow="1" firstCol="1" bandRow="1">
                <a:tableStyleId>{5C22544A-7EE6-4342-B048-85BDC9FD1C3A}</a:tableStyleId>
              </a:tblPr>
              <a:tblGrid>
                <a:gridCol w="1987022"/>
                <a:gridCol w="2138489"/>
                <a:gridCol w="3075289"/>
              </a:tblGrid>
              <a:tr h="334018">
                <a:tc>
                  <a:txBody>
                    <a:bodyPr/>
                    <a:lstStyle/>
                    <a:p>
                      <a:pPr algn="just">
                        <a:spcBef>
                          <a:spcPts val="600"/>
                        </a:spcBef>
                        <a:spcAft>
                          <a:spcPts val="300"/>
                        </a:spcAft>
                        <a:tabLst>
                          <a:tab pos="1007110" algn="ctr"/>
                        </a:tabLst>
                      </a:pPr>
                      <a:r>
                        <a:rPr lang="en-GB" sz="1100">
                          <a:effectLst/>
                        </a:rPr>
                        <a:t>Model Name</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Technical Principles</a:t>
                      </a:r>
                      <a:endParaRPr lang="zh-CN" sz="1100">
                        <a:effectLst/>
                        <a:latin typeface="Times New Roman"/>
                        <a:ea typeface="宋体"/>
                      </a:endParaRPr>
                    </a:p>
                  </a:txBody>
                  <a:tcPr marL="68580" marR="68580" marT="0" marB="0"/>
                </a:tc>
                <a:tc>
                  <a:txBody>
                    <a:bodyPr/>
                    <a:lstStyle/>
                    <a:p>
                      <a:pPr algn="ctr">
                        <a:spcBef>
                          <a:spcPts val="600"/>
                        </a:spcBef>
                        <a:spcAft>
                          <a:spcPts val="300"/>
                        </a:spcAft>
                      </a:pPr>
                      <a:r>
                        <a:rPr lang="en-GB" sz="1100">
                          <a:effectLst/>
                        </a:rPr>
                        <a:t>Best Practise</a:t>
                      </a:r>
                      <a:endParaRPr lang="zh-CN" sz="1100">
                        <a:effectLst/>
                        <a:latin typeface="Times New Roman"/>
                        <a:ea typeface="宋体"/>
                      </a:endParaRPr>
                    </a:p>
                  </a:txBody>
                  <a:tcPr marL="68580" marR="68580" marT="0" marB="0"/>
                </a:tc>
              </a:tr>
              <a:tr h="758544">
                <a:tc>
                  <a:txBody>
                    <a:bodyPr/>
                    <a:lstStyle/>
                    <a:p>
                      <a:pPr algn="just">
                        <a:spcBef>
                          <a:spcPts val="600"/>
                        </a:spcBef>
                        <a:spcAft>
                          <a:spcPts val="300"/>
                        </a:spcAft>
                        <a:tabLst>
                          <a:tab pos="1007110" algn="ctr"/>
                        </a:tabLst>
                      </a:pPr>
                      <a:r>
                        <a:rPr lang="en-GB" sz="1100">
                          <a:effectLst/>
                        </a:rPr>
                        <a:t>Internet/Intranet</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The appropriate security measures must be put in place to ensure security and privacy protection.</a:t>
                      </a:r>
                      <a:endParaRPr lang="zh-CN" sz="1100">
                        <a:effectLst/>
                        <a:latin typeface="Times New Roman"/>
                        <a:ea typeface="宋体"/>
                      </a:endParaRPr>
                    </a:p>
                  </a:txBody>
                  <a:tcPr marL="68580" marR="68580" marT="0" marB="0"/>
                </a:tc>
                <a:tc>
                  <a:txBody>
                    <a:bodyPr/>
                    <a:lstStyle/>
                    <a:p>
                      <a:pPr algn="ctr">
                        <a:spcBef>
                          <a:spcPts val="600"/>
                        </a:spcBef>
                        <a:spcAft>
                          <a:spcPts val="300"/>
                        </a:spcAft>
                      </a:pPr>
                      <a:r>
                        <a:rPr lang="en-GB" sz="1100">
                          <a:effectLst/>
                        </a:rPr>
                        <a:t>HTTP,FTP,Email Service</a:t>
                      </a:r>
                      <a:endParaRPr lang="zh-CN" sz="1100">
                        <a:effectLst/>
                        <a:latin typeface="Times New Roman"/>
                        <a:ea typeface="宋体"/>
                      </a:endParaRPr>
                    </a:p>
                  </a:txBody>
                  <a:tcPr marL="68580" marR="68580" marT="0" marB="0"/>
                </a:tc>
              </a:tr>
              <a:tr h="758544">
                <a:tc>
                  <a:txBody>
                    <a:bodyPr/>
                    <a:lstStyle/>
                    <a:p>
                      <a:pPr algn="just">
                        <a:spcBef>
                          <a:spcPts val="600"/>
                        </a:spcBef>
                        <a:spcAft>
                          <a:spcPts val="300"/>
                        </a:spcAft>
                        <a:tabLst>
                          <a:tab pos="1007110" algn="ctr"/>
                        </a:tabLst>
                      </a:pPr>
                      <a:r>
                        <a:rPr lang="en-GB" sz="1100">
                          <a:effectLst/>
                        </a:rPr>
                        <a:t>Security</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The appropriate security measures must be put in place to ensure security and privacy protection</a:t>
                      </a:r>
                      <a:endParaRPr lang="zh-CN" sz="1100">
                        <a:effectLst/>
                        <a:latin typeface="Times New Roman"/>
                        <a:ea typeface="宋体"/>
                      </a:endParaRPr>
                    </a:p>
                  </a:txBody>
                  <a:tcPr marL="68580" marR="68580" marT="0" marB="0"/>
                </a:tc>
                <a:tc>
                  <a:txBody>
                    <a:bodyPr/>
                    <a:lstStyle/>
                    <a:p>
                      <a:pPr algn="ctr">
                        <a:spcBef>
                          <a:spcPts val="600"/>
                        </a:spcBef>
                        <a:spcAft>
                          <a:spcPts val="300"/>
                        </a:spcAft>
                      </a:pPr>
                      <a:r>
                        <a:rPr lang="en-GB" sz="1100">
                          <a:effectLst/>
                        </a:rPr>
                        <a:t>C2 Firewall Service</a:t>
                      </a:r>
                      <a:endParaRPr lang="zh-CN" sz="1100">
                        <a:effectLst/>
                      </a:endParaRPr>
                    </a:p>
                    <a:p>
                      <a:pPr algn="ctr">
                        <a:spcBef>
                          <a:spcPts val="600"/>
                        </a:spcBef>
                        <a:spcAft>
                          <a:spcPts val="300"/>
                        </a:spcAft>
                      </a:pPr>
                      <a:r>
                        <a:rPr lang="en-GB" sz="1100">
                          <a:effectLst/>
                        </a:rPr>
                        <a:t>Norton Security Service</a:t>
                      </a:r>
                      <a:endParaRPr lang="zh-CN" sz="1100">
                        <a:effectLst/>
                        <a:latin typeface="Times New Roman"/>
                        <a:ea typeface="宋体"/>
                      </a:endParaRPr>
                    </a:p>
                  </a:txBody>
                  <a:tcPr marL="68580" marR="68580" marT="0" marB="0"/>
                </a:tc>
              </a:tr>
              <a:tr h="568908">
                <a:tc>
                  <a:txBody>
                    <a:bodyPr/>
                    <a:lstStyle/>
                    <a:p>
                      <a:pPr algn="just">
                        <a:spcBef>
                          <a:spcPts val="600"/>
                        </a:spcBef>
                        <a:spcAft>
                          <a:spcPts val="300"/>
                        </a:spcAft>
                        <a:tabLst>
                          <a:tab pos="1007110" algn="ctr"/>
                        </a:tabLst>
                      </a:pPr>
                      <a:r>
                        <a:rPr lang="en-GB" sz="1100">
                          <a:effectLst/>
                        </a:rPr>
                        <a:t>Applications(VCMS,ST,SCBS,etc)</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Reuse everything that can be reused. Design and produce with reusability in mind.</a:t>
                      </a:r>
                      <a:endParaRPr lang="zh-CN" sz="1100">
                        <a:effectLst/>
                        <a:latin typeface="Times New Roman"/>
                        <a:ea typeface="宋体"/>
                      </a:endParaRPr>
                    </a:p>
                  </a:txBody>
                  <a:tcPr marL="68580" marR="68580" marT="0" marB="0"/>
                </a:tc>
                <a:tc>
                  <a:txBody>
                    <a:bodyPr/>
                    <a:lstStyle/>
                    <a:p>
                      <a:pPr algn="ctr">
                        <a:spcBef>
                          <a:spcPts val="600"/>
                        </a:spcBef>
                        <a:spcAft>
                          <a:spcPts val="300"/>
                        </a:spcAft>
                      </a:pPr>
                      <a:r>
                        <a:rPr lang="en-GB" sz="1100">
                          <a:effectLst/>
                        </a:rPr>
                        <a:t>Oracle-Java programming best practise</a:t>
                      </a:r>
                      <a:endParaRPr lang="zh-CN" sz="1100">
                        <a:effectLst/>
                        <a:latin typeface="Times New Roman"/>
                        <a:ea typeface="宋体"/>
                      </a:endParaRPr>
                    </a:p>
                  </a:txBody>
                  <a:tcPr marL="68580" marR="68580" marT="0" marB="0"/>
                </a:tc>
              </a:tr>
              <a:tr h="568908">
                <a:tc>
                  <a:txBody>
                    <a:bodyPr/>
                    <a:lstStyle/>
                    <a:p>
                      <a:pPr algn="just">
                        <a:spcBef>
                          <a:spcPts val="600"/>
                        </a:spcBef>
                        <a:spcAft>
                          <a:spcPts val="300"/>
                        </a:spcAft>
                        <a:tabLst>
                          <a:tab pos="1007110" algn="ctr"/>
                        </a:tabLst>
                      </a:pPr>
                      <a:r>
                        <a:rPr lang="en-GB" sz="1100">
                          <a:effectLst/>
                        </a:rPr>
                        <a:t>Data Storage Set</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Reuse everything that can be reused. Design and produce with reusability in mind. </a:t>
                      </a:r>
                      <a:endParaRPr lang="zh-CN" sz="1100">
                        <a:effectLst/>
                        <a:latin typeface="Times New Roman"/>
                        <a:ea typeface="宋体"/>
                      </a:endParaRPr>
                    </a:p>
                  </a:txBody>
                  <a:tcPr marL="68580" marR="68580" marT="0" marB="0"/>
                </a:tc>
                <a:tc>
                  <a:txBody>
                    <a:bodyPr/>
                    <a:lstStyle/>
                    <a:p>
                      <a:pPr algn="ctr">
                        <a:spcBef>
                          <a:spcPts val="600"/>
                        </a:spcBef>
                        <a:spcAft>
                          <a:spcPts val="300"/>
                        </a:spcAft>
                      </a:pPr>
                      <a:r>
                        <a:rPr lang="en-GB" sz="1100">
                          <a:effectLst/>
                        </a:rPr>
                        <a:t>Oracle Database group</a:t>
                      </a:r>
                      <a:endParaRPr lang="zh-CN" sz="1100">
                        <a:effectLst/>
                        <a:latin typeface="Times New Roman"/>
                        <a:ea typeface="宋体"/>
                      </a:endParaRPr>
                    </a:p>
                  </a:txBody>
                  <a:tcPr marL="68580" marR="68580" marT="0" marB="0"/>
                </a:tc>
              </a:tr>
              <a:tr h="827502">
                <a:tc>
                  <a:txBody>
                    <a:bodyPr/>
                    <a:lstStyle/>
                    <a:p>
                      <a:pPr algn="just">
                        <a:spcBef>
                          <a:spcPts val="600"/>
                        </a:spcBef>
                        <a:spcAft>
                          <a:spcPts val="300"/>
                        </a:spcAft>
                        <a:tabLst>
                          <a:tab pos="1007110" algn="ctr"/>
                        </a:tabLst>
                      </a:pPr>
                      <a:r>
                        <a:rPr lang="en-GB" sz="1100">
                          <a:effectLst/>
                        </a:rPr>
                        <a:t>ESB,IE,MessageBus,Web Service</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Information from across all the regional units, customers and port operators should be integrated. </a:t>
                      </a:r>
                      <a:endParaRPr lang="zh-CN" sz="1100">
                        <a:effectLst/>
                        <a:latin typeface="Times New Roman"/>
                        <a:ea typeface="宋体"/>
                      </a:endParaRPr>
                    </a:p>
                  </a:txBody>
                  <a:tcPr marL="68580" marR="68580" marT="0" marB="0"/>
                </a:tc>
                <a:tc>
                  <a:txBody>
                    <a:bodyPr/>
                    <a:lstStyle/>
                    <a:p>
                      <a:pPr algn="ctr">
                        <a:spcBef>
                          <a:spcPts val="600"/>
                        </a:spcBef>
                        <a:spcAft>
                          <a:spcPts val="300"/>
                        </a:spcAft>
                      </a:pPr>
                      <a:r>
                        <a:rPr lang="en-GB" sz="1100" dirty="0" err="1">
                          <a:effectLst/>
                        </a:rPr>
                        <a:t>Json</a:t>
                      </a:r>
                      <a:r>
                        <a:rPr lang="en-GB" sz="1100" dirty="0">
                          <a:effectLst/>
                        </a:rPr>
                        <a:t> 1.0</a:t>
                      </a:r>
                      <a:endParaRPr lang="zh-CN" sz="1100" dirty="0">
                        <a:effectLst/>
                      </a:endParaRPr>
                    </a:p>
                    <a:p>
                      <a:pPr algn="ctr">
                        <a:spcBef>
                          <a:spcPts val="600"/>
                        </a:spcBef>
                        <a:spcAft>
                          <a:spcPts val="300"/>
                        </a:spcAft>
                      </a:pPr>
                      <a:r>
                        <a:rPr lang="en-GB" sz="1100" dirty="0">
                          <a:effectLst/>
                        </a:rPr>
                        <a:t>XML</a:t>
                      </a:r>
                      <a:endParaRPr lang="zh-CN" sz="1100" dirty="0">
                        <a:effectLst/>
                      </a:endParaRPr>
                    </a:p>
                    <a:p>
                      <a:pPr algn="ctr">
                        <a:spcBef>
                          <a:spcPts val="600"/>
                        </a:spcBef>
                        <a:spcAft>
                          <a:spcPts val="300"/>
                        </a:spcAft>
                      </a:pPr>
                      <a:r>
                        <a:rPr lang="en-GB" sz="1100" dirty="0">
                          <a:effectLst/>
                        </a:rPr>
                        <a:t>Message Queue</a:t>
                      </a:r>
                      <a:endParaRPr lang="zh-CN" sz="1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4988592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endParaRPr lang="zh-CN" altLang="en-US" dirty="0"/>
          </a:p>
        </p:txBody>
      </p:sp>
      <p:grpSp>
        <p:nvGrpSpPr>
          <p:cNvPr id="5" name="Group 4"/>
          <p:cNvGrpSpPr/>
          <p:nvPr/>
        </p:nvGrpSpPr>
        <p:grpSpPr>
          <a:xfrm>
            <a:off x="497910" y="1638722"/>
            <a:ext cx="6450032" cy="4267200"/>
            <a:chOff x="497910" y="1638722"/>
            <a:chExt cx="6450032" cy="4267200"/>
          </a:xfrm>
        </p:grpSpPr>
        <p:pic>
          <p:nvPicPr>
            <p:cNvPr id="6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017" y="1638722"/>
              <a:ext cx="549592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97910" y="5534927"/>
              <a:ext cx="1018227" cy="369332"/>
            </a:xfrm>
            <a:prstGeom prst="rect">
              <a:avLst/>
            </a:prstGeom>
            <a:noFill/>
          </p:spPr>
          <p:txBody>
            <a:bodyPr wrap="none" rtlCol="0">
              <a:spAutoFit/>
            </a:bodyPr>
            <a:lstStyle/>
            <a:p>
              <a:r>
                <a:rPr lang="en-US" b="1" i="1" dirty="0" smtClean="0"/>
                <a:t>Current</a:t>
              </a:r>
              <a:endParaRPr lang="en-SG" b="1" i="1" dirty="0"/>
            </a:p>
          </p:txBody>
        </p:sp>
      </p:grpSp>
      <p:grpSp>
        <p:nvGrpSpPr>
          <p:cNvPr id="7" name="Group 6"/>
          <p:cNvGrpSpPr/>
          <p:nvPr/>
        </p:nvGrpSpPr>
        <p:grpSpPr>
          <a:xfrm>
            <a:off x="590046" y="1638722"/>
            <a:ext cx="7245978" cy="4267200"/>
            <a:chOff x="590046" y="1638722"/>
            <a:chExt cx="7245978" cy="4267200"/>
          </a:xfrm>
        </p:grpSpPr>
        <p:pic>
          <p:nvPicPr>
            <p:cNvPr id="6246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224" y="1638722"/>
              <a:ext cx="6400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90046" y="5476612"/>
              <a:ext cx="881395" cy="369332"/>
            </a:xfrm>
            <a:prstGeom prst="rect">
              <a:avLst/>
            </a:prstGeom>
            <a:solidFill>
              <a:schemeClr val="bg1"/>
            </a:solidFill>
          </p:spPr>
          <p:txBody>
            <a:bodyPr wrap="none" rtlCol="0">
              <a:spAutoFit/>
            </a:bodyPr>
            <a:lstStyle/>
            <a:p>
              <a:r>
                <a:rPr lang="en-US" b="1" i="1" dirty="0" smtClean="0"/>
                <a:t>Target</a:t>
              </a:r>
              <a:endParaRPr lang="en-SG" b="1" i="1" dirty="0"/>
            </a:p>
          </p:txBody>
        </p:sp>
      </p:grpSp>
      <p:sp>
        <p:nvSpPr>
          <p:cNvPr id="2" name="标题 1"/>
          <p:cNvSpPr>
            <a:spLocks noGrp="1"/>
          </p:cNvSpPr>
          <p:nvPr>
            <p:ph type="title"/>
          </p:nvPr>
        </p:nvSpPr>
        <p:spPr/>
        <p:txBody>
          <a:bodyPr/>
          <a:lstStyle/>
          <a:p>
            <a:r>
              <a:rPr lang="en-US" altLang="zh-CN" dirty="0" smtClean="0"/>
              <a:t>Architecture </a:t>
            </a:r>
            <a:br>
              <a:rPr lang="en-US" altLang="zh-CN" dirty="0" smtClean="0"/>
            </a:br>
            <a:r>
              <a:rPr lang="en-US" altLang="zh-CN" dirty="0" smtClean="0"/>
              <a:t>					Current to Target</a:t>
            </a:r>
            <a:endParaRPr lang="zh-CN" altLang="en-US" dirty="0"/>
          </a:p>
        </p:txBody>
      </p:sp>
    </p:spTree>
    <p:extLst>
      <p:ext uri="{BB962C8B-B14F-4D97-AF65-F5344CB8AC3E}">
        <p14:creationId xmlns:p14="http://schemas.microsoft.com/office/powerpoint/2010/main" val="214522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Gaps</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121177110"/>
              </p:ext>
            </p:extLst>
          </p:nvPr>
        </p:nvGraphicFramePr>
        <p:xfrm>
          <a:off x="539552" y="1340768"/>
          <a:ext cx="8229599" cy="2179320"/>
        </p:xfrm>
        <a:graphic>
          <a:graphicData uri="http://schemas.openxmlformats.org/drawingml/2006/table">
            <a:tbl>
              <a:tblPr firstRow="1" firstCol="1" bandRow="1">
                <a:tableStyleId>{5C22544A-7EE6-4342-B048-85BDC9FD1C3A}</a:tableStyleId>
              </a:tblPr>
              <a:tblGrid>
                <a:gridCol w="517161"/>
                <a:gridCol w="1630180"/>
                <a:gridCol w="1686393"/>
                <a:gridCol w="1573967"/>
                <a:gridCol w="1573967"/>
                <a:gridCol w="1247931"/>
              </a:tblGrid>
              <a:tr h="329784">
                <a:tc>
                  <a:txBody>
                    <a:bodyPr/>
                    <a:lstStyle/>
                    <a:p>
                      <a:pPr algn="l">
                        <a:spcBef>
                          <a:spcPts val="600"/>
                        </a:spcBef>
                        <a:spcAft>
                          <a:spcPts val="300"/>
                        </a:spcAft>
                      </a:pPr>
                      <a:r>
                        <a:rPr lang="en-GB" sz="1100">
                          <a:effectLst/>
                        </a:rPr>
                        <a:t>Gap</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Description</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Current State</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Future State</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Importance/Benefit</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Address by Architecture</a:t>
                      </a:r>
                      <a:endParaRPr lang="zh-CN" sz="1100">
                        <a:effectLst/>
                        <a:latin typeface="Times New Roman"/>
                        <a:ea typeface="宋体"/>
                      </a:endParaRPr>
                    </a:p>
                  </a:txBody>
                  <a:tcPr marL="67456" marR="67456" marT="0" marB="0"/>
                </a:tc>
              </a:tr>
              <a:tr h="329784">
                <a:tc>
                  <a:txBody>
                    <a:bodyPr/>
                    <a:lstStyle/>
                    <a:p>
                      <a:pPr algn="l">
                        <a:spcBef>
                          <a:spcPts val="600"/>
                        </a:spcBef>
                        <a:spcAft>
                          <a:spcPts val="300"/>
                        </a:spcAft>
                      </a:pPr>
                      <a:r>
                        <a:rPr lang="en-GB" sz="1100">
                          <a:effectLst/>
                        </a:rPr>
                        <a:t>Gap 1</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System security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 firewall found</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Everything will hide under firewalls</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Increase security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Technical</a:t>
                      </a:r>
                      <a:endParaRPr lang="zh-CN" sz="1100">
                        <a:effectLst/>
                        <a:latin typeface="Times New Roman"/>
                        <a:ea typeface="宋体"/>
                      </a:endParaRPr>
                    </a:p>
                  </a:txBody>
                  <a:tcPr marL="67456" marR="67456" marT="0" marB="0"/>
                </a:tc>
              </a:tr>
              <a:tr h="329784">
                <a:tc>
                  <a:txBody>
                    <a:bodyPr/>
                    <a:lstStyle/>
                    <a:p>
                      <a:pPr algn="l">
                        <a:spcBef>
                          <a:spcPts val="600"/>
                        </a:spcBef>
                        <a:spcAft>
                          <a:spcPts val="300"/>
                        </a:spcAft>
                      </a:pPr>
                      <a:r>
                        <a:rPr lang="en-GB" sz="1100">
                          <a:effectLst/>
                        </a:rPr>
                        <a:t>Gap2</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Network latency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Not mention LB not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Will include in all web servers</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Increase performance and usability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Technical</a:t>
                      </a:r>
                      <a:endParaRPr lang="zh-CN" sz="1100">
                        <a:effectLst/>
                        <a:latin typeface="Times New Roman"/>
                        <a:ea typeface="宋体"/>
                      </a:endParaRPr>
                    </a:p>
                  </a:txBody>
                  <a:tcPr marL="67456" marR="67456" marT="0" marB="0"/>
                </a:tc>
              </a:tr>
              <a:tr h="494675">
                <a:tc>
                  <a:txBody>
                    <a:bodyPr/>
                    <a:lstStyle/>
                    <a:p>
                      <a:pPr algn="l">
                        <a:spcBef>
                          <a:spcPts val="600"/>
                        </a:spcBef>
                        <a:spcAft>
                          <a:spcPts val="300"/>
                        </a:spcAft>
                      </a:pPr>
                      <a:r>
                        <a:rPr lang="en-GB" sz="1100">
                          <a:effectLst/>
                        </a:rPr>
                        <a:t>Gap3</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VMS and CMS tend to have unscheduled downtime</a:t>
                      </a:r>
                      <a:endParaRPr lang="zh-CN" sz="1100">
                        <a:effectLst/>
                        <a:latin typeface="Times New Roman"/>
                        <a:ea typeface="宋体"/>
                      </a:endParaRPr>
                    </a:p>
                  </a:txBody>
                  <a:tcPr marL="67456" marR="67456" marT="0" marB="0"/>
                </a:tc>
                <a:tc>
                  <a:txBody>
                    <a:bodyPr/>
                    <a:lstStyle/>
                    <a:p>
                      <a:pPr algn="ctr">
                        <a:spcBef>
                          <a:spcPts val="600"/>
                        </a:spcBef>
                        <a:spcAft>
                          <a:spcPts val="300"/>
                        </a:spcAft>
                      </a:pPr>
                      <a:r>
                        <a:rPr lang="en-GB" sz="1100">
                          <a:effectLst/>
                        </a:rPr>
                        <a:t>10%-15% unscheduled downtime always happen</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System availability should reach 99.97%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Unscheduled downtime will reduce usability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dirty="0">
                          <a:effectLst/>
                        </a:rPr>
                        <a:t>Technical</a:t>
                      </a:r>
                      <a:endParaRPr lang="zh-CN" sz="1100" dirty="0">
                        <a:effectLst/>
                        <a:latin typeface="Times New Roman"/>
                        <a:ea typeface="宋体"/>
                      </a:endParaRPr>
                    </a:p>
                  </a:txBody>
                  <a:tcPr marL="67456" marR="67456" marT="0" marB="0"/>
                </a:tc>
              </a:tr>
              <a:tr h="659567">
                <a:tc>
                  <a:txBody>
                    <a:bodyPr/>
                    <a:lstStyle/>
                    <a:p>
                      <a:pPr algn="l">
                        <a:spcBef>
                          <a:spcPts val="600"/>
                        </a:spcBef>
                        <a:spcAft>
                          <a:spcPts val="300"/>
                        </a:spcAft>
                      </a:pPr>
                      <a:r>
                        <a:rPr lang="en-GB" sz="1100">
                          <a:effectLst/>
                        </a:rPr>
                        <a:t>Gap4</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VMS and CMS were developed based on old technology</a:t>
                      </a:r>
                      <a:endParaRPr lang="zh-CN" sz="1100">
                        <a:effectLst/>
                        <a:latin typeface="Times New Roman"/>
                        <a:ea typeface="宋体"/>
                      </a:endParaRPr>
                    </a:p>
                  </a:txBody>
                  <a:tcPr marL="67456" marR="67456" marT="0" marB="0"/>
                </a:tc>
                <a:tc>
                  <a:txBody>
                    <a:bodyPr/>
                    <a:lstStyle/>
                    <a:p>
                      <a:pPr algn="ctr">
                        <a:spcBef>
                          <a:spcPts val="600"/>
                        </a:spcBef>
                        <a:spcAft>
                          <a:spcPts val="300"/>
                        </a:spcAft>
                      </a:pPr>
                      <a:r>
                        <a:rPr lang="en-GB" sz="1100">
                          <a:effectLst/>
                        </a:rPr>
                        <a:t>Nobody can maintain that system</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Will use Java to develop and follow the java standard, easy to maintain</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Easy to maintain and enhance the system</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altLang="zh-CN" sz="1100" smtClean="0">
                          <a:effectLst/>
                        </a:rPr>
                        <a:t>Technical</a:t>
                      </a:r>
                      <a:endParaRPr lang="zh-CN" sz="1100" dirty="0">
                        <a:effectLst/>
                        <a:latin typeface="Times New Roman"/>
                        <a:ea typeface="宋体"/>
                      </a:endParaRPr>
                    </a:p>
                  </a:txBody>
                  <a:tcPr marL="67456" marR="67456" marT="0" marB="0"/>
                </a:tc>
              </a:tr>
            </a:tbl>
          </a:graphicData>
        </a:graphic>
      </p:graphicFrame>
    </p:spTree>
    <p:extLst>
      <p:ext uri="{BB962C8B-B14F-4D97-AF65-F5344CB8AC3E}">
        <p14:creationId xmlns:p14="http://schemas.microsoft.com/office/powerpoint/2010/main" val="40136058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idx="4294967295"/>
          </p:nvPr>
        </p:nvSpPr>
        <p:spPr/>
        <p:txBody>
          <a:bodyPr/>
          <a:lstStyle/>
          <a:p>
            <a:pPr eaLnBrk="1" hangingPunct="1"/>
            <a:endParaRPr lang="en-SG" smtClean="0"/>
          </a:p>
        </p:txBody>
      </p:sp>
      <p:sp>
        <p:nvSpPr>
          <p:cNvPr id="47106" name="Content Placeholder 2"/>
          <p:cNvSpPr>
            <a:spLocks noGrp="1"/>
          </p:cNvSpPr>
          <p:nvPr>
            <p:ph sz="quarter" idx="4294967295"/>
          </p:nvPr>
        </p:nvSpPr>
        <p:spPr>
          <a:xfrm>
            <a:off x="457200" y="1219200"/>
            <a:ext cx="8229600" cy="4937125"/>
          </a:xfrm>
        </p:spPr>
        <p:txBody>
          <a:bodyPr/>
          <a:lstStyle/>
          <a:p>
            <a:pPr eaLnBrk="1" hangingPunct="1"/>
            <a:r>
              <a:rPr lang="en-US" dirty="0" smtClean="0"/>
              <a:t>Opportunity and Solution</a:t>
            </a:r>
            <a:endParaRPr lang="en-SG" dirty="0" smtClean="0"/>
          </a:p>
        </p:txBody>
      </p:sp>
    </p:spTree>
    <p:extLst>
      <p:ext uri="{BB962C8B-B14F-4D97-AF65-F5344CB8AC3E}">
        <p14:creationId xmlns:p14="http://schemas.microsoft.com/office/powerpoint/2010/main" val="38050486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smtClean="0"/>
              <a:t>Initiatives </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2848246203"/>
              </p:ext>
            </p:extLst>
          </p:nvPr>
        </p:nvGraphicFramePr>
        <p:xfrm>
          <a:off x="611560" y="1628800"/>
          <a:ext cx="6696743" cy="3946062"/>
        </p:xfrm>
        <a:graphic>
          <a:graphicData uri="http://schemas.openxmlformats.org/drawingml/2006/table">
            <a:tbl>
              <a:tblPr firstRow="1" firstCol="1" bandRow="1">
                <a:tableStyleId>{5C22544A-7EE6-4342-B048-85BDC9FD1C3A}</a:tableStyleId>
              </a:tblPr>
              <a:tblGrid>
                <a:gridCol w="4852776"/>
                <a:gridCol w="1843967"/>
              </a:tblGrid>
              <a:tr h="360040">
                <a:tc>
                  <a:txBody>
                    <a:bodyPr/>
                    <a:lstStyle/>
                    <a:p>
                      <a:pPr marL="0" marR="0" algn="l">
                        <a:spcBef>
                          <a:spcPts val="600"/>
                        </a:spcBef>
                        <a:spcAft>
                          <a:spcPts val="300"/>
                        </a:spcAft>
                      </a:pPr>
                      <a:r>
                        <a:rPr lang="en-GB" sz="1600" dirty="0">
                          <a:effectLst/>
                        </a:rPr>
                        <a:t>Initiatives</a:t>
                      </a:r>
                      <a:endParaRPr lang="en-US" sz="16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600" dirty="0">
                          <a:effectLst/>
                        </a:rPr>
                        <a:t>Priority</a:t>
                      </a:r>
                      <a:endParaRPr lang="en-US" sz="1600" dirty="0">
                        <a:effectLst/>
                        <a:latin typeface="Times New Roman"/>
                        <a:ea typeface="Times New Roman"/>
                      </a:endParaRPr>
                    </a:p>
                  </a:txBody>
                  <a:tcPr marL="68580" marR="68580" marT="0" marB="0"/>
                </a:tc>
              </a:tr>
              <a:tr h="230399">
                <a:tc>
                  <a:txBody>
                    <a:bodyPr/>
                    <a:lstStyle/>
                    <a:p>
                      <a:pPr marL="0" marR="0" algn="l">
                        <a:spcBef>
                          <a:spcPts val="600"/>
                        </a:spcBef>
                        <a:spcAft>
                          <a:spcPts val="300"/>
                        </a:spcAft>
                      </a:pPr>
                      <a:r>
                        <a:rPr lang="en-GB" sz="1100" dirty="0">
                          <a:effectLst/>
                        </a:rPr>
                        <a:t>Re-engineer </a:t>
                      </a:r>
                      <a:r>
                        <a:rPr lang="en-GB" sz="1100" dirty="0" smtClean="0">
                          <a:effectLst/>
                        </a:rPr>
                        <a:t>existing business </a:t>
                      </a:r>
                      <a:r>
                        <a:rPr lang="en-GB" sz="1100" dirty="0">
                          <a:effectLst/>
                        </a:rPr>
                        <a:t>processes</a:t>
                      </a:r>
                      <a:endParaRPr lang="en-US" sz="1100" dirty="0">
                        <a:effectLst/>
                        <a:latin typeface="Times New Roman"/>
                        <a:ea typeface="Times New Roman"/>
                      </a:endParaRPr>
                    </a:p>
                  </a:txBody>
                  <a:tcPr marL="68580" marR="68580" marT="0" marB="0"/>
                </a:tc>
                <a:tc>
                  <a:txBody>
                    <a:bodyPr/>
                    <a:lstStyle/>
                    <a:p>
                      <a:pPr marL="0" marR="0" algn="just">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460798">
                <a:tc>
                  <a:txBody>
                    <a:bodyPr/>
                    <a:lstStyle/>
                    <a:p>
                      <a:pPr marL="0" marR="0" algn="just">
                        <a:spcBef>
                          <a:spcPts val="600"/>
                        </a:spcBef>
                        <a:spcAft>
                          <a:spcPts val="300"/>
                        </a:spcAft>
                      </a:pPr>
                      <a:r>
                        <a:rPr lang="en-GB" sz="1100" dirty="0">
                          <a:effectLst/>
                        </a:rPr>
                        <a:t>Establish more customer focused services to improve customer satisfaction.</a:t>
                      </a:r>
                      <a:endParaRPr lang="en-US" sz="1100" dirty="0">
                        <a:effectLst/>
                        <a:latin typeface="Times New Roman"/>
                        <a:ea typeface="Times New Roman"/>
                      </a:endParaRPr>
                    </a:p>
                  </a:txBody>
                  <a:tcPr marL="68580" marR="68580" marT="0" marB="0"/>
                </a:tc>
                <a:tc>
                  <a:txBody>
                    <a:bodyPr/>
                    <a:lstStyle/>
                    <a:p>
                      <a:pPr marL="0" marR="0" algn="just">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230399">
                <a:tc>
                  <a:txBody>
                    <a:bodyPr/>
                    <a:lstStyle/>
                    <a:p>
                      <a:pPr marL="0" marR="0" algn="just">
                        <a:spcBef>
                          <a:spcPts val="600"/>
                        </a:spcBef>
                        <a:spcAft>
                          <a:spcPts val="300"/>
                        </a:spcAft>
                      </a:pPr>
                      <a:r>
                        <a:rPr lang="en-GB" sz="1100" dirty="0">
                          <a:effectLst/>
                        </a:rPr>
                        <a:t>Re-structure application systems</a:t>
                      </a:r>
                      <a:endParaRPr lang="en-US" sz="1100" dirty="0">
                        <a:effectLst/>
                        <a:latin typeface="Times New Roman"/>
                        <a:ea typeface="Times New Roman"/>
                      </a:endParaRPr>
                    </a:p>
                  </a:txBody>
                  <a:tcPr marL="68580" marR="68580" marT="0" marB="0"/>
                </a:tc>
                <a:tc>
                  <a:txBody>
                    <a:bodyPr/>
                    <a:lstStyle/>
                    <a:p>
                      <a:pPr marL="0" marR="0" algn="just">
                        <a:spcBef>
                          <a:spcPts val="600"/>
                        </a:spcBef>
                        <a:spcAft>
                          <a:spcPts val="300"/>
                        </a:spcAft>
                      </a:pPr>
                      <a:r>
                        <a:rPr lang="en-GB" sz="1100" dirty="0">
                          <a:effectLst/>
                        </a:rPr>
                        <a:t>High</a:t>
                      </a:r>
                      <a:endParaRPr lang="en-US" sz="1100" dirty="0">
                        <a:effectLst/>
                        <a:latin typeface="Times New Roman"/>
                        <a:ea typeface="Times New Roman"/>
                      </a:endParaRPr>
                    </a:p>
                  </a:txBody>
                  <a:tcPr marL="68580" marR="68580" marT="0" marB="0"/>
                </a:tc>
              </a:tr>
              <a:tr h="460798">
                <a:tc>
                  <a:txBody>
                    <a:bodyPr/>
                    <a:lstStyle/>
                    <a:p>
                      <a:pPr marL="0" marR="0" algn="just">
                        <a:spcBef>
                          <a:spcPts val="600"/>
                        </a:spcBef>
                        <a:spcAft>
                          <a:spcPts val="300"/>
                        </a:spcAft>
                      </a:pPr>
                      <a:r>
                        <a:rPr lang="en-GB" sz="1100">
                          <a:effectLst/>
                        </a:rPr>
                        <a:t>Provide interface for internal/external system to integrate.</a:t>
                      </a:r>
                      <a:endParaRPr lang="en-US" sz="1100">
                        <a:effectLst/>
                        <a:latin typeface="Times New Roman"/>
                        <a:ea typeface="Times New Roman"/>
                      </a:endParaRPr>
                    </a:p>
                  </a:txBody>
                  <a:tcPr marL="68580" marR="68580" marT="0" marB="0"/>
                </a:tc>
                <a:tc>
                  <a:txBody>
                    <a:bodyPr/>
                    <a:lstStyle/>
                    <a:p>
                      <a:pPr marL="0" marR="0" algn="just">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460798">
                <a:tc>
                  <a:txBody>
                    <a:bodyPr/>
                    <a:lstStyle/>
                    <a:p>
                      <a:pPr marL="0" marR="0" algn="just">
                        <a:spcBef>
                          <a:spcPts val="600"/>
                        </a:spcBef>
                        <a:spcAft>
                          <a:spcPts val="300"/>
                        </a:spcAft>
                      </a:pPr>
                      <a:r>
                        <a:rPr lang="en-GB" sz="1100">
                          <a:effectLst/>
                        </a:rPr>
                        <a:t>Improve performance and enhance security in systems.</a:t>
                      </a:r>
                      <a:endParaRPr lang="en-US" sz="1100">
                        <a:effectLst/>
                        <a:latin typeface="Times New Roman"/>
                        <a:ea typeface="Times New Roman"/>
                      </a:endParaRPr>
                    </a:p>
                  </a:txBody>
                  <a:tcPr marL="68580" marR="68580" marT="0" marB="0"/>
                </a:tc>
                <a:tc>
                  <a:txBody>
                    <a:bodyPr/>
                    <a:lstStyle/>
                    <a:p>
                      <a:pPr marL="0" marR="0" algn="just">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230399">
                <a:tc>
                  <a:txBody>
                    <a:bodyPr/>
                    <a:lstStyle/>
                    <a:p>
                      <a:pPr marL="0" marR="0" algn="just">
                        <a:spcBef>
                          <a:spcPts val="600"/>
                        </a:spcBef>
                        <a:spcAft>
                          <a:spcPts val="300"/>
                        </a:spcAft>
                      </a:pPr>
                      <a:r>
                        <a:rPr lang="en-GB" sz="1100">
                          <a:effectLst/>
                        </a:rPr>
                        <a:t>Standardize data storage for system integration.</a:t>
                      </a:r>
                      <a:endParaRPr lang="en-US" sz="1100">
                        <a:effectLst/>
                        <a:latin typeface="Times New Roman"/>
                        <a:ea typeface="Times New Roman"/>
                      </a:endParaRPr>
                    </a:p>
                  </a:txBody>
                  <a:tcPr marL="68580" marR="68580" marT="0" marB="0"/>
                </a:tc>
                <a:tc>
                  <a:txBody>
                    <a:bodyPr/>
                    <a:lstStyle/>
                    <a:p>
                      <a:pPr marL="0" marR="0" algn="just">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460798">
                <a:tc>
                  <a:txBody>
                    <a:bodyPr/>
                    <a:lstStyle/>
                    <a:p>
                      <a:pPr marL="0" marR="0" algn="just">
                        <a:spcBef>
                          <a:spcPts val="600"/>
                        </a:spcBef>
                        <a:spcAft>
                          <a:spcPts val="300"/>
                        </a:spcAft>
                      </a:pPr>
                      <a:r>
                        <a:rPr lang="en-GB" sz="1100">
                          <a:effectLst/>
                        </a:rPr>
                        <a:t>Adapt new technology to improve system stability and ease for maintenance.</a:t>
                      </a:r>
                      <a:endParaRPr lang="en-US" sz="1100">
                        <a:effectLst/>
                        <a:latin typeface="Times New Roman"/>
                        <a:ea typeface="Times New Roman"/>
                      </a:endParaRPr>
                    </a:p>
                  </a:txBody>
                  <a:tcPr marL="68580" marR="68580" marT="0" marB="0"/>
                </a:tc>
                <a:tc>
                  <a:txBody>
                    <a:bodyPr/>
                    <a:lstStyle/>
                    <a:p>
                      <a:pPr marL="0" marR="0" algn="just">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631852">
                <a:tc>
                  <a:txBody>
                    <a:bodyPr/>
                    <a:lstStyle/>
                    <a:p>
                      <a:pPr marL="0" marR="0" algn="just">
                        <a:spcBef>
                          <a:spcPts val="600"/>
                        </a:spcBef>
                        <a:spcAft>
                          <a:spcPts val="300"/>
                        </a:spcAft>
                      </a:pPr>
                      <a:r>
                        <a:rPr lang="en-GB" sz="1100">
                          <a:effectLst/>
                        </a:rPr>
                        <a:t>Produce management report for marketing analysis and strategy change.</a:t>
                      </a:r>
                      <a:endParaRPr lang="en-US" sz="1100">
                        <a:effectLst/>
                        <a:latin typeface="Times New Roman"/>
                        <a:ea typeface="Times New Roman"/>
                      </a:endParaRPr>
                    </a:p>
                  </a:txBody>
                  <a:tcPr marL="68580" marR="68580" marT="0" marB="0"/>
                </a:tc>
                <a:tc>
                  <a:txBody>
                    <a:bodyPr/>
                    <a:lstStyle/>
                    <a:p>
                      <a:pPr marL="0" marR="0" algn="just">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419781">
                <a:tc>
                  <a:txBody>
                    <a:bodyPr/>
                    <a:lstStyle/>
                    <a:p>
                      <a:pPr marL="0" marR="0" algn="just">
                        <a:spcBef>
                          <a:spcPts val="600"/>
                        </a:spcBef>
                        <a:spcAft>
                          <a:spcPts val="300"/>
                        </a:spcAft>
                      </a:pPr>
                      <a:r>
                        <a:rPr lang="en-GB" sz="1100" dirty="0">
                          <a:effectLst/>
                        </a:rPr>
                        <a:t>Procure new hardware.</a:t>
                      </a:r>
                      <a:endParaRPr lang="en-US" sz="1100" dirty="0">
                        <a:effectLst/>
                        <a:latin typeface="Times New Roman"/>
                        <a:ea typeface="Times New Roman"/>
                      </a:endParaRPr>
                    </a:p>
                  </a:txBody>
                  <a:tcPr marL="68580" marR="68580" marT="0" marB="0"/>
                </a:tc>
                <a:tc>
                  <a:txBody>
                    <a:bodyPr/>
                    <a:lstStyle/>
                    <a:p>
                      <a:pPr marL="0" marR="0" algn="just">
                        <a:spcBef>
                          <a:spcPts val="600"/>
                        </a:spcBef>
                        <a:spcAft>
                          <a:spcPts val="300"/>
                        </a:spcAft>
                      </a:pPr>
                      <a:r>
                        <a:rPr lang="en-GB" sz="1100" dirty="0">
                          <a:effectLst/>
                        </a:rPr>
                        <a:t>Low</a:t>
                      </a:r>
                      <a:endParaRPr lang="en-US" sz="1100" dirty="0">
                        <a:effectLst/>
                        <a:latin typeface="Times New Roman"/>
                        <a:ea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Concerns</a:t>
            </a:r>
            <a:endParaRPr lang="en-SG" smtClean="0"/>
          </a:p>
        </p:txBody>
      </p:sp>
      <p:graphicFrame>
        <p:nvGraphicFramePr>
          <p:cNvPr id="4" name="Content Placeholder 3"/>
          <p:cNvGraphicFramePr>
            <a:graphicFrameLocks noGrp="1"/>
          </p:cNvGraphicFramePr>
          <p:nvPr>
            <p:ph sz="quarter" idx="1"/>
          </p:nvPr>
        </p:nvGraphicFramePr>
        <p:xfrm>
          <a:off x="827088" y="1557338"/>
          <a:ext cx="7216844" cy="3312367"/>
        </p:xfrm>
        <a:graphic>
          <a:graphicData uri="http://schemas.openxmlformats.org/drawingml/2006/table">
            <a:tbl>
              <a:tblPr firstRow="1" firstCol="1" bandRow="1">
                <a:tableStyleId>{5C22544A-7EE6-4342-B048-85BDC9FD1C3A}</a:tableStyleId>
              </a:tblPr>
              <a:tblGrid>
                <a:gridCol w="1897662"/>
                <a:gridCol w="5319182"/>
              </a:tblGrid>
              <a:tr h="429283">
                <a:tc>
                  <a:txBody>
                    <a:bodyPr/>
                    <a:lstStyle/>
                    <a:p>
                      <a:pPr algn="just">
                        <a:spcBef>
                          <a:spcPts val="600"/>
                        </a:spcBef>
                        <a:spcAft>
                          <a:spcPts val="300"/>
                        </a:spcAft>
                      </a:pPr>
                      <a:r>
                        <a:rPr lang="en-GB" sz="1100" dirty="0">
                          <a:effectLst/>
                        </a:rPr>
                        <a:t>Stakeholder</a:t>
                      </a:r>
                      <a:endParaRPr lang="en-SG" sz="1100" dirty="0">
                        <a:effectLst/>
                        <a:latin typeface="Times New Roman"/>
                        <a:ea typeface="Times New Roman"/>
                      </a:endParaRPr>
                    </a:p>
                  </a:txBody>
                  <a:tcPr marL="68580" marR="68580" marT="0" marB="0"/>
                </a:tc>
                <a:tc>
                  <a:txBody>
                    <a:bodyPr/>
                    <a:lstStyle/>
                    <a:p>
                      <a:pPr algn="just">
                        <a:spcBef>
                          <a:spcPts val="600"/>
                        </a:spcBef>
                        <a:spcAft>
                          <a:spcPts val="300"/>
                        </a:spcAft>
                      </a:pPr>
                      <a:r>
                        <a:rPr lang="en-GB" sz="1100">
                          <a:effectLst/>
                        </a:rPr>
                        <a:t>Key Concern</a:t>
                      </a:r>
                      <a:endParaRPr lang="en-SG" sz="1100">
                        <a:effectLst/>
                        <a:latin typeface="Times New Roman"/>
                        <a:ea typeface="Times New Roman"/>
                      </a:endParaRPr>
                    </a:p>
                  </a:txBody>
                  <a:tcPr marL="68580" marR="68580" marT="0" marB="0"/>
                </a:tc>
              </a:tr>
              <a:tr h="240257">
                <a:tc>
                  <a:txBody>
                    <a:bodyPr/>
                    <a:lstStyle/>
                    <a:p>
                      <a:pPr algn="just">
                        <a:spcBef>
                          <a:spcPts val="600"/>
                        </a:spcBef>
                        <a:spcAft>
                          <a:spcPts val="300"/>
                        </a:spcAft>
                      </a:pPr>
                      <a:r>
                        <a:rPr lang="en-GB" sz="1100">
                          <a:effectLst/>
                        </a:rPr>
                        <a:t>Customer</a:t>
                      </a:r>
                      <a:endParaRPr lang="en-SG" sz="1100">
                        <a:effectLst/>
                        <a:latin typeface="Times New Roman"/>
                        <a:ea typeface="Times New Roman"/>
                      </a:endParaRPr>
                    </a:p>
                  </a:txBody>
                  <a:tcPr marL="68580" marR="68580" marT="0" marB="0"/>
                </a:tc>
                <a:tc>
                  <a:txBody>
                    <a:bodyPr/>
                    <a:lstStyle/>
                    <a:p>
                      <a:pPr algn="just">
                        <a:spcBef>
                          <a:spcPts val="600"/>
                        </a:spcBef>
                        <a:spcAft>
                          <a:spcPts val="300"/>
                        </a:spcAft>
                      </a:pPr>
                      <a:r>
                        <a:rPr lang="en-GB" sz="1100">
                          <a:effectLst/>
                        </a:rPr>
                        <a:t>Ability to place order with higher turn around date</a:t>
                      </a:r>
                      <a:endParaRPr lang="en-SG" sz="1100">
                        <a:effectLst/>
                        <a:latin typeface="Times New Roman"/>
                        <a:ea typeface="Times New Roman"/>
                      </a:endParaRPr>
                    </a:p>
                  </a:txBody>
                  <a:tcPr marL="68580" marR="68580" marT="0" marB="0"/>
                </a:tc>
              </a:tr>
              <a:tr h="240257">
                <a:tc>
                  <a:txBody>
                    <a:bodyPr/>
                    <a:lstStyle/>
                    <a:p>
                      <a:pPr algn="just">
                        <a:spcBef>
                          <a:spcPts val="600"/>
                        </a:spcBef>
                        <a:spcAft>
                          <a:spcPts val="300"/>
                        </a:spcAft>
                      </a:pPr>
                      <a:r>
                        <a:rPr lang="en-GB" sz="1100">
                          <a:effectLst/>
                        </a:rPr>
                        <a:t>CxO</a:t>
                      </a:r>
                      <a:endParaRPr lang="en-SG" sz="1100">
                        <a:effectLst/>
                        <a:latin typeface="Times New Roman"/>
                        <a:ea typeface="Times New Roman"/>
                      </a:endParaRPr>
                    </a:p>
                  </a:txBody>
                  <a:tcPr marL="68580" marR="68580" marT="0" marB="0"/>
                </a:tc>
                <a:tc>
                  <a:txBody>
                    <a:bodyPr/>
                    <a:lstStyle/>
                    <a:p>
                      <a:pPr algn="just">
                        <a:spcBef>
                          <a:spcPts val="600"/>
                        </a:spcBef>
                        <a:spcAft>
                          <a:spcPts val="300"/>
                        </a:spcAft>
                      </a:pPr>
                      <a:r>
                        <a:rPr lang="en-GB" sz="1100">
                          <a:effectLst/>
                        </a:rPr>
                        <a:t>Losing sales? Prevent delay of shipment errors, Higher SLA, Cutting cost</a:t>
                      </a:r>
                      <a:endParaRPr lang="en-SG" sz="1100">
                        <a:effectLst/>
                        <a:latin typeface="Times New Roman"/>
                        <a:ea typeface="Times New Roman"/>
                      </a:endParaRPr>
                    </a:p>
                  </a:txBody>
                  <a:tcPr marL="68580" marR="68580" marT="0" marB="0"/>
                </a:tc>
              </a:tr>
              <a:tr h="720771">
                <a:tc>
                  <a:txBody>
                    <a:bodyPr/>
                    <a:lstStyle/>
                    <a:p>
                      <a:pPr algn="just">
                        <a:spcBef>
                          <a:spcPts val="600"/>
                        </a:spcBef>
                        <a:spcAft>
                          <a:spcPts val="300"/>
                        </a:spcAft>
                      </a:pPr>
                      <a:r>
                        <a:rPr lang="en-GB" sz="1100">
                          <a:effectLst/>
                        </a:rPr>
                        <a:t>Sales Team</a:t>
                      </a:r>
                      <a:endParaRPr lang="en-SG" sz="1100">
                        <a:effectLst/>
                        <a:latin typeface="Times New Roman"/>
                        <a:ea typeface="Times New Roman"/>
                      </a:endParaRPr>
                    </a:p>
                  </a:txBody>
                  <a:tcPr marL="68580" marR="68580" marT="0" marB="0"/>
                </a:tc>
                <a:tc>
                  <a:txBody>
                    <a:bodyPr/>
                    <a:lstStyle/>
                    <a:p>
                      <a:pPr algn="just">
                        <a:spcBef>
                          <a:spcPts val="600"/>
                        </a:spcBef>
                        <a:spcAft>
                          <a:spcPts val="300"/>
                        </a:spcAft>
                      </a:pPr>
                      <a:r>
                        <a:rPr lang="en-GB" sz="1100">
                          <a:effectLst/>
                        </a:rPr>
                        <a:t>Real time sales order generation, and faster feedback from RFQ, Improve Up time  for VMS and CMS, at the same time improve customer service level through usage of technology</a:t>
                      </a:r>
                      <a:endParaRPr lang="en-SG" sz="1100">
                        <a:effectLst/>
                        <a:latin typeface="Times New Roman"/>
                        <a:ea typeface="Times New Roman"/>
                      </a:endParaRPr>
                    </a:p>
                  </a:txBody>
                  <a:tcPr marL="68580" marR="68580" marT="0" marB="0"/>
                </a:tc>
              </a:tr>
              <a:tr h="480514">
                <a:tc>
                  <a:txBody>
                    <a:bodyPr/>
                    <a:lstStyle/>
                    <a:p>
                      <a:pPr algn="just">
                        <a:spcBef>
                          <a:spcPts val="600"/>
                        </a:spcBef>
                        <a:spcAft>
                          <a:spcPts val="300"/>
                        </a:spcAft>
                      </a:pPr>
                      <a:r>
                        <a:rPr lang="en-GB" sz="1100">
                          <a:effectLst/>
                        </a:rPr>
                        <a:t>Order Processing Team</a:t>
                      </a:r>
                      <a:endParaRPr lang="en-SG" sz="1100">
                        <a:effectLst/>
                        <a:latin typeface="Times New Roman"/>
                        <a:ea typeface="Times New Roman"/>
                      </a:endParaRPr>
                    </a:p>
                  </a:txBody>
                  <a:tcPr marL="68580" marR="68580" marT="0" marB="0"/>
                </a:tc>
                <a:tc>
                  <a:txBody>
                    <a:bodyPr/>
                    <a:lstStyle/>
                    <a:p>
                      <a:pPr algn="just">
                        <a:spcBef>
                          <a:spcPts val="600"/>
                        </a:spcBef>
                        <a:spcAft>
                          <a:spcPts val="300"/>
                        </a:spcAft>
                      </a:pPr>
                      <a:r>
                        <a:rPr lang="en-GB" sz="1100">
                          <a:effectLst/>
                        </a:rPr>
                        <a:t>To have real time checking on vessel availability and container availability</a:t>
                      </a:r>
                      <a:endParaRPr lang="en-SG" sz="1100">
                        <a:effectLst/>
                        <a:latin typeface="Times New Roman"/>
                        <a:ea typeface="Times New Roman"/>
                      </a:endParaRPr>
                    </a:p>
                  </a:txBody>
                  <a:tcPr marL="68580" marR="68580" marT="0" marB="0"/>
                </a:tc>
              </a:tr>
              <a:tr h="480514">
                <a:tc>
                  <a:txBody>
                    <a:bodyPr/>
                    <a:lstStyle/>
                    <a:p>
                      <a:pPr algn="just">
                        <a:spcBef>
                          <a:spcPts val="600"/>
                        </a:spcBef>
                        <a:spcAft>
                          <a:spcPts val="300"/>
                        </a:spcAft>
                      </a:pPr>
                      <a:r>
                        <a:rPr lang="en-GB" sz="1100">
                          <a:effectLst/>
                        </a:rPr>
                        <a:t>IT and Operations</a:t>
                      </a:r>
                      <a:endParaRPr lang="en-SG" sz="1100">
                        <a:effectLst/>
                        <a:latin typeface="Times New Roman"/>
                        <a:ea typeface="Times New Roman"/>
                      </a:endParaRPr>
                    </a:p>
                  </a:txBody>
                  <a:tcPr marL="68580" marR="68580" marT="0" marB="0"/>
                </a:tc>
                <a:tc>
                  <a:txBody>
                    <a:bodyPr/>
                    <a:lstStyle/>
                    <a:p>
                      <a:pPr algn="just">
                        <a:spcBef>
                          <a:spcPts val="600"/>
                        </a:spcBef>
                        <a:spcAft>
                          <a:spcPts val="300"/>
                        </a:spcAft>
                      </a:pPr>
                      <a:r>
                        <a:rPr lang="en-GB" sz="1100">
                          <a:effectLst/>
                        </a:rPr>
                        <a:t>Sceptical on the investment of the new IT business goals, as they have no confident on the new system and technologies</a:t>
                      </a:r>
                      <a:endParaRPr lang="en-SG" sz="1100">
                        <a:effectLst/>
                        <a:latin typeface="Times New Roman"/>
                        <a:ea typeface="Times New Roman"/>
                      </a:endParaRPr>
                    </a:p>
                  </a:txBody>
                  <a:tcPr marL="68580" marR="68580" marT="0" marB="0"/>
                </a:tc>
              </a:tr>
              <a:tr h="720771">
                <a:tc>
                  <a:txBody>
                    <a:bodyPr/>
                    <a:lstStyle/>
                    <a:p>
                      <a:pPr algn="just">
                        <a:spcBef>
                          <a:spcPts val="600"/>
                        </a:spcBef>
                        <a:spcAft>
                          <a:spcPts val="300"/>
                        </a:spcAft>
                      </a:pPr>
                      <a:r>
                        <a:rPr lang="en-GB" sz="1100">
                          <a:effectLst/>
                        </a:rPr>
                        <a:t>Container Management Team</a:t>
                      </a:r>
                      <a:endParaRPr lang="en-SG" sz="1100">
                        <a:effectLst/>
                        <a:latin typeface="Times New Roman"/>
                        <a:ea typeface="Times New Roman"/>
                      </a:endParaRPr>
                    </a:p>
                  </a:txBody>
                  <a:tcPr marL="68580" marR="68580" marT="0" marB="0"/>
                </a:tc>
                <a:tc>
                  <a:txBody>
                    <a:bodyPr/>
                    <a:lstStyle/>
                    <a:p>
                      <a:pPr algn="just">
                        <a:spcBef>
                          <a:spcPts val="600"/>
                        </a:spcBef>
                        <a:spcAft>
                          <a:spcPts val="300"/>
                        </a:spcAft>
                      </a:pPr>
                      <a:r>
                        <a:rPr lang="en-GB" sz="1100" dirty="0">
                          <a:effectLst/>
                        </a:rPr>
                        <a:t>To have better recorded network with tow head operator, and hope could improve the efficiency of the local tow head operators. Current operation take too long to query a certain information from local tow head operator</a:t>
                      </a:r>
                      <a:endParaRPr lang="en-SG" sz="1100" dirty="0">
                        <a:effectLst/>
                        <a:latin typeface="Times New Roman"/>
                        <a:ea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smtClean="0"/>
              <a:t>Gap and Potential Solution (1)</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4" name="Table 3"/>
          <p:cNvGraphicFramePr>
            <a:graphicFrameLocks noGrp="1"/>
          </p:cNvGraphicFramePr>
          <p:nvPr>
            <p:extLst/>
          </p:nvPr>
        </p:nvGraphicFramePr>
        <p:xfrm>
          <a:off x="457200" y="1412777"/>
          <a:ext cx="8229599" cy="4557106"/>
        </p:xfrm>
        <a:graphic>
          <a:graphicData uri="http://schemas.openxmlformats.org/drawingml/2006/table">
            <a:tbl>
              <a:tblPr firstRow="1" firstCol="1" bandRow="1">
                <a:tableStyleId>{5C22544A-7EE6-4342-B048-85BDC9FD1C3A}</a:tableStyleId>
              </a:tblPr>
              <a:tblGrid>
                <a:gridCol w="2727637"/>
                <a:gridCol w="5501962"/>
              </a:tblGrid>
              <a:tr h="283810">
                <a:tc>
                  <a:txBody>
                    <a:bodyPr/>
                    <a:lstStyle/>
                    <a:p>
                      <a:pPr algn="l">
                        <a:lnSpc>
                          <a:spcPct val="107000"/>
                        </a:lnSpc>
                        <a:spcBef>
                          <a:spcPts val="600"/>
                        </a:spcBef>
                        <a:spcAft>
                          <a:spcPts val="300"/>
                        </a:spcAft>
                      </a:pPr>
                      <a:r>
                        <a:rPr lang="en-GB" sz="1400" dirty="0">
                          <a:effectLst/>
                        </a:rPr>
                        <a:t>Gap</a:t>
                      </a:r>
                      <a:endParaRPr lang="en-SG" sz="14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algn="l">
                        <a:lnSpc>
                          <a:spcPct val="107000"/>
                        </a:lnSpc>
                        <a:spcBef>
                          <a:spcPts val="600"/>
                        </a:spcBef>
                        <a:spcAft>
                          <a:spcPts val="300"/>
                        </a:spcAft>
                      </a:pPr>
                      <a:r>
                        <a:rPr lang="en-GB" sz="1400" dirty="0">
                          <a:effectLst/>
                        </a:rPr>
                        <a:t>Potential Solution</a:t>
                      </a:r>
                      <a:endParaRPr lang="en-SG" sz="1400" dirty="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a:effectLst/>
                        </a:rPr>
                        <a:t>Too much manual intervene required.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Re-engineer business processes to reduce manual effort and improve business efficiency.</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just">
                        <a:lnSpc>
                          <a:spcPct val="107000"/>
                        </a:lnSpc>
                        <a:spcBef>
                          <a:spcPts val="600"/>
                        </a:spcBef>
                        <a:spcAft>
                          <a:spcPts val="300"/>
                        </a:spcAft>
                      </a:pPr>
                      <a:r>
                        <a:rPr lang="en-GB" sz="1000">
                          <a:effectLst/>
                        </a:rPr>
                        <a:t>Integrate e-Business with partner and customer’s IT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Revamp and consolidate SOS and CBS.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Revamp and consolidate VMS and CMS.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 internal systems to improve business process efficiency.</a:t>
                      </a:r>
                      <a:endParaRPr lang="en-SG" sz="1000">
                        <a:effectLst/>
                        <a:latin typeface="Times New Roman" panose="02020603050405020304" pitchFamily="18" charset="0"/>
                        <a:ea typeface="Times New Roman" panose="02020603050405020304" pitchFamily="18" charset="0"/>
                      </a:endParaRPr>
                    </a:p>
                  </a:txBody>
                  <a:tcPr marL="60772" marR="60772" marT="0" marB="0"/>
                </a:tc>
              </a:tr>
              <a:tr h="939722">
                <a:tc>
                  <a:txBody>
                    <a:bodyPr/>
                    <a:lstStyle/>
                    <a:p>
                      <a:pPr algn="l">
                        <a:lnSpc>
                          <a:spcPct val="107000"/>
                        </a:lnSpc>
                        <a:spcBef>
                          <a:spcPts val="600"/>
                        </a:spcBef>
                        <a:spcAft>
                          <a:spcPts val="300"/>
                        </a:spcAft>
                      </a:pPr>
                      <a:r>
                        <a:rPr lang="en-GB" sz="1000" dirty="0">
                          <a:effectLst/>
                        </a:rPr>
                        <a:t>Focus on customer service is not enough</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Provide customer registration.</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Provide online order submission and order status tracking.</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Provide online shipment tracking.</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Accelerate process for repeat orders.</a:t>
                      </a:r>
                      <a:endParaRPr lang="en-SG" sz="100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dirty="0">
                          <a:effectLst/>
                        </a:rPr>
                        <a:t>Inaccuracy in sales report transaction data. </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To provide management report from consolidated system for better marketing analysis and decision.</a:t>
                      </a:r>
                      <a:endParaRPr lang="en-SG" sz="1000">
                        <a:effectLst/>
                        <a:latin typeface="Times New Roman" panose="02020603050405020304" pitchFamily="18" charset="0"/>
                        <a:ea typeface="Times New Roman" panose="02020603050405020304" pitchFamily="18" charset="0"/>
                      </a:endParaRPr>
                    </a:p>
                  </a:txBody>
                  <a:tcPr marL="60772" marR="60772" marT="0" marB="0"/>
                </a:tc>
              </a:tr>
              <a:tr h="476895">
                <a:tc>
                  <a:txBody>
                    <a:bodyPr/>
                    <a:lstStyle/>
                    <a:p>
                      <a:pPr algn="l">
                        <a:lnSpc>
                          <a:spcPct val="107000"/>
                        </a:lnSpc>
                        <a:spcBef>
                          <a:spcPts val="600"/>
                        </a:spcBef>
                        <a:spcAft>
                          <a:spcPts val="300"/>
                        </a:spcAft>
                      </a:pPr>
                      <a:r>
                        <a:rPr lang="en-GB" sz="1000">
                          <a:effectLst/>
                        </a:rPr>
                        <a:t>Lack of management and monitoring in cooperation with local operators of tow-heads and port operators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Enhance existing systems to manage tow-heads operators and port operators.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Keep track of co-operators to help to make engagement and manage cost. </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Lack of knowledge in SOS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Study the implementation of SOS.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Gather requirement of SOS before revamping the system.</a:t>
                      </a:r>
                      <a:endParaRPr lang="en-SG" sz="100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a:effectLst/>
                        </a:rPr>
                        <a:t>Legacy data from SOS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Proper data migration to move the data to new system.</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Data are stored with different standard in different systems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Standardize the data storage. To develop a common data dictionary as guideline.</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Lack of consistency in container and vessel optimization decision</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Centralize and standardize the optimization algorithm for organizing container.</a:t>
                      </a:r>
                      <a:endParaRPr lang="en-SG" sz="100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a:effectLst/>
                        </a:rPr>
                        <a:t>Tow-head operator information is not managed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dirty="0">
                          <a:effectLst/>
                        </a:rPr>
                        <a:t>To capture tow-head operator details information in system.</a:t>
                      </a:r>
                      <a:endParaRPr lang="en-SG" sz="1000" dirty="0">
                        <a:effectLst/>
                        <a:latin typeface="Times New Roman" panose="02020603050405020304" pitchFamily="18" charset="0"/>
                        <a:ea typeface="Times New Roman" panose="02020603050405020304" pitchFamily="18" charset="0"/>
                      </a:endParaRPr>
                    </a:p>
                  </a:txBody>
                  <a:tcPr marL="60772" marR="60772" marT="0" marB="0"/>
                </a:tc>
              </a:tr>
            </a:tbl>
          </a:graphicData>
        </a:graphic>
      </p:graphicFrame>
    </p:spTree>
    <p:extLst>
      <p:ext uri="{BB962C8B-B14F-4D97-AF65-F5344CB8AC3E}">
        <p14:creationId xmlns:p14="http://schemas.microsoft.com/office/powerpoint/2010/main" val="30672785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(2)</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6" name="Table 5"/>
          <p:cNvGraphicFramePr>
            <a:graphicFrameLocks noGrp="1"/>
          </p:cNvGraphicFramePr>
          <p:nvPr>
            <p:extLst/>
          </p:nvPr>
        </p:nvGraphicFramePr>
        <p:xfrm>
          <a:off x="457200" y="1340769"/>
          <a:ext cx="8229600" cy="4580346"/>
        </p:xfrm>
        <a:graphic>
          <a:graphicData uri="http://schemas.openxmlformats.org/drawingml/2006/table">
            <a:tbl>
              <a:tblPr firstRow="1" firstCol="1" bandRow="1">
                <a:tableStyleId>{5C22544A-7EE6-4342-B048-85BDC9FD1C3A}</a:tableStyleId>
              </a:tblPr>
              <a:tblGrid>
                <a:gridCol w="2727637"/>
                <a:gridCol w="5501963"/>
              </a:tblGrid>
              <a:tr h="290286">
                <a:tc>
                  <a:txBody>
                    <a:bodyPr/>
                    <a:lstStyle/>
                    <a:p>
                      <a:pPr algn="l">
                        <a:lnSpc>
                          <a:spcPct val="107000"/>
                        </a:lnSpc>
                        <a:spcBef>
                          <a:spcPts val="600"/>
                        </a:spcBef>
                        <a:spcAft>
                          <a:spcPts val="300"/>
                        </a:spcAft>
                      </a:pPr>
                      <a:r>
                        <a:rPr lang="en-GB" sz="1400" dirty="0">
                          <a:effectLst/>
                        </a:rPr>
                        <a:t>Gap</a:t>
                      </a:r>
                      <a:endParaRPr lang="en-SG" sz="14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algn="l">
                        <a:lnSpc>
                          <a:spcPct val="107000"/>
                        </a:lnSpc>
                        <a:spcBef>
                          <a:spcPts val="600"/>
                        </a:spcBef>
                        <a:spcAft>
                          <a:spcPts val="300"/>
                        </a:spcAft>
                      </a:pPr>
                      <a:r>
                        <a:rPr lang="en-GB" sz="1400" dirty="0">
                          <a:effectLst/>
                        </a:rPr>
                        <a:t>Potential Solution</a:t>
                      </a:r>
                      <a:endParaRPr lang="en-SG" sz="1400" dirty="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Develop centralized SCBS system by consolidating and revamping SOS and CBS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Develop the required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Implement system failover to ensure system high availability.</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a:effectLst/>
                        </a:rPr>
                        <a:t>Develop centralized VCMS system by consolidating and revamping VMS and CMS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To develop the required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include tow-head operator management functions.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implement system failover to reduce the unscheduled downtime.</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a:effectLst/>
                        </a:rPr>
                        <a:t>Container Movement prediction engine requires high computational load and it would affect the performance of VCMS.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Separate the Container Movement prediction engine.</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Deploy the engine in another distributed server.</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provide the remote method invocation to VCMS.</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Integration to SCBS for sophisticated customer’s procurement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Develop a set of Web Services in SCBS for integration.</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Integration to VCMS for Port Operators and internal applications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Develop a set of Web Service in VCMS for Port Operators to integrate.</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Develop another set of Web Service in VCMS for internal system to integrate.</a:t>
                      </a:r>
                      <a:endParaRPr lang="en-SG" sz="1000">
                        <a:effectLst/>
                        <a:latin typeface="Times New Roman" panose="02020603050405020304" pitchFamily="18" charset="0"/>
                        <a:ea typeface="Times New Roman" panose="02020603050405020304" pitchFamily="18" charset="0"/>
                      </a:endParaRPr>
                    </a:p>
                  </a:txBody>
                  <a:tcPr marL="60772" marR="60772" marT="0" marB="0"/>
                </a:tc>
              </a:tr>
              <a:tr h="1098687">
                <a:tc>
                  <a:txBody>
                    <a:bodyPr/>
                    <a:lstStyle/>
                    <a:p>
                      <a:pPr algn="l">
                        <a:lnSpc>
                          <a:spcPct val="107000"/>
                        </a:lnSpc>
                        <a:spcBef>
                          <a:spcPts val="600"/>
                        </a:spcBef>
                        <a:spcAft>
                          <a:spcPts val="300"/>
                        </a:spcAft>
                      </a:pPr>
                      <a:r>
                        <a:rPr lang="en-GB" sz="1000">
                          <a:effectLst/>
                        </a:rPr>
                        <a:t>Online RFQ and order submission is not supported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 SGLines Web site with SCBS to allow customer registration.</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 SGLines Web site with SCBS to allow customer to submit RFQ and order online from a new Web storefront.</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Customize the Web contents for different customer type and country.</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Support different types of browsers.</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Generating management report would impact VCMS performance</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dirty="0">
                          <a:effectLst/>
                        </a:rPr>
                        <a:t>Replicate data for VCMS system using DB feature and set the replicated data to be read only.</a:t>
                      </a:r>
                      <a:endParaRPr lang="en-SG" sz="1000" dirty="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dirty="0">
                          <a:effectLst/>
                        </a:rPr>
                        <a:t>Access replicated DB to generate management report.</a:t>
                      </a:r>
                      <a:endParaRPr lang="en-SG" sz="1000" dirty="0">
                        <a:effectLst/>
                        <a:latin typeface="Times New Roman" panose="02020603050405020304" pitchFamily="18" charset="0"/>
                        <a:ea typeface="Times New Roman" panose="02020603050405020304" pitchFamily="18" charset="0"/>
                      </a:endParaRPr>
                    </a:p>
                  </a:txBody>
                  <a:tcPr marL="60772" marR="60772" marT="0" marB="0"/>
                </a:tc>
              </a:tr>
            </a:tbl>
          </a:graphicData>
        </a:graphic>
      </p:graphicFrame>
    </p:spTree>
    <p:extLst>
      <p:ext uri="{BB962C8B-B14F-4D97-AF65-F5344CB8AC3E}">
        <p14:creationId xmlns:p14="http://schemas.microsoft.com/office/powerpoint/2010/main" val="6226084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(3)</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3" name="Table 2"/>
          <p:cNvGraphicFramePr>
            <a:graphicFrameLocks noGrp="1"/>
          </p:cNvGraphicFramePr>
          <p:nvPr>
            <p:extLst/>
          </p:nvPr>
        </p:nvGraphicFramePr>
        <p:xfrm>
          <a:off x="457200" y="1484784"/>
          <a:ext cx="8229600" cy="3601944"/>
        </p:xfrm>
        <a:graphic>
          <a:graphicData uri="http://schemas.openxmlformats.org/drawingml/2006/table">
            <a:tbl>
              <a:tblPr firstRow="1" firstCol="1" bandRow="1">
                <a:tableStyleId>{5C22544A-7EE6-4342-B048-85BDC9FD1C3A}</a:tableStyleId>
              </a:tblPr>
              <a:tblGrid>
                <a:gridCol w="2727637"/>
                <a:gridCol w="5501963"/>
              </a:tblGrid>
              <a:tr h="355824">
                <a:tc>
                  <a:txBody>
                    <a:bodyPr/>
                    <a:lstStyle/>
                    <a:p>
                      <a:pPr algn="l">
                        <a:lnSpc>
                          <a:spcPct val="107000"/>
                        </a:lnSpc>
                        <a:spcBef>
                          <a:spcPts val="600"/>
                        </a:spcBef>
                        <a:spcAft>
                          <a:spcPts val="300"/>
                        </a:spcAft>
                      </a:pPr>
                      <a:r>
                        <a:rPr lang="en-GB" sz="1400" dirty="0">
                          <a:effectLst/>
                        </a:rPr>
                        <a:t>Gap</a:t>
                      </a:r>
                      <a:endParaRPr lang="en-SG" sz="14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algn="l">
                        <a:lnSpc>
                          <a:spcPct val="107000"/>
                        </a:lnSpc>
                        <a:spcBef>
                          <a:spcPts val="600"/>
                        </a:spcBef>
                        <a:spcAft>
                          <a:spcPts val="300"/>
                        </a:spcAft>
                      </a:pPr>
                      <a:r>
                        <a:rPr lang="en-GB" sz="1400" dirty="0">
                          <a:effectLst/>
                        </a:rPr>
                        <a:t>Potential Solution</a:t>
                      </a:r>
                      <a:endParaRPr lang="en-SG" sz="1400" dirty="0">
                        <a:effectLst/>
                        <a:latin typeface="Times New Roman" panose="02020603050405020304" pitchFamily="18" charset="0"/>
                        <a:ea typeface="Times New Roman" panose="02020603050405020304" pitchFamily="18" charset="0"/>
                      </a:endParaRPr>
                    </a:p>
                  </a:txBody>
                  <a:tcPr marL="60772" marR="60772" marT="0" marB="0"/>
                </a:tc>
              </a:tr>
              <a:tr h="578183">
                <a:tc>
                  <a:txBody>
                    <a:bodyPr/>
                    <a:lstStyle/>
                    <a:p>
                      <a:pPr algn="l">
                        <a:lnSpc>
                          <a:spcPct val="107000"/>
                        </a:lnSpc>
                        <a:spcBef>
                          <a:spcPts val="600"/>
                        </a:spcBef>
                        <a:spcAft>
                          <a:spcPts val="300"/>
                        </a:spcAft>
                      </a:pPr>
                      <a:r>
                        <a:rPr lang="en-GB" sz="1000">
                          <a:effectLst/>
                        </a:rPr>
                        <a:t>Order process is not fully automated.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Allow customer to continue to place order after RFQ with the details stated in RFQ.</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Integrated SCBS and VCMS using Web Services provided for internal use to automate RFQ and order process.</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VMS and CMS were developed based on old technology</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Adapt new technology when developing the consolidated VCMS system.</a:t>
                      </a:r>
                      <a:endParaRPr lang="en-SG" sz="1000">
                        <a:effectLst/>
                        <a:latin typeface="Times New Roman" panose="02020603050405020304" pitchFamily="18" charset="0"/>
                        <a:ea typeface="Times New Roman" panose="02020603050405020304" pitchFamily="18" charset="0"/>
                      </a:endParaRPr>
                    </a:p>
                  </a:txBody>
                  <a:tcPr marL="60772" marR="60772" marT="0" marB="0"/>
                </a:tc>
              </a:tr>
              <a:tr h="1098687">
                <a:tc>
                  <a:txBody>
                    <a:bodyPr/>
                    <a:lstStyle/>
                    <a:p>
                      <a:pPr algn="l">
                        <a:lnSpc>
                          <a:spcPct val="107000"/>
                        </a:lnSpc>
                        <a:spcBef>
                          <a:spcPts val="600"/>
                        </a:spcBef>
                        <a:spcAft>
                          <a:spcPts val="300"/>
                        </a:spcAft>
                      </a:pPr>
                      <a:r>
                        <a:rPr lang="en-GB" sz="1000">
                          <a:effectLst/>
                        </a:rPr>
                        <a:t>VMS and CMS tend to have unscheduled downtime</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Improve application architecture when developing the VCMS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Improve code quality for VCMS development.</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Emphasize QA and plan sufficient review and testing to ensure the quality for the mission critical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implement system failover to reduce the unscheduled downtime.</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Network latency</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Separate Web Servers for transaction from staff and customer.</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Install load balancer on top of Web Servers.</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a:effectLst/>
                        </a:rPr>
                        <a:t>System security</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dirty="0">
                          <a:effectLst/>
                        </a:rPr>
                        <a:t>Install and configure firewall for systems</a:t>
                      </a:r>
                      <a:endParaRPr lang="en-SG" sz="1000" dirty="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dirty="0">
                          <a:effectLst/>
                        </a:rPr>
                        <a:t>Separate Web Servers for transaction from staff and customer.</a:t>
                      </a:r>
                      <a:endParaRPr lang="en-SG" sz="1000" dirty="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dirty="0">
                          <a:effectLst/>
                        </a:rPr>
                        <a:t>Require staff to use signed Java applets for secured login and encrypted client side processing.</a:t>
                      </a:r>
                      <a:endParaRPr lang="en-SG" sz="1000" dirty="0">
                        <a:effectLst/>
                        <a:latin typeface="Times New Roman" panose="02020603050405020304" pitchFamily="18" charset="0"/>
                        <a:ea typeface="Times New Roman" panose="02020603050405020304" pitchFamily="18" charset="0"/>
                      </a:endParaRPr>
                    </a:p>
                  </a:txBody>
                  <a:tcPr marL="60772" marR="60772" marT="0" marB="0"/>
                </a:tc>
              </a:tr>
            </a:tbl>
          </a:graphicData>
        </a:graphic>
      </p:graphicFrame>
    </p:spTree>
    <p:extLst>
      <p:ext uri="{BB962C8B-B14F-4D97-AF65-F5344CB8AC3E}">
        <p14:creationId xmlns:p14="http://schemas.microsoft.com/office/powerpoint/2010/main" val="24526098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Migration Plan</a:t>
            </a:r>
            <a:endParaRPr lang="en-SG" dirty="0" smtClean="0"/>
          </a:p>
        </p:txBody>
      </p:sp>
    </p:spTree>
    <p:extLst>
      <p:ext uri="{BB962C8B-B14F-4D97-AF65-F5344CB8AC3E}">
        <p14:creationId xmlns:p14="http://schemas.microsoft.com/office/powerpoint/2010/main" val="20708558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dirty="0" smtClean="0"/>
              <a:t>Transition Artifacts</a:t>
            </a:r>
            <a:endParaRPr lang="en-SG" dirty="0" smtClean="0"/>
          </a:p>
        </p:txBody>
      </p:sp>
      <p:pic>
        <p:nvPicPr>
          <p:cNvPr id="26626" name="Picture 2"/>
          <p:cNvPicPr>
            <a:picLocks noChangeAspect="1" noChangeArrowheads="1"/>
          </p:cNvPicPr>
          <p:nvPr/>
        </p:nvPicPr>
        <p:blipFill>
          <a:blip r:embed="rId2"/>
          <a:srcRect/>
          <a:stretch>
            <a:fillRect/>
          </a:stretch>
        </p:blipFill>
        <p:spPr bwMode="auto">
          <a:xfrm>
            <a:off x="1692275" y="1243013"/>
            <a:ext cx="5672011" cy="50663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Chart 1"/>
          <p:cNvPicPr>
            <a:picLocks noChangeArrowheads="1"/>
          </p:cNvPicPr>
          <p:nvPr/>
        </p:nvPicPr>
        <p:blipFill>
          <a:blip r:embed="rId2"/>
          <a:srcRect/>
          <a:stretch>
            <a:fillRect/>
          </a:stretch>
        </p:blipFill>
        <p:spPr bwMode="auto">
          <a:xfrm>
            <a:off x="115888" y="1772816"/>
            <a:ext cx="5381625" cy="4502150"/>
          </a:xfrm>
          <a:prstGeom prst="rect">
            <a:avLst/>
          </a:prstGeom>
          <a:noFill/>
          <a:ln w="9525">
            <a:noFill/>
            <a:miter lim="800000"/>
            <a:headEnd/>
            <a:tailEnd/>
          </a:ln>
        </p:spPr>
      </p:pic>
      <p:graphicFrame>
        <p:nvGraphicFramePr>
          <p:cNvPr id="5" name="Table 4"/>
          <p:cNvGraphicFramePr>
            <a:graphicFrameLocks noGrp="1"/>
          </p:cNvGraphicFramePr>
          <p:nvPr>
            <p:extLst>
              <p:ext uri="{D42A27DB-BD31-4B8C-83A1-F6EECF244321}">
                <p14:modId xmlns:p14="http://schemas.microsoft.com/office/powerpoint/2010/main" val="2344635740"/>
              </p:ext>
            </p:extLst>
          </p:nvPr>
        </p:nvGraphicFramePr>
        <p:xfrm>
          <a:off x="5714875" y="1865929"/>
          <a:ext cx="3186112" cy="4371383"/>
        </p:xfrm>
        <a:graphic>
          <a:graphicData uri="http://schemas.openxmlformats.org/drawingml/2006/table">
            <a:tbl>
              <a:tblPr firstRow="1" firstCol="1" bandRow="1">
                <a:tableStyleId>{5C22544A-7EE6-4342-B048-85BDC9FD1C3A}</a:tableStyleId>
              </a:tblPr>
              <a:tblGrid>
                <a:gridCol w="558780"/>
                <a:gridCol w="1313666"/>
                <a:gridCol w="1313666"/>
              </a:tblGrid>
              <a:tr h="272757">
                <a:tc>
                  <a:txBody>
                    <a:bodyPr/>
                    <a:lstStyle/>
                    <a:p>
                      <a:endParaRPr lang="en-US" sz="1000" dirty="0">
                        <a:effectLst/>
                        <a:latin typeface="Cambria"/>
                      </a:endParaRPr>
                    </a:p>
                  </a:txBody>
                  <a:tcPr marL="68580" marR="68580" marT="0" marB="0" anchor="b"/>
                </a:tc>
                <a:tc>
                  <a:txBody>
                    <a:bodyPr/>
                    <a:lstStyle/>
                    <a:p>
                      <a:pPr marL="0" marR="0">
                        <a:lnSpc>
                          <a:spcPct val="105000"/>
                        </a:lnSpc>
                        <a:spcBef>
                          <a:spcPts val="0"/>
                        </a:spcBef>
                        <a:spcAft>
                          <a:spcPts val="0"/>
                        </a:spcAft>
                      </a:pPr>
                      <a:r>
                        <a:rPr lang="en-US" sz="1400">
                          <a:effectLst/>
                        </a:rPr>
                        <a:t>Projects</a:t>
                      </a:r>
                      <a:endParaRPr lang="en-US" sz="1100">
                        <a:effectLst/>
                        <a:latin typeface="Cambria"/>
                        <a:ea typeface="Times New Roman"/>
                        <a:cs typeface="Times New Roman"/>
                      </a:endParaRPr>
                    </a:p>
                  </a:txBody>
                  <a:tcPr marL="68580" marR="68580" marT="0" marB="0" anchor="b"/>
                </a:tc>
                <a:tc>
                  <a:txBody>
                    <a:bodyPr/>
                    <a:lstStyle/>
                    <a:p>
                      <a:pPr marL="0" marR="0">
                        <a:lnSpc>
                          <a:spcPct val="105000"/>
                        </a:lnSpc>
                        <a:spcBef>
                          <a:spcPts val="0"/>
                        </a:spcBef>
                        <a:spcAft>
                          <a:spcPts val="0"/>
                        </a:spcAft>
                      </a:pPr>
                      <a:r>
                        <a:rPr lang="en-US" sz="1400">
                          <a:effectLst/>
                        </a:rPr>
                        <a:t>Ownership</a:t>
                      </a:r>
                      <a:endParaRPr lang="en-US" sz="1100">
                        <a:effectLst/>
                        <a:latin typeface="Cambria"/>
                        <a:ea typeface="Times New Roman"/>
                        <a:cs typeface="Times New Roman"/>
                      </a:endParaRPr>
                    </a:p>
                  </a:txBody>
                  <a:tcPr marL="68580" marR="68580" marT="0" marB="0" anchor="b"/>
                </a:tc>
              </a:tr>
              <a:tr h="209813">
                <a:tc rowSpan="5">
                  <a:txBody>
                    <a:bodyPr/>
                    <a:lstStyle/>
                    <a:p>
                      <a:pPr marL="0" marR="0" algn="ctr">
                        <a:lnSpc>
                          <a:spcPct val="105000"/>
                        </a:lnSpc>
                        <a:spcBef>
                          <a:spcPts val="0"/>
                        </a:spcBef>
                        <a:spcAft>
                          <a:spcPts val="0"/>
                        </a:spcAft>
                      </a:pPr>
                      <a:r>
                        <a:rPr lang="en-US" sz="2000">
                          <a:effectLst/>
                        </a:rPr>
                        <a:t>Phase 1</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ESB</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IT/Operations</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VCMS</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Container Management Team</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IT/Operations</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a:effectLst/>
                        </a:rPr>
                        <a:t>Container Management Team</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Container Management Team</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rowSpan="5">
                  <a:txBody>
                    <a:bodyPr/>
                    <a:lstStyle/>
                    <a:p>
                      <a:pPr marL="0" marR="0" algn="ctr">
                        <a:lnSpc>
                          <a:spcPct val="105000"/>
                        </a:lnSpc>
                        <a:spcBef>
                          <a:spcPts val="0"/>
                        </a:spcBef>
                        <a:spcAft>
                          <a:spcPts val="0"/>
                        </a:spcAft>
                      </a:pPr>
                      <a:r>
                        <a:rPr lang="en-US" sz="2000">
                          <a:effectLst/>
                        </a:rPr>
                        <a:t>Phase 2</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SCBS</a:t>
                      </a:r>
                      <a:endParaRPr lang="en-US" sz="1100" dirty="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ShipTrack</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IT/Operations</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dirty="0">
                          <a:effectLst/>
                        </a:rPr>
                        <a:t>Order Processing Team</a:t>
                      </a:r>
                      <a:endParaRPr lang="en-US" sz="1100" dirty="0">
                        <a:effectLst/>
                        <a:latin typeface="Cambria"/>
                        <a:ea typeface="Times New Roman"/>
                        <a:cs typeface="Times New Roman"/>
                      </a:endParaRPr>
                    </a:p>
                  </a:txBody>
                  <a:tcPr marL="68580" marR="68580" marT="0" marB="0" anchor="b">
                    <a:solidFill>
                      <a:schemeClr val="accent2">
                        <a:lumMod val="60000"/>
                        <a:lumOff val="40000"/>
                      </a:schemeClr>
                    </a:solidFill>
                  </a:tcPr>
                </a:tc>
              </a:tr>
              <a:tr h="209813">
                <a:tc rowSpan="5">
                  <a:txBody>
                    <a:bodyPr/>
                    <a:lstStyle/>
                    <a:p>
                      <a:pPr marL="0" marR="0" algn="ctr">
                        <a:lnSpc>
                          <a:spcPct val="105000"/>
                        </a:lnSpc>
                        <a:spcBef>
                          <a:spcPts val="0"/>
                        </a:spcBef>
                        <a:spcAft>
                          <a:spcPts val="0"/>
                        </a:spcAft>
                      </a:pPr>
                      <a:r>
                        <a:rPr lang="en-US" sz="2000">
                          <a:effectLst/>
                        </a:rPr>
                        <a:t>Phase 3</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MQ HRS</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dirty="0">
                          <a:effectLst/>
                        </a:rPr>
                        <a:t>HR &amp; Finance Team</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MQ AFIS</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HR &amp; Finance Team</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IT/Operations</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HR &amp; Finance Team</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20304">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dirty="0">
                          <a:effectLst/>
                        </a:rPr>
                        <a:t>HR &amp; Finance Team</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r>
            </a:tbl>
          </a:graphicData>
        </a:graphic>
      </p:graphicFrame>
      <p:sp>
        <p:nvSpPr>
          <p:cNvPr id="2" name="Content Placeholder 1"/>
          <p:cNvSpPr>
            <a:spLocks noGrp="1"/>
          </p:cNvSpPr>
          <p:nvPr>
            <p:ph sz="quarter" idx="1"/>
          </p:nvPr>
        </p:nvSpPr>
        <p:spPr/>
        <p:txBody>
          <a:bodyPr/>
          <a:lstStyle/>
          <a:p>
            <a:r>
              <a:rPr lang="en-US" dirty="0" smtClean="0"/>
              <a:t>Cost and Risk</a:t>
            </a:r>
            <a:endParaRPr lang="en-SG" dirty="0"/>
          </a:p>
        </p:txBody>
      </p:sp>
      <p:sp>
        <p:nvSpPr>
          <p:cNvPr id="7" name="Title 1"/>
          <p:cNvSpPr>
            <a:spLocks noGrp="1"/>
          </p:cNvSpPr>
          <p:nvPr>
            <p:ph type="title"/>
          </p:nvPr>
        </p:nvSpPr>
        <p:spPr>
          <a:xfrm>
            <a:off x="457200" y="152400"/>
            <a:ext cx="8229600" cy="990600"/>
          </a:xfrm>
        </p:spPr>
        <p:txBody>
          <a:bodyPr/>
          <a:lstStyle/>
          <a:p>
            <a:pPr eaLnBrk="1" hangingPunct="1"/>
            <a:r>
              <a:rPr lang="en-US" dirty="0" smtClean="0"/>
              <a:t>Migration Plan (1)</a:t>
            </a:r>
            <a:endParaRPr lang="en-SG"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Content Placeholder 2"/>
          <p:cNvSpPr>
            <a:spLocks noGrp="1"/>
          </p:cNvSpPr>
          <p:nvPr>
            <p:ph sz="quarter" idx="1"/>
          </p:nvPr>
        </p:nvSpPr>
        <p:spPr>
          <a:xfrm>
            <a:off x="457200" y="1219200"/>
            <a:ext cx="8229600" cy="4937125"/>
          </a:xfrm>
        </p:spPr>
        <p:txBody>
          <a:bodyPr/>
          <a:lstStyle/>
          <a:p>
            <a:pPr eaLnBrk="1" hangingPunct="1"/>
            <a:r>
              <a:rPr lang="en-US" dirty="0" smtClean="0"/>
              <a:t>Implementation Timeline</a:t>
            </a:r>
            <a:endParaRPr lang="en-SG" dirty="0" smtClean="0"/>
          </a:p>
        </p:txBody>
      </p:sp>
      <p:graphicFrame>
        <p:nvGraphicFramePr>
          <p:cNvPr id="2051" name="Object 3"/>
          <p:cNvGraphicFramePr>
            <a:graphicFrameLocks noChangeAspect="1"/>
          </p:cNvGraphicFramePr>
          <p:nvPr>
            <p:extLst>
              <p:ext uri="{D42A27DB-BD31-4B8C-83A1-F6EECF244321}">
                <p14:modId xmlns:p14="http://schemas.microsoft.com/office/powerpoint/2010/main" val="587412593"/>
              </p:ext>
            </p:extLst>
          </p:nvPr>
        </p:nvGraphicFramePr>
        <p:xfrm>
          <a:off x="827089" y="1781175"/>
          <a:ext cx="7345312" cy="4567230"/>
        </p:xfrm>
        <a:graphic>
          <a:graphicData uri="http://schemas.openxmlformats.org/presentationml/2006/ole">
            <mc:AlternateContent xmlns:mc="http://schemas.openxmlformats.org/markup-compatibility/2006">
              <mc:Choice xmlns:v="urn:schemas-microsoft-com:vml" Requires="v">
                <p:oleObj spid="_x0000_s2065" name="Visio" r:id="rId3" imgW="9660374" imgH="6002783" progId="Visio.Drawing.11">
                  <p:embed/>
                </p:oleObj>
              </mc:Choice>
              <mc:Fallback>
                <p:oleObj name="Visio" r:id="rId3" imgW="9660374" imgH="6002783"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9" y="1781175"/>
                        <a:ext cx="7345312" cy="4567230"/>
                      </a:xfrm>
                      <a:prstGeom prst="rect">
                        <a:avLst/>
                      </a:prstGeom>
                      <a:noFill/>
                      <a:extLst/>
                    </p:spPr>
                  </p:pic>
                </p:oleObj>
              </mc:Fallback>
            </mc:AlternateContent>
          </a:graphicData>
        </a:graphic>
      </p:graphicFrame>
      <p:sp>
        <p:nvSpPr>
          <p:cNvPr id="5" name="Title 1"/>
          <p:cNvSpPr>
            <a:spLocks noGrp="1"/>
          </p:cNvSpPr>
          <p:nvPr>
            <p:ph type="title"/>
          </p:nvPr>
        </p:nvSpPr>
        <p:spPr>
          <a:xfrm>
            <a:off x="457200" y="152400"/>
            <a:ext cx="8229600" cy="990600"/>
          </a:xfrm>
        </p:spPr>
        <p:txBody>
          <a:bodyPr/>
          <a:lstStyle/>
          <a:p>
            <a:pPr eaLnBrk="1" hangingPunct="1"/>
            <a:r>
              <a:rPr lang="en-US" dirty="0" smtClean="0"/>
              <a:t>Migration Plan (2)</a:t>
            </a:r>
            <a:endParaRPr lang="en-SG"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Governance</a:t>
            </a:r>
            <a:endParaRPr lang="en-SG" dirty="0" smtClean="0"/>
          </a:p>
        </p:txBody>
      </p:sp>
    </p:spTree>
    <p:extLst>
      <p:ext uri="{BB962C8B-B14F-4D97-AF65-F5344CB8AC3E}">
        <p14:creationId xmlns:p14="http://schemas.microsoft.com/office/powerpoint/2010/main" val="42560794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t>Thank You</a:t>
            </a:r>
          </a:p>
        </p:txBody>
      </p:sp>
      <p:sp>
        <p:nvSpPr>
          <p:cNvPr id="53250" name="Content Placeholder 2"/>
          <p:cNvSpPr>
            <a:spLocks noGrp="1"/>
          </p:cNvSpPr>
          <p:nvPr>
            <p:ph sz="quarter" idx="1"/>
          </p:nvPr>
        </p:nvSpPr>
        <p:spPr>
          <a:xfrm>
            <a:off x="457200" y="1219200"/>
            <a:ext cx="8229600" cy="4937125"/>
          </a:xfrm>
        </p:spPr>
        <p:txBody>
          <a:bodyPr/>
          <a:lstStyle/>
          <a:p>
            <a:pPr eaLnBrk="1" hangingPunct="1"/>
            <a:endParaRPr lang="en-US" smtClean="0"/>
          </a:p>
        </p:txBody>
      </p:sp>
      <p:pic>
        <p:nvPicPr>
          <p:cNvPr id="53251" name="Picture 7" descr="C:\Users\changfeng\AppData\Local\Microsoft\Windows\Temporary Internet Files\Content.IE5\6IJ1KQH3\MC900441498[1].png"/>
          <p:cNvPicPr>
            <a:picLocks noChangeAspect="1" noChangeArrowheads="1"/>
          </p:cNvPicPr>
          <p:nvPr/>
        </p:nvPicPr>
        <p:blipFill>
          <a:blip r:embed="rId2"/>
          <a:srcRect/>
          <a:stretch>
            <a:fillRect/>
          </a:stretch>
        </p:blipFill>
        <p:spPr bwMode="auto">
          <a:xfrm>
            <a:off x="2743200" y="1600200"/>
            <a:ext cx="36576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GB" dirty="0" smtClean="0"/>
              <a:t>Business Vision</a:t>
            </a:r>
            <a:endParaRPr lang="en-SG" dirty="0" smtClean="0"/>
          </a:p>
        </p:txBody>
      </p:sp>
      <p:sp>
        <p:nvSpPr>
          <p:cNvPr id="20482" name="Content Placeholder 2"/>
          <p:cNvSpPr>
            <a:spLocks noGrp="1"/>
          </p:cNvSpPr>
          <p:nvPr>
            <p:ph sz="quarter" idx="1"/>
          </p:nvPr>
        </p:nvSpPr>
        <p:spPr>
          <a:xfrm>
            <a:off x="457200" y="1219200"/>
            <a:ext cx="8229600" cy="4937125"/>
          </a:xfrm>
        </p:spPr>
        <p:txBody>
          <a:bodyPr/>
          <a:lstStyle/>
          <a:p>
            <a:pPr eaLnBrk="1" hangingPunct="1"/>
            <a:r>
              <a:rPr lang="en-GB" b="1" dirty="0"/>
              <a:t>R</a:t>
            </a:r>
            <a:r>
              <a:rPr lang="en-GB" b="1" dirty="0" smtClean="0"/>
              <a:t>estructuring and reorganising the processes</a:t>
            </a:r>
          </a:p>
          <a:p>
            <a:pPr eaLnBrk="1" hangingPunct="1"/>
            <a:r>
              <a:rPr lang="en-GB" b="1" dirty="0"/>
              <a:t>I</a:t>
            </a:r>
            <a:r>
              <a:rPr lang="en-GB" b="1" dirty="0" smtClean="0"/>
              <a:t>mprovement in terms of revenue and operating profit</a:t>
            </a:r>
          </a:p>
          <a:p>
            <a:pPr eaLnBrk="1" hangingPunct="1"/>
            <a:r>
              <a:rPr lang="en-GB" b="1" dirty="0"/>
              <a:t>M</a:t>
            </a:r>
            <a:r>
              <a:rPr lang="en-GB" b="1" dirty="0" smtClean="0"/>
              <a:t>odularity within department</a:t>
            </a:r>
          </a:p>
          <a:p>
            <a:pPr eaLnBrk="1" hangingPunct="1"/>
            <a:r>
              <a:rPr lang="en-GB" b="1" dirty="0"/>
              <a:t>S</a:t>
            </a:r>
            <a:r>
              <a:rPr lang="en-GB" b="1" dirty="0" smtClean="0"/>
              <a:t>hared services / Information across multiple department</a:t>
            </a:r>
            <a:endParaRPr lang="en-SG" b="1"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SG" smtClean="0"/>
              <a:t>Change Drivers &amp; Opportunities</a:t>
            </a:r>
          </a:p>
        </p:txBody>
      </p:sp>
      <p:sp>
        <p:nvSpPr>
          <p:cNvPr id="3" name="Content Placeholder 2"/>
          <p:cNvSpPr>
            <a:spLocks noGrp="1"/>
          </p:cNvSpPr>
          <p:nvPr>
            <p:ph sz="quarter" idx="1"/>
          </p:nvPr>
        </p:nvSpPr>
        <p:spPr>
          <a:xfrm>
            <a:off x="457200" y="1219200"/>
            <a:ext cx="8229600" cy="4937125"/>
          </a:xfrm>
        </p:spPr>
        <p:txBody>
          <a:bodyPr>
            <a:normAutofit lnSpcReduction="10000"/>
          </a:bodyPr>
          <a:lstStyle/>
          <a:p>
            <a:pPr marL="274320" indent="-274320" eaLnBrk="1" fontAlgn="auto" hangingPunct="1">
              <a:spcAft>
                <a:spcPts val="0"/>
              </a:spcAft>
              <a:buFont typeface="Wingdings 3"/>
              <a:buChar char=""/>
              <a:defRPr/>
            </a:pPr>
            <a:r>
              <a:rPr lang="en-GB" b="1" dirty="0"/>
              <a:t>Increase Operation </a:t>
            </a:r>
            <a:r>
              <a:rPr lang="en-GB" b="1" dirty="0" smtClean="0"/>
              <a:t>Profit</a:t>
            </a:r>
          </a:p>
          <a:p>
            <a:pPr marL="274320" indent="-274320" eaLnBrk="1" fontAlgn="auto" hangingPunct="1">
              <a:spcAft>
                <a:spcPts val="0"/>
              </a:spcAft>
              <a:buFont typeface="Wingdings 3"/>
              <a:buChar char=""/>
              <a:defRPr/>
            </a:pPr>
            <a:r>
              <a:rPr lang="en-GB" b="1" dirty="0"/>
              <a:t>Traceability of cost, network, and shipping </a:t>
            </a:r>
            <a:r>
              <a:rPr lang="en-GB" b="1" dirty="0" smtClean="0"/>
              <a:t>movement</a:t>
            </a:r>
          </a:p>
          <a:p>
            <a:pPr marL="274320" indent="-274320" eaLnBrk="1" fontAlgn="auto" hangingPunct="1">
              <a:spcAft>
                <a:spcPts val="0"/>
              </a:spcAft>
              <a:buFont typeface="Wingdings 3"/>
              <a:buChar char=""/>
              <a:defRPr/>
            </a:pPr>
            <a:r>
              <a:rPr lang="en-GB" b="1" dirty="0"/>
              <a:t>Losses of sales </a:t>
            </a:r>
            <a:r>
              <a:rPr lang="en-GB" b="1" dirty="0" smtClean="0"/>
              <a:t>revenue</a:t>
            </a:r>
          </a:p>
          <a:p>
            <a:pPr marL="274320" indent="-274320" eaLnBrk="1" fontAlgn="auto" hangingPunct="1">
              <a:spcAft>
                <a:spcPts val="0"/>
              </a:spcAft>
              <a:buFont typeface="Wingdings 3"/>
              <a:buChar char=""/>
              <a:defRPr/>
            </a:pPr>
            <a:r>
              <a:rPr lang="en-GB" b="1" dirty="0"/>
              <a:t>Usage of </a:t>
            </a:r>
            <a:r>
              <a:rPr lang="en-GB" b="1" dirty="0" smtClean="0"/>
              <a:t>ecommerce</a:t>
            </a:r>
          </a:p>
          <a:p>
            <a:pPr marL="274320" indent="-274320" eaLnBrk="1" fontAlgn="auto" hangingPunct="1">
              <a:spcAft>
                <a:spcPts val="0"/>
              </a:spcAft>
              <a:buFont typeface="Wingdings 3"/>
              <a:buChar char=""/>
              <a:defRPr/>
            </a:pPr>
            <a:r>
              <a:rPr lang="en-GB" b="1" dirty="0"/>
              <a:t>Cluttered business process </a:t>
            </a:r>
            <a:r>
              <a:rPr lang="en-GB" b="1" dirty="0" smtClean="0"/>
              <a:t>flow</a:t>
            </a:r>
          </a:p>
          <a:p>
            <a:pPr marL="274320" indent="-274320" eaLnBrk="1" fontAlgn="auto" hangingPunct="1">
              <a:spcAft>
                <a:spcPts val="0"/>
              </a:spcAft>
              <a:buFont typeface="Wingdings 3"/>
              <a:buChar char=""/>
              <a:defRPr/>
            </a:pPr>
            <a:r>
              <a:rPr lang="en-GB" b="1" dirty="0"/>
              <a:t>Underutilized computer </a:t>
            </a:r>
            <a:r>
              <a:rPr lang="en-GB" b="1" dirty="0" smtClean="0"/>
              <a:t>resources</a:t>
            </a:r>
          </a:p>
          <a:p>
            <a:pPr marL="274320" indent="-274320" eaLnBrk="1" fontAlgn="auto" hangingPunct="1">
              <a:spcAft>
                <a:spcPts val="0"/>
              </a:spcAft>
              <a:buFont typeface="Wingdings 3"/>
              <a:buChar char=""/>
              <a:defRPr/>
            </a:pPr>
            <a:r>
              <a:rPr lang="en-GB" b="1" dirty="0"/>
              <a:t>Poor support of current IT </a:t>
            </a:r>
            <a:r>
              <a:rPr lang="en-GB" b="1" dirty="0" smtClean="0"/>
              <a:t>structure</a:t>
            </a:r>
          </a:p>
          <a:p>
            <a:pPr marL="274320" indent="-274320" eaLnBrk="1" fontAlgn="auto" hangingPunct="1">
              <a:spcAft>
                <a:spcPts val="0"/>
              </a:spcAft>
              <a:buFont typeface="Wingdings 3"/>
              <a:buChar char=""/>
              <a:defRPr/>
            </a:pPr>
            <a:r>
              <a:rPr lang="en-GB" b="1" dirty="0"/>
              <a:t>Information availability and </a:t>
            </a:r>
            <a:r>
              <a:rPr lang="en-GB" b="1" dirty="0" smtClean="0"/>
              <a:t>readiness</a:t>
            </a:r>
          </a:p>
          <a:p>
            <a:pPr marL="274320" indent="-274320" eaLnBrk="1" fontAlgn="auto" hangingPunct="1">
              <a:spcAft>
                <a:spcPts val="0"/>
              </a:spcAft>
              <a:buFont typeface="Wingdings 3"/>
              <a:buChar char=""/>
              <a:defRPr/>
            </a:pPr>
            <a:r>
              <a:rPr lang="en-GB" b="1" dirty="0"/>
              <a:t>Service Oriented </a:t>
            </a:r>
            <a:r>
              <a:rPr lang="en-GB" b="1" dirty="0" smtClean="0"/>
              <a:t>Architecture</a:t>
            </a:r>
          </a:p>
          <a:p>
            <a:pPr marL="274320" indent="-274320" eaLnBrk="1" fontAlgn="auto" hangingPunct="1">
              <a:spcAft>
                <a:spcPts val="0"/>
              </a:spcAft>
              <a:buFont typeface="Wingdings 3"/>
              <a:buChar char=""/>
              <a:defRPr/>
            </a:pPr>
            <a:r>
              <a:rPr lang="en-GB" b="1" dirty="0"/>
              <a:t>Use of standard interface data format</a:t>
            </a:r>
            <a:endParaRPr lang="en-S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GB" smtClean="0"/>
              <a:t>Environment and Process Models</a:t>
            </a:r>
            <a:endParaRPr lang="en-SG" smtClean="0"/>
          </a:p>
        </p:txBody>
      </p:sp>
      <p:sp>
        <p:nvSpPr>
          <p:cNvPr id="22530" name="Content Placeholder 2"/>
          <p:cNvSpPr>
            <a:spLocks noGrp="1"/>
          </p:cNvSpPr>
          <p:nvPr>
            <p:ph sz="quarter" idx="1"/>
          </p:nvPr>
        </p:nvSpPr>
        <p:spPr>
          <a:xfrm>
            <a:off x="457200" y="1219200"/>
            <a:ext cx="8229600" cy="4937125"/>
          </a:xfrm>
        </p:spPr>
        <p:txBody>
          <a:bodyPr/>
          <a:lstStyle/>
          <a:p>
            <a:pPr eaLnBrk="1" hangingPunct="1"/>
            <a:r>
              <a:rPr lang="en-GB" sz="1800" b="1" smtClean="0"/>
              <a:t>Global Sales , </a:t>
            </a:r>
            <a:r>
              <a:rPr lang="en-GB" sz="1800" smtClean="0"/>
              <a:t> where it handle all the sales from internal staff or external customer</a:t>
            </a:r>
            <a:endParaRPr lang="en-SG" sz="1800" smtClean="0"/>
          </a:p>
          <a:p>
            <a:pPr eaLnBrk="1" hangingPunct="1"/>
            <a:r>
              <a:rPr lang="en-GB" sz="1800" b="1" smtClean="0"/>
              <a:t>Space Tracing ¸</a:t>
            </a:r>
            <a:r>
              <a:rPr lang="en-GB" sz="1800" smtClean="0"/>
              <a:t> for vessel and container availability with the predefined routes and calculation of the most effective cost</a:t>
            </a:r>
            <a:endParaRPr lang="en-SG" sz="1800" smtClean="0"/>
          </a:p>
          <a:p>
            <a:pPr eaLnBrk="1" hangingPunct="1"/>
            <a:r>
              <a:rPr lang="en-GB" sz="1800" b="1" smtClean="0"/>
              <a:t>Global Payment ,</a:t>
            </a:r>
            <a:r>
              <a:rPr lang="en-GB" sz="1800" smtClean="0"/>
              <a:t> that handle the payment from customer and billing from third party vendors. The process will handle in multiple currency</a:t>
            </a:r>
            <a:endParaRPr lang="en-SG" sz="1800" smtClean="0"/>
          </a:p>
          <a:p>
            <a:pPr eaLnBrk="1" hangingPunct="1"/>
            <a:r>
              <a:rPr lang="en-GB" sz="1800" b="1" smtClean="0"/>
              <a:t>Shipment Tracking </a:t>
            </a:r>
            <a:r>
              <a:rPr lang="en-GB" sz="1800" smtClean="0"/>
              <a:t>to ensure the success and prevent losses of every delivery</a:t>
            </a:r>
            <a:endParaRPr lang="en-SG" sz="1800" smtClean="0"/>
          </a:p>
        </p:txBody>
      </p:sp>
      <p:pic>
        <p:nvPicPr>
          <p:cNvPr id="22531" name="Picture 2"/>
          <p:cNvPicPr>
            <a:picLocks noChangeAspect="1" noChangeArrowheads="1"/>
          </p:cNvPicPr>
          <p:nvPr/>
        </p:nvPicPr>
        <p:blipFill>
          <a:blip r:embed="rId2"/>
          <a:srcRect/>
          <a:stretch>
            <a:fillRect/>
          </a:stretch>
        </p:blipFill>
        <p:spPr bwMode="auto">
          <a:xfrm>
            <a:off x="5724525" y="3500438"/>
            <a:ext cx="2668588" cy="267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Target Architecture Model</a:t>
            </a:r>
            <a:endParaRPr lang="en-SG" smtClean="0"/>
          </a:p>
        </p:txBody>
      </p:sp>
      <p:sp>
        <p:nvSpPr>
          <p:cNvPr id="23554" name="Content Placeholder 2"/>
          <p:cNvSpPr>
            <a:spLocks noGrp="1"/>
          </p:cNvSpPr>
          <p:nvPr>
            <p:ph sz="quarter" idx="1"/>
          </p:nvPr>
        </p:nvSpPr>
        <p:spPr>
          <a:xfrm>
            <a:off x="457200" y="1219200"/>
            <a:ext cx="8229600" cy="4937125"/>
          </a:xfrm>
        </p:spPr>
        <p:txBody>
          <a:bodyPr/>
          <a:lstStyle/>
          <a:p>
            <a:pPr eaLnBrk="1" hangingPunct="1"/>
            <a:endParaRPr lang="en-SG" smtClean="0"/>
          </a:p>
        </p:txBody>
      </p:sp>
      <p:pic>
        <p:nvPicPr>
          <p:cNvPr id="23555" name="Picture 2" descr="Slide1"/>
          <p:cNvPicPr>
            <a:picLocks noChangeAspect="1" noChangeArrowheads="1"/>
          </p:cNvPicPr>
          <p:nvPr/>
        </p:nvPicPr>
        <p:blipFill>
          <a:blip r:embed="rId2"/>
          <a:srcRect l="10593" t="3119" r="30226" b="2301"/>
          <a:stretch>
            <a:fillRect/>
          </a:stretch>
        </p:blipFill>
        <p:spPr bwMode="auto">
          <a:xfrm>
            <a:off x="1973263" y="1341438"/>
            <a:ext cx="5046662" cy="4529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Architecture support process</a:t>
            </a:r>
            <a:endParaRPr lang="en-SG" smtClean="0"/>
          </a:p>
        </p:txBody>
      </p:sp>
      <p:sp>
        <p:nvSpPr>
          <p:cNvPr id="24578" name="Content Placeholder 2"/>
          <p:cNvSpPr>
            <a:spLocks noGrp="1"/>
          </p:cNvSpPr>
          <p:nvPr>
            <p:ph sz="quarter" idx="1"/>
          </p:nvPr>
        </p:nvSpPr>
        <p:spPr>
          <a:xfrm>
            <a:off x="457200" y="1219200"/>
            <a:ext cx="8229600" cy="4937125"/>
          </a:xfrm>
        </p:spPr>
        <p:txBody>
          <a:bodyPr/>
          <a:lstStyle/>
          <a:p>
            <a:pPr eaLnBrk="1" hangingPunct="1"/>
            <a:endParaRPr lang="en-SG" smtClean="0"/>
          </a:p>
        </p:txBody>
      </p:sp>
      <p:pic>
        <p:nvPicPr>
          <p:cNvPr id="24579" name="Picture 2" descr="Slide2"/>
          <p:cNvPicPr>
            <a:picLocks noChangeAspect="1" noChangeArrowheads="1"/>
          </p:cNvPicPr>
          <p:nvPr/>
        </p:nvPicPr>
        <p:blipFill>
          <a:blip r:embed="rId2"/>
          <a:srcRect l="14073" t="3880" r="28194" b="27126"/>
          <a:stretch>
            <a:fillRect/>
          </a:stretch>
        </p:blipFill>
        <p:spPr bwMode="auto">
          <a:xfrm>
            <a:off x="1568450" y="1570038"/>
            <a:ext cx="5667375" cy="3795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Civic</Template>
  <TotalTime>217</TotalTime>
  <Words>3629</Words>
  <Application>Microsoft Office PowerPoint</Application>
  <PresentationFormat>On-screen Show (4:3)</PresentationFormat>
  <Paragraphs>703</Paragraphs>
  <Slides>48</Slides>
  <Notes>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62" baseType="lpstr">
      <vt:lpstr>SimSun</vt:lpstr>
      <vt:lpstr>SimSun</vt:lpstr>
      <vt:lpstr>Arial</vt:lpstr>
      <vt:lpstr>Bookman Old Style</vt:lpstr>
      <vt:lpstr>Calibri</vt:lpstr>
      <vt:lpstr>Cambria</vt:lpstr>
      <vt:lpstr>Gill Sans MT</vt:lpstr>
      <vt:lpstr>华文新魏</vt:lpstr>
      <vt:lpstr>Symbol</vt:lpstr>
      <vt:lpstr>Times New Roman</vt:lpstr>
      <vt:lpstr>Wingdings</vt:lpstr>
      <vt:lpstr>Wingdings 3</vt:lpstr>
      <vt:lpstr>Origin</vt:lpstr>
      <vt:lpstr>Visio</vt:lpstr>
      <vt:lpstr>SGLines Enterprise Architecture Blueprint</vt:lpstr>
      <vt:lpstr>Content </vt:lpstr>
      <vt:lpstr>PowerPoint Presentation</vt:lpstr>
      <vt:lpstr>Concerns</vt:lpstr>
      <vt:lpstr>Business Vision</vt:lpstr>
      <vt:lpstr>Change Drivers &amp; Opportunities</vt:lpstr>
      <vt:lpstr>Environment and Process Models</vt:lpstr>
      <vt:lpstr>Target Architecture Model</vt:lpstr>
      <vt:lpstr>Architecture support process</vt:lpstr>
      <vt:lpstr>Constraints</vt:lpstr>
      <vt:lpstr>PowerPoint Presentation</vt:lpstr>
      <vt:lpstr>Key Factors</vt:lpstr>
      <vt:lpstr>SWOT (1)</vt:lpstr>
      <vt:lpstr>SWOT (2)</vt:lpstr>
      <vt:lpstr>PowerPoint Presentation</vt:lpstr>
      <vt:lpstr>PowerPoint Presentation</vt:lpstr>
      <vt:lpstr>PowerPoint Presentation</vt:lpstr>
      <vt:lpstr>Operating Model - Coordination</vt:lpstr>
      <vt:lpstr>PowerPoint Presentation</vt:lpstr>
      <vt:lpstr>PowerPoint Presentation</vt:lpstr>
      <vt:lpstr>PowerPoint Presentation</vt:lpstr>
      <vt:lpstr>PowerPoint Presentation</vt:lpstr>
      <vt:lpstr>Data Principles</vt:lpstr>
      <vt:lpstr>Current Conceptual Data Model</vt:lpstr>
      <vt:lpstr>Target Conceptual Data Model</vt:lpstr>
      <vt:lpstr>PowerPoint Presentation</vt:lpstr>
      <vt:lpstr>Application Principles</vt:lpstr>
      <vt:lpstr>PowerPoint Presentation</vt:lpstr>
      <vt:lpstr>PowerPoint Presentation</vt:lpstr>
      <vt:lpstr>PowerPoint Presentation</vt:lpstr>
      <vt:lpstr>PowerPoint Presentation</vt:lpstr>
      <vt:lpstr>PowerPoint Presentation</vt:lpstr>
      <vt:lpstr>PowerPoint Presentation</vt:lpstr>
      <vt:lpstr>Technical Reference Model</vt:lpstr>
      <vt:lpstr>Technical Principles</vt:lpstr>
      <vt:lpstr>Architecture       Current to Target</vt:lpstr>
      <vt:lpstr>Gaps</vt:lpstr>
      <vt:lpstr>PowerPoint Presentation</vt:lpstr>
      <vt:lpstr>Initiatives </vt:lpstr>
      <vt:lpstr>Gap and Potential Solution (1)</vt:lpstr>
      <vt:lpstr>Gap and Potential Solution (2)</vt:lpstr>
      <vt:lpstr>Gap and Potential Solution (3)</vt:lpstr>
      <vt:lpstr>PowerPoint Presentation</vt:lpstr>
      <vt:lpstr>Transition Artifacts</vt:lpstr>
      <vt:lpstr>Migration Plan (1)</vt:lpstr>
      <vt:lpstr>Migration Plan (2)</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Architech Presentation</dc:title>
  <dc:creator>Robin Foe</dc:creator>
  <cp:lastModifiedBy>User81</cp:lastModifiedBy>
  <cp:revision>52</cp:revision>
  <dcterms:created xsi:type="dcterms:W3CDTF">2014-04-03T08:01:11Z</dcterms:created>
  <dcterms:modified xsi:type="dcterms:W3CDTF">2014-04-05T04:44:22Z</dcterms:modified>
</cp:coreProperties>
</file>