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7" r:id="rId20"/>
    <p:sldId id="278" r:id="rId21"/>
    <p:sldId id="280" r:id="rId22"/>
    <p:sldId id="279" r:id="rId23"/>
    <p:sldId id="287" r:id="rId24"/>
    <p:sldId id="284" r:id="rId25"/>
    <p:sldId id="289" r:id="rId26"/>
    <p:sldId id="288" r:id="rId27"/>
    <p:sldId id="300" r:id="rId28"/>
    <p:sldId id="303" r:id="rId29"/>
    <p:sldId id="301" r:id="rId30"/>
    <p:sldId id="304" r:id="rId31"/>
    <p:sldId id="302" r:id="rId32"/>
    <p:sldId id="298" r:id="rId33"/>
    <p:sldId id="285" r:id="rId34"/>
    <p:sldId id="290" r:id="rId35"/>
    <p:sldId id="291" r:id="rId36"/>
    <p:sldId id="292" r:id="rId37"/>
    <p:sldId id="297" r:id="rId38"/>
    <p:sldId id="281" r:id="rId39"/>
    <p:sldId id="294" r:id="rId40"/>
    <p:sldId id="295" r:id="rId41"/>
    <p:sldId id="296" r:id="rId42"/>
    <p:sldId id="293" r:id="rId43"/>
    <p:sldId id="266" r:id="rId44"/>
    <p:sldId id="282" r:id="rId45"/>
    <p:sldId id="283" r:id="rId46"/>
    <p:sldId id="299" r:id="rId47"/>
    <p:sldId id="28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81" initials="U" lastIdx="1" clrIdx="0">
    <p:extLst>
      <p:ext uri="{19B8F6BF-5375-455C-9EA6-DF929625EA0E}">
        <p15:presenceInfo xmlns:p15="http://schemas.microsoft.com/office/powerpoint/2012/main" userId="User8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4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05T16:14:38.363"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15</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16</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17</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20</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5/4/2014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5/4/2014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5/4/2014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5/4/2014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5/4/2014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5/4/2014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5/4/2014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5/4/2014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comments" Target="../comments/comment1.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937495193"/>
              </p:ext>
            </p:extLst>
          </p:nvPr>
        </p:nvGraphicFramePr>
        <p:xfrm>
          <a:off x="457200" y="1219200"/>
          <a:ext cx="8229600" cy="5106802"/>
        </p:xfrm>
        <a:graphic>
          <a:graphicData uri="http://schemas.openxmlformats.org/drawingml/2006/table">
            <a:tbl>
              <a:tblPr firstRow="1" bandRow="1">
                <a:tableStyleId>{5C22544A-7EE6-4342-B048-85BDC9FD1C3A}</a:tableStyleId>
              </a:tblPr>
              <a:tblGrid>
                <a:gridCol w="4114800"/>
                <a:gridCol w="4114800"/>
              </a:tblGrid>
              <a:tr h="382402">
                <a:tc>
                  <a:txBody>
                    <a:bodyPr/>
                    <a:lstStyle/>
                    <a:p>
                      <a:pPr algn="l"/>
                      <a:r>
                        <a:rPr lang="en-US" sz="1200" dirty="0" smtClean="0"/>
                        <a:t>Strengths</a:t>
                      </a:r>
                      <a:endParaRPr lang="en-US" sz="1200" dirty="0"/>
                    </a:p>
                  </a:txBody>
                  <a:tcPr/>
                </a:tc>
                <a:tc>
                  <a:txBody>
                    <a:bodyPr/>
                    <a:lstStyle/>
                    <a:p>
                      <a:pPr algn="l"/>
                      <a:r>
                        <a:rPr lang="en-US" sz="1200" dirty="0" smtClean="0"/>
                        <a:t>Weakness</a:t>
                      </a:r>
                      <a:endParaRPr lang="en-US" sz="1200" dirty="0"/>
                    </a:p>
                  </a:txBody>
                  <a:tcPr/>
                </a:tc>
              </a:tr>
              <a:tr h="4635710">
                <a:tc>
                  <a:txBody>
                    <a:bodyPr/>
                    <a:lstStyle/>
                    <a:p>
                      <a:pPr marL="171450" indent="-171450" algn="l">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gn="l">
                        <a:lnSpc>
                          <a:spcPct val="150000"/>
                        </a:lnSpc>
                        <a:buFont typeface="Arial" panose="020B0604020202020204" pitchFamily="34" charset="0"/>
                        <a:buChar char="•"/>
                      </a:pPr>
                      <a:r>
                        <a:rPr lang="en-US" sz="1200" dirty="0" smtClean="0"/>
                        <a:t>Has AS400 server which provides adapters for MQ series and a Java API</a:t>
                      </a:r>
                    </a:p>
                    <a:p>
                      <a:pPr marL="171450" indent="-171450" algn="l">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gn="l">
                        <a:lnSpc>
                          <a:spcPct val="150000"/>
                        </a:lnSpc>
                        <a:buFont typeface="Arial" panose="020B0604020202020204" pitchFamily="34" charset="0"/>
                        <a:buChar char="•"/>
                      </a:pPr>
                      <a:r>
                        <a:rPr lang="en-US" sz="1200" dirty="0" smtClean="0"/>
                        <a:t>Has clear business goals</a:t>
                      </a:r>
                    </a:p>
                    <a:p>
                      <a:pPr algn="l"/>
                      <a:endParaRPr lang="en-US" sz="1200" dirty="0"/>
                    </a:p>
                  </a:txBody>
                  <a:tcPr/>
                </a:tc>
                <a:tc>
                  <a:txBody>
                    <a:bodyPr/>
                    <a:lstStyle/>
                    <a:p>
                      <a:pPr marL="171450" indent="-171450" algn="l">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gn="l">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gn="l">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gn="l">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gn="l">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gn="l">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gn="l">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gn="l">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gn="l">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gn="l">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pPr algn="l"/>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dirty="0">
                <a:solidFill>
                  <a:srgbClr val="000000"/>
                </a:solidFill>
                <a:latin typeface="Gill Sans MT"/>
              </a:rPr>
              <a:t>Order</a:t>
            </a:r>
            <a:r>
              <a:rPr lang="en-US" dirty="0">
                <a:latin typeface="Gill Sans MT"/>
              </a:rPr>
              <a:t> </a:t>
            </a:r>
            <a:r>
              <a:rPr lang="en-US" sz="1000" b="1" dirty="0">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dirty="0">
                <a:latin typeface="Gill Sans MT"/>
              </a:rPr>
              <a:t>Financial</a:t>
            </a:r>
          </a:p>
          <a:p>
            <a:r>
              <a:rPr lang="en-US" sz="1200" b="1" dirty="0">
                <a:latin typeface="Gill Sans MT"/>
              </a:rPr>
              <a:t>Vessel and Container </a:t>
            </a:r>
          </a:p>
          <a:p>
            <a:r>
              <a:rPr lang="en-US" sz="1200" b="1" dirty="0">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dirty="0">
                <a:solidFill>
                  <a:schemeClr val="tx2"/>
                </a:solidFill>
                <a:latin typeface="Bookman Old Style" pitchFamily="18" charset="0"/>
              </a:rPr>
              <a:t>Current </a:t>
            </a:r>
            <a:endParaRPr lang="en-SG" sz="2400" dirty="0" smtClean="0">
              <a:solidFill>
                <a:schemeClr val="tx2"/>
              </a:solidFill>
              <a:latin typeface="Bookman Old Style" pitchFamily="18" charset="0"/>
            </a:endParaRPr>
          </a:p>
          <a:p>
            <a:r>
              <a:rPr lang="en-SG" sz="2400" dirty="0" smtClean="0">
                <a:solidFill>
                  <a:schemeClr val="tx2"/>
                </a:solidFill>
                <a:latin typeface="Bookman Old Style" pitchFamily="18" charset="0"/>
              </a:rPr>
              <a:t>Business Process</a:t>
            </a:r>
            <a:endParaRPr lang="en-SG" sz="2400" dirty="0">
              <a:solidFill>
                <a:schemeClr val="tx2"/>
              </a:solidFill>
              <a:latin typeface="Bookman Old Style" pitchFamily="18" charset="0"/>
            </a:endParaRP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
        <p:nvSpPr>
          <p:cNvPr id="5" name="TextBox 4"/>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
        <p:nvSpPr>
          <p:cNvPr id="4" name="TextBox 3"/>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0824497"/>
              </p:ext>
            </p:extLst>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dirty="0">
                          <a:effectLst/>
                        </a:rPr>
                        <a:t>Integrated e-Business with partner and customer’s IT system</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70492770"/>
              </p:ext>
            </p:extLst>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dirty="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dirty="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Multiple data standardization initiatives need to be </a:t>
                      </a:r>
                      <a:r>
                        <a:rPr kumimoji="0" lang="en-US" sz="1200" b="0" i="0" u="none" strike="noStrike" cap="none" normalizeH="0" baseline="0" dirty="0" err="1" smtClean="0">
                          <a:ln>
                            <a:noFill/>
                          </a:ln>
                          <a:solidFill>
                            <a:srgbClr val="000000"/>
                          </a:solidFill>
                          <a:effectLst/>
                          <a:latin typeface="Gill Sans MT"/>
                          <a:ea typeface="SimSun" pitchFamily="2" charset="-122"/>
                          <a:cs typeface="Arial" charset="0"/>
                        </a:rPr>
                        <a:t>co-ordinated</a:t>
                      </a: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extLst>
              <p:ext uri="{D42A27DB-BD31-4B8C-83A1-F6EECF244321}">
                <p14:modId xmlns:p14="http://schemas.microsoft.com/office/powerpoint/2010/main" val="795904701"/>
              </p:ext>
            </p:extLst>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2782870258"/>
              </p:ext>
            </p:extLst>
          </p:nvPr>
        </p:nvGraphicFramePr>
        <p:xfrm>
          <a:off x="468313" y="4005263"/>
          <a:ext cx="8207375" cy="1157924"/>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17"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471"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22562660"/>
              </p:ext>
            </p:extLst>
          </p:nvPr>
        </p:nvGraphicFramePr>
        <p:xfrm>
          <a:off x="457200" y="1268760"/>
          <a:ext cx="8207375" cy="325640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652836"/>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670684"/>
              </p:ext>
            </p:extLst>
          </p:nvPr>
        </p:nvGraphicFramePr>
        <p:xfrm>
          <a:off x="457200" y="826804"/>
          <a:ext cx="8229600" cy="5636979"/>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l">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Application Name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Provides vessel information, schedules, and container movement timescales.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l">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Running on a PC at each local office / Custom-built application, written in 1991 by an external software company that has since gone out of business.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l">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l">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563004"/>
              </p:ext>
            </p:extLst>
          </p:nvPr>
        </p:nvGraphicFramePr>
        <p:xfrm>
          <a:off x="457200" y="908719"/>
          <a:ext cx="8147248" cy="533373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l">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l">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Order Processing Administrator to check for the availability of vessels.</a:t>
                      </a:r>
                      <a:endParaRPr lang="en-US" sz="1000" dirty="0">
                        <a:effectLst/>
                      </a:endParaRPr>
                    </a:p>
                    <a:p>
                      <a:pPr marL="0" marR="0" algn="l">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l">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Order Processing Administrator</a:t>
                      </a:r>
                      <a:endParaRPr lang="en-US" sz="1000">
                        <a:effectLst/>
                      </a:endParaRPr>
                    </a:p>
                    <a:p>
                      <a:pPr marL="0" marR="0" algn="l">
                        <a:spcBef>
                          <a:spcPts val="600"/>
                        </a:spcBef>
                        <a:spcAft>
                          <a:spcPts val="300"/>
                        </a:spcAft>
                      </a:pPr>
                      <a:r>
                        <a:rPr lang="en-GB" sz="1000">
                          <a:effectLst/>
                        </a:rPr>
                        <a:t>and</a:t>
                      </a:r>
                      <a:endParaRPr lang="en-US" sz="1000">
                        <a:effectLst/>
                      </a:endParaRPr>
                    </a:p>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l">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l">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quotation details, order details, and sales summary to Sales Team.</a:t>
                      </a:r>
                      <a:endParaRPr lang="en-US" sz="1000">
                        <a:effectLst/>
                      </a:endParaRPr>
                    </a:p>
                    <a:p>
                      <a:pPr marL="0" marR="0" algn="l">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Sales Team</a:t>
                      </a:r>
                      <a:endParaRPr lang="en-US" sz="1000" dirty="0">
                        <a:effectLst/>
                      </a:endParaRPr>
                    </a:p>
                    <a:p>
                      <a:pPr marL="0" marR="0" algn="l">
                        <a:spcBef>
                          <a:spcPts val="600"/>
                        </a:spcBef>
                        <a:spcAft>
                          <a:spcPts val="300"/>
                        </a:spcAft>
                      </a:pPr>
                      <a:r>
                        <a:rPr lang="en-GB" sz="1000" dirty="0">
                          <a:effectLst/>
                        </a:rPr>
                        <a:t>and</a:t>
                      </a:r>
                      <a:endParaRPr lang="en-US" sz="1000" dirty="0">
                        <a:effectLst/>
                      </a:endParaRPr>
                    </a:p>
                    <a:p>
                      <a:pPr marL="0" marR="0" algn="l">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Ensure 24x7 operations, high level redundancies.</a:t>
                      </a:r>
                      <a:endParaRPr lang="en-US" sz="1000" dirty="0">
                        <a:effectLst/>
                      </a:endParaRPr>
                    </a:p>
                    <a:p>
                      <a:pPr marL="0" marR="0" algn="l">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l">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l">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Architecture</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35478301"/>
              </p:ext>
            </p:extLst>
          </p:nvPr>
        </p:nvGraphicFramePr>
        <p:xfrm>
          <a:off x="538163" y="1157288"/>
          <a:ext cx="8067675" cy="4543425"/>
        </p:xfrm>
        <a:graphic>
          <a:graphicData uri="http://schemas.openxmlformats.org/presentationml/2006/ole">
            <mc:AlternateContent xmlns:mc="http://schemas.openxmlformats.org/markup-compatibility/2006">
              <mc:Choice xmlns:v="urn:schemas-microsoft-com:vml" Requires="v">
                <p:oleObj spid="_x0000_s62466" name="Visio" r:id="rId3" imgW="8067518" imgH="4543307" progId="Visio.Drawing.15">
                  <p:embed/>
                </p:oleObj>
              </mc:Choice>
              <mc:Fallback>
                <p:oleObj name="Visio" r:id="rId3" imgW="8067518" imgH="4543307" progId="Visio.Drawing.15">
                  <p:embed/>
                  <p:pic>
                    <p:nvPicPr>
                      <p:cNvPr id="0" name=""/>
                      <p:cNvPicPr/>
                      <p:nvPr/>
                    </p:nvPicPr>
                    <p:blipFill>
                      <a:blip r:embed="rId4"/>
                      <a:stretch>
                        <a:fillRect/>
                      </a:stretch>
                    </p:blipFill>
                    <p:spPr>
                      <a:xfrm>
                        <a:off x="538163" y="1157288"/>
                        <a:ext cx="8067675" cy="4543425"/>
                      </a:xfrm>
                      <a:prstGeom prst="rect">
                        <a:avLst/>
                      </a:prstGeom>
                    </p:spPr>
                  </p:pic>
                </p:oleObj>
              </mc:Fallback>
            </mc:AlternateContent>
          </a:graphicData>
        </a:graphic>
      </p:graphicFrame>
      <p:sp>
        <p:nvSpPr>
          <p:cNvPr id="8" name="TextBox 7"/>
          <p:cNvSpPr txBox="1"/>
          <p:nvPr/>
        </p:nvSpPr>
        <p:spPr>
          <a:xfrm>
            <a:off x="6948264" y="4077072"/>
            <a:ext cx="1657574" cy="1384995"/>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smtClean="0"/>
              <a:t>SILO in legacy applications.</a:t>
            </a:r>
          </a:p>
          <a:p>
            <a:r>
              <a:rPr lang="en-US" sz="1400" dirty="0" smtClean="0"/>
              <a:t>Not capable providing </a:t>
            </a:r>
            <a:r>
              <a:rPr lang="en-US" sz="1400" dirty="0" err="1" smtClean="0"/>
              <a:t>Boundaryless</a:t>
            </a:r>
            <a:r>
              <a:rPr lang="en-US" sz="1400" dirty="0" smtClean="0"/>
              <a:t> </a:t>
            </a:r>
            <a:r>
              <a:rPr lang="en-US" sz="1400" dirty="0"/>
              <a:t>Information </a:t>
            </a:r>
            <a:r>
              <a:rPr lang="en-US" sz="1400" dirty="0" smtClean="0"/>
              <a:t>Flow.</a:t>
            </a:r>
            <a:endParaRPr lang="en-US" sz="1400" dirty="0"/>
          </a:p>
        </p:txBody>
      </p:sp>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Architecture</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50154578"/>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l">
                        <a:spcBef>
                          <a:spcPts val="600"/>
                        </a:spcBef>
                        <a:spcAft>
                          <a:spcPts val="300"/>
                        </a:spcAft>
                        <a:tabLst>
                          <a:tab pos="1007110" algn="ctr"/>
                        </a:tabLst>
                      </a:pPr>
                      <a:r>
                        <a:rPr lang="en-GB" sz="1100" dirty="0">
                          <a:effectLst/>
                        </a:rPr>
                        <a:t>Model Name</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a:effectLst/>
                        </a:rPr>
                        <a:t>The appropriate security measures must be put in place to ensure security and privacy protection.</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C2 Firewall Service</a:t>
                      </a:r>
                      <a:endParaRPr lang="zh-CN" sz="1100">
                        <a:effectLst/>
                      </a:endParaRPr>
                    </a:p>
                    <a:p>
                      <a:pPr algn="l">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l">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err="1">
                          <a:effectLst/>
                        </a:rPr>
                        <a:t>Json</a:t>
                      </a:r>
                      <a:r>
                        <a:rPr lang="en-GB" sz="1100" dirty="0">
                          <a:effectLst/>
                        </a:rPr>
                        <a:t> 1.0</a:t>
                      </a:r>
                      <a:endParaRPr lang="zh-CN" sz="1100" dirty="0">
                        <a:effectLst/>
                      </a:endParaRPr>
                    </a:p>
                    <a:p>
                      <a:pPr algn="l">
                        <a:spcBef>
                          <a:spcPts val="600"/>
                        </a:spcBef>
                        <a:spcAft>
                          <a:spcPts val="300"/>
                        </a:spcAft>
                      </a:pPr>
                      <a:r>
                        <a:rPr lang="en-GB" sz="1100" dirty="0">
                          <a:effectLst/>
                        </a:rPr>
                        <a:t>XML</a:t>
                      </a:r>
                      <a:endParaRPr lang="zh-CN" sz="1100" dirty="0">
                        <a:effectLst/>
                      </a:endParaRPr>
                    </a:p>
                    <a:p>
                      <a:pPr algn="l">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558948751"/>
              </p:ext>
            </p:extLst>
          </p:nvPr>
        </p:nvGraphicFramePr>
        <p:xfrm>
          <a:off x="539552" y="1340768"/>
          <a:ext cx="8229599" cy="2276088"/>
        </p:xfrm>
        <a:graphic>
          <a:graphicData uri="http://schemas.openxmlformats.org/drawingml/2006/table">
            <a:tbl>
              <a:tblPr firstRow="1" firstCol="1" bandRow="1">
                <a:tableStyleId>{5C22544A-7EE6-4342-B048-85BDC9FD1C3A}</a:tableStyleId>
              </a:tblPr>
              <a:tblGrid>
                <a:gridCol w="576064"/>
                <a:gridCol w="1571277"/>
                <a:gridCol w="1686393"/>
                <a:gridCol w="1573967"/>
                <a:gridCol w="1573967"/>
                <a:gridCol w="1247931"/>
              </a:tblGrid>
              <a:tr h="432048">
                <a:tc>
                  <a:txBody>
                    <a:bodyPr/>
                    <a:lstStyle/>
                    <a:p>
                      <a:pPr algn="l">
                        <a:spcBef>
                          <a:spcPts val="600"/>
                        </a:spcBef>
                        <a:spcAft>
                          <a:spcPts val="300"/>
                        </a:spcAft>
                      </a:pPr>
                      <a:r>
                        <a:rPr lang="en-GB" sz="1200" dirty="0">
                          <a:effectLst/>
                        </a:rPr>
                        <a:t>Gap</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Description</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Current State</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Future State</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Importance/Benefit</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Address by Architecture</a:t>
                      </a:r>
                      <a:endParaRPr lang="zh-CN" sz="1200" dirty="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1</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2</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dirty="0" smtClean="0">
                          <a:effectLst/>
                        </a:rPr>
                        <a:t>Gap 3</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10%-15% unscheduled downtime always happen</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dirty="0" smtClean="0">
                          <a:effectLst/>
                        </a:rPr>
                        <a:t>Gap 4</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dirty="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3822436284"/>
              </p:ext>
            </p:extLst>
          </p:nvPr>
        </p:nvGraphicFramePr>
        <p:xfrm>
          <a:off x="1115617" y="1628800"/>
          <a:ext cx="6696743" cy="3946062"/>
        </p:xfrm>
        <a:graphic>
          <a:graphicData uri="http://schemas.openxmlformats.org/drawingml/2006/table">
            <a:tbl>
              <a:tblPr firstRow="1" firstCol="1" bandRow="1">
                <a:tableStyleId>{5C22544A-7EE6-4342-B048-85BDC9FD1C3A}</a:tableStyleId>
              </a:tblPr>
              <a:tblGrid>
                <a:gridCol w="4852776"/>
                <a:gridCol w="1843967"/>
              </a:tblGrid>
              <a:tr h="360040">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Provide interface for internal/external system to integrate.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631852">
                <a:tc>
                  <a:txBody>
                    <a:bodyPr/>
                    <a:lstStyle/>
                    <a:p>
                      <a:pPr marL="0" marR="0" algn="l">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19781">
                <a:tc>
                  <a:txBody>
                    <a:bodyPr/>
                    <a:lstStyle/>
                    <a:p>
                      <a:pPr marL="0" marR="0" algn="l">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(1)</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998288601"/>
              </p:ext>
            </p:extLst>
          </p:nvPr>
        </p:nvGraphicFramePr>
        <p:xfrm>
          <a:off x="457200" y="1412777"/>
          <a:ext cx="8229599" cy="4557106"/>
        </p:xfrm>
        <a:graphic>
          <a:graphicData uri="http://schemas.openxmlformats.org/drawingml/2006/table">
            <a:tbl>
              <a:tblPr firstRow="1" firstCol="1" bandRow="1">
                <a:tableStyleId>{5C22544A-7EE6-4342-B048-85BDC9FD1C3A}</a:tableStyleId>
              </a:tblPr>
              <a:tblGrid>
                <a:gridCol w="2727637"/>
                <a:gridCol w="5501962"/>
              </a:tblGrid>
              <a:tr h="283810">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Too much manual intervene required.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Re-engineer business processes to reduce manual effort and improve business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Integrate e-Business with partner and customer’s IT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SOS and CBS.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VMS and CMS.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internal systems to improve business process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939722">
                <a:tc>
                  <a:txBody>
                    <a:bodyPr/>
                    <a:lstStyle/>
                    <a:p>
                      <a:pPr algn="l">
                        <a:lnSpc>
                          <a:spcPct val="107000"/>
                        </a:lnSpc>
                        <a:spcBef>
                          <a:spcPts val="600"/>
                        </a:spcBef>
                        <a:spcAft>
                          <a:spcPts val="300"/>
                        </a:spcAft>
                      </a:pPr>
                      <a:r>
                        <a:rPr lang="en-GB" sz="1000" dirty="0">
                          <a:effectLst/>
                        </a:rPr>
                        <a:t>Focus on customer service is not enough</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Provide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order submission and order status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shipment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Accelerate process for repeat orders.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dirty="0">
                          <a:effectLst/>
                        </a:rPr>
                        <a:t>Inaccuracy in sales report transaction data. </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management report from consolidated system for better marketing analysis and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76895">
                <a:tc>
                  <a:txBody>
                    <a:bodyPr/>
                    <a:lstStyle/>
                    <a:p>
                      <a:pPr algn="l">
                        <a:lnSpc>
                          <a:spcPct val="107000"/>
                        </a:lnSpc>
                        <a:spcBef>
                          <a:spcPts val="600"/>
                        </a:spcBef>
                        <a:spcAft>
                          <a:spcPts val="300"/>
                        </a:spcAft>
                      </a:pPr>
                      <a:r>
                        <a:rPr lang="en-GB" sz="1000">
                          <a:effectLst/>
                        </a:rPr>
                        <a:t>Lack of management and monitoring in cooperation with local operators of tow-heads and port operators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Enhance existing systems to manage tow-heads operators and port operators.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Keep track of co-operators to help to make engagement and manage cost. </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Lack of knowledge in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Study the implementation of SOS.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Gather requirement of SOS before revamping the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Legacy data from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Proper data migration to move the data to new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Data are stored with different standard in different systems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Standardize the data storage. To develop a common data dictionary as guideline.</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Lack of consistency in container and vessel optimization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Centralize and standardize the optimization algorithm for organizing container.</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Tow-head operator information is not managed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To capture tow-head operator details information in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0142901"/>
              </p:ext>
            </p:extLst>
          </p:nvPr>
        </p:nvGraphicFramePr>
        <p:xfrm>
          <a:off x="827088" y="1557338"/>
          <a:ext cx="7216844" cy="3312367"/>
        </p:xfrm>
        <a:graphic>
          <a:graphicData uri="http://schemas.openxmlformats.org/drawingml/2006/table">
            <a:tbl>
              <a:tblPr firstRow="1" firstCol="1" bandRow="1">
                <a:tableStyleId>{5C22544A-7EE6-4342-B048-85BDC9FD1C3A}</a:tableStyleId>
              </a:tblPr>
              <a:tblGrid>
                <a:gridCol w="1897662"/>
                <a:gridCol w="5319182"/>
              </a:tblGrid>
              <a:tr h="429283">
                <a:tc>
                  <a:txBody>
                    <a:bodyPr/>
                    <a:lstStyle/>
                    <a:p>
                      <a:pPr algn="l">
                        <a:spcBef>
                          <a:spcPts val="600"/>
                        </a:spcBef>
                        <a:spcAft>
                          <a:spcPts val="300"/>
                        </a:spcAft>
                      </a:pPr>
                      <a:r>
                        <a:rPr lang="en-GB" sz="1100" dirty="0">
                          <a:effectLst/>
                        </a:rPr>
                        <a:t>Stakeholder</a:t>
                      </a:r>
                      <a:endParaRPr lang="en-SG" sz="1100" dirty="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Key Concern</a:t>
                      </a:r>
                      <a:endParaRPr lang="en-SG" sz="1100">
                        <a:effectLst/>
                        <a:latin typeface="Times New Roman"/>
                        <a:ea typeface="Times New Roman"/>
                      </a:endParaRPr>
                    </a:p>
                  </a:txBody>
                  <a:tcPr marL="68580" marR="68580" marT="0" marB="0"/>
                </a:tc>
              </a:tr>
              <a:tr h="240257">
                <a:tc>
                  <a:txBody>
                    <a:bodyPr/>
                    <a:lstStyle/>
                    <a:p>
                      <a:pPr algn="l">
                        <a:spcBef>
                          <a:spcPts val="600"/>
                        </a:spcBef>
                        <a:spcAft>
                          <a:spcPts val="300"/>
                        </a:spcAft>
                      </a:pPr>
                      <a:r>
                        <a:rPr lang="en-GB" sz="1100">
                          <a:effectLst/>
                        </a:rPr>
                        <a:t>Customer</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Ability to place order with higher turn around date</a:t>
                      </a:r>
                      <a:endParaRPr lang="en-SG" sz="1100">
                        <a:effectLst/>
                        <a:latin typeface="Times New Roman"/>
                        <a:ea typeface="Times New Roman"/>
                      </a:endParaRPr>
                    </a:p>
                  </a:txBody>
                  <a:tcPr marL="68580" marR="68580" marT="0" marB="0"/>
                </a:tc>
              </a:tr>
              <a:tr h="240257">
                <a:tc>
                  <a:txBody>
                    <a:bodyPr/>
                    <a:lstStyle/>
                    <a:p>
                      <a:pPr algn="l">
                        <a:spcBef>
                          <a:spcPts val="600"/>
                        </a:spcBef>
                        <a:spcAft>
                          <a:spcPts val="300"/>
                        </a:spcAft>
                      </a:pPr>
                      <a:r>
                        <a:rPr lang="en-GB" sz="1100">
                          <a:effectLst/>
                        </a:rPr>
                        <a:t>CxO</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Losing sales? Prevent delay of shipment errors, Higher SLA, Cutting cost</a:t>
                      </a:r>
                      <a:endParaRPr lang="en-SG" sz="1100">
                        <a:effectLst/>
                        <a:latin typeface="Times New Roman"/>
                        <a:ea typeface="Times New Roman"/>
                      </a:endParaRPr>
                    </a:p>
                  </a:txBody>
                  <a:tcPr marL="68580" marR="68580" marT="0" marB="0"/>
                </a:tc>
              </a:tr>
              <a:tr h="720771">
                <a:tc>
                  <a:txBody>
                    <a:bodyPr/>
                    <a:lstStyle/>
                    <a:p>
                      <a:pPr algn="l">
                        <a:spcBef>
                          <a:spcPts val="600"/>
                        </a:spcBef>
                        <a:spcAft>
                          <a:spcPts val="300"/>
                        </a:spcAft>
                      </a:pPr>
                      <a:r>
                        <a:rPr lang="en-GB" sz="1100" dirty="0">
                          <a:effectLst/>
                        </a:rPr>
                        <a:t>Sales Team</a:t>
                      </a:r>
                      <a:endParaRPr lang="en-SG" sz="1100" dirty="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Real time sales order generation, and faster feedback from RFQ, Improve Up time  for VMS and CMS, at the same time improve customer service level through usage of technology</a:t>
                      </a:r>
                      <a:endParaRPr lang="en-SG" sz="1100">
                        <a:effectLst/>
                        <a:latin typeface="Times New Roman"/>
                        <a:ea typeface="Times New Roman"/>
                      </a:endParaRPr>
                    </a:p>
                  </a:txBody>
                  <a:tcPr marL="68580" marR="68580" marT="0" marB="0"/>
                </a:tc>
              </a:tr>
              <a:tr h="480514">
                <a:tc>
                  <a:txBody>
                    <a:bodyPr/>
                    <a:lstStyle/>
                    <a:p>
                      <a:pPr algn="l">
                        <a:spcBef>
                          <a:spcPts val="600"/>
                        </a:spcBef>
                        <a:spcAft>
                          <a:spcPts val="300"/>
                        </a:spcAft>
                      </a:pPr>
                      <a:r>
                        <a:rPr lang="en-GB" sz="1100">
                          <a:effectLst/>
                        </a:rPr>
                        <a:t>Order Processing Team</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To have real time checking on vessel availability and container availability</a:t>
                      </a:r>
                      <a:endParaRPr lang="en-SG" sz="1100">
                        <a:effectLst/>
                        <a:latin typeface="Times New Roman"/>
                        <a:ea typeface="Times New Roman"/>
                      </a:endParaRPr>
                    </a:p>
                  </a:txBody>
                  <a:tcPr marL="68580" marR="68580" marT="0" marB="0"/>
                </a:tc>
              </a:tr>
              <a:tr h="480514">
                <a:tc>
                  <a:txBody>
                    <a:bodyPr/>
                    <a:lstStyle/>
                    <a:p>
                      <a:pPr algn="l">
                        <a:spcBef>
                          <a:spcPts val="600"/>
                        </a:spcBef>
                        <a:spcAft>
                          <a:spcPts val="300"/>
                        </a:spcAft>
                      </a:pPr>
                      <a:r>
                        <a:rPr lang="en-GB" sz="1100">
                          <a:effectLst/>
                        </a:rPr>
                        <a:t>IT and Operations</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Sceptical on the investment of the new IT business goals, as they have no confident on the new system and technologies</a:t>
                      </a:r>
                      <a:endParaRPr lang="en-SG" sz="1100">
                        <a:effectLst/>
                        <a:latin typeface="Times New Roman"/>
                        <a:ea typeface="Times New Roman"/>
                      </a:endParaRPr>
                    </a:p>
                  </a:txBody>
                  <a:tcPr marL="68580" marR="68580" marT="0" marB="0"/>
                </a:tc>
              </a:tr>
              <a:tr h="720771">
                <a:tc>
                  <a:txBody>
                    <a:bodyPr/>
                    <a:lstStyle/>
                    <a:p>
                      <a:pPr algn="l">
                        <a:spcBef>
                          <a:spcPts val="600"/>
                        </a:spcBef>
                        <a:spcAft>
                          <a:spcPts val="300"/>
                        </a:spcAft>
                      </a:pPr>
                      <a:r>
                        <a:rPr lang="en-GB" sz="1100">
                          <a:effectLst/>
                        </a:rPr>
                        <a:t>Container Management Team</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dirty="0">
                          <a:effectLst/>
                        </a:rPr>
                        <a:t>To have better recorded network with tow head operator, and hope could improve the efficiency of the local tow head operators. Current operation take too long to query a certain information from local tow head operator</a:t>
                      </a:r>
                      <a:endParaRPr lang="en-SG"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(2)</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6" name="Table 5"/>
          <p:cNvGraphicFramePr>
            <a:graphicFrameLocks noGrp="1"/>
          </p:cNvGraphicFramePr>
          <p:nvPr>
            <p:extLst>
              <p:ext uri="{D42A27DB-BD31-4B8C-83A1-F6EECF244321}">
                <p14:modId xmlns:p14="http://schemas.microsoft.com/office/powerpoint/2010/main" val="2490827860"/>
              </p:ext>
            </p:extLst>
          </p:nvPr>
        </p:nvGraphicFramePr>
        <p:xfrm>
          <a:off x="457200" y="1340769"/>
          <a:ext cx="8229600" cy="4743414"/>
        </p:xfrm>
        <a:graphic>
          <a:graphicData uri="http://schemas.openxmlformats.org/drawingml/2006/table">
            <a:tbl>
              <a:tblPr firstRow="1" firstCol="1" bandRow="1">
                <a:tableStyleId>{5C22544A-7EE6-4342-B048-85BDC9FD1C3A}</a:tableStyleId>
              </a:tblPr>
              <a:tblGrid>
                <a:gridCol w="2727637"/>
                <a:gridCol w="5501963"/>
              </a:tblGrid>
              <a:tr h="290286">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Develop centralized SCBS system by consolidating and revamping SOS and CBS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Implement system failover to ensure system high availability.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Develop centralized VCMS system by consolidating and revamping VMS and CMS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include tow-head operator management functions.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Container Movement prediction engine requires high computational load and it would affect the performance of VCMS.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the Container Movement prediction engine.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Deploy the engine in another distributed server.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the remote method invocation to VCMS.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Integration to SCBS for sophisticated customer’s procurement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Services in SCBS for integration.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Integration to VCMS for Port Operators and internal applications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 in VCMS for Port Operators to integrate.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another set of Web Service in VCMS for internal system to integrate.</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a:effectLst/>
                        </a:rPr>
                        <a:t>Online RFQ and order submission is not supported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to submit RFQ and order online from a new Web storefront.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Customize the Web contents for different customer type and country.</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Support different types of browsers.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Generating management report would impact VCMS performance</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Replicate data for VCMS system using DB feature and set the replicated data to be read only.</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Access replicated DB to generate management report.</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(3)</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343998489"/>
              </p:ext>
            </p:extLst>
          </p:nvPr>
        </p:nvGraphicFramePr>
        <p:xfrm>
          <a:off x="457200" y="1484784"/>
          <a:ext cx="8229600" cy="3765012"/>
        </p:xfrm>
        <a:graphic>
          <a:graphicData uri="http://schemas.openxmlformats.org/drawingml/2006/table">
            <a:tbl>
              <a:tblPr firstRow="1" firstCol="1" bandRow="1">
                <a:tableStyleId>{5C22544A-7EE6-4342-B048-85BDC9FD1C3A}</a:tableStyleId>
              </a:tblPr>
              <a:tblGrid>
                <a:gridCol w="2727637"/>
                <a:gridCol w="5501963"/>
              </a:tblGrid>
              <a:tr h="355824">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578183">
                <a:tc>
                  <a:txBody>
                    <a:bodyPr/>
                    <a:lstStyle/>
                    <a:p>
                      <a:pPr algn="l">
                        <a:lnSpc>
                          <a:spcPct val="107000"/>
                        </a:lnSpc>
                        <a:spcBef>
                          <a:spcPts val="600"/>
                        </a:spcBef>
                        <a:spcAft>
                          <a:spcPts val="300"/>
                        </a:spcAft>
                      </a:pPr>
                      <a:r>
                        <a:rPr lang="en-GB" sz="1000">
                          <a:effectLst/>
                        </a:rPr>
                        <a:t>Order process is not fully automated.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Allow customer to continue to place order after RFQ with the details stated in RFQ.</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Integrated SCBS and VCMS using Web Services provided for internal use to automate RFQ and order process.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VMS and CMS were developed based on old technology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Adapt new technology when developing the consolidated VCMS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dirty="0">
                          <a:effectLst/>
                        </a:rPr>
                        <a:t>VMS and CMS tend to have unscheduled downtime</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Improve application architecture when developing the VCMS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Improve code quality for VCMS development.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Emphasize QA and plan sufficient review and testing to ensure the quality for the mission critical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Network latency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Web Servers for transaction from staff and customer.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Install load balancer on top of Web Servers.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System security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Install and configure firewall for systems</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Separate Web Servers for transaction from staff and customer.</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Require staff to use signed Java applets for secured login and encrypted client side processing.</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078"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329</TotalTime>
  <Words>3534</Words>
  <Application>Microsoft Office PowerPoint</Application>
  <PresentationFormat>On-screen Show (4:3)</PresentationFormat>
  <Paragraphs>608</Paragraphs>
  <Slides>47</Slides>
  <Notes>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62" baseType="lpstr">
      <vt:lpstr>SimSun</vt:lpstr>
      <vt:lpstr>SimSun</vt:lpstr>
      <vt:lpstr>Arial</vt:lpstr>
      <vt:lpstr>Bookman Old Style</vt:lpstr>
      <vt:lpstr>Calibri</vt:lpstr>
      <vt:lpstr>Cambria</vt:lpstr>
      <vt:lpstr>Gill Sans MT</vt:lpstr>
      <vt:lpstr>华文新魏</vt:lpstr>
      <vt:lpstr>Symbol</vt:lpstr>
      <vt:lpstr>Times New Roman</vt:lpstr>
      <vt:lpstr>Wingdings</vt:lpstr>
      <vt:lpstr>Wingdings 3</vt:lpstr>
      <vt:lpstr>Origin</vt:lpstr>
      <vt:lpstr>Visio</vt:lpstr>
      <vt:lpstr>Microsoft Visio Drawing</vt:lpstr>
      <vt:lpstr>SGLines Enterprise Architecture Blueprint</vt:lpstr>
      <vt:lpstr>Content </vt:lpstr>
      <vt:lpstr>PowerPoint Presentation</vt:lpstr>
      <vt:lpstr>Concerns</vt:lpstr>
      <vt:lpstr>Business Vision</vt:lpstr>
      <vt:lpstr>Change Drivers &amp; Opportunities</vt:lpstr>
      <vt:lpstr>Environment and Process Models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(1)</vt:lpstr>
      <vt:lpstr>Gap and Potential Solution (2)</vt:lpstr>
      <vt:lpstr>Gap and Potential Solution (3)</vt:lpstr>
      <vt:lpstr>PowerPoint Presentation</vt:lpstr>
      <vt:lpstr>Transition Artifacts</vt:lpstr>
      <vt:lpstr>Migration Plan (1)</vt:lpstr>
      <vt:lpstr>Migration Plan (2)</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User81</cp:lastModifiedBy>
  <cp:revision>63</cp:revision>
  <dcterms:created xsi:type="dcterms:W3CDTF">2014-04-03T08:01:11Z</dcterms:created>
  <dcterms:modified xsi:type="dcterms:W3CDTF">2014-04-05T08:16:20Z</dcterms:modified>
</cp:coreProperties>
</file>