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79" r:id="rId23"/>
    <p:sldId id="287" r:id="rId24"/>
    <p:sldId id="284" r:id="rId25"/>
    <p:sldId id="289" r:id="rId26"/>
    <p:sldId id="288" r:id="rId27"/>
    <p:sldId id="285" r:id="rId28"/>
    <p:sldId id="290" r:id="rId29"/>
    <p:sldId id="291" r:id="rId30"/>
    <p:sldId id="292" r:id="rId31"/>
    <p:sldId id="281" r:id="rId32"/>
    <p:sldId id="293" r:id="rId33"/>
    <p:sldId id="266" r:id="rId34"/>
    <p:sldId id="282" r:id="rId35"/>
    <p:sldId id="283" r:id="rId36"/>
    <p:sldId id="28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BB7F20-84D2-4FA9-96E2-3673CE3F26E7}" type="datetimeFigureOut">
              <a:rPr lang="en-US"/>
              <a:pPr>
                <a:defRPr/>
              </a:pPr>
              <a:t>4/5/2014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8612A9-4E0D-4703-9313-592DB0130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7BACFA-AE73-4819-9A15-9ABCDE9539A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E4E3B8-7C22-41BE-A6EB-EC56780C28F0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cs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9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113B4-8CE5-4135-A9B8-B427FA9A2D4A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8450" y="1041400"/>
            <a:ext cx="6256338" cy="46926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81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A5E3CD-9D79-4617-89BA-9F1F51CCE124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9D1534-EF97-4B0B-B7DF-52F87E7B6666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CAB3F7-5CAC-43CA-B968-58E817BF1687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8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8AFE3A2-398C-4A97-A4AB-05CC2FE1F89E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7D42-F607-4990-9BC2-DA7D26F4EE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74EC-5D05-43DD-B279-40BFA613B903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96297-6DC2-4EEE-B304-BD65E7E6BF0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28F2-AA1F-48D0-831B-DBB826856A39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0C130-DF6B-42C3-9E5A-2FCDE1A2AC6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22CA-77B2-4EF9-AE43-2E454A5E4312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FB3B-EF62-43B0-A5CA-2EB0925AD9F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FC36F-581E-4EA9-834D-7F9F1E6CF00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9F7A-EDB0-4FBA-8BF7-1B1C3040D3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860A-E301-427F-BF32-617C82C5756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EEF5-33BE-4E98-844B-DF919FEC92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BAB51-E7DE-4456-95F3-1C64D08ED96B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D3FC5-A1F2-4286-9D9A-83B163DDEC8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B0F7C-2F00-4AAD-B1D6-C7021BB3101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5D794-D0D9-49BB-B492-1F89C6475FE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838F6-BBA4-4A61-9CC7-E809B47B75AA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6AA0-4902-4251-B48D-4CADC4AECEF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485E4-A636-445C-AFD9-4F7683FC8085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F3F3E-3C77-4BA3-AB5D-CD942CDACE5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51179-BE51-4798-AA1B-3217B524B5B4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5B34B-00AF-4844-BA7D-97F7C1B9F94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BA02C-D05B-41FA-9B2D-E6980CE64421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8A06-6E8E-49E6-860F-BD314423A08F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080DCF-21C7-4ABF-8FAD-2E144AD4DBE8}" type="datetimeFigureOut">
              <a:rPr lang="en-SG"/>
              <a:pPr>
                <a:defRPr/>
              </a:pPr>
              <a:t>5/4/2014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B94165-22F4-4482-BA30-D447F1E8DA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8" r:id="rId2"/>
    <p:sldLayoutId id="2147483734" r:id="rId3"/>
    <p:sldLayoutId id="2147483729" r:id="rId4"/>
    <p:sldLayoutId id="2147483730" r:id="rId5"/>
    <p:sldLayoutId id="2147483735" r:id="rId6"/>
    <p:sldLayoutId id="2147483736" r:id="rId7"/>
    <p:sldLayoutId id="2147483737" r:id="rId8"/>
    <p:sldLayoutId id="2147483738" r:id="rId9"/>
    <p:sldLayoutId id="2147483731" r:id="rId10"/>
    <p:sldLayoutId id="2147483739" r:id="rId11"/>
    <p:sldLayoutId id="214748373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8888" y="3886200"/>
            <a:ext cx="6818312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SGLines Enterprise Architecture Blueprint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NUS ISS Team </a:t>
            </a:r>
            <a:r>
              <a:rPr lang="en-US" dirty="0" smtClean="0"/>
              <a:t>1</a:t>
            </a:r>
            <a:endParaRPr lang="en-SG" dirty="0"/>
          </a:p>
        </p:txBody>
      </p:sp>
      <p:pic>
        <p:nvPicPr>
          <p:cNvPr id="10250" name="Picture 10" descr="http://www.worldcampus.psu.edu/sites/default/files/styles/psu_700w/public/main_image/enterprise-architecture-lp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1187624" y="620688"/>
            <a:ext cx="6667500" cy="20574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Constraints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Staff skill set	</a:t>
            </a:r>
          </a:p>
          <a:p>
            <a:pPr eaLnBrk="1" hangingPunct="1"/>
            <a:r>
              <a:rPr lang="en-GB" b="1" smtClean="0"/>
              <a:t>Transition period for critical system</a:t>
            </a:r>
          </a:p>
          <a:p>
            <a:pPr eaLnBrk="1" hangingPunct="1"/>
            <a:r>
              <a:rPr lang="en-GB" b="1" smtClean="0"/>
              <a:t>Infrastructure capability</a:t>
            </a:r>
          </a:p>
          <a:p>
            <a:pPr eaLnBrk="1" hangingPunct="1"/>
            <a:r>
              <a:rPr lang="en-GB" b="1" smtClean="0"/>
              <a:t>Information exchange between local horizon office</a:t>
            </a:r>
          </a:p>
          <a:p>
            <a:pPr eaLnBrk="1" hangingPunct="1"/>
            <a:r>
              <a:rPr lang="en-GB" b="1" smtClean="0"/>
              <a:t>Internal Politics</a:t>
            </a:r>
          </a:p>
          <a:p>
            <a:pPr eaLnBrk="1" hangingPunct="1"/>
            <a:r>
              <a:rPr lang="en-GB" b="1" smtClean="0"/>
              <a:t>Budgeting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Business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Key Factors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z="2000" b="1" smtClean="0"/>
              <a:t>To achieve greater internal business process efficiency, through process integration and better use of its IT systems</a:t>
            </a:r>
          </a:p>
          <a:p>
            <a:pPr lvl="1" eaLnBrk="1" hangingPunct="1"/>
            <a:r>
              <a:rPr lang="en-US" sz="1700" b="1" smtClean="0"/>
              <a:t>System consolidation and integration (SCBS, VCMS)</a:t>
            </a:r>
          </a:p>
          <a:p>
            <a:pPr lvl="1" eaLnBrk="1" hangingPunct="1"/>
            <a:r>
              <a:rPr lang="en-US" sz="1700" b="1" smtClean="0"/>
              <a:t>Web store front order</a:t>
            </a:r>
          </a:p>
          <a:p>
            <a:pPr lvl="1" eaLnBrk="1" hangingPunct="1"/>
            <a:r>
              <a:rPr lang="en-US" sz="1700" b="1" smtClean="0"/>
              <a:t>Service Oriented Architecture</a:t>
            </a:r>
          </a:p>
          <a:p>
            <a:pPr eaLnBrk="1" hangingPunct="1"/>
            <a:r>
              <a:rPr lang="en-US" sz="2000" b="1" smtClean="0"/>
              <a:t>To take full advantage of the Internet and broaden the existing customer base</a:t>
            </a:r>
          </a:p>
          <a:p>
            <a:pPr lvl="1" eaLnBrk="1" hangingPunct="1"/>
            <a:r>
              <a:rPr lang="en-US" sz="1700" b="1" smtClean="0"/>
              <a:t>Online order submission and status checking</a:t>
            </a:r>
          </a:p>
          <a:p>
            <a:pPr lvl="1" eaLnBrk="1" hangingPunct="1"/>
            <a:r>
              <a:rPr lang="en-US" sz="1700" b="1" smtClean="0"/>
              <a:t>Integration with customers’ procurement system</a:t>
            </a:r>
          </a:p>
          <a:p>
            <a:pPr eaLnBrk="1" hangingPunct="1"/>
            <a:r>
              <a:rPr lang="en-US" sz="2000" b="1" smtClean="0"/>
              <a:t>To improve the overall customer experience and customer service</a:t>
            </a:r>
            <a:endParaRPr lang="en-GB" sz="2000" b="1" smtClean="0"/>
          </a:p>
          <a:p>
            <a:pPr eaLnBrk="1" hangingPunct="1"/>
            <a:r>
              <a:rPr lang="en-US" sz="2000" b="1" smtClean="0"/>
              <a:t>To use e-business to establish a more effective manner for the business processes to integrate with company’s suppliers’ IT systems</a:t>
            </a:r>
            <a:endParaRPr lang="en-SG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(1)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01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240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4635710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regional headquarters and </a:t>
                      </a:r>
                      <a:r>
                        <a:rPr lang="en-US" sz="1200" dirty="0" err="1" smtClean="0"/>
                        <a:t>transhipment</a:t>
                      </a:r>
                      <a:r>
                        <a:rPr lang="en-US" sz="1200" dirty="0" smtClean="0"/>
                        <a:t> ports worldwide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AS400 server which provides adapters for MQ series and a Java API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high-end </a:t>
                      </a:r>
                      <a:r>
                        <a:rPr lang="en-US" sz="1200" dirty="0" err="1" smtClean="0"/>
                        <a:t>WinTel</a:t>
                      </a:r>
                      <a:r>
                        <a:rPr lang="en-US" sz="1200" dirty="0" smtClean="0"/>
                        <a:t> servers and VMS AND CMS currently running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clear business goals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Many Human activities involved will cause errors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Little corporate guidance and knowledge cost on engaging with local tow-head operators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Different port operators to run their own optimization algorithm which resulted in poor space utilization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intervention of customer RFQ, There is a request on RFQ is done directly by customer through internet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Loss of sales due to unanswered phone call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Legacy system which not supported by existing vendor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role for a particular staff, if staff is unreachable, it will cause undesired delay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Delay and missing shipment schedule , resulted in SG Lines make a loss to recover from the damages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Manual Calculation and update into SOS system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10% to 15% of unscheduled down time , even though it is mission critical system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Multiple integration with different system and underutilize artifacts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Some staff not willing to change to the new architecture redefinition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SWOT (2)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98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40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Opportunities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Weakness</a:t>
                      </a:r>
                      <a:endParaRPr lang="en-US" sz="1200" dirty="0"/>
                    </a:p>
                  </a:txBody>
                  <a:tcPr/>
                </a:tc>
              </a:tr>
              <a:tr h="170879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Integration with port operators for optimization operation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Has website which gets 2000 hits per days (possible additional business)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Decline in business due to global economic recession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Increase competition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Mission Critical System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New process and applications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3"/>
          <p:cNvGrpSpPr>
            <a:grpSpLocks/>
          </p:cNvGrpSpPr>
          <p:nvPr/>
        </p:nvGrpSpPr>
        <p:grpSpPr bwMode="auto">
          <a:xfrm>
            <a:off x="604838" y="836613"/>
            <a:ext cx="7926387" cy="5619750"/>
            <a:chOff x="591" y="542"/>
            <a:chExt cx="4572" cy="3241"/>
          </a:xfrm>
        </p:grpSpPr>
        <p:sp>
          <p:nvSpPr>
            <p:cNvPr id="31759" name="Rectangle 4"/>
            <p:cNvSpPr>
              <a:spLocks noChangeArrowheads="1"/>
            </p:cNvSpPr>
            <p:nvPr/>
          </p:nvSpPr>
          <p:spPr bwMode="auto">
            <a:xfrm rot="-5400000">
              <a:off x="2088" y="159"/>
              <a:ext cx="1577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Internal Process</a:t>
              </a:r>
            </a:p>
          </p:txBody>
        </p:sp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 rot="-5400000">
              <a:off x="2614" y="-914"/>
              <a:ext cx="52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Customer</a:t>
              </a: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1872" y="1110"/>
              <a:ext cx="2139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Customer Value Proposition</a:t>
              </a:r>
            </a:p>
          </p:txBody>
        </p:sp>
        <p:sp>
          <p:nvSpPr>
            <p:cNvPr id="31762" name="Rectangle 8"/>
            <p:cNvSpPr>
              <a:spLocks noChangeArrowheads="1"/>
            </p:cNvSpPr>
            <p:nvPr/>
          </p:nvSpPr>
          <p:spPr bwMode="auto">
            <a:xfrm rot="-5400000">
              <a:off x="2604" y="-1471"/>
              <a:ext cx="546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Financial</a:t>
              </a:r>
            </a:p>
          </p:txBody>
        </p:sp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2265" y="542"/>
              <a:ext cx="134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9" tIns="45714" rIns="91429" bIns="45714">
              <a:spAutoFit/>
            </a:bodyPr>
            <a:lstStyle/>
            <a:p>
              <a:pPr algn="ctr" defTabSz="762000">
                <a:lnSpc>
                  <a:spcPct val="90000"/>
                </a:lnSpc>
              </a:pPr>
              <a:r>
                <a:rPr lang="en-US" sz="1000" b="1">
                  <a:solidFill>
                    <a:srgbClr val="000000"/>
                  </a:solidFill>
                </a:rPr>
                <a:t>Long-Term Shareholder Value</a:t>
              </a:r>
            </a:p>
          </p:txBody>
        </p:sp>
        <p:sp>
          <p:nvSpPr>
            <p:cNvPr id="31764" name="Oval 10"/>
            <p:cNvSpPr>
              <a:spLocks noChangeArrowheads="1"/>
            </p:cNvSpPr>
            <p:nvPr/>
          </p:nvSpPr>
          <p:spPr bwMode="auto">
            <a:xfrm>
              <a:off x="1914" y="1372"/>
              <a:ext cx="55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Availability</a:t>
              </a:r>
            </a:p>
          </p:txBody>
        </p:sp>
        <p:sp>
          <p:nvSpPr>
            <p:cNvPr id="31765" name="Oval 11"/>
            <p:cNvSpPr>
              <a:spLocks noChangeArrowheads="1"/>
            </p:cNvSpPr>
            <p:nvPr/>
          </p:nvSpPr>
          <p:spPr bwMode="auto">
            <a:xfrm>
              <a:off x="873" y="1377"/>
              <a:ext cx="511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Price</a:t>
              </a:r>
            </a:p>
          </p:txBody>
        </p:sp>
        <p:sp>
          <p:nvSpPr>
            <p:cNvPr id="31766" name="Oval 12"/>
            <p:cNvSpPr>
              <a:spLocks noChangeArrowheads="1"/>
            </p:cNvSpPr>
            <p:nvPr/>
          </p:nvSpPr>
          <p:spPr bwMode="auto">
            <a:xfrm>
              <a:off x="2480" y="1377"/>
              <a:ext cx="39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Features</a:t>
              </a:r>
            </a:p>
          </p:txBody>
        </p:sp>
        <p:sp>
          <p:nvSpPr>
            <p:cNvPr id="31767" name="Oval 13"/>
            <p:cNvSpPr>
              <a:spLocks noChangeArrowheads="1"/>
            </p:cNvSpPr>
            <p:nvPr/>
          </p:nvSpPr>
          <p:spPr bwMode="auto">
            <a:xfrm>
              <a:off x="1407" y="1377"/>
              <a:ext cx="47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Quality</a:t>
              </a:r>
            </a:p>
          </p:txBody>
        </p:sp>
        <p:sp>
          <p:nvSpPr>
            <p:cNvPr id="31768" name="Rectangle 15"/>
            <p:cNvSpPr>
              <a:spLocks noChangeArrowheads="1"/>
            </p:cNvSpPr>
            <p:nvPr/>
          </p:nvSpPr>
          <p:spPr bwMode="auto">
            <a:xfrm>
              <a:off x="2179" y="1750"/>
              <a:ext cx="1460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69" name="Rectangle 16"/>
            <p:cNvSpPr>
              <a:spLocks noChangeArrowheads="1"/>
            </p:cNvSpPr>
            <p:nvPr/>
          </p:nvSpPr>
          <p:spPr bwMode="auto">
            <a:xfrm>
              <a:off x="740" y="1750"/>
              <a:ext cx="1364" cy="140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0" name="Oval 17"/>
            <p:cNvSpPr>
              <a:spLocks noChangeArrowheads="1"/>
            </p:cNvSpPr>
            <p:nvPr/>
          </p:nvSpPr>
          <p:spPr bwMode="auto">
            <a:xfrm>
              <a:off x="2415" y="816"/>
              <a:ext cx="155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Reduce operational cost</a:t>
              </a:r>
            </a:p>
          </p:txBody>
        </p:sp>
        <p:sp>
          <p:nvSpPr>
            <p:cNvPr id="31771" name="Oval 18"/>
            <p:cNvSpPr>
              <a:spLocks noChangeArrowheads="1"/>
            </p:cNvSpPr>
            <p:nvPr/>
          </p:nvSpPr>
          <p:spPr bwMode="auto">
            <a:xfrm>
              <a:off x="786" y="704"/>
              <a:ext cx="7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traditional revenue sources</a:t>
              </a:r>
            </a:p>
          </p:txBody>
        </p:sp>
        <p:sp>
          <p:nvSpPr>
            <p:cNvPr id="31772" name="Oval 19"/>
            <p:cNvSpPr>
              <a:spLocks noChangeArrowheads="1"/>
            </p:cNvSpPr>
            <p:nvPr/>
          </p:nvSpPr>
          <p:spPr bwMode="auto">
            <a:xfrm>
              <a:off x="4014" y="819"/>
              <a:ext cx="1102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Gill Sans MT"/>
                </a:rPr>
                <a:t>Enhance customer value</a:t>
              </a:r>
            </a:p>
          </p:txBody>
        </p:sp>
        <p:sp>
          <p:nvSpPr>
            <p:cNvPr id="31773" name="Oval 20"/>
            <p:cNvSpPr>
              <a:spLocks noChangeArrowheads="1"/>
            </p:cNvSpPr>
            <p:nvPr/>
          </p:nvSpPr>
          <p:spPr bwMode="auto">
            <a:xfrm>
              <a:off x="1592" y="759"/>
              <a:ext cx="764" cy="22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Increase asset utilization</a:t>
              </a:r>
            </a:p>
          </p:txBody>
        </p:sp>
        <p:cxnSp>
          <p:nvCxnSpPr>
            <p:cNvPr id="31774" name="AutoShape 21"/>
            <p:cNvCxnSpPr>
              <a:cxnSpLocks noChangeShapeType="1"/>
              <a:stCxn id="31772" idx="1"/>
              <a:endCxn id="31763" idx="3"/>
            </p:cNvCxnSpPr>
            <p:nvPr/>
          </p:nvCxnSpPr>
          <p:spPr bwMode="auto">
            <a:xfrm rot="16200000" flipV="1">
              <a:off x="3777" y="438"/>
              <a:ext cx="227" cy="568"/>
            </a:xfrm>
            <a:prstGeom prst="curvedConnector2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med"/>
            </a:ln>
          </p:spPr>
        </p:cxnSp>
        <p:sp>
          <p:nvSpPr>
            <p:cNvPr id="31775" name="Rectangle 24"/>
            <p:cNvSpPr>
              <a:spLocks noChangeArrowheads="1"/>
            </p:cNvSpPr>
            <p:nvPr/>
          </p:nvSpPr>
          <p:spPr bwMode="auto">
            <a:xfrm rot="-5400000">
              <a:off x="2601" y="1222"/>
              <a:ext cx="551" cy="45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Learning and Growth</a:t>
              </a:r>
            </a:p>
          </p:txBody>
        </p:sp>
        <p:sp>
          <p:nvSpPr>
            <p:cNvPr id="31776" name="Oval 26"/>
            <p:cNvSpPr>
              <a:spLocks noChangeArrowheads="1"/>
            </p:cNvSpPr>
            <p:nvPr/>
          </p:nvSpPr>
          <p:spPr bwMode="auto">
            <a:xfrm>
              <a:off x="4032" y="3489"/>
              <a:ext cx="108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Relationship Capital</a:t>
              </a:r>
              <a:endParaRPr lang="en-US" sz="8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1777" name="Oval 27"/>
            <p:cNvSpPr>
              <a:spLocks noChangeArrowheads="1"/>
            </p:cNvSpPr>
            <p:nvPr/>
          </p:nvSpPr>
          <p:spPr bwMode="auto">
            <a:xfrm>
              <a:off x="948" y="3489"/>
              <a:ext cx="1016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Human Capital</a:t>
              </a:r>
            </a:p>
          </p:txBody>
        </p:sp>
        <p:sp>
          <p:nvSpPr>
            <p:cNvPr id="31778" name="Oval 28"/>
            <p:cNvSpPr>
              <a:spLocks noChangeArrowheads="1"/>
            </p:cNvSpPr>
            <p:nvPr/>
          </p:nvSpPr>
          <p:spPr bwMode="auto">
            <a:xfrm>
              <a:off x="2987" y="3489"/>
              <a:ext cx="1005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Intellectual Capital</a:t>
              </a:r>
            </a:p>
          </p:txBody>
        </p:sp>
        <p:sp>
          <p:nvSpPr>
            <p:cNvPr id="31779" name="Oval 29"/>
            <p:cNvSpPr>
              <a:spLocks noChangeArrowheads="1"/>
            </p:cNvSpPr>
            <p:nvPr/>
          </p:nvSpPr>
          <p:spPr bwMode="auto">
            <a:xfrm>
              <a:off x="2004" y="3489"/>
              <a:ext cx="939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Information Capital</a:t>
              </a:r>
            </a:p>
          </p:txBody>
        </p:sp>
        <p:sp>
          <p:nvSpPr>
            <p:cNvPr id="31780" name="Text Box 31"/>
            <p:cNvSpPr txBox="1">
              <a:spLocks noChangeArrowheads="1"/>
            </p:cNvSpPr>
            <p:nvPr/>
          </p:nvSpPr>
          <p:spPr bwMode="auto">
            <a:xfrm>
              <a:off x="2316" y="1746"/>
              <a:ext cx="1227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Customer Management Process</a:t>
              </a:r>
            </a:p>
          </p:txBody>
        </p:sp>
        <p:sp>
          <p:nvSpPr>
            <p:cNvPr id="31781" name="Text Box 32"/>
            <p:cNvSpPr txBox="1">
              <a:spLocks noChangeArrowheads="1"/>
            </p:cNvSpPr>
            <p:nvPr/>
          </p:nvSpPr>
          <p:spPr bwMode="auto">
            <a:xfrm>
              <a:off x="816" y="1740"/>
              <a:ext cx="110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/>
                <a:t>Operational Management Process</a:t>
              </a:r>
            </a:p>
          </p:txBody>
        </p:sp>
        <p:sp>
          <p:nvSpPr>
            <p:cNvPr id="31782" name="Oval 33"/>
            <p:cNvSpPr>
              <a:spLocks noChangeArrowheads="1"/>
            </p:cNvSpPr>
            <p:nvPr/>
          </p:nvSpPr>
          <p:spPr bwMode="auto">
            <a:xfrm>
              <a:off x="880" y="2063"/>
              <a:ext cx="111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Provide premium service to delight and retain valuable customers</a:t>
              </a:r>
            </a:p>
          </p:txBody>
        </p:sp>
        <p:sp>
          <p:nvSpPr>
            <p:cNvPr id="31783" name="Oval 34"/>
            <p:cNvSpPr>
              <a:spLocks noChangeArrowheads="1"/>
            </p:cNvSpPr>
            <p:nvPr/>
          </p:nvSpPr>
          <p:spPr bwMode="auto">
            <a:xfrm>
              <a:off x="821" y="2482"/>
              <a:ext cx="1216" cy="33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Maximize efficiency and quality of business processes</a:t>
              </a:r>
            </a:p>
          </p:txBody>
        </p:sp>
        <p:sp>
          <p:nvSpPr>
            <p:cNvPr id="31784" name="Oval 35"/>
            <p:cNvSpPr>
              <a:spLocks noChangeArrowheads="1"/>
            </p:cNvSpPr>
            <p:nvPr/>
          </p:nvSpPr>
          <p:spPr bwMode="auto">
            <a:xfrm>
              <a:off x="880" y="2967"/>
              <a:ext cx="1110" cy="1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Gill Sans MT"/>
                </a:rPr>
                <a:t>Risk Management</a:t>
              </a:r>
            </a:p>
          </p:txBody>
        </p:sp>
        <p:grpSp>
          <p:nvGrpSpPr>
            <p:cNvPr id="31785" name="Group 36"/>
            <p:cNvGrpSpPr>
              <a:grpSpLocks/>
            </p:cNvGrpSpPr>
            <p:nvPr/>
          </p:nvGrpSpPr>
          <p:grpSpPr bwMode="auto">
            <a:xfrm>
              <a:off x="2237" y="2144"/>
              <a:ext cx="1352" cy="802"/>
              <a:chOff x="2237" y="2144"/>
              <a:chExt cx="1352" cy="802"/>
            </a:xfrm>
          </p:grpSpPr>
          <p:sp>
            <p:nvSpPr>
              <p:cNvPr id="31786" name="Oval 37"/>
              <p:cNvSpPr>
                <a:spLocks noChangeArrowheads="1"/>
              </p:cNvSpPr>
              <p:nvPr/>
            </p:nvSpPr>
            <p:spPr bwMode="auto">
              <a:xfrm>
                <a:off x="2237" y="2144"/>
                <a:ext cx="1352" cy="22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Consistently deliver the full value proposition</a:t>
                </a:r>
              </a:p>
            </p:txBody>
          </p:sp>
          <p:sp>
            <p:nvSpPr>
              <p:cNvPr id="31787" name="Oval 38"/>
              <p:cNvSpPr>
                <a:spLocks noChangeArrowheads="1"/>
              </p:cNvSpPr>
              <p:nvPr/>
            </p:nvSpPr>
            <p:spPr bwMode="auto">
              <a:xfrm>
                <a:off x="2237" y="2500"/>
                <a:ext cx="1352" cy="11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Maintain existing relationships</a:t>
                </a:r>
              </a:p>
            </p:txBody>
          </p:sp>
          <p:sp>
            <p:nvSpPr>
              <p:cNvPr id="31788" name="Oval 39"/>
              <p:cNvSpPr>
                <a:spLocks noChangeArrowheads="1"/>
              </p:cNvSpPr>
              <p:nvPr/>
            </p:nvSpPr>
            <p:spPr bwMode="auto">
              <a:xfrm>
                <a:off x="2237" y="2722"/>
                <a:ext cx="1352" cy="22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ECFF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69696"/>
                </a:solidFill>
                <a:round/>
                <a:headEnd type="none" w="sm" len="sm"/>
                <a:tailEnd type="none" w="sm" len="sm"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Gill Sans MT"/>
                  </a:rPr>
                  <a:t>Identify and recognize high-potential relationships</a:t>
                </a:r>
              </a:p>
            </p:txBody>
          </p:sp>
        </p:grpSp>
      </p:grpSp>
      <p:cxnSp>
        <p:nvCxnSpPr>
          <p:cNvPr id="31746" name="AutoShape 21"/>
          <p:cNvCxnSpPr>
            <a:cxnSpLocks noChangeShapeType="1"/>
            <a:stCxn id="31770" idx="7"/>
          </p:cNvCxnSpPr>
          <p:nvPr/>
        </p:nvCxnSpPr>
        <p:spPr bwMode="auto">
          <a:xfrm rot="16200000" flipV="1">
            <a:off x="5684838" y="960438"/>
            <a:ext cx="274637" cy="484187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7" name="AutoShape 21"/>
          <p:cNvCxnSpPr>
            <a:cxnSpLocks noChangeShapeType="1"/>
            <a:stCxn id="31773" idx="7"/>
          </p:cNvCxnSpPr>
          <p:nvPr/>
        </p:nvCxnSpPr>
        <p:spPr bwMode="auto">
          <a:xfrm rot="5400000" flipH="1" flipV="1">
            <a:off x="3520281" y="981869"/>
            <a:ext cx="238125" cy="33813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cxnSp>
        <p:nvCxnSpPr>
          <p:cNvPr id="31748" name="AutoShape 21"/>
          <p:cNvCxnSpPr>
            <a:cxnSpLocks noChangeShapeType="1"/>
            <a:stCxn id="31771" idx="7"/>
            <a:endCxn id="31763" idx="1"/>
          </p:cNvCxnSpPr>
          <p:nvPr/>
        </p:nvCxnSpPr>
        <p:spPr bwMode="auto">
          <a:xfrm rot="5400000" flipH="1" flipV="1">
            <a:off x="2668588" y="365125"/>
            <a:ext cx="252412" cy="1423988"/>
          </a:xfrm>
          <a:prstGeom prst="curvedConnector2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sm" len="med"/>
          </a:ln>
        </p:spPr>
      </p:cxnSp>
      <p:sp>
        <p:nvSpPr>
          <p:cNvPr id="31749" name="Oval 10"/>
          <p:cNvSpPr>
            <a:spLocks noChangeArrowheads="1"/>
          </p:cNvSpPr>
          <p:nvPr/>
        </p:nvSpPr>
        <p:spPr bwMode="auto">
          <a:xfrm>
            <a:off x="6016625" y="2284413"/>
            <a:ext cx="954088" cy="1936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Service</a:t>
            </a:r>
          </a:p>
        </p:txBody>
      </p:sp>
      <p:sp>
        <p:nvSpPr>
          <p:cNvPr id="31750" name="Oval 12"/>
          <p:cNvSpPr>
            <a:spLocks noChangeArrowheads="1"/>
          </p:cNvSpPr>
          <p:nvPr/>
        </p:nvSpPr>
        <p:spPr bwMode="auto">
          <a:xfrm>
            <a:off x="7048500" y="2284413"/>
            <a:ext cx="836613" cy="195262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Partnership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044575" y="2538413"/>
            <a:ext cx="37084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Product / Service Attributes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111750" y="2549525"/>
            <a:ext cx="3708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Relationship</a:t>
            </a:r>
          </a:p>
        </p:txBody>
      </p:sp>
      <p:sp>
        <p:nvSpPr>
          <p:cNvPr id="31753" name="Rectangle 14"/>
          <p:cNvSpPr>
            <a:spLocks noChangeArrowheads="1"/>
          </p:cNvSpPr>
          <p:nvPr/>
        </p:nvSpPr>
        <p:spPr bwMode="auto">
          <a:xfrm>
            <a:off x="6011863" y="2924175"/>
            <a:ext cx="2447925" cy="244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754" name="Text Box 30"/>
          <p:cNvSpPr txBox="1">
            <a:spLocks noChangeArrowheads="1"/>
          </p:cNvSpPr>
          <p:nvPr/>
        </p:nvSpPr>
        <p:spPr bwMode="auto">
          <a:xfrm>
            <a:off x="6296025" y="2924175"/>
            <a:ext cx="177958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Regulatory and Social Processes</a:t>
            </a:r>
          </a:p>
          <a:p>
            <a:pPr algn="ctr">
              <a:spcBef>
                <a:spcPct val="50000"/>
              </a:spcBef>
            </a:pPr>
            <a:endParaRPr lang="en-US" sz="1200" b="1"/>
          </a:p>
        </p:txBody>
      </p:sp>
      <p:sp>
        <p:nvSpPr>
          <p:cNvPr id="31755" name="Oval 41"/>
          <p:cNvSpPr>
            <a:spLocks noChangeArrowheads="1"/>
          </p:cNvSpPr>
          <p:nvPr/>
        </p:nvSpPr>
        <p:spPr bwMode="auto">
          <a:xfrm>
            <a:off x="6037263" y="3570288"/>
            <a:ext cx="2338387" cy="39052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Working environment (Safety and Health)</a:t>
            </a:r>
          </a:p>
        </p:txBody>
      </p:sp>
      <p:sp>
        <p:nvSpPr>
          <p:cNvPr id="31756" name="Oval 42"/>
          <p:cNvSpPr>
            <a:spLocks noChangeArrowheads="1"/>
          </p:cNvSpPr>
          <p:nvPr/>
        </p:nvSpPr>
        <p:spPr bwMode="auto">
          <a:xfrm>
            <a:off x="6073775" y="436880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Employment</a:t>
            </a:r>
          </a:p>
        </p:txBody>
      </p:sp>
      <p:sp>
        <p:nvSpPr>
          <p:cNvPr id="31757" name="Oval 43"/>
          <p:cNvSpPr>
            <a:spLocks noChangeArrowheads="1"/>
          </p:cNvSpPr>
          <p:nvPr/>
        </p:nvSpPr>
        <p:spPr bwMode="auto">
          <a:xfrm>
            <a:off x="6073775" y="4946650"/>
            <a:ext cx="2341563" cy="1952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Gill Sans MT"/>
              </a:rPr>
              <a:t>Community</a:t>
            </a:r>
          </a:p>
        </p:txBody>
      </p:sp>
      <p:sp>
        <p:nvSpPr>
          <p:cNvPr id="31758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Strategy Map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3"/>
          <p:cNvGrpSpPr>
            <a:grpSpLocks/>
          </p:cNvGrpSpPr>
          <p:nvPr/>
        </p:nvGrpSpPr>
        <p:grpSpPr bwMode="auto">
          <a:xfrm>
            <a:off x="1697038" y="862013"/>
            <a:ext cx="4114800" cy="5113337"/>
            <a:chOff x="590" y="542"/>
            <a:chExt cx="2373" cy="2949"/>
          </a:xfrm>
        </p:grpSpPr>
        <p:sp>
          <p:nvSpPr>
            <p:cNvPr id="33815" name="Rectangle 8"/>
            <p:cNvSpPr>
              <a:spLocks noChangeArrowheads="1"/>
            </p:cNvSpPr>
            <p:nvPr/>
          </p:nvSpPr>
          <p:spPr bwMode="auto">
            <a:xfrm rot="-5400000">
              <a:off x="863" y="270"/>
              <a:ext cx="1827" cy="23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2064" tIns="46033" rIns="92064" bIns="46033"/>
            <a:lstStyle/>
            <a:p>
              <a:pPr algn="ctr" defTabSz="762000" eaLnBrk="0" hangingPunct="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  <p:sp>
          <p:nvSpPr>
            <p:cNvPr id="33816" name="Rectangle 15"/>
            <p:cNvSpPr>
              <a:spLocks noChangeArrowheads="1"/>
            </p:cNvSpPr>
            <p:nvPr/>
          </p:nvSpPr>
          <p:spPr bwMode="auto">
            <a:xfrm>
              <a:off x="590" y="2467"/>
              <a:ext cx="2373" cy="102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FF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29" tIns="45714" rIns="91429" bIns="45714"/>
            <a:lstStyle/>
            <a:p>
              <a:pPr algn="ctr" defTabSz="762000"/>
              <a:endParaRPr lang="en-US" sz="900">
                <a:solidFill>
                  <a:srgbClr val="000000"/>
                </a:solidFill>
                <a:latin typeface="Gill Sans MT"/>
              </a:endParaRPr>
            </a:p>
          </p:txBody>
        </p:sp>
      </p:grpSp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2663825" y="89852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(Vertical)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6328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Online order Submission</a:t>
            </a:r>
          </a:p>
        </p:txBody>
      </p:sp>
      <p:sp>
        <p:nvSpPr>
          <p:cNvPr id="33796" name="Rectangle 8"/>
          <p:cNvSpPr>
            <a:spLocks noChangeArrowheads="1"/>
          </p:cNvSpPr>
          <p:nvPr/>
        </p:nvSpPr>
        <p:spPr bwMode="auto">
          <a:xfrm rot="-5400000">
            <a:off x="5371307" y="2045493"/>
            <a:ext cx="3168650" cy="8493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7" name="Left Arrow 2"/>
          <p:cNvSpPr>
            <a:spLocks noChangeArrowheads="1"/>
          </p:cNvSpPr>
          <p:nvPr/>
        </p:nvSpPr>
        <p:spPr bwMode="auto">
          <a:xfrm>
            <a:off x="5810250" y="2085975"/>
            <a:ext cx="720725" cy="647700"/>
          </a:xfrm>
          <a:prstGeom prst="leftArrow">
            <a:avLst>
              <a:gd name="adj1" fmla="val 50000"/>
              <a:gd name="adj2" fmla="val 5007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 rot="-5400000">
            <a:off x="6080125" y="4673601"/>
            <a:ext cx="1774825" cy="825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799" name="Left Arrow 49"/>
          <p:cNvSpPr>
            <a:spLocks noChangeArrowheads="1"/>
          </p:cNvSpPr>
          <p:nvPr/>
        </p:nvSpPr>
        <p:spPr bwMode="auto">
          <a:xfrm>
            <a:off x="5811838" y="4819650"/>
            <a:ext cx="742950" cy="647700"/>
          </a:xfrm>
          <a:prstGeom prst="leftArrow">
            <a:avLst>
              <a:gd name="adj1" fmla="val 50000"/>
              <a:gd name="adj2" fmla="val 50072"/>
            </a:avLst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68235" y="1365443"/>
            <a:ext cx="46080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Order status checking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09277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Integration with Procurement system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51185" y="1365443"/>
            <a:ext cx="461665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rgbClr val="000000"/>
                </a:solidFill>
                <a:latin typeface="+mn-lt"/>
                <a:cs typeface="+mn-cs"/>
              </a:rPr>
              <a:t>Port operator management</a:t>
            </a:r>
          </a:p>
        </p:txBody>
      </p:sp>
      <p:sp>
        <p:nvSpPr>
          <p:cNvPr id="33803" name="TextBox 3"/>
          <p:cNvSpPr txBox="1">
            <a:spLocks noChangeArrowheads="1"/>
          </p:cNvSpPr>
          <p:nvPr/>
        </p:nvSpPr>
        <p:spPr bwMode="auto">
          <a:xfrm>
            <a:off x="1841500" y="3309938"/>
            <a:ext cx="1184275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Order</a:t>
            </a:r>
            <a:r>
              <a:rPr lang="en-US">
                <a:latin typeface="Gill Sans MT"/>
              </a:rPr>
              <a:t> </a:t>
            </a:r>
            <a:r>
              <a:rPr lang="en-US" sz="1000" b="1">
                <a:solidFill>
                  <a:srgbClr val="000000"/>
                </a:solidFill>
                <a:latin typeface="Gill Sans MT"/>
              </a:rPr>
              <a:t>processing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2663825" y="2949575"/>
            <a:ext cx="2325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000" b="1">
                <a:solidFill>
                  <a:srgbClr val="000000"/>
                </a:solidFill>
              </a:rPr>
              <a:t>Services (Horizontal)</a:t>
            </a:r>
          </a:p>
        </p:txBody>
      </p:sp>
      <p:sp>
        <p:nvSpPr>
          <p:cNvPr id="33805" name="TextBox 59"/>
          <p:cNvSpPr txBox="1">
            <a:spLocks noChangeArrowheads="1"/>
          </p:cNvSpPr>
          <p:nvPr/>
        </p:nvSpPr>
        <p:spPr bwMode="auto">
          <a:xfrm>
            <a:off x="3200400" y="3309938"/>
            <a:ext cx="1106488" cy="522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Vessel and container management</a:t>
            </a:r>
          </a:p>
        </p:txBody>
      </p:sp>
      <p:sp>
        <p:nvSpPr>
          <p:cNvPr id="33806" name="TextBox 60"/>
          <p:cNvSpPr txBox="1">
            <a:spLocks noChangeArrowheads="1"/>
          </p:cNvSpPr>
          <p:nvPr/>
        </p:nvSpPr>
        <p:spPr bwMode="auto">
          <a:xfrm>
            <a:off x="4560888" y="3311525"/>
            <a:ext cx="1106487" cy="520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Summary reports generation</a:t>
            </a:r>
          </a:p>
        </p:txBody>
      </p:sp>
      <p:sp>
        <p:nvSpPr>
          <p:cNvPr id="33807" name="TextBox 61"/>
          <p:cNvSpPr txBox="1">
            <a:spLocks noChangeArrowheads="1"/>
          </p:cNvSpPr>
          <p:nvPr/>
        </p:nvSpPr>
        <p:spPr bwMode="auto">
          <a:xfrm>
            <a:off x="1816100" y="43180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Information Technology management</a:t>
            </a:r>
          </a:p>
        </p:txBody>
      </p:sp>
      <p:sp>
        <p:nvSpPr>
          <p:cNvPr id="33808" name="TextBox 62"/>
          <p:cNvSpPr txBox="1">
            <a:spLocks noChangeArrowheads="1"/>
          </p:cNvSpPr>
          <p:nvPr/>
        </p:nvSpPr>
        <p:spPr bwMode="auto">
          <a:xfrm>
            <a:off x="3200400" y="432435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Human resource management</a:t>
            </a:r>
          </a:p>
        </p:txBody>
      </p:sp>
      <p:sp>
        <p:nvSpPr>
          <p:cNvPr id="33809" name="TextBox 63"/>
          <p:cNvSpPr txBox="1">
            <a:spLocks noChangeArrowheads="1"/>
          </p:cNvSpPr>
          <p:nvPr/>
        </p:nvSpPr>
        <p:spPr bwMode="auto">
          <a:xfrm>
            <a:off x="4583113" y="4324350"/>
            <a:ext cx="1106487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Organization &amp; development</a:t>
            </a:r>
          </a:p>
        </p:txBody>
      </p:sp>
      <p:sp>
        <p:nvSpPr>
          <p:cNvPr id="33810" name="TextBox 64"/>
          <p:cNvSpPr txBox="1">
            <a:spLocks noChangeArrowheads="1"/>
          </p:cNvSpPr>
          <p:nvPr/>
        </p:nvSpPr>
        <p:spPr bwMode="auto">
          <a:xfrm>
            <a:off x="1816100" y="5143500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Finance</a:t>
            </a:r>
          </a:p>
        </p:txBody>
      </p:sp>
      <p:sp>
        <p:nvSpPr>
          <p:cNvPr id="33811" name="TextBox 65"/>
          <p:cNvSpPr txBox="1">
            <a:spLocks noChangeArrowheads="1"/>
          </p:cNvSpPr>
          <p:nvPr/>
        </p:nvSpPr>
        <p:spPr bwMode="auto">
          <a:xfrm>
            <a:off x="3200400" y="5140325"/>
            <a:ext cx="1106488" cy="554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Administrative services</a:t>
            </a:r>
          </a:p>
        </p:txBody>
      </p:sp>
      <p:sp>
        <p:nvSpPr>
          <p:cNvPr id="33812" name="TextBox 5"/>
          <p:cNvSpPr txBox="1">
            <a:spLocks noChangeArrowheads="1"/>
          </p:cNvSpPr>
          <p:nvPr/>
        </p:nvSpPr>
        <p:spPr bwMode="auto">
          <a:xfrm>
            <a:off x="6632575" y="1203325"/>
            <a:ext cx="646113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External: Customers, Port Operators, Tow head operators, Sales team, Order processing </a:t>
            </a:r>
            <a:r>
              <a:rPr lang="en-US" altLang="zh-CN" sz="1000" b="1">
                <a:solidFill>
                  <a:srgbClr val="000000"/>
                </a:solidFill>
                <a:latin typeface="Gill Sans MT"/>
                <a:cs typeface="华文新魏"/>
              </a:rPr>
              <a:t>team</a:t>
            </a:r>
            <a:endParaRPr lang="en-US" sz="10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813" name="TextBox 75"/>
          <p:cNvSpPr txBox="1">
            <a:spLocks noChangeArrowheads="1"/>
          </p:cNvSpPr>
          <p:nvPr/>
        </p:nvSpPr>
        <p:spPr bwMode="auto">
          <a:xfrm>
            <a:off x="6786563" y="4324350"/>
            <a:ext cx="3381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en-US" sz="1000" b="1">
                <a:solidFill>
                  <a:srgbClr val="000000"/>
                </a:solidFill>
                <a:latin typeface="Gill Sans MT"/>
              </a:rPr>
              <a:t>Internal: SGLines Staff</a:t>
            </a:r>
          </a:p>
        </p:txBody>
      </p:sp>
      <p:sp>
        <p:nvSpPr>
          <p:cNvPr id="33814" name="Title 1"/>
          <p:cNvSpPr txBox="1">
            <a:spLocks/>
          </p:cNvSpPr>
          <p:nvPr/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Business Reference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Up Arrow 5"/>
          <p:cNvSpPr>
            <a:spLocks noChangeArrowheads="1"/>
          </p:cNvSpPr>
          <p:nvPr/>
        </p:nvSpPr>
        <p:spPr bwMode="auto">
          <a:xfrm>
            <a:off x="3725863" y="341313"/>
            <a:ext cx="1871662" cy="6459537"/>
          </a:xfrm>
          <a:prstGeom prst="upArrow">
            <a:avLst>
              <a:gd name="adj1" fmla="val 50000"/>
              <a:gd name="adj2" fmla="val 50011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2" name="Right Triangle 6"/>
          <p:cNvSpPr>
            <a:spLocks noChangeArrowheads="1"/>
          </p:cNvSpPr>
          <p:nvPr/>
        </p:nvSpPr>
        <p:spPr bwMode="auto">
          <a:xfrm>
            <a:off x="4751388" y="779463"/>
            <a:ext cx="1944687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Trapezoid 2"/>
          <p:cNvSpPr/>
          <p:nvPr/>
        </p:nvSpPr>
        <p:spPr bwMode="auto">
          <a:xfrm>
            <a:off x="1763713" y="3294063"/>
            <a:ext cx="5761037" cy="1173162"/>
          </a:xfrm>
          <a:prstGeom prst="trapezoid">
            <a:avLst>
              <a:gd name="adj" fmla="val 66135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827088" y="4878388"/>
            <a:ext cx="7705725" cy="1589087"/>
          </a:xfrm>
          <a:prstGeom prst="trapezoid">
            <a:avLst>
              <a:gd name="adj" fmla="val 50864"/>
            </a:avLst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lIns="92064" tIns="46033" rIns="92064" bIns="46033"/>
          <a:lstStyle/>
          <a:p>
            <a:pPr algn="ctr" defTabSz="7620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35845" name="Right Triangle 8"/>
          <p:cNvSpPr>
            <a:spLocks noChangeArrowheads="1"/>
          </p:cNvSpPr>
          <p:nvPr/>
        </p:nvSpPr>
        <p:spPr bwMode="auto">
          <a:xfrm flipH="1">
            <a:off x="2644775" y="779463"/>
            <a:ext cx="1947863" cy="2232025"/>
          </a:xfrm>
          <a:prstGeom prst="rtTriangle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ctr" defTabSz="762000" eaLnBrk="0" hangingPunct="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08175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47" name="Text Box 32"/>
          <p:cNvSpPr txBox="1">
            <a:spLocks noChangeArrowheads="1"/>
          </p:cNvSpPr>
          <p:nvPr/>
        </p:nvSpPr>
        <p:spPr bwMode="auto">
          <a:xfrm>
            <a:off x="1908175" y="1427163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Mission and Business Results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016125" y="2011363"/>
            <a:ext cx="19113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Services for customers</a:t>
            </a:r>
          </a:p>
          <a:p>
            <a:r>
              <a:rPr lang="en-US" sz="1200" b="1">
                <a:latin typeface="Gill Sans MT"/>
              </a:rPr>
              <a:t>Services for partners</a:t>
            </a:r>
          </a:p>
          <a:p>
            <a:r>
              <a:rPr lang="en-US" sz="1200" b="1">
                <a:latin typeface="Gill Sans MT"/>
              </a:rPr>
              <a:t>Staff services</a:t>
            </a:r>
          </a:p>
          <a:p>
            <a:r>
              <a:rPr lang="en-US" sz="1200" b="1">
                <a:latin typeface="Gill Sans MT"/>
              </a:rPr>
              <a:t>Management reporting</a:t>
            </a:r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5226050" y="1444625"/>
            <a:ext cx="2117725" cy="14668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0" name="Text Box 32"/>
          <p:cNvSpPr txBox="1">
            <a:spLocks noChangeArrowheads="1"/>
          </p:cNvSpPr>
          <p:nvPr/>
        </p:nvSpPr>
        <p:spPr bwMode="auto">
          <a:xfrm>
            <a:off x="5226050" y="142716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Customer Results</a:t>
            </a:r>
          </a:p>
        </p:txBody>
      </p:sp>
      <p:sp>
        <p:nvSpPr>
          <p:cNvPr id="35851" name="TextBox 14"/>
          <p:cNvSpPr txBox="1">
            <a:spLocks noChangeArrowheads="1"/>
          </p:cNvSpPr>
          <p:nvPr/>
        </p:nvSpPr>
        <p:spPr bwMode="auto">
          <a:xfrm>
            <a:off x="5334000" y="2011363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Customer Benefit</a:t>
            </a:r>
          </a:p>
          <a:p>
            <a:r>
              <a:rPr lang="en-US" sz="1200" b="1">
                <a:latin typeface="Gill Sans MT"/>
              </a:rPr>
              <a:t>Service Quality</a:t>
            </a:r>
          </a:p>
          <a:p>
            <a:r>
              <a:rPr lang="en-US" sz="1200" b="1">
                <a:latin typeface="Gill Sans MT"/>
              </a:rPr>
              <a:t>Service Accessibility</a:t>
            </a:r>
          </a:p>
          <a:p>
            <a:r>
              <a:rPr lang="en-US" sz="1200" b="1">
                <a:latin typeface="Gill Sans MT"/>
              </a:rPr>
              <a:t>Service Coverage</a:t>
            </a:r>
          </a:p>
        </p:txBody>
      </p: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2660650" y="3389313"/>
            <a:ext cx="4035425" cy="10302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660650" y="3371850"/>
            <a:ext cx="4035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Process and Activities</a:t>
            </a:r>
          </a:p>
        </p:txBody>
      </p:sp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768600" y="3744913"/>
            <a:ext cx="18938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Vessel and Container </a:t>
            </a:r>
          </a:p>
          <a:p>
            <a:r>
              <a:rPr lang="en-US" sz="1200" b="1">
                <a:latin typeface="Gill Sans MT"/>
              </a:rPr>
              <a:t>Customer Relationship</a:t>
            </a:r>
          </a:p>
        </p:txBody>
      </p:sp>
      <p:sp>
        <p:nvSpPr>
          <p:cNvPr id="35855" name="TextBox 18"/>
          <p:cNvSpPr txBox="1">
            <a:spLocks noChangeArrowheads="1"/>
          </p:cNvSpPr>
          <p:nvPr/>
        </p:nvSpPr>
        <p:spPr bwMode="auto">
          <a:xfrm>
            <a:off x="4787900" y="3732213"/>
            <a:ext cx="18923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Partner management</a:t>
            </a:r>
          </a:p>
          <a:p>
            <a:r>
              <a:rPr lang="en-US" sz="1200" b="1">
                <a:latin typeface="Gill Sans MT"/>
              </a:rPr>
              <a:t>Secure Infrastructure</a:t>
            </a:r>
          </a:p>
          <a:p>
            <a:r>
              <a:rPr lang="en-US" sz="1200" b="1">
                <a:latin typeface="Gill Sans MT"/>
              </a:rPr>
              <a:t>Quality</a:t>
            </a:r>
          </a:p>
        </p:txBody>
      </p:sp>
      <p:sp>
        <p:nvSpPr>
          <p:cNvPr id="35856" name="Up Arrow 19"/>
          <p:cNvSpPr>
            <a:spLocks noChangeArrowheads="1"/>
          </p:cNvSpPr>
          <p:nvPr/>
        </p:nvSpPr>
        <p:spPr bwMode="auto">
          <a:xfrm>
            <a:off x="3995738" y="2911475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7" name="Up Arrow 20"/>
          <p:cNvSpPr>
            <a:spLocks noChangeArrowheads="1"/>
          </p:cNvSpPr>
          <p:nvPr/>
        </p:nvSpPr>
        <p:spPr bwMode="auto">
          <a:xfrm>
            <a:off x="4025900" y="4495800"/>
            <a:ext cx="1308100" cy="382588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r>
              <a:rPr lang="en-US" sz="900">
                <a:solidFill>
                  <a:srgbClr val="000000"/>
                </a:solidFill>
                <a:latin typeface="Gill Sans MT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Value</a:t>
            </a:r>
            <a:endParaRPr lang="en-US" sz="900" b="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58" name="Oval 37"/>
          <p:cNvSpPr>
            <a:spLocks noChangeArrowheads="1"/>
          </p:cNvSpPr>
          <p:nvPr/>
        </p:nvSpPr>
        <p:spPr bwMode="auto">
          <a:xfrm>
            <a:off x="3471863" y="44450"/>
            <a:ext cx="2344737" cy="2603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969696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Gill Sans MT"/>
              </a:rPr>
              <a:t>Strategy Outcomes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16256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0" name="Text Box 32"/>
          <p:cNvSpPr txBox="1">
            <a:spLocks noChangeArrowheads="1"/>
          </p:cNvSpPr>
          <p:nvPr/>
        </p:nvSpPr>
        <p:spPr bwMode="auto">
          <a:xfrm>
            <a:off x="1547813" y="5027613"/>
            <a:ext cx="21177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Human Capital</a:t>
            </a:r>
          </a:p>
        </p:txBody>
      </p:sp>
      <p:sp>
        <p:nvSpPr>
          <p:cNvPr id="35861" name="TextBox 25"/>
          <p:cNvSpPr txBox="1">
            <a:spLocks noChangeArrowheads="1"/>
          </p:cNvSpPr>
          <p:nvPr/>
        </p:nvSpPr>
        <p:spPr bwMode="auto">
          <a:xfrm>
            <a:off x="1655763" y="5387975"/>
            <a:ext cx="191293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Domain knowledge</a:t>
            </a:r>
          </a:p>
          <a:p>
            <a:r>
              <a:rPr lang="en-US" sz="1200" b="1">
                <a:latin typeface="Gill Sans MT"/>
              </a:rPr>
              <a:t>Staff development</a:t>
            </a:r>
          </a:p>
          <a:p>
            <a:r>
              <a:rPr lang="en-US" sz="1200" b="1">
                <a:latin typeface="Gill Sans MT"/>
              </a:rPr>
              <a:t>External consulting</a:t>
            </a:r>
          </a:p>
          <a:p>
            <a:r>
              <a:rPr lang="en-US" sz="1200" b="1">
                <a:latin typeface="Gill Sans MT"/>
              </a:rPr>
              <a:t>Recruitment</a:t>
            </a:r>
          </a:p>
        </p:txBody>
      </p:sp>
      <p:sp>
        <p:nvSpPr>
          <p:cNvPr id="35862" name="TextBox 26"/>
          <p:cNvSpPr txBox="1">
            <a:spLocks noChangeArrowheads="1"/>
          </p:cNvSpPr>
          <p:nvPr/>
        </p:nvSpPr>
        <p:spPr bwMode="auto">
          <a:xfrm>
            <a:off x="4356100" y="649605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I</a:t>
            </a:r>
            <a:r>
              <a:rPr lang="en-US" sz="1200" b="1">
                <a:solidFill>
                  <a:srgbClr val="000000"/>
                </a:solidFill>
                <a:latin typeface="Gill Sans MT"/>
              </a:rPr>
              <a:t>nputs</a:t>
            </a:r>
          </a:p>
        </p:txBody>
      </p:sp>
      <p:sp>
        <p:nvSpPr>
          <p:cNvPr id="35863" name="Rectangle 16"/>
          <p:cNvSpPr>
            <a:spLocks noChangeArrowheads="1"/>
          </p:cNvSpPr>
          <p:nvPr/>
        </p:nvSpPr>
        <p:spPr bwMode="auto">
          <a:xfrm>
            <a:off x="3708400" y="4979988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635375" y="5027613"/>
            <a:ext cx="211931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Technology</a:t>
            </a:r>
          </a:p>
        </p:txBody>
      </p:sp>
      <p:sp>
        <p:nvSpPr>
          <p:cNvPr id="35865" name="TextBox 29"/>
          <p:cNvSpPr txBox="1">
            <a:spLocks noChangeArrowheads="1"/>
          </p:cNvSpPr>
          <p:nvPr/>
        </p:nvSpPr>
        <p:spPr bwMode="auto">
          <a:xfrm>
            <a:off x="3743325" y="5387975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Financial</a:t>
            </a:r>
          </a:p>
          <a:p>
            <a:r>
              <a:rPr lang="en-US" sz="1200" b="1">
                <a:latin typeface="Gill Sans MT"/>
              </a:rPr>
              <a:t>Quality &amp; Efficiency</a:t>
            </a:r>
          </a:p>
          <a:p>
            <a:r>
              <a:rPr lang="en-US" sz="1200" b="1">
                <a:latin typeface="Gill Sans MT"/>
              </a:rPr>
              <a:t>Information &amp; Data</a:t>
            </a:r>
          </a:p>
          <a:p>
            <a:r>
              <a:rPr lang="en-US" sz="1200" b="1">
                <a:latin typeface="Gill Sans MT"/>
              </a:rPr>
              <a:t>Reliability &amp; Availability</a:t>
            </a:r>
          </a:p>
        </p:txBody>
      </p:sp>
      <p:sp>
        <p:nvSpPr>
          <p:cNvPr id="35866" name="Rectangle 16"/>
          <p:cNvSpPr>
            <a:spLocks noChangeArrowheads="1"/>
          </p:cNvSpPr>
          <p:nvPr/>
        </p:nvSpPr>
        <p:spPr bwMode="auto">
          <a:xfrm>
            <a:off x="5781675" y="4995863"/>
            <a:ext cx="1962150" cy="127158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9" tIns="45714" rIns="91429" bIns="45714"/>
          <a:lstStyle/>
          <a:p>
            <a:pPr algn="ctr" defTabSz="762000"/>
            <a:endParaRPr lang="en-US" sz="90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67" name="Text Box 32"/>
          <p:cNvSpPr txBox="1">
            <a:spLocks noChangeArrowheads="1"/>
          </p:cNvSpPr>
          <p:nvPr/>
        </p:nvSpPr>
        <p:spPr bwMode="auto">
          <a:xfrm>
            <a:off x="5746750" y="5043488"/>
            <a:ext cx="2117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/>
              <a:t>Other Fixed Assets</a:t>
            </a:r>
          </a:p>
        </p:txBody>
      </p:sp>
      <p:sp>
        <p:nvSpPr>
          <p:cNvPr id="35868" name="TextBox 32"/>
          <p:cNvSpPr txBox="1">
            <a:spLocks noChangeArrowheads="1"/>
          </p:cNvSpPr>
          <p:nvPr/>
        </p:nvSpPr>
        <p:spPr bwMode="auto">
          <a:xfrm>
            <a:off x="5854700" y="5403850"/>
            <a:ext cx="1912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Gill Sans MT"/>
              </a:rPr>
              <a:t>Asset Utilization</a:t>
            </a:r>
          </a:p>
          <a:p>
            <a:r>
              <a:rPr lang="en-US" sz="1200" b="1">
                <a:latin typeface="Gill Sans MT"/>
              </a:rPr>
              <a:t>Regular asset checking</a:t>
            </a:r>
          </a:p>
          <a:p>
            <a:r>
              <a:rPr lang="en-US" sz="1200" b="1">
                <a:latin typeface="Gill Sans MT"/>
              </a:rPr>
              <a:t>Asset procurement</a:t>
            </a:r>
          </a:p>
        </p:txBody>
      </p:sp>
      <p:sp>
        <p:nvSpPr>
          <p:cNvPr id="35869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Performance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Reference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Operating Model -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Shared </a:t>
            </a:r>
            <a:r>
              <a:rPr lang="en-US" sz="2000" b="1" dirty="0"/>
              <a:t>customers worldwide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All </a:t>
            </a:r>
            <a:r>
              <a:rPr lang="en-US" sz="2000" b="1" dirty="0"/>
              <a:t>data are shared across different systems and units.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Operationally </a:t>
            </a:r>
            <a:r>
              <a:rPr lang="en-US" sz="2000" b="1" dirty="0"/>
              <a:t>similar business units, however regulations and rules may change from region.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Each </a:t>
            </a:r>
            <a:r>
              <a:rPr lang="en-US" sz="2000" b="1" dirty="0"/>
              <a:t>department manages their own IT systems which are not integrated with each other and not integrate with HQ.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Web </a:t>
            </a:r>
            <a:r>
              <a:rPr lang="en-US" sz="2000" b="1" dirty="0"/>
              <a:t>site is not integrated with SGLines’ other IT systems although it gets 2000 hits per days.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Long </a:t>
            </a:r>
            <a:r>
              <a:rPr lang="en-US" sz="2000" b="1" dirty="0"/>
              <a:t>time to implement even simple changes due to lack of internal resources.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Even </a:t>
            </a:r>
            <a:r>
              <a:rPr lang="en-US" sz="2000" b="1" dirty="0"/>
              <a:t>Business-critical systems in individual factories have unscheduled downtime of average 10% to 15%.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Existing </a:t>
            </a:r>
            <a:r>
              <a:rPr lang="en-US" sz="2000" b="1" dirty="0"/>
              <a:t>systems do not scale according to the business growth.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b="1" dirty="0" smtClean="0"/>
              <a:t>Main </a:t>
            </a:r>
            <a:r>
              <a:rPr lang="en-US" sz="2000" b="1" dirty="0"/>
              <a:t>target is to provide efficient and quality process with competitive price.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Current 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375" y="188913"/>
            <a:ext cx="5299075" cy="635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	</a:t>
            </a:r>
            <a:endParaRPr lang="en-SG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Architecture Vision</a:t>
            </a:r>
          </a:p>
          <a:p>
            <a:pPr eaLnBrk="1" hangingPunct="1"/>
            <a:r>
              <a:rPr lang="en-US" dirty="0" smtClean="0"/>
              <a:t>Business Architecture</a:t>
            </a:r>
          </a:p>
          <a:p>
            <a:pPr eaLnBrk="1" hangingPunct="1"/>
            <a:r>
              <a:rPr lang="en-US" dirty="0" smtClean="0"/>
              <a:t>Information Architecture</a:t>
            </a:r>
          </a:p>
          <a:p>
            <a:pPr eaLnBrk="1" hangingPunct="1"/>
            <a:r>
              <a:rPr lang="en-US" dirty="0" smtClean="0"/>
              <a:t>Application Architecture</a:t>
            </a:r>
          </a:p>
          <a:p>
            <a:pPr eaLnBrk="1" hangingPunct="1"/>
            <a:r>
              <a:rPr lang="en-US" dirty="0" smtClean="0"/>
              <a:t>Technology Architecture</a:t>
            </a:r>
          </a:p>
          <a:p>
            <a:pPr eaLnBrk="1" hangingPunct="1"/>
            <a:r>
              <a:rPr lang="en-US" dirty="0" smtClean="0"/>
              <a:t>Opportunity and Solution</a:t>
            </a:r>
          </a:p>
          <a:p>
            <a:pPr eaLnBrk="1" hangingPunct="1"/>
            <a:r>
              <a:rPr lang="en-US" dirty="0" smtClean="0"/>
              <a:t>Migration Plan</a:t>
            </a:r>
          </a:p>
          <a:p>
            <a:pPr eaLnBrk="1" hangingPunct="1"/>
            <a:r>
              <a:rPr lang="en-US" dirty="0" smtClean="0"/>
              <a:t>Governance</a:t>
            </a:r>
          </a:p>
          <a:p>
            <a:pPr eaLnBrk="1" hangingPunct="1"/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 txBox="1">
            <a:spLocks/>
          </p:cNvSpPr>
          <p:nvPr/>
        </p:nvSpPr>
        <p:spPr bwMode="auto">
          <a:xfrm>
            <a:off x="241300" y="17462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Target</a:t>
            </a:r>
          </a:p>
          <a:p>
            <a:r>
              <a:rPr lang="en-SG" sz="2400">
                <a:solidFill>
                  <a:schemeClr val="tx2"/>
                </a:solidFill>
                <a:latin typeface="Bookman Old Style" pitchFamily="18" charset="0"/>
              </a:rPr>
              <a:t>Business Process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400050"/>
            <a:ext cx="59531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388" y="836613"/>
          <a:ext cx="8784978" cy="5544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6251"/>
                <a:gridCol w="1523711"/>
                <a:gridCol w="1576251"/>
                <a:gridCol w="1471169"/>
                <a:gridCol w="1471169"/>
                <a:gridCol w="1166427"/>
              </a:tblGrid>
              <a:tr h="2342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Gap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Description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Current State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Future State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Importance/Benefit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Address by Architecture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5482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1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or order is placed through web storefront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Main business entry point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satisfaction and process efficiency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485306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2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e-Business with partner and customer’s IT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RFQ through email, fax and phone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Automated order process with customer 's procurement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Enhance partner and customer relationship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6463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Different port operators to run their own optimization algorithm which resulted in poor space utilization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Web services provided by VCMS to optimize container movement and placement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3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Sales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Separate Sales Order system and Customer Billing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Accurate reporting to management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Reduce human errors in the original process</a:t>
                      </a:r>
                      <a:endParaRPr lang="en-US" sz="700">
                        <a:effectLst/>
                      </a:endParaRPr>
                    </a:p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Streamline the business process to improve service quality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2383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RFQ/Order manually processed 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Online order submission and tracking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Order pricing manually calculated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Integrated Sales and Customer Billing System (SCBS)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8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manually prepared and triggered by order processing administrator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Customer billing is automatically prepared and sent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3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manually changed by sales team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Quotation or order status are automatically updated by SCBS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264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4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Vessel Movement System and Container Movement System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These 2 systems in individual factories have unscheduled downtime of average 10% to 15%.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Vessel and Container Movement System (VCMS) should have high levels of redundancies to ensure 24 x 7 operations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Ensure high availability for mission critical system to reduce business lost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Information/Application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  <a:tr h="9368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Gap 5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Centralized report generation and data management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Inaccurate sales report and transaction data due to human activities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SCBS will access VCMS’s transaction data and produce management reports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>
                          <a:effectLst/>
                        </a:rPr>
                        <a:t>Reports are a very useful method for keeping track of important information. The information contained in reports can be used to make very important decisions that affect our lives daily.</a:t>
                      </a:r>
                      <a:endParaRPr lang="en-US" sz="7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700" dirty="0">
                          <a:effectLst/>
                        </a:rPr>
                        <a:t>Information/Application</a:t>
                      </a:r>
                      <a:endParaRPr lang="en-US" sz="7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2876" marR="42876" marT="0" marB="0"/>
                </a:tc>
              </a:tr>
            </a:tbl>
          </a:graphicData>
        </a:graphic>
      </p:graphicFrame>
      <p:sp>
        <p:nvSpPr>
          <p:cNvPr id="43075" name="Title 1"/>
          <p:cNvSpPr txBox="1">
            <a:spLocks/>
          </p:cNvSpPr>
          <p:nvPr/>
        </p:nvSpPr>
        <p:spPr bwMode="auto">
          <a:xfrm>
            <a:off x="457200" y="152400"/>
            <a:ext cx="82296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SG" sz="3200">
                <a:solidFill>
                  <a:schemeClr val="tx2"/>
                </a:solidFill>
                <a:latin typeface="Bookman Old Style" pitchFamily="18" charset="0"/>
              </a:rPr>
              <a:t>Gap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31800"/>
          </a:xfrm>
        </p:spPr>
        <p:txBody>
          <a:bodyPr/>
          <a:lstStyle/>
          <a:p>
            <a:pPr eaLnBrk="1" hangingPunct="1"/>
            <a:r>
              <a:rPr lang="en-SG" sz="2000" smtClean="0"/>
              <a:t>Information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Data Principles</a:t>
            </a:r>
          </a:p>
        </p:txBody>
      </p:sp>
      <p:graphicFrame>
        <p:nvGraphicFramePr>
          <p:cNvPr id="58372" name="Group 4"/>
          <p:cNvGraphicFramePr>
            <a:graphicFrameLocks noGrp="1"/>
          </p:cNvGraphicFramePr>
          <p:nvPr/>
        </p:nvGraphicFramePr>
        <p:xfrm>
          <a:off x="468313" y="1412875"/>
          <a:ext cx="8207375" cy="1086486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Integration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defined consistently throughout the company, and the definitions are understandable and available to all users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With integration between applications, it will allow quicker business turnaround times.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Multiple data standardization initiatives need to be co-ordinated.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89" name="Group 21"/>
          <p:cNvGraphicFramePr>
            <a:graphicFrameLocks noGrp="1"/>
          </p:cNvGraphicFramePr>
          <p:nvPr/>
        </p:nvGraphicFramePr>
        <p:xfrm>
          <a:off x="468313" y="2708275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Data Replication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to be replicate and assessable without interrupting online transaction 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For efficiency and effectiveness in decision-making and service delivery.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should be sufficiently, able to meet a wide range of requirement.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406" name="Group 38"/>
          <p:cNvGraphicFramePr>
            <a:graphicFrameLocks noGrp="1"/>
          </p:cNvGraphicFramePr>
          <p:nvPr/>
        </p:nvGraphicFramePr>
        <p:xfrm>
          <a:off x="468313" y="4005263"/>
          <a:ext cx="8207375" cy="1085852"/>
        </p:xfrm>
        <a:graphic>
          <a:graphicData uri="http://schemas.openxmlformats.org/drawingml/2006/table">
            <a:tbl>
              <a:tblPr/>
              <a:tblGrid>
                <a:gridCol w="1727200"/>
                <a:gridCol w="648017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Name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Statement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Data is an asset that has value to the company and is managed accordingly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Rationale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</a:rPr>
                        <a:t>The purpose of data is to aid decision-making.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cs typeface="Arial" charset="0"/>
                        </a:rPr>
                        <a:t>Implications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  <a:ea typeface="SimSun" pitchFamily="2" charset="-122"/>
                        <a:cs typeface="Arial" charset="0"/>
                      </a:endParaRP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  <a:ea typeface="SimSun" pitchFamily="2" charset="-122"/>
                          <a:cs typeface="Arial" charset="0"/>
                        </a:rPr>
                        <a:t>Stewards must have the authority and means to manage the data for which they are accountable</a:t>
                      </a:r>
                    </a:p>
                  </a:txBody>
                  <a:tcPr marL="42876" marR="4287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Current Conceptual Data Model</a:t>
            </a: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404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619250" y="1341438"/>
          <a:ext cx="6051550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Visio" r:id="rId3" imgW="6050954" imgH="4660654" progId="Visio.Drawing.11">
                  <p:embed/>
                </p:oleObj>
              </mc:Choice>
              <mc:Fallback>
                <p:oleObj name="Visio" r:id="rId3" imgW="6050954" imgH="4660654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6051550" cy="466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SG" smtClean="0"/>
              <a:t>Target Conceptual Data Model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692275" y="1268413"/>
          <a:ext cx="5943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Visio" r:id="rId3" imgW="6434247" imgH="5449047" progId="Visio.Drawing.11">
                  <p:embed/>
                </p:oleObj>
              </mc:Choice>
              <mc:Fallback>
                <p:oleObj name="Visio" r:id="rId3" imgW="6434247" imgH="5449047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68413"/>
                        <a:ext cx="5943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Application Architecture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dirty="0" smtClean="0"/>
              <a:t>Technology Architecture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TRM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7416824" cy="4595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Technology Architecture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Technical Principles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42857"/>
              </p:ext>
            </p:extLst>
          </p:nvPr>
        </p:nvGraphicFramePr>
        <p:xfrm>
          <a:off x="755576" y="1772816"/>
          <a:ext cx="7200800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022"/>
                <a:gridCol w="2138489"/>
                <a:gridCol w="3075289"/>
              </a:tblGrid>
              <a:tr h="33401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Model Name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Technical Principles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Internet/Intranet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HTTP,FTP,Email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5854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Security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The appropriate security measures must be put in place to ensure security and privacy protection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C2 Firewall Service</a:t>
                      </a:r>
                      <a:endParaRPr lang="zh-CN" sz="110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Norton Security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Applications(VCMS,ST,SCBS,etc)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Oracle-Java programming best practise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6890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Data Storage Set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Reuse everything that can be reused. Design and produce with reusability in mind.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Oracle Database group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750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007110" algn="ctr"/>
                        </a:tabLst>
                      </a:pPr>
                      <a:r>
                        <a:rPr lang="en-GB" sz="1100">
                          <a:effectLst/>
                        </a:rPr>
                        <a:t>ESB,IE,MessageBus,Web Service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Information from across all the regional units, customers and port operators should be integrated. </a:t>
                      </a:r>
                      <a:endParaRPr lang="zh-CN" sz="1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 err="1">
                          <a:effectLst/>
                        </a:rPr>
                        <a:t>Json</a:t>
                      </a:r>
                      <a:r>
                        <a:rPr lang="en-GB" sz="1100" dirty="0">
                          <a:effectLst/>
                        </a:rPr>
                        <a:t> 1.0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XML</a:t>
                      </a:r>
                      <a:endParaRPr lang="zh-CN" sz="1100" dirty="0">
                        <a:effectLst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Message Queue</a:t>
                      </a:r>
                      <a:endParaRPr lang="zh-CN" sz="1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17" y="1638722"/>
            <a:ext cx="549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From current  architecture to target architecture</a:t>
            </a:r>
          </a:p>
          <a:p>
            <a:endParaRPr lang="zh-CN" altLang="en-US" dirty="0"/>
          </a:p>
        </p:txBody>
      </p:sp>
      <p:pic>
        <p:nvPicPr>
          <p:cNvPr id="634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2" y="1628800"/>
            <a:ext cx="6534807" cy="427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2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smtClean="0"/>
              <a:t>Architecture Vision</a:t>
            </a:r>
            <a:endParaRPr lang="en-S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Gaps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and </a:t>
            </a:r>
            <a:r>
              <a:rPr lang="en-US" dirty="0" smtClean="0"/>
              <a:t>Solution</a:t>
            </a:r>
            <a:endParaRPr lang="en-SG" dirty="0" smtClean="0"/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SG" dirty="0" smtClean="0"/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46203"/>
              </p:ext>
            </p:extLst>
          </p:nvPr>
        </p:nvGraphicFramePr>
        <p:xfrm>
          <a:off x="611560" y="1628800"/>
          <a:ext cx="6696743" cy="3946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2776"/>
                <a:gridCol w="1843967"/>
              </a:tblGrid>
              <a:tr h="360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Initiatives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Priority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Re-engineer </a:t>
                      </a:r>
                      <a:r>
                        <a:rPr lang="en-GB" sz="1100" dirty="0" smtClean="0">
                          <a:effectLst/>
                        </a:rPr>
                        <a:t>existing business </a:t>
                      </a:r>
                      <a:r>
                        <a:rPr lang="en-GB" sz="1100" dirty="0">
                          <a:effectLst/>
                        </a:rPr>
                        <a:t>processes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Establish more customer focused services to improve customer satisfaction.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Re-structure application systems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Provide interface for internal/external system to integrate.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Improve performance and enhance security in systems.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03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Standardize data storage for system integration.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07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Adapt new technology to improve system stability and ease for maintenance.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3185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Produce management report for marketing analysis and strategy change.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97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Procure new hardware.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SG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20708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Transition Artifacts</a:t>
            </a:r>
            <a:endParaRPr lang="en-SG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243013"/>
            <a:ext cx="5672011" cy="50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Chart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88" y="1772816"/>
            <a:ext cx="5381625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635740"/>
              </p:ext>
            </p:extLst>
          </p:nvPr>
        </p:nvGraphicFramePr>
        <p:xfrm>
          <a:off x="5714875" y="1865929"/>
          <a:ext cx="3186112" cy="4371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8780"/>
                <a:gridCol w="1313666"/>
                <a:gridCol w="1313666"/>
              </a:tblGrid>
              <a:tr h="27275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Cambri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Projects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Ownership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1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ESB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VCMS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IT/Operations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 Management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Container Management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2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SCBS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ShipTrack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Order Processing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44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Order Processing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9813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Phase 3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MQ HRS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MQ AFIS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IE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IT/Operations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09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portal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HR &amp; Finance Team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203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Reports</a:t>
                      </a:r>
                      <a:endParaRPr lang="en-US" sz="110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HR &amp; Finance Team</a:t>
                      </a:r>
                      <a:endParaRPr lang="en-US" sz="1100" dirty="0"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Cost and Risk</a:t>
            </a:r>
            <a:endParaRPr lang="en-SG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(1)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Timeline</a:t>
            </a:r>
            <a:endParaRPr lang="en-SG" dirty="0" smtClean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412593"/>
              </p:ext>
            </p:extLst>
          </p:nvPr>
        </p:nvGraphicFramePr>
        <p:xfrm>
          <a:off x="827089" y="1781175"/>
          <a:ext cx="7345312" cy="456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9660374" imgH="6002783" progId="Visio.Drawing.11">
                  <p:embed/>
                </p:oleObj>
              </mc:Choice>
              <mc:Fallback>
                <p:oleObj name="Visio" r:id="rId3" imgW="9660374" imgH="6002783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781175"/>
                        <a:ext cx="7345312" cy="45672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Migration Plan (2)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3251" name="Picture 7" descr="C:\Users\changfeng\AppData\Local\Microsoft\Windows\Temporary Internet Files\Content.IE5\6IJ1KQH3\MC90044149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Concerns</a:t>
            </a:r>
            <a:endParaRPr lang="en-SG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27088" y="1557338"/>
          <a:ext cx="7216844" cy="3312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662"/>
                <a:gridCol w="5319182"/>
              </a:tblGrid>
              <a:tr h="42928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Stakeholder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Key Concern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Customer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Ability to place order with higher turn around date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02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CxO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Losing sales? Prevent delay of shipment errors, Higher SLA, Cutting cost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Sales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Real time sales order generation, and faster feedback from RFQ, Improve Up time  for VMS and CMS, at the same time improve customer service level through usage of technology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Order Processing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To have real time checking on vessel availability and container availability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51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IT and Operations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Sceptical on the investment of the new IT business goals, as they have no confident on the new system and technologies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2077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>
                          <a:effectLst/>
                        </a:rPr>
                        <a:t>Container Management Team</a:t>
                      </a:r>
                      <a:endParaRPr lang="en-SG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To have better recorded network with tow head operator, and hope could improve the efficiency of the local tow head operators. Current operation take too long to query a certain information from local tow head operator</a:t>
                      </a:r>
                      <a:endParaRPr lang="en-SG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Business Vision</a:t>
            </a:r>
            <a:endParaRPr lang="en-SG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b="1" smtClean="0"/>
              <a:t>restructuring and reorganising the processes</a:t>
            </a:r>
          </a:p>
          <a:p>
            <a:pPr eaLnBrk="1" hangingPunct="1"/>
            <a:r>
              <a:rPr lang="en-GB" b="1" smtClean="0"/>
              <a:t>improvement in terms of revenue and operating profit</a:t>
            </a:r>
          </a:p>
          <a:p>
            <a:pPr eaLnBrk="1" hangingPunct="1"/>
            <a:r>
              <a:rPr lang="en-GB" b="1" smtClean="0"/>
              <a:t>modularity within department</a:t>
            </a:r>
          </a:p>
          <a:p>
            <a:pPr eaLnBrk="1" hangingPunct="1"/>
            <a:r>
              <a:rPr lang="en-GB" b="1" smtClean="0"/>
              <a:t>shared services / Information across multiple department</a:t>
            </a:r>
            <a:endParaRPr lang="en-SG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smtClean="0"/>
              <a:t>Change Drivers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Increase Operation </a:t>
            </a:r>
            <a:r>
              <a:rPr lang="en-GB" b="1" dirty="0" smtClean="0"/>
              <a:t>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Traceability of cost, network, and shipping </a:t>
            </a:r>
            <a:r>
              <a:rPr lang="en-GB" b="1" dirty="0" smtClean="0"/>
              <a:t>movement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Losses of sales </a:t>
            </a:r>
            <a:r>
              <a:rPr lang="en-GB" b="1" dirty="0" smtClean="0"/>
              <a:t>revenue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Usage of </a:t>
            </a:r>
            <a:r>
              <a:rPr lang="en-GB" b="1" dirty="0" smtClean="0"/>
              <a:t>ecommerce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Cluttered business process </a:t>
            </a:r>
            <a:r>
              <a:rPr lang="en-GB" b="1" dirty="0" smtClean="0"/>
              <a:t>flow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Underutilized computer </a:t>
            </a:r>
            <a:r>
              <a:rPr lang="en-GB" b="1" dirty="0" smtClean="0"/>
              <a:t>resources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Poor support of current IT </a:t>
            </a:r>
            <a:r>
              <a:rPr lang="en-GB" b="1" dirty="0" smtClean="0"/>
              <a:t>structure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Information availability and </a:t>
            </a:r>
            <a:r>
              <a:rPr lang="en-GB" b="1" dirty="0" smtClean="0"/>
              <a:t>readiness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Service Oriented </a:t>
            </a:r>
            <a:r>
              <a:rPr lang="en-GB" b="1" dirty="0" smtClean="0"/>
              <a:t>Architecture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GB" b="1" dirty="0"/>
              <a:t>Use of standard interface data format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Environment and Process Models</a:t>
            </a:r>
            <a:endParaRPr lang="en-SG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GB" sz="1800" b="1" smtClean="0"/>
              <a:t>Global Sales , </a:t>
            </a:r>
            <a:r>
              <a:rPr lang="en-GB" sz="1800" smtClean="0"/>
              <a:t> where it handle all the sales from internal staff or external customer</a:t>
            </a:r>
            <a:endParaRPr lang="en-SG" sz="1800" smtClean="0"/>
          </a:p>
          <a:p>
            <a:pPr eaLnBrk="1" hangingPunct="1"/>
            <a:r>
              <a:rPr lang="en-GB" sz="1800" b="1" smtClean="0"/>
              <a:t>Space Tracing ¸</a:t>
            </a:r>
            <a:r>
              <a:rPr lang="en-GB" sz="1800" smtClean="0"/>
              <a:t> for vessel and container availability with the predefined routes and calculation of the most effective cost</a:t>
            </a:r>
            <a:endParaRPr lang="en-SG" sz="1800" smtClean="0"/>
          </a:p>
          <a:p>
            <a:pPr eaLnBrk="1" hangingPunct="1"/>
            <a:r>
              <a:rPr lang="en-GB" sz="1800" b="1" smtClean="0"/>
              <a:t>Global Payment ,</a:t>
            </a:r>
            <a:r>
              <a:rPr lang="en-GB" sz="1800" smtClean="0"/>
              <a:t> that handle the payment from customer and billing from third party vendors. The process will handle in multiple currency</a:t>
            </a:r>
            <a:endParaRPr lang="en-SG" sz="1800" smtClean="0"/>
          </a:p>
          <a:p>
            <a:pPr eaLnBrk="1" hangingPunct="1"/>
            <a:r>
              <a:rPr lang="en-GB" sz="1800" b="1" smtClean="0"/>
              <a:t>Shipment Tracking </a:t>
            </a:r>
            <a:r>
              <a:rPr lang="en-GB" sz="1800" smtClean="0"/>
              <a:t>to ensure the success and prevent losses of every delivery</a:t>
            </a:r>
            <a:endParaRPr lang="en-SG" sz="1800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3500438"/>
            <a:ext cx="2668588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Target Architecture Model</a:t>
            </a:r>
            <a:endParaRPr lang="en-SG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3555" name="Picture 2" descr="Slide1"/>
          <p:cNvPicPr>
            <a:picLocks noChangeAspect="1" noChangeArrowheads="1"/>
          </p:cNvPicPr>
          <p:nvPr/>
        </p:nvPicPr>
        <p:blipFill>
          <a:blip r:embed="rId2"/>
          <a:srcRect l="10593" t="3119" r="30226" b="2301"/>
          <a:stretch>
            <a:fillRect/>
          </a:stretch>
        </p:blipFill>
        <p:spPr bwMode="auto">
          <a:xfrm>
            <a:off x="1973263" y="1341438"/>
            <a:ext cx="5046662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Architecture support process</a:t>
            </a:r>
            <a:endParaRPr lang="en-SG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endParaRPr lang="en-SG" smtClean="0"/>
          </a:p>
        </p:txBody>
      </p:sp>
      <p:pic>
        <p:nvPicPr>
          <p:cNvPr id="24579" name="Picture 2" descr="Slide2"/>
          <p:cNvPicPr>
            <a:picLocks noChangeAspect="1" noChangeArrowheads="1"/>
          </p:cNvPicPr>
          <p:nvPr/>
        </p:nvPicPr>
        <p:blipFill>
          <a:blip r:embed="rId2"/>
          <a:srcRect l="14073" t="3880" r="28194" b="27126"/>
          <a:stretch>
            <a:fillRect/>
          </a:stretch>
        </p:blipFill>
        <p:spPr bwMode="auto">
          <a:xfrm>
            <a:off x="1568450" y="1570038"/>
            <a:ext cx="56673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200</TotalTime>
  <Words>1804</Words>
  <Application>Microsoft Office PowerPoint</Application>
  <PresentationFormat>On-screen Show (4:3)</PresentationFormat>
  <Paragraphs>379</Paragraphs>
  <Slides>36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SimSun</vt:lpstr>
      <vt:lpstr>SimSun</vt:lpstr>
      <vt:lpstr>Arial</vt:lpstr>
      <vt:lpstr>Bookman Old Style</vt:lpstr>
      <vt:lpstr>Calibri</vt:lpstr>
      <vt:lpstr>Cambria</vt:lpstr>
      <vt:lpstr>Gill Sans MT</vt:lpstr>
      <vt:lpstr>华文新魏</vt:lpstr>
      <vt:lpstr>Times New Roman</vt:lpstr>
      <vt:lpstr>Wingdings</vt:lpstr>
      <vt:lpstr>Wingdings 3</vt:lpstr>
      <vt:lpstr>Origin</vt:lpstr>
      <vt:lpstr>Visio</vt:lpstr>
      <vt:lpstr>SGLines Enterprise Architecture Blueprint</vt:lpstr>
      <vt:lpstr>Content </vt:lpstr>
      <vt:lpstr>PowerPoint Presentation</vt:lpstr>
      <vt:lpstr>Concerns</vt:lpstr>
      <vt:lpstr>Business Vision</vt:lpstr>
      <vt:lpstr>Change Drivers &amp; Opportunities</vt:lpstr>
      <vt:lpstr>Environment and Process Models</vt:lpstr>
      <vt:lpstr>Target Architecture Model</vt:lpstr>
      <vt:lpstr>Architecture support process</vt:lpstr>
      <vt:lpstr>Constraints</vt:lpstr>
      <vt:lpstr>PowerPoint Presentation</vt:lpstr>
      <vt:lpstr>Key Factors</vt:lpstr>
      <vt:lpstr>SWOT (1)</vt:lpstr>
      <vt:lpstr>SWOT (2)</vt:lpstr>
      <vt:lpstr>PowerPoint Presentation</vt:lpstr>
      <vt:lpstr>PowerPoint Presentation</vt:lpstr>
      <vt:lpstr>PowerPoint Presentation</vt:lpstr>
      <vt:lpstr>Operating Model - Coordination</vt:lpstr>
      <vt:lpstr>PowerPoint Presentation</vt:lpstr>
      <vt:lpstr>PowerPoint Presentation</vt:lpstr>
      <vt:lpstr>PowerPoint Presentation</vt:lpstr>
      <vt:lpstr>PowerPoint Presentation</vt:lpstr>
      <vt:lpstr>Data Principles</vt:lpstr>
      <vt:lpstr>Current Conceptual Data Model</vt:lpstr>
      <vt:lpstr>Target Conceptual Data Model</vt:lpstr>
      <vt:lpstr>PowerPoint Presentation</vt:lpstr>
      <vt:lpstr>Technology Architecture</vt:lpstr>
      <vt:lpstr>Technology Architecture</vt:lpstr>
      <vt:lpstr>Technology Architecture</vt:lpstr>
      <vt:lpstr>Technical Architecture</vt:lpstr>
      <vt:lpstr>Opportunity and Solution</vt:lpstr>
      <vt:lpstr>PowerPoint Presentation</vt:lpstr>
      <vt:lpstr>Transition Artifacts</vt:lpstr>
      <vt:lpstr>Migration Plan (1)</vt:lpstr>
      <vt:lpstr>Migration Plan (2)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Architech Presentation</dc:title>
  <dc:creator>Robin Foe</dc:creator>
  <cp:lastModifiedBy>CHEN CHANGFENG</cp:lastModifiedBy>
  <cp:revision>43</cp:revision>
  <dcterms:created xsi:type="dcterms:W3CDTF">2014-04-03T08:01:11Z</dcterms:created>
  <dcterms:modified xsi:type="dcterms:W3CDTF">2014-04-05T02:55:09Z</dcterms:modified>
</cp:coreProperties>
</file>