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999B7E2-0EF6-524F-A514-69C8B4561403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585BA48-99C7-FF45-81CC-47E55D593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1068" y="3883515"/>
            <a:ext cx="6477000" cy="1914144"/>
          </a:xfrm>
        </p:spPr>
        <p:txBody>
          <a:bodyPr/>
          <a:lstStyle/>
          <a:p>
            <a:pPr algn="ctr"/>
            <a:r>
              <a:rPr lang="en-US" altLang="zh-CN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iOS</a:t>
            </a:r>
            <a:r>
              <a:rPr lang="zh-CN" altLang="en-US" dirty="0">
                <a:solidFill>
                  <a:srgbClr val="008000"/>
                </a:solidFill>
                <a:latin typeface="PingFang SC Regular"/>
                <a:cs typeface="PingFang SC Regular"/>
              </a:rPr>
              <a:t>推送那些事</a:t>
            </a:r>
            <a:br>
              <a:rPr lang="zh-CN" altLang="en-US" dirty="0">
                <a:solidFill>
                  <a:srgbClr val="008000"/>
                </a:solidFill>
                <a:latin typeface="PingFang SC Regular"/>
                <a:cs typeface="PingFang SC Regular"/>
              </a:rPr>
            </a:br>
            <a:endParaRPr kumimoji="1" lang="zh-CN" altLang="en-US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3606" y="6046913"/>
            <a:ext cx="111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jiajunbo</a:t>
            </a:r>
            <a:endParaRPr kumimoji="1" lang="zh-CN" altLang="en-US" sz="2000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3925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9351" y="1836080"/>
            <a:ext cx="518457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t" anchorCtr="0" compatLnSpc="1">
            <a:prstTxWarp prst="textNoShape">
              <a:avLst/>
            </a:prstTxWarp>
          </a:bodyPr>
          <a:lstStyle>
            <a:lvl1pPr marL="285750" indent="-28575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25" indent="-238125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50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1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2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701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6273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845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417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81000" lvl="1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服务器和手机上跑着的都是基于</a:t>
            </a:r>
            <a:r>
              <a:rPr lang="en-US" altLang="zh-CN" sz="2000" dirty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Jabber/XMPP</a:t>
            </a:r>
            <a:r>
              <a:rPr lang="zh-CN" altLang="en-US" sz="2000" dirty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协议的类</a:t>
            </a:r>
            <a:r>
              <a:rPr lang="en-US" altLang="zh-CN" sz="2000" dirty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IM</a:t>
            </a:r>
            <a:r>
              <a:rPr lang="zh-CN" altLang="en-US" sz="2000" dirty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程序。手机加服务器为好友，而服务器加所有使用</a:t>
            </a:r>
            <a:r>
              <a:rPr lang="en-US" altLang="zh-CN" sz="2000" dirty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Push</a:t>
            </a:r>
            <a:r>
              <a:rPr lang="zh-CN" altLang="en-US" sz="2000" dirty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的手机为</a:t>
            </a:r>
            <a:r>
              <a:rPr lang="zh-CN" altLang="en-US" sz="2000" dirty="0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好友。</a:t>
            </a:r>
            <a:endParaRPr lang="en-US" altLang="zh-CN" sz="2000" dirty="0" smtClean="0">
              <a:solidFill>
                <a:srgbClr val="008000"/>
              </a:solidFill>
              <a:latin typeface="PingFang SC Regular"/>
              <a:ea typeface="+mj-ea"/>
              <a:cs typeface="PingFang SC Regular"/>
            </a:endParaRPr>
          </a:p>
        </p:txBody>
      </p:sp>
      <p:pic>
        <p:nvPicPr>
          <p:cNvPr id="6" name="图片 5" descr="3817633366_6b1f6e63f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56" y="1667645"/>
            <a:ext cx="2448272" cy="3672408"/>
          </a:xfrm>
          <a:prstGeom prst="rect">
            <a:avLst/>
          </a:prstGeom>
        </p:spPr>
      </p:pic>
      <p:sp>
        <p:nvSpPr>
          <p:cNvPr id="7" name="标题 2"/>
          <p:cNvSpPr txBox="1">
            <a:spLocks/>
          </p:cNvSpPr>
          <p:nvPr/>
        </p:nvSpPr>
        <p:spPr bwMode="auto">
          <a:xfrm>
            <a:off x="463813" y="418529"/>
            <a:ext cx="613491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800" dirty="0" smtClean="0"/>
              <a:t>偷窥</a:t>
            </a:r>
            <a:r>
              <a:rPr lang="en-US" altLang="zh-CN" sz="2800" dirty="0" err="1" smtClean="0"/>
              <a:t>iOS</a:t>
            </a:r>
            <a:r>
              <a:rPr lang="en-US" altLang="zh-CN" sz="2800" dirty="0" smtClean="0"/>
              <a:t> Push Notification</a:t>
            </a:r>
            <a:r>
              <a:rPr lang="zh-CN" altLang="en-US" sz="2800" dirty="0" smtClean="0"/>
              <a:t>幕后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854800" y="2581883"/>
            <a:ext cx="7451725" cy="1656184"/>
          </a:xfrm>
          <a:prstGeom prst="rect">
            <a:avLst/>
          </a:prstGeo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algn="ctr"/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Thank You !</a:t>
            </a:r>
          </a:p>
          <a:p>
            <a:pPr algn="ctr"/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algn="ctr"/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Q&amp;A</a:t>
            </a:r>
          </a:p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zh-CN" altLang="en-US" sz="2400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3813" y="1375642"/>
            <a:ext cx="819145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t" anchorCtr="0" compatLnSpc="1">
            <a:prstTxWarp prst="textNoShape">
              <a:avLst/>
            </a:prstTxWarp>
          </a:bodyPr>
          <a:lstStyle>
            <a:lvl1pPr marL="285750" indent="-28575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25" indent="-238125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50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1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2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701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6273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845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417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81000" lvl="1" indent="0"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8000"/>
                </a:solidFill>
              </a:rPr>
              <a:t>1.  </a:t>
            </a:r>
            <a:r>
              <a:rPr lang="zh-CN" altLang="en-US" sz="2000" dirty="0" smtClean="0">
                <a:solidFill>
                  <a:srgbClr val="008000"/>
                </a:solidFill>
              </a:rPr>
              <a:t>推送后台把要发送</a:t>
            </a:r>
            <a:r>
              <a:rPr lang="zh-CN" altLang="en-US" sz="2000" dirty="0">
                <a:solidFill>
                  <a:srgbClr val="008000"/>
                </a:solidFill>
              </a:rPr>
              <a:t>的</a:t>
            </a:r>
            <a:r>
              <a:rPr lang="zh-CN" altLang="en-US" sz="2000" dirty="0" smtClean="0">
                <a:solidFill>
                  <a:srgbClr val="008000"/>
                </a:solidFill>
              </a:rPr>
              <a:t>消息</a:t>
            </a:r>
            <a:r>
              <a:rPr lang="en-US" altLang="zh-CN" sz="2000" dirty="0" smtClean="0">
                <a:solidFill>
                  <a:srgbClr val="008000"/>
                </a:solidFill>
              </a:rPr>
              <a:t>(payload)</a:t>
            </a:r>
            <a:r>
              <a:rPr lang="zh-CN" altLang="en-US" sz="2000" dirty="0" smtClean="0">
                <a:solidFill>
                  <a:srgbClr val="008000"/>
                </a:solidFill>
              </a:rPr>
              <a:t>、</a:t>
            </a:r>
            <a:r>
              <a:rPr lang="zh-CN" altLang="en-US" sz="2000" dirty="0">
                <a:solidFill>
                  <a:srgbClr val="008000"/>
                </a:solidFill>
              </a:rPr>
              <a:t>目的</a:t>
            </a:r>
            <a:r>
              <a:rPr lang="en-US" altLang="zh-CN" sz="2000" dirty="0">
                <a:solidFill>
                  <a:srgbClr val="008000"/>
                </a:solidFill>
              </a:rPr>
              <a:t>iPhone</a:t>
            </a:r>
            <a:r>
              <a:rPr lang="zh-CN" altLang="en-US" sz="2000" dirty="0" smtClean="0">
                <a:solidFill>
                  <a:srgbClr val="008000"/>
                </a:solidFill>
              </a:rPr>
              <a:t>的标识</a:t>
            </a:r>
            <a:r>
              <a:rPr lang="en-US" altLang="zh-CN" sz="2000" dirty="0" smtClean="0">
                <a:solidFill>
                  <a:srgbClr val="008000"/>
                </a:solidFill>
              </a:rPr>
              <a:t>(token)</a:t>
            </a:r>
            <a:r>
              <a:rPr lang="zh-CN" altLang="en-US" sz="2000" dirty="0" smtClean="0">
                <a:solidFill>
                  <a:srgbClr val="008000"/>
                </a:solidFill>
              </a:rPr>
              <a:t>打</a:t>
            </a:r>
            <a:r>
              <a:rPr lang="zh-CN" altLang="en-US" sz="2000" dirty="0">
                <a:solidFill>
                  <a:srgbClr val="008000"/>
                </a:solidFill>
              </a:rPr>
              <a:t>包，发给</a:t>
            </a:r>
            <a:r>
              <a:rPr lang="en-US" altLang="zh-CN" sz="2000" dirty="0">
                <a:solidFill>
                  <a:srgbClr val="008000"/>
                </a:solidFill>
              </a:rPr>
              <a:t>APNS</a:t>
            </a:r>
            <a:r>
              <a:rPr lang="zh-CN" altLang="en-US" sz="2000" dirty="0">
                <a:solidFill>
                  <a:srgbClr val="008000"/>
                </a:solidFill>
              </a:rPr>
              <a:t>。 </a:t>
            </a:r>
          </a:p>
          <a:p>
            <a:pPr marL="381000" lvl="1" indent="0"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8000"/>
                </a:solidFill>
              </a:rPr>
              <a:t>2. APNS</a:t>
            </a:r>
            <a:r>
              <a:rPr lang="zh-CN" altLang="en-US" sz="2000" dirty="0">
                <a:solidFill>
                  <a:srgbClr val="008000"/>
                </a:solidFill>
              </a:rPr>
              <a:t>在自身的已注册</a:t>
            </a:r>
            <a:r>
              <a:rPr lang="en-US" altLang="zh-CN" sz="2000" dirty="0">
                <a:solidFill>
                  <a:srgbClr val="008000"/>
                </a:solidFill>
              </a:rPr>
              <a:t>Push</a:t>
            </a:r>
            <a:r>
              <a:rPr lang="zh-CN" altLang="en-US" sz="2000" dirty="0">
                <a:solidFill>
                  <a:srgbClr val="008000"/>
                </a:solidFill>
              </a:rPr>
              <a:t>服务的</a:t>
            </a:r>
            <a:r>
              <a:rPr lang="en-US" altLang="zh-CN" sz="2000" dirty="0">
                <a:solidFill>
                  <a:srgbClr val="008000"/>
                </a:solidFill>
              </a:rPr>
              <a:t>iPhone</a:t>
            </a:r>
            <a:r>
              <a:rPr lang="zh-CN" altLang="en-US" sz="2000" dirty="0">
                <a:solidFill>
                  <a:srgbClr val="008000"/>
                </a:solidFill>
              </a:rPr>
              <a:t>列表中，查找有相应标识的</a:t>
            </a:r>
            <a:r>
              <a:rPr lang="en-US" altLang="zh-CN" sz="2000" dirty="0">
                <a:solidFill>
                  <a:srgbClr val="008000"/>
                </a:solidFill>
              </a:rPr>
              <a:t>iPhone</a:t>
            </a:r>
            <a:r>
              <a:rPr lang="zh-CN" altLang="en-US" sz="2000" dirty="0">
                <a:solidFill>
                  <a:srgbClr val="008000"/>
                </a:solidFill>
              </a:rPr>
              <a:t>，并把消息发到</a:t>
            </a:r>
            <a:r>
              <a:rPr lang="en-US" altLang="zh-CN" sz="2000" dirty="0">
                <a:solidFill>
                  <a:srgbClr val="008000"/>
                </a:solidFill>
              </a:rPr>
              <a:t>iPhone</a:t>
            </a:r>
            <a:r>
              <a:rPr lang="zh-CN" altLang="en-US" sz="2000" dirty="0">
                <a:solidFill>
                  <a:srgbClr val="008000"/>
                </a:solidFill>
              </a:rPr>
              <a:t>。 </a:t>
            </a:r>
          </a:p>
          <a:p>
            <a:pPr marL="381000" lvl="1" indent="0">
              <a:lnSpc>
                <a:spcPct val="110000"/>
              </a:lnSpc>
              <a:buNone/>
            </a:pPr>
            <a:r>
              <a:rPr lang="en-US" altLang="zh-CN" sz="2000" dirty="0" smtClean="0">
                <a:solidFill>
                  <a:srgbClr val="008000"/>
                </a:solidFill>
              </a:rPr>
              <a:t>3. iPhone</a:t>
            </a:r>
            <a:r>
              <a:rPr lang="zh-CN" altLang="en-US" sz="2000" dirty="0">
                <a:solidFill>
                  <a:srgbClr val="008000"/>
                </a:solidFill>
              </a:rPr>
              <a:t>把发来的消息传递给相应的应用程序， 并且按照设定弹出</a:t>
            </a:r>
            <a:r>
              <a:rPr lang="en-US" altLang="zh-CN" sz="2000" dirty="0">
                <a:solidFill>
                  <a:srgbClr val="008000"/>
                </a:solidFill>
              </a:rPr>
              <a:t>Push</a:t>
            </a:r>
            <a:r>
              <a:rPr lang="zh-CN" altLang="en-US" sz="2000" dirty="0">
                <a:solidFill>
                  <a:srgbClr val="008000"/>
                </a:solidFill>
              </a:rPr>
              <a:t>通知。</a:t>
            </a:r>
            <a:endParaRPr lang="en-US" altLang="zh-CN" sz="2000" dirty="0" smtClean="0">
              <a:solidFill>
                <a:srgbClr val="008000"/>
              </a:solidFill>
            </a:endParaRPr>
          </a:p>
        </p:txBody>
      </p:sp>
      <p:pic>
        <p:nvPicPr>
          <p:cNvPr id="6" name="图片 5" descr="remote_notif_simple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3" y="4525677"/>
            <a:ext cx="8341260" cy="1390210"/>
          </a:xfrm>
          <a:prstGeom prst="rect">
            <a:avLst/>
          </a:prstGeom>
        </p:spPr>
      </p:pic>
      <p:sp>
        <p:nvSpPr>
          <p:cNvPr id="5" name="标题 2"/>
          <p:cNvSpPr txBox="1">
            <a:spLocks/>
          </p:cNvSpPr>
          <p:nvPr/>
        </p:nvSpPr>
        <p:spPr bwMode="auto">
          <a:xfrm>
            <a:off x="463813" y="418529"/>
            <a:ext cx="252028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dirty="0" smtClean="0"/>
              <a:t>IOS</a:t>
            </a:r>
            <a:r>
              <a:rPr lang="zh-CN" altLang="en-US" sz="2800" dirty="0" smtClean="0"/>
              <a:t>推送概述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3813" y="1038719"/>
            <a:ext cx="8124614" cy="209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t" anchorCtr="0" compatLnSpc="1">
            <a:prstTxWarp prst="textNoShape">
              <a:avLst/>
            </a:prstTxWarp>
          </a:bodyPr>
          <a:lstStyle>
            <a:lvl1pPr marL="285750" indent="-28575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25" indent="-238125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50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1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2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701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6273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845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417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81000" lvl="1" indent="0">
              <a:lnSpc>
                <a:spcPct val="12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1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、首先是应用程序注册消息推送。</a:t>
            </a:r>
          </a:p>
          <a:p>
            <a:pPr marL="381000" lvl="1" indent="0">
              <a:lnSpc>
                <a:spcPct val="12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2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、 </a:t>
            </a: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IOS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跟</a:t>
            </a: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APNS Server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要</a:t>
            </a:r>
            <a:r>
              <a:rPr lang="en-US" altLang="zh-CN" sz="1800" b="0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deviceToken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。应用程序接受</a:t>
            </a:r>
            <a:r>
              <a:rPr lang="en-US" altLang="zh-CN" sz="1800" b="0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deviceToken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。</a:t>
            </a:r>
          </a:p>
          <a:p>
            <a:pPr marL="381000" lvl="1" indent="0">
              <a:lnSpc>
                <a:spcPct val="12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3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、应用程序将</a:t>
            </a:r>
            <a:r>
              <a:rPr lang="en-US" altLang="zh-CN" sz="1800" b="0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deviceToken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发送给</a:t>
            </a: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PUSH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服务端程序。</a:t>
            </a:r>
          </a:p>
          <a:p>
            <a:pPr marL="381000" lvl="1" indent="0">
              <a:lnSpc>
                <a:spcPct val="12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4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、 服务端程序向</a:t>
            </a: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APNS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服务发送消息。</a:t>
            </a:r>
          </a:p>
          <a:p>
            <a:pPr marL="381000" lvl="1" indent="0">
              <a:lnSpc>
                <a:spcPct val="12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5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、</a:t>
            </a: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APNS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服务将消息发送给</a:t>
            </a:r>
            <a:r>
              <a:rPr lang="en-US" altLang="zh-CN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iPhone</a:t>
            </a:r>
            <a:r>
              <a:rPr lang="zh-CN" altLang="en-US" sz="1800" b="0" dirty="0">
                <a:solidFill>
                  <a:srgbClr val="008000"/>
                </a:solidFill>
                <a:latin typeface="PingFang SC Regular"/>
                <a:cs typeface="PingFang SC Regular"/>
              </a:rPr>
              <a:t>应用程序。</a:t>
            </a:r>
            <a:endParaRPr lang="en-US" altLang="zh-CN" sz="1800" b="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pic>
        <p:nvPicPr>
          <p:cNvPr id="5" name="图片 4" descr="token_generation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10" y="3319991"/>
            <a:ext cx="5188675" cy="3427088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 bwMode="auto">
          <a:xfrm>
            <a:off x="463813" y="418529"/>
            <a:ext cx="252028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dirty="0" smtClean="0">
                <a:latin typeface="PingFang SC Regular"/>
                <a:cs typeface="PingFang SC Regular"/>
              </a:rPr>
              <a:t>推送流程</a:t>
            </a:r>
            <a:endParaRPr lang="zh-CN" altLang="en-US" sz="2800" dirty="0">
              <a:latin typeface="PingFang SC Regular"/>
              <a:cs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2032" y="985638"/>
            <a:ext cx="7796885" cy="5872361"/>
          </a:xfrm>
          <a:prstGeom prst="rect">
            <a:avLst/>
          </a:prstGeom>
        </p:spPr>
        <p:txBody>
          <a:bodyPr vert="horz" lIns="91440" tIns="0" rIns="45720" bIns="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buFontTx/>
              <a:buChar char="•"/>
            </a:pPr>
            <a:r>
              <a:rPr lang="zh-CN" altLang="en-US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什么是</a:t>
            </a:r>
            <a:r>
              <a:rPr lang="en-US" altLang="zh-CN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device token?</a:t>
            </a:r>
          </a:p>
          <a:p>
            <a:pPr marL="381000" lvl="1" algn="l"/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对于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APNS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来说，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token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是设备的标识符。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device token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不同于</a:t>
            </a:r>
            <a:r>
              <a:rPr lang="en-US" altLang="zh-CN" sz="1800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UIDevice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的</a:t>
            </a:r>
            <a:r>
              <a:rPr lang="en-US" altLang="zh-CN" sz="1800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uniqueIdentifier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（即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UDID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），因为出于安全和隐私原因，当设备被擦除后，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token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必须变化。</a:t>
            </a:r>
            <a:endParaRPr lang="en-US" altLang="zh-CN" sz="18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285750" lvl="1" indent="-285750" algn="l">
              <a:buFontTx/>
              <a:buChar char="•"/>
            </a:pPr>
            <a:r>
              <a:rPr lang="zh-CN" altLang="en-US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不同的</a:t>
            </a:r>
            <a:r>
              <a:rPr lang="en-US" altLang="zh-CN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app</a:t>
            </a:r>
            <a:r>
              <a:rPr lang="zh-CN" altLang="en-US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的</a:t>
            </a:r>
            <a:r>
              <a:rPr lang="en-US" altLang="zh-CN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device token</a:t>
            </a:r>
            <a:r>
              <a:rPr lang="zh-CN" altLang="en-US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相同吗？</a:t>
            </a:r>
            <a:endParaRPr lang="en-US" altLang="zh-CN" sz="2000" b="1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0" lvl="1" algn="l"/>
            <a:r>
              <a:rPr lang="en-US" altLang="zh-CN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     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不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同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，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device token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包含</a:t>
            </a:r>
            <a:r>
              <a:rPr lang="en-US" altLang="zh-CN" sz="1800" dirty="0">
                <a:solidFill>
                  <a:srgbClr val="008000"/>
                </a:solidFill>
              </a:rPr>
              <a:t>device id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 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必须不同。</a:t>
            </a:r>
            <a:endParaRPr lang="en-US" altLang="zh-CN" sz="18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285750" lvl="1" indent="-285750" algn="l">
              <a:buFontTx/>
              <a:buChar char="•"/>
            </a:pPr>
            <a:r>
              <a:rPr lang="zh-TW" altLang="en-US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一个设备会产生多个</a:t>
            </a:r>
            <a:r>
              <a:rPr lang="en-US" altLang="zh-TW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device token</a:t>
            </a:r>
            <a:r>
              <a:rPr lang="zh-TW" altLang="en-US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么</a:t>
            </a:r>
            <a:r>
              <a:rPr lang="zh-CN" altLang="en-US" sz="2000" b="1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？</a:t>
            </a:r>
            <a:endParaRPr lang="en-US" altLang="zh-CN" sz="2000" b="1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0" lvl="1" algn="l"/>
            <a:r>
              <a:rPr lang="en-US" altLang="zh-CN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     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会产生多个。（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development 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、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distribution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）</a:t>
            </a:r>
            <a:endParaRPr lang="en-US" altLang="zh-CN" sz="18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285750" lvl="1" indent="-285750" algn="l">
              <a:buFontTx/>
              <a:buChar char="•"/>
            </a:pPr>
            <a:r>
              <a:rPr lang="zh-TW" altLang="en-US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一个的</a:t>
            </a:r>
            <a:r>
              <a:rPr lang="en-US" altLang="zh-TW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device token</a:t>
            </a:r>
            <a:r>
              <a:rPr lang="zh-TW" altLang="en-US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可能对应多个</a:t>
            </a:r>
            <a:r>
              <a:rPr lang="en-US" altLang="zh-TW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UDID</a:t>
            </a:r>
            <a:r>
              <a:rPr lang="zh-TW" altLang="en-US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么</a:t>
            </a:r>
            <a:r>
              <a:rPr lang="zh-CN" altLang="en-US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？</a:t>
            </a:r>
            <a:endParaRPr lang="en-US" altLang="zh-CN" sz="20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0" lvl="1" algn="l"/>
            <a:r>
              <a:rPr lang="en-US" altLang="zh-CN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     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可能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，一般情况不会，算是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APNs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的</a:t>
            </a:r>
            <a:r>
              <a:rPr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bug</a:t>
            </a:r>
            <a:endParaRPr lang="en-US" altLang="zh-CN" sz="18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285750" lvl="1" indent="-285750" algn="l">
              <a:buFontTx/>
              <a:buChar char="•"/>
            </a:pPr>
            <a:r>
              <a:rPr lang="en-US" altLang="zh-TW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device token</a:t>
            </a:r>
            <a:r>
              <a:rPr lang="zh-TW" altLang="en-US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什么时候发生变化</a:t>
            </a:r>
            <a:r>
              <a:rPr lang="zh-CN" altLang="en-US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？</a:t>
            </a:r>
            <a:endParaRPr lang="en-US" altLang="zh-CN" sz="20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0" lvl="1" algn="l"/>
            <a:r>
              <a:rPr lang="en-US" altLang="zh-CN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     </a:t>
            </a:r>
            <a:r>
              <a:rPr lang="en-US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刷系统</a:t>
            </a:r>
            <a:r>
              <a:rPr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（重新生成设备的独立证书和密钥）</a:t>
            </a:r>
            <a:endParaRPr lang="en-US" altLang="zh-CN" sz="18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0" lvl="1" algn="l"/>
            <a:r>
              <a:rPr lang="zh-CN" altLang="en-US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注意：</a:t>
            </a:r>
            <a:r>
              <a:rPr lang="en-US" altLang="zh-CN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device </a:t>
            </a:r>
            <a:r>
              <a:rPr lang="en-US" altLang="zh-CN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token</a:t>
            </a:r>
            <a:r>
              <a:rPr lang="zh-CN" altLang="en-US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的长度是可变的</a:t>
            </a:r>
            <a:r>
              <a:rPr lang="en-US" altLang="zh-CN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不是固定的</a:t>
            </a:r>
            <a:r>
              <a:rPr lang="en-US" altLang="zh-CN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所以不要通过长度验证</a:t>
            </a:r>
            <a:r>
              <a:rPr lang="en-US" altLang="zh-CN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device </a:t>
            </a:r>
            <a:r>
              <a:rPr lang="en-US" altLang="zh-CN" sz="1800" dirty="0" smtClean="0">
                <a:solidFill>
                  <a:srgbClr val="FF0000"/>
                </a:solidFill>
                <a:latin typeface="PingFang SC Regular"/>
                <a:cs typeface="PingFang SC Regular"/>
              </a:rPr>
              <a:t>token</a:t>
            </a:r>
          </a:p>
          <a:p>
            <a:pPr marL="0" lvl="1" algn="l"/>
            <a:r>
              <a:rPr lang="zh-CN" altLang="en-US" sz="20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问题详解见：</a:t>
            </a:r>
            <a:r>
              <a:rPr lang="en-US" altLang="zh-CN" sz="2000" dirty="0">
                <a:solidFill>
                  <a:srgbClr val="008000"/>
                </a:solidFill>
                <a:latin typeface="PingFang SC Regular"/>
                <a:cs typeface="PingFang SC Regular"/>
              </a:rPr>
              <a:t>http://</a:t>
            </a:r>
            <a:r>
              <a:rPr lang="en-US" altLang="zh-CN" sz="2000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blog.csdn.net</a:t>
            </a:r>
            <a:r>
              <a:rPr lang="en-US" altLang="zh-CN" sz="2000" dirty="0">
                <a:solidFill>
                  <a:srgbClr val="008000"/>
                </a:solidFill>
                <a:latin typeface="PingFang SC Regular"/>
                <a:cs typeface="PingFang SC Regular"/>
              </a:rPr>
              <a:t>/</a:t>
            </a:r>
            <a:r>
              <a:rPr lang="en-US" altLang="zh-CN" sz="2000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xyxjn</a:t>
            </a:r>
            <a:r>
              <a:rPr lang="en-US" altLang="zh-CN" sz="2000" dirty="0">
                <a:solidFill>
                  <a:srgbClr val="008000"/>
                </a:solidFill>
                <a:latin typeface="PingFang SC Regular"/>
                <a:cs typeface="PingFang SC Regular"/>
              </a:rPr>
              <a:t>/article/details/40898073</a:t>
            </a:r>
            <a:endParaRPr lang="en-US" altLang="zh-CN" sz="20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0" lvl="1" algn="l"/>
            <a:endParaRPr lang="en-US" altLang="zh-CN" sz="20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pPr marL="0" lvl="1" algn="l"/>
            <a:endParaRPr lang="en-US" altLang="zh-CN" sz="2000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 bwMode="auto">
          <a:xfrm>
            <a:off x="463813" y="418529"/>
            <a:ext cx="252028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dirty="0" smtClean="0">
                <a:latin typeface="PingFang SC Regular"/>
                <a:cs typeface="PingFang SC Regular"/>
              </a:rPr>
              <a:t>Device token</a:t>
            </a:r>
            <a:endParaRPr lang="zh-CN" altLang="en-US" sz="2800" dirty="0">
              <a:latin typeface="PingFang SC Regular"/>
              <a:cs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83217" y="1739770"/>
            <a:ext cx="4113851" cy="452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t" anchorCtr="0" compatLnSpc="1">
            <a:prstTxWarp prst="textNoShape">
              <a:avLst/>
            </a:prstTxWarp>
          </a:bodyPr>
          <a:lstStyle>
            <a:lvl1pPr marL="285750" indent="-28575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25" indent="-238125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950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1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12913" indent="-190500" algn="l" defTabSz="760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701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6273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845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41713" indent="-190500" algn="l" defTabSz="760413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81000" lvl="1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iPhone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在开启</a:t>
            </a: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Push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的时候，会连接 </a:t>
            </a: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APNS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建立一条</a:t>
            </a: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TLS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加密链接。每一台正常的</a:t>
            </a: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iPhone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都有一个独有的设备证书，而</a:t>
            </a: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APNS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也有一个服务器证书。两者建立的时候，会验证彼此的证书有 效性。</a:t>
            </a:r>
          </a:p>
          <a:p>
            <a:pPr marL="381000" lvl="1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TLS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链接一旦建立，在没有数据的情况下，只需要每隔</a:t>
            </a: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15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分钟进行一次保活的握手，因此几乎不占流量。而 一旦因为意外原因导致链接中断，</a:t>
            </a: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iPhone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会不断重新尝试建立</a:t>
            </a:r>
            <a:r>
              <a:rPr lang="en-US" altLang="zh-CN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TLS</a:t>
            </a:r>
            <a:r>
              <a:rPr lang="zh-CN" altLang="en-US" sz="1800" dirty="0">
                <a:solidFill>
                  <a:srgbClr val="008000"/>
                </a:solidFill>
                <a:latin typeface="PingFang SC Regular"/>
                <a:cs typeface="PingFang SC Regular"/>
              </a:rPr>
              <a:t>链接，直到成功。</a:t>
            </a:r>
          </a:p>
        </p:txBody>
      </p:sp>
      <p:pic>
        <p:nvPicPr>
          <p:cNvPr id="7" name="图片 6" descr="service_device_ct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" y="967804"/>
            <a:ext cx="4647974" cy="2607882"/>
          </a:xfrm>
          <a:prstGeom prst="rect">
            <a:avLst/>
          </a:prstGeom>
        </p:spPr>
      </p:pic>
      <p:sp>
        <p:nvSpPr>
          <p:cNvPr id="8" name="标题 2"/>
          <p:cNvSpPr txBox="1">
            <a:spLocks/>
          </p:cNvSpPr>
          <p:nvPr/>
        </p:nvSpPr>
        <p:spPr bwMode="auto">
          <a:xfrm>
            <a:off x="463813" y="418529"/>
            <a:ext cx="252028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dirty="0" smtClean="0"/>
              <a:t>TSL</a:t>
            </a:r>
            <a:r>
              <a:rPr lang="zh-CN" altLang="en-US" sz="2800" dirty="0" smtClean="0"/>
              <a:t>连接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508143" y="11288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物理上的连接</a:t>
            </a:r>
            <a:endParaRPr kumimoji="1" lang="zh-CN" altLang="en-US" sz="2400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pic>
        <p:nvPicPr>
          <p:cNvPr id="2" name="图片 1" descr="service_provider_ct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1" y="3686132"/>
            <a:ext cx="4647974" cy="30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registration_sequence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16" y="1477140"/>
            <a:ext cx="7079518" cy="4914918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 bwMode="auto">
          <a:xfrm>
            <a:off x="726106" y="693166"/>
            <a:ext cx="252028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dirty="0" smtClean="0"/>
              <a:t>Token</a:t>
            </a:r>
            <a:r>
              <a:rPr lang="zh-CN" altLang="en-US" sz="2800" dirty="0" smtClean="0"/>
              <a:t>生成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255"/>
            <a:ext cx="9144000" cy="120814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0" y="858404"/>
            <a:ext cx="9144000" cy="549275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通知系统</a:t>
            </a:r>
            <a:r>
              <a:rPr kumimoji="1"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 app</a:t>
            </a:r>
            <a:r>
              <a:rPr kumimoji="1"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要接受推送</a:t>
            </a:r>
            <a:endParaRPr kumimoji="1" lang="zh-CN" altLang="en-US" sz="1800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0" y="2893238"/>
            <a:ext cx="888962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kumimoji="1" lang="zh-CN" altLang="en-US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得到</a:t>
            </a:r>
            <a:r>
              <a:rPr kumimoji="1" lang="en-US" altLang="zh-CN" sz="18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token</a:t>
            </a:r>
            <a:endParaRPr kumimoji="1" lang="zh-CN" altLang="en-US" sz="1800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7665"/>
            <a:ext cx="9144000" cy="3433292"/>
          </a:xfrm>
          <a:prstGeom prst="rect">
            <a:avLst/>
          </a:prstGeom>
        </p:spPr>
      </p:pic>
      <p:sp>
        <p:nvSpPr>
          <p:cNvPr id="8" name="标题 2"/>
          <p:cNvSpPr txBox="1">
            <a:spLocks/>
          </p:cNvSpPr>
          <p:nvPr/>
        </p:nvSpPr>
        <p:spPr bwMode="auto">
          <a:xfrm>
            <a:off x="463813" y="418529"/>
            <a:ext cx="252028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dirty="0" smtClean="0"/>
              <a:t>收集</a:t>
            </a:r>
            <a:r>
              <a:rPr lang="en-US" altLang="zh-CN" sz="2800" dirty="0" smtClean="0"/>
              <a:t>Token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8470" y="1525830"/>
            <a:ext cx="7420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provider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与</a:t>
            </a:r>
            <a:r>
              <a:rPr kumimoji="1" lang="en-US" altLang="zh-CN" sz="2400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apns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建立</a:t>
            </a:r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TLS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链接</a:t>
            </a:r>
            <a:endParaRPr kumimoji="1" lang="en-US" altLang="zh-CN" sz="2400" dirty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组织</a:t>
            </a:r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payload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和目的设备</a:t>
            </a:r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token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发送给</a:t>
            </a:r>
            <a:r>
              <a:rPr kumimoji="1" lang="en-US" altLang="zh-CN" sz="2400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apns</a:t>
            </a:r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r>
              <a:rPr kumimoji="1" lang="en-US" altLang="zh-CN" sz="2400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ios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设备收到推送信息，并显示</a:t>
            </a:r>
            <a:endParaRPr kumimoji="1" lang="en-US" altLang="zh-CN" sz="2400" dirty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496" y="2949299"/>
            <a:ext cx="1965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Payload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举例：</a:t>
            </a:r>
            <a:endParaRPr kumimoji="1" lang="en-US" altLang="zh-CN" sz="2400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kumimoji="1" lang="zh-CN" altLang="en-US" sz="2400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13821" y="3748376"/>
            <a:ext cx="5223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{ </a:t>
            </a: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"</a:t>
            </a:r>
            <a:r>
              <a:rPr lang="fr-FR" altLang="zh-CN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aps</a:t>
            </a: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" : {</a:t>
            </a:r>
          </a:p>
          <a:p>
            <a:pPr marL="381000" lvl="1" indent="0">
              <a:buNone/>
            </a:pP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	"</a:t>
            </a:r>
            <a:r>
              <a:rPr lang="fr-FR" altLang="zh-CN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alert</a:t>
            </a: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" : "You </a:t>
            </a:r>
            <a:r>
              <a:rPr lang="fr-FR" altLang="zh-CN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got</a:t>
            </a: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 </a:t>
            </a:r>
            <a:r>
              <a:rPr lang="fr-FR" altLang="zh-CN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your</a:t>
            </a: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 emails.",</a:t>
            </a:r>
          </a:p>
          <a:p>
            <a:pPr marL="381000" lvl="1" indent="0">
              <a:buNone/>
            </a:pP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	"badge" : 9,</a:t>
            </a:r>
          </a:p>
          <a:p>
            <a:pPr marL="381000" lvl="1" indent="0">
              <a:buNone/>
            </a:pP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	"</a:t>
            </a:r>
            <a:r>
              <a:rPr lang="fr-FR" altLang="zh-CN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sound</a:t>
            </a: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" : "</a:t>
            </a:r>
            <a:r>
              <a:rPr lang="fr-FR" altLang="zh-CN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bingbong.aiff</a:t>
            </a: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"</a:t>
            </a:r>
          </a:p>
          <a:p>
            <a:pPr marL="381000" lvl="1" indent="0">
              <a:buNone/>
            </a:pP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	},</a:t>
            </a:r>
          </a:p>
          <a:p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"</a:t>
            </a:r>
            <a:r>
              <a:rPr lang="fr-FR" altLang="zh-CN" dirty="0" err="1" smtClean="0">
                <a:solidFill>
                  <a:srgbClr val="008000"/>
                </a:solidFill>
                <a:latin typeface="PingFang SC Regular"/>
                <a:cs typeface="PingFang SC Regular"/>
              </a:rPr>
              <a:t>customdata</a:t>
            </a:r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" </a:t>
            </a:r>
            <a:r>
              <a:rPr lang="uk-UA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:{"msgID":"51"}</a:t>
            </a:r>
            <a:endParaRPr lang="fr-FR" altLang="zh-CN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r>
              <a:rPr lang="fr-FR" altLang="zh-CN" dirty="0" smtClean="0">
                <a:solidFill>
                  <a:srgbClr val="008000"/>
                </a:solidFill>
                <a:latin typeface="PingFang SC Regular"/>
                <a:cs typeface="PingFang SC Regular"/>
              </a:rPr>
              <a:t>}</a:t>
            </a:r>
            <a:endParaRPr kumimoji="1" lang="en-US" altLang="zh-CN" dirty="0" smtClean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sp>
        <p:nvSpPr>
          <p:cNvPr id="11" name="标题 2"/>
          <p:cNvSpPr txBox="1">
            <a:spLocks/>
          </p:cNvSpPr>
          <p:nvPr/>
        </p:nvSpPr>
        <p:spPr bwMode="auto">
          <a:xfrm>
            <a:off x="463813" y="418529"/>
            <a:ext cx="430487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dirty="0" smtClean="0"/>
              <a:t>如何发送一个推送给</a:t>
            </a:r>
            <a:r>
              <a:rPr lang="en-US" altLang="zh-CN" sz="2800" dirty="0" smtClean="0"/>
              <a:t>app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1259" y="18206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7697" y="1867178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钥匙串推送证书导出</a:t>
            </a:r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cert.p12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和</a:t>
            </a:r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key.p12 </a:t>
            </a:r>
            <a:b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</a:br>
            <a:r>
              <a:rPr kumimoji="1" lang="en-US" altLang="zh-CN" sz="2400" dirty="0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p12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生成</a:t>
            </a:r>
            <a:r>
              <a:rPr kumimoji="1" lang="en-US" altLang="zh-CN" sz="2400" dirty="0" err="1" smtClean="0">
                <a:solidFill>
                  <a:srgbClr val="008000"/>
                </a:solidFill>
                <a:latin typeface="PingFang SC Regular"/>
                <a:ea typeface="+mj-ea"/>
                <a:cs typeface="PingFang SC Regular"/>
              </a:rPr>
              <a:t>pem</a:t>
            </a:r>
            <a:endParaRPr kumimoji="1" lang="zh-CN" altLang="en-US" sz="2400" dirty="0">
              <a:solidFill>
                <a:srgbClr val="008000"/>
              </a:solidFill>
              <a:latin typeface="PingFang SC Regular"/>
              <a:ea typeface="+mj-ea"/>
              <a:cs typeface="PingFang SC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3554" y="3266579"/>
            <a:ext cx="7145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openssl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pkcs12 -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clcerts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nokeys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-out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cert.pem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-in cert.p12</a:t>
            </a:r>
          </a:p>
          <a:p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openssl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pkcs12 -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nocerts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-out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key.pem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-in key.p12</a:t>
            </a:r>
          </a:p>
          <a:p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openssl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rsa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-in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key.pem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-out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key.unencrypted.pem</a:t>
            </a:r>
            <a:endParaRPr lang="en-US" altLang="zh-CN" dirty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cat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cert.pem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key.unencrypted.pem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&gt;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ck.pem</a:t>
            </a:r>
            <a:endParaRPr lang="en-US" altLang="zh-CN" dirty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endParaRPr lang="en-US" altLang="zh-CN" dirty="0">
              <a:solidFill>
                <a:srgbClr val="008000"/>
              </a:solidFill>
              <a:latin typeface="PingFang SC Regular"/>
              <a:cs typeface="PingFang SC Regular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PingFang SC Regular"/>
                <a:cs typeface="PingFang SC Regular"/>
              </a:rPr>
              <a:t>测试：</a:t>
            </a:r>
          </a:p>
          <a:p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openssl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s_client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-connect gateway.sandbox.push.apple.com:2195 -cert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cert.pem</a:t>
            </a:r>
            <a:r>
              <a:rPr lang="en-US" altLang="zh-CN" dirty="0">
                <a:solidFill>
                  <a:srgbClr val="008000"/>
                </a:solidFill>
                <a:latin typeface="PingFang SC Regular"/>
                <a:cs typeface="PingFang SC Regular"/>
              </a:rPr>
              <a:t> -key </a:t>
            </a:r>
            <a:r>
              <a:rPr lang="en-US" altLang="zh-CN" dirty="0" err="1">
                <a:solidFill>
                  <a:srgbClr val="008000"/>
                </a:solidFill>
                <a:latin typeface="PingFang SC Regular"/>
                <a:cs typeface="PingFang SC Regular"/>
              </a:rPr>
              <a:t>key.pem</a:t>
            </a:r>
            <a:endParaRPr kumimoji="1" lang="zh-CN" altLang="en-US" dirty="0">
              <a:solidFill>
                <a:srgbClr val="008000"/>
              </a:solidFill>
              <a:latin typeface="PingFang SC Regular"/>
              <a:cs typeface="PingFang SC Regular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463813" y="418529"/>
            <a:ext cx="440930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15" tIns="38057" rIns="76115" bIns="38057" numCol="1" anchor="ctr" anchorCtr="0" compatLnSpc="1">
            <a:prstTxWarp prst="textNoShape">
              <a:avLst/>
            </a:prstTxWarp>
          </a:bodyPr>
          <a:lstStyle>
            <a:lvl1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760413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9144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3716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828800" algn="l" defTabSz="760413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dirty="0" smtClean="0"/>
              <a:t>推送证书交给后台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159</TotalTime>
  <Words>433</Words>
  <Application>Microsoft Macintosh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墨水池</vt:lpstr>
      <vt:lpstr>iOS推送那些事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IOS推送那些事 </dc:title>
  <dc:creator>俊波 贾</dc:creator>
  <cp:lastModifiedBy>俊波 贾</cp:lastModifiedBy>
  <cp:revision>12</cp:revision>
  <dcterms:created xsi:type="dcterms:W3CDTF">2016-04-20T08:05:30Z</dcterms:created>
  <dcterms:modified xsi:type="dcterms:W3CDTF">2016-04-20T10:57:41Z</dcterms:modified>
</cp:coreProperties>
</file>