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8345FA8-3FB3-4E50-A8C3-D9640EEDCB31}">
  <a:tblStyle styleName="Table_0" styleId="{78345FA8-3FB3-4E50-A8C3-D9640EEDCB31}"/>
  <a:tblStyle styleName="Table_1" styleId="{B8A6F7D8-A61B-4E66-82EE-872DABAC09F8}"/>
</a:tblStyleLst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6AA84F"/>
              </a:buClr>
              <a:buSzPct val="100000"/>
              <a:buFont typeface="Montserrat"/>
              <a:defRPr sz="40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>
              <a:spcBef>
                <a:spcPts val="0"/>
              </a:spcBef>
              <a:buSzPct val="100000"/>
              <a:defRPr sz="4000"/>
            </a:lvl2pPr>
            <a:lvl3pPr>
              <a:spcBef>
                <a:spcPts val="0"/>
              </a:spcBef>
              <a:buSzPct val="100000"/>
              <a:defRPr sz="4000"/>
            </a:lvl3pPr>
            <a:lvl4pPr>
              <a:spcBef>
                <a:spcPts val="0"/>
              </a:spcBef>
              <a:buSzPct val="100000"/>
              <a:defRPr sz="4000"/>
            </a:lvl4pPr>
            <a:lvl5pPr>
              <a:spcBef>
                <a:spcPts val="0"/>
              </a:spcBef>
              <a:buSzPct val="100000"/>
              <a:defRPr sz="4000"/>
            </a:lvl5pPr>
            <a:lvl6pPr>
              <a:spcBef>
                <a:spcPts val="0"/>
              </a:spcBef>
              <a:buSzPct val="100000"/>
              <a:defRPr sz="4000"/>
            </a:lvl6pPr>
            <a:lvl7pPr>
              <a:spcBef>
                <a:spcPts val="0"/>
              </a:spcBef>
              <a:buSzPct val="100000"/>
              <a:defRPr sz="4000"/>
            </a:lvl7pPr>
            <a:lvl8pPr>
              <a:spcBef>
                <a:spcPts val="0"/>
              </a:spcBef>
              <a:buSzPct val="100000"/>
              <a:defRPr sz="4000"/>
            </a:lvl8pPr>
            <a:lvl9pPr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6AA84F"/>
              </a:buClr>
              <a:buSzPct val="100000"/>
              <a:buFont typeface="Montserrat"/>
              <a:defRPr sz="40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6AA84F"/>
              </a:buClr>
              <a:buSzPct val="100000"/>
              <a:buFont typeface="Montserrat"/>
              <a:defRPr sz="40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>
              <a:spcBef>
                <a:spcPts val="0"/>
              </a:spcBef>
              <a:buSzPct val="100000"/>
              <a:defRPr sz="4000"/>
            </a:lvl2pPr>
            <a:lvl3pPr>
              <a:spcBef>
                <a:spcPts val="0"/>
              </a:spcBef>
              <a:buSzPct val="100000"/>
              <a:defRPr sz="4000"/>
            </a:lvl3pPr>
            <a:lvl4pPr>
              <a:spcBef>
                <a:spcPts val="0"/>
              </a:spcBef>
              <a:buSzPct val="100000"/>
              <a:defRPr sz="4000"/>
            </a:lvl4pPr>
            <a:lvl5pPr>
              <a:spcBef>
                <a:spcPts val="0"/>
              </a:spcBef>
              <a:buSzPct val="100000"/>
              <a:defRPr sz="4000"/>
            </a:lvl5pPr>
            <a:lvl6pPr>
              <a:spcBef>
                <a:spcPts val="0"/>
              </a:spcBef>
              <a:buSzPct val="100000"/>
              <a:defRPr sz="4000"/>
            </a:lvl6pPr>
            <a:lvl7pPr>
              <a:spcBef>
                <a:spcPts val="0"/>
              </a:spcBef>
              <a:buSzPct val="100000"/>
              <a:defRPr sz="4000"/>
            </a:lvl7pPr>
            <a:lvl8pPr>
              <a:spcBef>
                <a:spcPts val="0"/>
              </a:spcBef>
              <a:buSzPct val="100000"/>
              <a:defRPr sz="4000"/>
            </a:lvl8pPr>
            <a:lvl9pPr>
              <a:spcBef>
                <a:spcPts val="0"/>
              </a:spcBef>
              <a:buSzPct val="100000"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nkel grö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6AA84F"/>
              </a:buClr>
              <a:buSzPct val="100000"/>
              <a:buFont typeface="Montserrat"/>
              <a:buNone/>
              <a:defRPr b="1" sz="36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Char char="■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973750" x="155525"/>
            <a:ext cy="1159799" cx="8887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500" lang="en-GB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Loss</a:t>
            </a:r>
            <a:r>
              <a:rPr sz="4500" lang="en-GB"/>
              <a:t>y</a:t>
            </a:r>
            <a:r>
              <a:rPr sz="4500" lang="en-GB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Image Compression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953650" x="688750"/>
            <a:ext cy="966600" cx="7769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500" lang="en-GB">
                <a:solidFill>
                  <a:srgbClr val="000000"/>
                </a:solidFill>
              </a:rPr>
              <a:t>Marcus Windmark, Dec 25 -14</a:t>
            </a:r>
          </a:p>
          <a:p>
            <a:pPr>
              <a:spcBef>
                <a:spcPts val="0"/>
              </a:spcBef>
              <a:buNone/>
            </a:pPr>
            <a:r>
              <a:rPr sz="2500" lang="en-GB">
                <a:solidFill>
                  <a:srgbClr val="000000"/>
                </a:solidFill>
              </a:rPr>
              <a:t>Data Compression, NTNU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2023425" x="755425"/>
            <a:ext cy="966600" cx="7554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spcBef>
                <a:spcPts val="0"/>
              </a:spcBef>
              <a:buClr>
                <a:srgbClr val="6AA84F"/>
              </a:buClr>
              <a:buSzPct val="100000"/>
              <a:buFont typeface="Montserrat"/>
              <a:buChar char="-"/>
            </a:pPr>
            <a:r>
              <a:rPr sz="3000" lang="en-GB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DCT and  Scalar Quantization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Result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19275" x="9"/>
            <a:ext cy="3982550" cx="520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19273" x="4942476"/>
            <a:ext cy="3982550" cx="530802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y="4899100" x="1344200"/>
            <a:ext cy="300000" cx="196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000" lang="en-GB"/>
              <a:t>Original image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y="4899100" x="6720600"/>
            <a:ext cy="300000" cx="196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en-GB"/>
              <a:t>Coded image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Result - Measurements</a:t>
            </a:r>
          </a:p>
        </p:txBody>
      </p:sp>
      <p:graphicFrame>
        <p:nvGraphicFramePr>
          <p:cNvPr id="90" name="Shape 90"/>
          <p:cNvGraphicFramePr/>
          <p:nvPr/>
        </p:nvGraphicFramePr>
        <p:xfrm>
          <a:off y="955200" x="413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{78345FA8-3FB3-4E50-A8C3-D9640EEDCB31}</a:tableStyleId>
              </a:tblPr>
              <a:tblGrid>
                <a:gridCol w="638025"/>
                <a:gridCol w="891725"/>
                <a:gridCol w="1189875"/>
                <a:gridCol w="1808750"/>
                <a:gridCol w="1299800"/>
                <a:gridCol w="564775"/>
                <a:gridCol w="1326350"/>
                <a:gridCol w="1365975"/>
              </a:tblGrid>
              <a:tr h="8505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u="sng" b="1" lang="en-GB"/>
                        <a:t>Image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u="sng" b="1" lang="en-GB"/>
                        <a:t>Raw Size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u="sng" b="1" lang="en-GB"/>
                        <a:t>Lossy Size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u="sng" b="1" lang="en-GB"/>
                        <a:t>Compression Ratio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u="sng" b="1" lang="en-GB"/>
                        <a:t>Space Saving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u="sng" b="1" lang="en-GB"/>
                        <a:t>SNR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u="sng" b="1" lang="en-GB"/>
                        <a:t>Encoding time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u="sng" b="1" lang="en-GB"/>
                        <a:t>Decoding time</a:t>
                      </a:r>
                    </a:p>
                  </a:txBody>
                  <a:tcPr marR="28575" marB="19050" marT="19050" anchor="b" marL="28575"/>
                </a:tc>
              </a:tr>
              <a:tr h="4678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1920000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383654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5.00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80.02%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26.84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836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825</a:t>
                      </a:r>
                    </a:p>
                  </a:txBody>
                  <a:tcPr marR="28575" marB="19050" marT="19050" anchor="b" marL="28575"/>
                </a:tc>
              </a:tr>
              <a:tr h="4678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1920000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266754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7.20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86.11%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17.73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848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780</a:t>
                      </a:r>
                    </a:p>
                  </a:txBody>
                  <a:tcPr marR="28575" marB="19050" marT="19050" anchor="b" marL="28575"/>
                </a:tc>
              </a:tr>
              <a:tr h="4678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1920000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317213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6.05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83.48%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27.88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785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777</a:t>
                      </a:r>
                    </a:p>
                  </a:txBody>
                  <a:tcPr marR="28575" marB="19050" marT="19050" anchor="b" marL="28575"/>
                </a:tc>
              </a:tr>
              <a:tr h="4678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4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1920000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310056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6.19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83.85%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26.27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807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773</a:t>
                      </a:r>
                    </a:p>
                  </a:txBody>
                  <a:tcPr marR="28575" marB="19050" marT="19050" anchor="b" marL="28575"/>
                </a:tc>
              </a:tr>
              <a:tr h="4678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1920000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867319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2.21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54.83%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18.00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973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859</a:t>
                      </a:r>
                    </a:p>
                  </a:txBody>
                  <a:tcPr marR="28575" marB="19050" marT="19050" anchor="b" marL="2857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Result - Compared to Lossless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y="1211250" x="64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{B8A6F7D8-A61B-4E66-82EE-872DABAC09F8}</a:tableStyleId>
              </a:tblPr>
              <a:tblGrid>
                <a:gridCol w="638025"/>
                <a:gridCol w="891725"/>
                <a:gridCol w="1189875"/>
                <a:gridCol w="1808750"/>
                <a:gridCol w="1299800"/>
                <a:gridCol w="564775"/>
                <a:gridCol w="1326350"/>
              </a:tblGrid>
              <a:tr h="8505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u="sng" b="1" lang="en-GB"/>
                        <a:t>Image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u="sng" b="1" lang="en-GB"/>
                        <a:t>Raw Size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u="sng" b="1" lang="en-GB"/>
                        <a:t>Lossy Size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u="sng" b="1" lang="en-GB"/>
                        <a:t>CR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u="sng" b="1" lang="en-GB"/>
                        <a:t>Lossless Size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u="sng" b="1" lang="en-GB"/>
                        <a:t>CR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u="sng" b="1" lang="en-GB"/>
                        <a:t>Space Saving</a:t>
                      </a:r>
                    </a:p>
                  </a:txBody>
                  <a:tcPr marR="28575" marB="19050" marT="19050" anchor="b" marL="28575"/>
                </a:tc>
              </a:tr>
              <a:tr h="4678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1920000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383654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5.00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1802687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1.065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6.11%</a:t>
                      </a:r>
                    </a:p>
                  </a:txBody>
                  <a:tcPr marR="28575" marB="19050" marT="19050" anchor="b" marL="28575"/>
                </a:tc>
              </a:tr>
              <a:tr h="4678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1920000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266754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7.20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1272218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1.509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33.74%</a:t>
                      </a:r>
                    </a:p>
                  </a:txBody>
                  <a:tcPr marR="28575" marB="19050" marT="19050" anchor="b" marL="28575"/>
                </a:tc>
              </a:tr>
              <a:tr h="4678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1920000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317213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6.05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1566242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1.226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18.42%</a:t>
                      </a:r>
                    </a:p>
                  </a:txBody>
                  <a:tcPr marR="28575" marB="19050" marT="19050" anchor="b" marL="28575"/>
                </a:tc>
              </a:tr>
              <a:tr h="4678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4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1920000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310056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6.19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1488520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1.290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22.47%</a:t>
                      </a:r>
                    </a:p>
                  </a:txBody>
                  <a:tcPr marR="28575" marB="19050" marT="19050" anchor="b" marL="28575"/>
                </a:tc>
              </a:tr>
              <a:tr h="4678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1920000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867319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2.21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1921055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0.999</a:t>
                      </a:r>
                    </a:p>
                  </a:txBody>
                  <a:tcPr marR="28575" marB="19050" marT="19050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-0.05%</a:t>
                      </a:r>
                    </a:p>
                  </a:txBody>
                  <a:tcPr marR="28575" marB="19050" marT="19050" anchor="b" marL="2857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-GB"/>
              <a:t>Lossy image compression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-GB"/>
              <a:t>8 bit grayscale images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Outline of the Project		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Choice of Algorithms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-GB"/>
              <a:t>Adaptive Huffman Coding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-GB"/>
              <a:t>Discrete Cosine Transform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-GB"/>
              <a:t>Scalar Quantization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General Encoding Algorithm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Convert image into N * N tiles</a:t>
            </a:r>
          </a:p>
          <a:p>
            <a:pPr rtl="0" lvl="0" indent="-419100" marL="45720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Perform forward DCT on all tiles</a:t>
            </a:r>
          </a:p>
          <a:p>
            <a:pPr rtl="0" lvl="0" indent="-419100" marL="45720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Scalar Quantize all tiles</a:t>
            </a:r>
          </a:p>
          <a:p>
            <a:pPr lvl="0" indent="-419100" marL="45720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Encode using Adaptive Huffman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Implementation - DCT(1)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75800" x="1682175"/>
            <a:ext cy="2248525" cx="577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584348" x="863300"/>
            <a:ext cy="1127649" cx="741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Implementation - DCT(2)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38212" x="2271712"/>
            <a:ext cy="4029075" cx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5" x="457200"/>
            <a:ext cy="15158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Implementation 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- Scalar Quantization(1)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877425" x="457200"/>
            <a:ext cy="3048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-GB"/>
              <a:t>Sample JPEG Quantization Table (show)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52850" x="2514600"/>
            <a:ext cy="1828800" cx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5" x="457200"/>
            <a:ext cy="15158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Implementation 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- Scalar Quantization(2)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877425" x="457200"/>
            <a:ext cy="3048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-GB"/>
              <a:t>Sample JPEG Quantization Table (show)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-GB"/>
              <a:t>Zig-zag scanning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-GB"/>
              <a:t>Encoding removes trailing zeroes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Obstacles and Solutions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-GB"/>
              <a:t>Negative values with Huffman coding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/>
              <a:t>Solution: Extend bit size from 0-256 to 0-253 and convert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-GB"/>
              <a:t>Too large value interval by Inverse DCT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/>
              <a:t>Solution: Normalize to 0 and 255 respectively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