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64" r:id="rId6"/>
    <p:sldId id="263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F9AFC-ABC2-40DE-86B9-A7AAF6056A6B}" type="datetimeFigureOut">
              <a:rPr lang="zh-TW" altLang="en-US" smtClean="0"/>
              <a:pPr/>
              <a:t>2014/9/24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3433E-391A-438E-A9B5-C74C0D5F0A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6F</a:t>
            </a:r>
            <a:r>
              <a:rPr lang="en-US" altLang="zh-TW" baseline="0" dirty="0" smtClean="0"/>
              <a:t> -&gt; 111</a:t>
            </a:r>
          </a:p>
          <a:p>
            <a:r>
              <a:rPr lang="en-US" altLang="zh-TW" baseline="0" dirty="0" smtClean="0"/>
              <a:t>4D -&gt; 77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3433E-391A-438E-A9B5-C74C0D5F0AE3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2CF7-7C74-4409-BAD4-EE50E9832AD9}" type="datetimeFigureOut">
              <a:rPr lang="zh-TW" altLang="en-US" smtClean="0"/>
              <a:pPr/>
              <a:t>2014/9/24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A4F6-2FF0-4420-889C-C4B86425A0D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2CF7-7C74-4409-BAD4-EE50E9832AD9}" type="datetimeFigureOut">
              <a:rPr lang="zh-TW" altLang="en-US" smtClean="0"/>
              <a:pPr/>
              <a:t>2014/9/24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A4F6-2FF0-4420-889C-C4B86425A0D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2CF7-7C74-4409-BAD4-EE50E9832AD9}" type="datetimeFigureOut">
              <a:rPr lang="zh-TW" altLang="en-US" smtClean="0"/>
              <a:pPr/>
              <a:t>2014/9/24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A4F6-2FF0-4420-889C-C4B86425A0D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2CF7-7C74-4409-BAD4-EE50E9832AD9}" type="datetimeFigureOut">
              <a:rPr lang="zh-TW" altLang="en-US" smtClean="0"/>
              <a:pPr/>
              <a:t>2014/9/24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A4F6-2FF0-4420-889C-C4B86425A0D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2CF7-7C74-4409-BAD4-EE50E9832AD9}" type="datetimeFigureOut">
              <a:rPr lang="zh-TW" altLang="en-US" smtClean="0"/>
              <a:pPr/>
              <a:t>2014/9/24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A4F6-2FF0-4420-889C-C4B86425A0D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2CF7-7C74-4409-BAD4-EE50E9832AD9}" type="datetimeFigureOut">
              <a:rPr lang="zh-TW" altLang="en-US" smtClean="0"/>
              <a:pPr/>
              <a:t>2014/9/24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A4F6-2FF0-4420-889C-C4B86425A0D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2CF7-7C74-4409-BAD4-EE50E9832AD9}" type="datetimeFigureOut">
              <a:rPr lang="zh-TW" altLang="en-US" smtClean="0"/>
              <a:pPr/>
              <a:t>2014/9/24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A4F6-2FF0-4420-889C-C4B86425A0D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2CF7-7C74-4409-BAD4-EE50E9832AD9}" type="datetimeFigureOut">
              <a:rPr lang="zh-TW" altLang="en-US" smtClean="0"/>
              <a:pPr/>
              <a:t>2014/9/24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A4F6-2FF0-4420-889C-C4B86425A0D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2CF7-7C74-4409-BAD4-EE50E9832AD9}" type="datetimeFigureOut">
              <a:rPr lang="zh-TW" altLang="en-US" smtClean="0"/>
              <a:pPr/>
              <a:t>2014/9/24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A4F6-2FF0-4420-889C-C4B86425A0D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2CF7-7C74-4409-BAD4-EE50E9832AD9}" type="datetimeFigureOut">
              <a:rPr lang="zh-TW" altLang="en-US" smtClean="0"/>
              <a:pPr/>
              <a:t>2014/9/24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A4F6-2FF0-4420-889C-C4B86425A0D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2CF7-7C74-4409-BAD4-EE50E9832AD9}" type="datetimeFigureOut">
              <a:rPr lang="zh-TW" altLang="en-US" smtClean="0"/>
              <a:pPr/>
              <a:t>2014/9/24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A4F6-2FF0-4420-889C-C4B86425A0D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12CF7-7C74-4409-BAD4-EE50E9832AD9}" type="datetimeFigureOut">
              <a:rPr lang="zh-TW" altLang="en-US" smtClean="0"/>
              <a:pPr/>
              <a:t>2014/9/24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4A4F6-2FF0-4420-889C-C4B86425A0D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ie.ntnu.edu.tw/~myeh/courses/dc/Assignments/project1_data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Project 1</a:t>
            </a:r>
            <a:br>
              <a:rPr lang="en-US" altLang="zh-TW" dirty="0" smtClean="0"/>
            </a:br>
            <a:r>
              <a:rPr lang="en-US" altLang="zh-TW" dirty="0" smtClean="0"/>
              <a:t>Lossless Compression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/>
              <a:t>Project #1: Lossless compression for gray-scale images</a:t>
            </a:r>
            <a:endParaRPr lang="zh-TW" altLang="en-US" dirty="0" smtClean="0"/>
          </a:p>
        </p:txBody>
      </p:sp>
      <p:pic>
        <p:nvPicPr>
          <p:cNvPr id="3075" name="Picture 3" descr="lena512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1989138"/>
            <a:ext cx="3900487" cy="390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2851150" y="1700213"/>
            <a:ext cx="568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512</a:t>
            </a:r>
            <a:endParaRPr lang="zh-TW" altLang="en-US"/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755650" y="3933825"/>
            <a:ext cx="5699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512</a:t>
            </a:r>
            <a:endParaRPr lang="zh-TW" altLang="en-US"/>
          </a:p>
        </p:txBody>
      </p:sp>
      <p:sp>
        <p:nvSpPr>
          <p:cNvPr id="3078" name="TextBox 6"/>
          <p:cNvSpPr txBox="1">
            <a:spLocks noChangeArrowheads="1"/>
          </p:cNvSpPr>
          <p:nvPr/>
        </p:nvSpPr>
        <p:spPr bwMode="auto">
          <a:xfrm>
            <a:off x="5651500" y="2060575"/>
            <a:ext cx="36004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b="1" dirty="0"/>
              <a:t>A raw gray-scale image</a:t>
            </a:r>
          </a:p>
          <a:p>
            <a:r>
              <a:rPr lang="en-US" altLang="zh-TW" dirty="0"/>
              <a:t>512*512 uint8 (</a:t>
            </a:r>
            <a:r>
              <a:rPr lang="en-US" altLang="zh-TW" dirty="0" smtClean="0"/>
              <a:t>0 - 255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900113" y="1692275"/>
            <a:ext cx="7912100" cy="4640263"/>
            <a:chOff x="899592" y="1691516"/>
            <a:chExt cx="7912571" cy="4640327"/>
          </a:xfrm>
        </p:grpSpPr>
        <p:pic>
          <p:nvPicPr>
            <p:cNvPr id="308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63888" y="3140968"/>
              <a:ext cx="5248275" cy="3190875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1331418" y="1988383"/>
              <a:ext cx="576296" cy="576270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082" name="TextBox 9"/>
            <p:cNvSpPr txBox="1">
              <a:spLocks noChangeArrowheads="1"/>
            </p:cNvSpPr>
            <p:nvPr/>
          </p:nvSpPr>
          <p:spPr bwMode="auto">
            <a:xfrm>
              <a:off x="1331640" y="1691516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FF0000"/>
                  </a:solidFill>
                </a:rPr>
                <a:t>16</a:t>
              </a:r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3083" name="TextBox 10"/>
            <p:cNvSpPr txBox="1">
              <a:spLocks noChangeArrowheads="1"/>
            </p:cNvSpPr>
            <p:nvPr/>
          </p:nvSpPr>
          <p:spPr bwMode="auto">
            <a:xfrm>
              <a:off x="899592" y="2123564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FF0000"/>
                  </a:solidFill>
                </a:rPr>
                <a:t>16</a:t>
              </a:r>
              <a:endParaRPr lang="zh-TW" altLang="en-US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16200000" flipH="1">
              <a:off x="575014" y="3321056"/>
              <a:ext cx="3744965" cy="2232158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979156" y="1988383"/>
              <a:ext cx="6769503" cy="1152541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491880" y="6372036"/>
            <a:ext cx="485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Stored in a file row by row, no header information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Example: test1.raw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204864"/>
            <a:ext cx="5976664" cy="4052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 #1</a:t>
            </a:r>
            <a:endParaRPr lang="zh-TW" alt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Goal: Design a lossless codec for gray-scale </a:t>
            </a:r>
            <a:r>
              <a:rPr lang="en-US" altLang="zh-TW" dirty="0" smtClean="0"/>
              <a:t>images</a:t>
            </a:r>
          </a:p>
          <a:p>
            <a:r>
              <a:rPr lang="en-US" altLang="zh-TW" dirty="0" smtClean="0">
                <a:solidFill>
                  <a:srgbClr val="0000FF"/>
                </a:solidFill>
              </a:rPr>
              <a:t>Five</a:t>
            </a:r>
            <a:r>
              <a:rPr lang="en-US" altLang="zh-TW" dirty="0" smtClean="0"/>
              <a:t> </a:t>
            </a:r>
            <a:r>
              <a:rPr lang="en-US" altLang="zh-TW" dirty="0" smtClean="0"/>
              <a:t>raw images, and each has a resolution of </a:t>
            </a:r>
            <a:r>
              <a:rPr lang="en-US" altLang="zh-TW" dirty="0" smtClean="0"/>
              <a:t>1600 (width) and 1200 (height)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2"/>
              </a:rPr>
              <a:t>http://www.csie.ntnu.edu.tw/~myeh/courses/dc/Assignments/project1_data.zip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Project#1</a:t>
            </a:r>
            <a:endParaRPr lang="zh-TW" altLang="en-US" dirty="0" smtClean="0"/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Design choices</a:t>
            </a:r>
          </a:p>
          <a:p>
            <a:pPr lvl="1"/>
            <a:r>
              <a:rPr lang="en-US" altLang="zh-TW" dirty="0" smtClean="0"/>
              <a:t>Algorithms introduced in class</a:t>
            </a:r>
          </a:p>
          <a:p>
            <a:pPr lvl="2"/>
            <a:r>
              <a:rPr lang="en-US" altLang="zh-TW" dirty="0" smtClean="0"/>
              <a:t>Huffman code, </a:t>
            </a:r>
            <a:r>
              <a:rPr lang="en-US" altLang="zh-TW" dirty="0" smtClean="0">
                <a:latin typeface="Calibri" pitchFamily="34" charset="0"/>
                <a:ea typeface="新細明體" charset="-120"/>
              </a:rPr>
              <a:t>arithmetic</a:t>
            </a:r>
            <a:r>
              <a:rPr lang="en-US" altLang="zh-TW" dirty="0" smtClean="0"/>
              <a:t> code, dictionary-based approaches and etc.</a:t>
            </a:r>
          </a:p>
          <a:p>
            <a:pPr lvl="1"/>
            <a:r>
              <a:rPr lang="en-US" altLang="zh-TW" dirty="0" smtClean="0"/>
              <a:t>Your own design</a:t>
            </a:r>
          </a:p>
          <a:p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 #1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Please perform comparisons on methods!</a:t>
            </a:r>
          </a:p>
          <a:p>
            <a:pPr lvl="1"/>
            <a:r>
              <a:rPr lang="en-US" altLang="zh-TW" dirty="0" smtClean="0"/>
              <a:t>Your codec</a:t>
            </a:r>
          </a:p>
          <a:p>
            <a:pPr lvl="1"/>
            <a:r>
              <a:rPr lang="en-US" altLang="zh-TW" dirty="0" smtClean="0"/>
              <a:t>Commercial tools (e.g. 7-Zip, WinZip, </a:t>
            </a:r>
            <a:r>
              <a:rPr lang="en-US" altLang="zh-TW" dirty="0" err="1" smtClean="0"/>
              <a:t>WinRAR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Project #1</a:t>
            </a:r>
            <a:endParaRPr lang="zh-TW" alt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Upload your package on </a:t>
            </a:r>
            <a:r>
              <a:rPr lang="en-US" altLang="zh-TW" sz="2800" dirty="0" err="1" smtClean="0"/>
              <a:t>moodle</a:t>
            </a:r>
            <a:r>
              <a:rPr lang="en-US" altLang="zh-TW" sz="2800" dirty="0" smtClean="0"/>
              <a:t> by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October 23 </a:t>
            </a:r>
            <a:r>
              <a:rPr lang="en-US" altLang="zh-TW" sz="2800" dirty="0" smtClean="0"/>
              <a:t>that includes</a:t>
            </a:r>
          </a:p>
          <a:p>
            <a:pPr lvl="1"/>
            <a:r>
              <a:rPr lang="en-US" altLang="zh-TW" sz="2400" b="1" dirty="0" smtClean="0"/>
              <a:t>presentation slides</a:t>
            </a:r>
            <a:endParaRPr lang="en-US" altLang="zh-TW" sz="2400" dirty="0" smtClean="0"/>
          </a:p>
          <a:p>
            <a:pPr lvl="1"/>
            <a:r>
              <a:rPr lang="en-US" altLang="zh-TW" sz="2400" b="1" dirty="0" smtClean="0"/>
              <a:t>programs</a:t>
            </a:r>
          </a:p>
          <a:p>
            <a:pPr lvl="1"/>
            <a:r>
              <a:rPr lang="en-US" altLang="zh-TW" sz="2400" b="1" dirty="0" smtClean="0"/>
              <a:t>table statistics (if any)</a:t>
            </a:r>
          </a:p>
          <a:p>
            <a:pPr lvl="2"/>
            <a:r>
              <a:rPr lang="en-US" altLang="zh-TW" sz="2000" dirty="0" smtClean="0"/>
              <a:t>Example: Huffman_Table.txt</a:t>
            </a:r>
          </a:p>
          <a:p>
            <a:pPr lvl="2"/>
            <a:r>
              <a:rPr lang="en-US" altLang="zh-TW" sz="2000" dirty="0" smtClean="0"/>
              <a:t>Symbol   Probability   Codeword</a:t>
            </a:r>
          </a:p>
          <a:p>
            <a:r>
              <a:rPr lang="en-US" altLang="zh-TW" sz="2800" dirty="0" smtClean="0"/>
              <a:t>Be prepared to talk to us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in English </a:t>
            </a:r>
            <a:r>
              <a:rPr lang="en-US" altLang="zh-TW" sz="2800" dirty="0" smtClean="0"/>
              <a:t>about:</a:t>
            </a:r>
          </a:p>
          <a:p>
            <a:pPr lvl="1"/>
            <a:r>
              <a:rPr lang="en-US" altLang="zh-TW" sz="2400" dirty="0" smtClean="0"/>
              <a:t>your implementation of the compression program</a:t>
            </a:r>
          </a:p>
          <a:p>
            <a:pPr lvl="1"/>
            <a:r>
              <a:rPr lang="en-US" altLang="zh-TW" sz="2400" dirty="0" smtClean="0"/>
              <a:t>experimental results</a:t>
            </a:r>
            <a:endParaRPr lang="zh-TW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en-US" altLang="zh-TW" dirty="0" smtClean="0"/>
              <a:t>Please report</a:t>
            </a:r>
          </a:p>
          <a:p>
            <a:pPr lvl="1"/>
            <a:r>
              <a:rPr lang="en-US" altLang="zh-TW" dirty="0" smtClean="0"/>
              <a:t>Compression rate (raw file vs. compressed file)</a:t>
            </a:r>
          </a:p>
          <a:p>
            <a:pPr lvl="1"/>
            <a:r>
              <a:rPr lang="en-US" altLang="zh-TW" dirty="0" smtClean="0"/>
              <a:t>Speed of your encoder / decoder</a:t>
            </a:r>
          </a:p>
          <a:p>
            <a:pPr lvl="1"/>
            <a:endParaRPr lang="zh-TW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1700808"/>
            <a:ext cx="81313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Usage: program [model file] 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input_file_name</a:t>
            </a:r>
            <a:r>
              <a:rPr lang="en-US" altLang="zh-TW" sz="2400" dirty="0" smtClean="0">
                <a:solidFill>
                  <a:srgbClr val="0000FF"/>
                </a:solidFill>
              </a:rPr>
              <a:t> 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output_file_name</a:t>
            </a:r>
            <a:endParaRPr lang="en-US" altLang="zh-TW" sz="2400" dirty="0" smtClean="0">
              <a:solidFill>
                <a:srgbClr val="0000FF"/>
              </a:solidFill>
            </a:endParaRPr>
          </a:p>
          <a:p>
            <a:r>
              <a:rPr lang="en-US" altLang="zh-TW" sz="2400" dirty="0" smtClean="0"/>
              <a:t>&gt;&gt; Encode.exe huff.txt test1.raw test1.enc </a:t>
            </a:r>
          </a:p>
          <a:p>
            <a:r>
              <a:rPr lang="en-US" altLang="zh-TW" sz="2400" dirty="0" smtClean="0"/>
              <a:t>&gt;&gt; Decode.exe huff.txt test1.enc test1_reconstruction.raw</a:t>
            </a:r>
          </a:p>
          <a:p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646363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Questions?</a:t>
            </a:r>
            <a:endParaRPr lang="zh-TW" altLang="en-US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467544" y="336612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Start</a:t>
            </a:r>
            <a:r>
              <a:rPr kumimoji="0" lang="en-US" altLang="zh-TW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Early!</a:t>
            </a:r>
            <a:endParaRPr kumimoji="0" lang="zh-TW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216</Words>
  <Application>Microsoft Office PowerPoint</Application>
  <PresentationFormat>On-screen Show (4:3)</PresentationFormat>
  <Paragraphs>47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Project 1 Lossless Compression</vt:lpstr>
      <vt:lpstr>Project #1: Lossless compression for gray-scale images</vt:lpstr>
      <vt:lpstr>Input</vt:lpstr>
      <vt:lpstr>Project #1</vt:lpstr>
      <vt:lpstr>Project#1</vt:lpstr>
      <vt:lpstr>Project #1</vt:lpstr>
      <vt:lpstr>Project #1</vt:lpstr>
      <vt:lpstr>Example</vt:lpstr>
      <vt:lpstr>Questions?</vt:lpstr>
    </vt:vector>
  </TitlesOfParts>
  <Company>W.X.C.Z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Lossless Compression</dc:title>
  <dc:creator>ZiyouXP</dc:creator>
  <cp:lastModifiedBy>ZiyouXP</cp:lastModifiedBy>
  <cp:revision>21</cp:revision>
  <dcterms:created xsi:type="dcterms:W3CDTF">2014-09-18T05:43:40Z</dcterms:created>
  <dcterms:modified xsi:type="dcterms:W3CDTF">2014-09-24T08:44:41Z</dcterms:modified>
</cp:coreProperties>
</file>