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4"/>
  </p:notesMasterIdLst>
  <p:sldIdLst>
    <p:sldId id="256" r:id="rId6"/>
    <p:sldId id="257" r:id="rId7"/>
    <p:sldId id="270" r:id="rId8"/>
    <p:sldId id="258" r:id="rId9"/>
    <p:sldId id="259" r:id="rId10"/>
    <p:sldId id="260" r:id="rId11"/>
    <p:sldId id="261" r:id="rId12"/>
    <p:sldId id="263" r:id="rId13"/>
    <p:sldId id="262" r:id="rId14"/>
    <p:sldId id="271" r:id="rId15"/>
    <p:sldId id="264" r:id="rId16"/>
    <p:sldId id="265" r:id="rId17"/>
    <p:sldId id="266" r:id="rId18"/>
    <p:sldId id="267" r:id="rId19"/>
    <p:sldId id="272" r:id="rId20"/>
    <p:sldId id="273" r:id="rId21"/>
    <p:sldId id="268" r:id="rId22"/>
    <p:sldId id="269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EEFE"/>
    <a:srgbClr val="96EAFE"/>
    <a:srgbClr val="7C5989"/>
    <a:srgbClr val="000066"/>
    <a:srgbClr val="333399"/>
    <a:srgbClr val="FFFFFF"/>
    <a:srgbClr val="3366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4" autoAdjust="0"/>
  </p:normalViewPr>
  <p:slideViewPr>
    <p:cSldViewPr>
      <p:cViewPr>
        <p:scale>
          <a:sx n="70" d="100"/>
          <a:sy n="70" d="100"/>
        </p:scale>
        <p:origin x="-84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8DFC0-94A9-43BB-A32D-1E2FFFC5AAEE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5ABC2-AB34-4C21-B063-9D7872BF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3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5ABC2-AB34-4C21-B063-9D7872BF1E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83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5ABC2-AB34-4C21-B063-9D7872BF1E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87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5ABC2-AB34-4C21-B063-9D7872BF1ED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048000"/>
            <a:ext cx="9144000" cy="762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88" y="3810000"/>
            <a:ext cx="9104312" cy="457200"/>
          </a:xfrm>
        </p:spPr>
        <p:txBody>
          <a:bodyPr/>
          <a:lstStyle>
            <a:lvl1pPr marL="0" indent="0">
              <a:buFontTx/>
              <a:buNone/>
              <a:defRPr sz="260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vi-VN" smtClean="0"/>
              <a:t>Lược đồ chuyển đổi bản rõ OAEP cho hệ mật RSA</a:t>
            </a:r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29400" y="6172201"/>
            <a:ext cx="2484120" cy="581297"/>
          </a:xfrm>
        </p:spPr>
        <p:txBody>
          <a:bodyPr/>
          <a:lstStyle>
            <a:lvl1pPr>
              <a:defRPr b="0"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dirty="0" smtClean="0"/>
              <a:t>Lược đồ chuyển đổi bản rõ OAEP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RSA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3484E7-7E6E-4767-B92A-F345B44854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76200"/>
            <a:ext cx="22860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76200"/>
            <a:ext cx="67056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dirty="0" smtClean="0"/>
              <a:t>Lược đồ chuyển đổi bản rõ OAEP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RSA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CE2FDE-090F-4585-8294-44AA292E1A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v"/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vi-VN" dirty="0" smtClean="0"/>
              <a:t>Lược đồ chuyển đổi bản rõ OAEP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RSA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144904"/>
            <a:ext cx="1905000" cy="457200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fld id="{C0184748-1DEB-44AF-B15E-E702F19731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vi-VN" smtClean="0"/>
              <a:t>Lược đồ chuyển đổi bản rõ OAEP cho hệ mật RSA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9305" y="6136943"/>
            <a:ext cx="1905000" cy="457200"/>
          </a:xfrm>
        </p:spPr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fld id="{3CC8BFDB-0DC7-4E2F-92C7-42005C8515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62000"/>
            <a:ext cx="4495800" cy="5638800"/>
          </a:xfrm>
        </p:spPr>
        <p:txBody>
          <a:bodyPr/>
          <a:lstStyle>
            <a:lvl1pPr>
              <a:buFont typeface="Wingdings" pitchFamily="2" charset="2"/>
              <a:buChar char="v"/>
              <a:defRPr sz="2600" i="0">
                <a:solidFill>
                  <a:srgbClr val="002060"/>
                </a:solidFill>
              </a:defRPr>
            </a:lvl1pPr>
            <a:lvl2pPr>
              <a:defRPr sz="24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2000">
                <a:solidFill>
                  <a:srgbClr val="002060"/>
                </a:solidFill>
              </a:defRPr>
            </a:lvl4pPr>
            <a:lvl5pPr>
              <a:defRPr sz="2000">
                <a:solidFill>
                  <a:srgbClr val="0020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638800"/>
          </a:xfrm>
        </p:spPr>
        <p:txBody>
          <a:bodyPr/>
          <a:lstStyle>
            <a:lvl1pPr>
              <a:buFont typeface="Wingdings" pitchFamily="2" charset="2"/>
              <a:buChar char="v"/>
              <a:defRPr sz="2600">
                <a:solidFill>
                  <a:srgbClr val="002060"/>
                </a:solidFill>
              </a:defRPr>
            </a:lvl1pPr>
            <a:lvl2pPr>
              <a:defRPr sz="24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2000">
                <a:solidFill>
                  <a:srgbClr val="002060"/>
                </a:solidFill>
              </a:defRPr>
            </a:lvl4pPr>
            <a:lvl5pPr>
              <a:defRPr sz="2000">
                <a:solidFill>
                  <a:srgbClr val="0020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vi-VN" dirty="0" smtClean="0"/>
              <a:t>Lược đồ chuyển đổi bản rõ OAEP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RSA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2060"/>
                </a:solidFill>
              </a:defRPr>
            </a:lvl1pPr>
          </a:lstStyle>
          <a:p>
            <a:fld id="{05D0C8A3-EE4C-4386-B5F6-9A3CAD4FB5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dirty="0" smtClean="0"/>
              <a:t>Lược đồ chuyển đổi bản rõ OAE</a:t>
            </a:r>
            <a:r>
              <a:rPr lang="en-US" dirty="0" smtClean="0"/>
              <a:t>P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RSA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C550E-1945-40E2-8F31-58A9B644ED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dirty="0" smtClean="0"/>
              <a:t>Lược đồ chuyển đổi bản rõ OAEP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RSA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89E079-C8E3-45AD-8ADB-1237B2B7E2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dirty="0" smtClean="0"/>
              <a:t>Lược đồ chuyển đổi bản rõ OAEP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RSA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0E894-91E4-4DA7-B9B9-949D968269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600"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600">
                <a:solidFill>
                  <a:srgbClr val="002060"/>
                </a:solidFill>
              </a:defRPr>
            </a:lvl1pPr>
            <a:lvl2pPr>
              <a:defRPr sz="24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2000">
                <a:solidFill>
                  <a:srgbClr val="002060"/>
                </a:solidFill>
              </a:defRPr>
            </a:lvl4pPr>
            <a:lvl5pPr>
              <a:defRPr sz="2000">
                <a:solidFill>
                  <a:srgbClr val="0020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dirty="0" smtClean="0"/>
              <a:t>Lược đồ chuyển đổi bản rõ OAE</a:t>
            </a:r>
            <a:r>
              <a:rPr lang="en-US" dirty="0" smtClean="0"/>
              <a:t>P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RSA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CBC3F-CEBC-48D4-B581-CAF657B7DF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dirty="0" smtClean="0"/>
              <a:t>Lược đồ chuyển đổi bản rõ OAEP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RSA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C598A-0B6B-4CAA-B044-D9263487FC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1"/>
            <a:ext cx="9144000" cy="498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72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vi-VN" dirty="0" smtClean="0"/>
              <a:t>Lược đồ chuyển đổi bản rõ OAEP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RSA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3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BB173B6-D2D9-4A09-9465-D85D27BA33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 i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5257" y="381000"/>
            <a:ext cx="9144000" cy="990600"/>
          </a:xfrm>
        </p:spPr>
        <p:txBody>
          <a:bodyPr/>
          <a:lstStyle/>
          <a:p>
            <a:pPr algn="ctr"/>
            <a:r>
              <a:rPr lang="en-US" dirty="0" smtClean="0"/>
              <a:t>LƯỢC ĐỒ CHUYỂN ĐỔI BẢN RÕ OAEP CHO HỆ MẬT RSA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62200"/>
            <a:ext cx="9104312" cy="1676400"/>
          </a:xfrm>
        </p:spPr>
        <p:txBody>
          <a:bodyPr/>
          <a:lstStyle/>
          <a:p>
            <a:pPr algn="just"/>
            <a:r>
              <a:rPr lang="en-US" dirty="0" smtClean="0"/>
              <a:t>		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hiện</a:t>
            </a:r>
            <a:r>
              <a:rPr lang="en-US" dirty="0" smtClean="0"/>
              <a:t>:            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Nguyễn</a:t>
            </a:r>
            <a:r>
              <a:rPr lang="en-US" dirty="0" smtClean="0"/>
              <a:t> </a:t>
            </a:r>
            <a:r>
              <a:rPr lang="en-US" dirty="0" err="1" smtClean="0"/>
              <a:t>Tuấn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 smtClean="0"/>
          </a:p>
          <a:p>
            <a:pPr marL="3657600" algn="just"/>
            <a:r>
              <a:rPr lang="en-US" dirty="0" err="1" smtClean="0"/>
              <a:t>Nguyễn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Hồng</a:t>
            </a:r>
            <a:r>
              <a:rPr lang="en-US" dirty="0" smtClean="0"/>
              <a:t> </a:t>
            </a:r>
            <a:r>
              <a:rPr lang="en-US" dirty="0" err="1" smtClean="0"/>
              <a:t>Ngoan</a:t>
            </a:r>
            <a:endParaRPr lang="en-US" dirty="0" smtClean="0"/>
          </a:p>
          <a:p>
            <a:pPr marL="3657600" algn="just"/>
            <a:r>
              <a:rPr lang="en-US" dirty="0" err="1" smtClean="0"/>
              <a:t>Nguyễn</a:t>
            </a:r>
            <a:r>
              <a:rPr lang="en-US" dirty="0" smtClean="0"/>
              <a:t> Thu </a:t>
            </a:r>
            <a:r>
              <a:rPr lang="en-US" dirty="0" err="1" smtClean="0"/>
              <a:t>Thùy</a:t>
            </a: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OAEP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4748-1DEB-44AF-B15E-E702F197311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Lược đồ chuyển đổi bản rõ OAEP cho hệ mật RSA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31" y="4800599"/>
            <a:ext cx="8458200" cy="1752600"/>
          </a:xfrm>
        </p:spPr>
        <p:txBody>
          <a:bodyPr/>
          <a:lstStyle/>
          <a:p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Feistel</a:t>
            </a:r>
            <a:endParaRPr lang="en-US" dirty="0" smtClean="0"/>
          </a:p>
          <a:p>
            <a:pPr lvl="1"/>
            <a:r>
              <a:rPr lang="en-US" i="0" dirty="0" err="1" smtClean="0"/>
              <a:t>Hàm</a:t>
            </a:r>
            <a:r>
              <a:rPr lang="en-US" i="0" dirty="0" smtClean="0"/>
              <a:t> Hash </a:t>
            </a:r>
            <a:r>
              <a:rPr lang="en-US" i="0" dirty="0" err="1" smtClean="0"/>
              <a:t>không</a:t>
            </a:r>
            <a:r>
              <a:rPr lang="en-US" i="0" dirty="0" smtClean="0"/>
              <a:t> </a:t>
            </a:r>
            <a:r>
              <a:rPr lang="en-US" i="0" dirty="0" err="1" smtClean="0"/>
              <a:t>cần</a:t>
            </a:r>
            <a:r>
              <a:rPr lang="en-US" i="0" dirty="0" smtClean="0"/>
              <a:t> </a:t>
            </a:r>
            <a:r>
              <a:rPr lang="en-US" i="0" dirty="0" err="1" smtClean="0"/>
              <a:t>phải</a:t>
            </a:r>
            <a:r>
              <a:rPr lang="en-US" i="0" dirty="0" smtClean="0"/>
              <a:t> </a:t>
            </a:r>
            <a:r>
              <a:rPr lang="en-US" i="0" dirty="0" err="1" smtClean="0"/>
              <a:t>có</a:t>
            </a:r>
            <a:r>
              <a:rPr lang="en-US" i="0" dirty="0" smtClean="0"/>
              <a:t> </a:t>
            </a:r>
            <a:r>
              <a:rPr lang="en-US" i="0" dirty="0" err="1" smtClean="0"/>
              <a:t>hàm</a:t>
            </a:r>
            <a:r>
              <a:rPr lang="en-US" i="0" dirty="0" smtClean="0"/>
              <a:t> </a:t>
            </a:r>
            <a:r>
              <a:rPr lang="en-US" i="0" dirty="0" err="1" smtClean="0"/>
              <a:t>ngược</a:t>
            </a:r>
            <a:r>
              <a:rPr lang="en-US" i="0" dirty="0" smtClean="0"/>
              <a:t> </a:t>
            </a:r>
            <a:r>
              <a:rPr lang="en-US" dirty="0" smtClean="0"/>
              <a:t>Hash</a:t>
            </a:r>
            <a:r>
              <a:rPr lang="en-US" baseline="30000" dirty="0" smtClean="0"/>
              <a:t>-1</a:t>
            </a:r>
            <a:endParaRPr lang="en-US" i="0" dirty="0" smtClean="0"/>
          </a:p>
          <a:p>
            <a:pPr lvl="1"/>
            <a:r>
              <a:rPr lang="en-US" i="0" dirty="0" err="1" smtClean="0"/>
              <a:t>Hàm</a:t>
            </a:r>
            <a:r>
              <a:rPr lang="en-US" i="0" dirty="0" smtClean="0"/>
              <a:t> MGF </a:t>
            </a:r>
            <a:r>
              <a:rPr lang="en-US" i="0" dirty="0" err="1" smtClean="0"/>
              <a:t>không</a:t>
            </a:r>
            <a:r>
              <a:rPr lang="en-US" i="0" dirty="0" smtClean="0"/>
              <a:t> </a:t>
            </a:r>
            <a:r>
              <a:rPr lang="en-US" i="0" dirty="0" err="1" smtClean="0"/>
              <a:t>cần</a:t>
            </a:r>
            <a:r>
              <a:rPr lang="en-US" i="0" dirty="0" smtClean="0"/>
              <a:t> </a:t>
            </a:r>
            <a:r>
              <a:rPr lang="en-US" i="0" dirty="0" err="1" smtClean="0"/>
              <a:t>phải</a:t>
            </a:r>
            <a:r>
              <a:rPr lang="en-US" i="0" dirty="0" smtClean="0"/>
              <a:t> </a:t>
            </a:r>
            <a:r>
              <a:rPr lang="en-US" i="0" dirty="0" err="1" smtClean="0"/>
              <a:t>có</a:t>
            </a:r>
            <a:r>
              <a:rPr lang="en-US" i="0" dirty="0" smtClean="0"/>
              <a:t> </a:t>
            </a:r>
            <a:r>
              <a:rPr lang="en-US" i="0" dirty="0" err="1" smtClean="0"/>
              <a:t>hàm</a:t>
            </a:r>
            <a:r>
              <a:rPr lang="en-US" i="0" dirty="0" smtClean="0"/>
              <a:t> </a:t>
            </a:r>
            <a:r>
              <a:rPr lang="en-US" i="0" dirty="0" err="1" smtClean="0"/>
              <a:t>ngược</a:t>
            </a:r>
            <a:r>
              <a:rPr lang="en-US" i="0" dirty="0" smtClean="0"/>
              <a:t> MGF</a:t>
            </a:r>
            <a:r>
              <a:rPr lang="en-US" i="0" baseline="30000" dirty="0" smtClean="0"/>
              <a:t>-1</a:t>
            </a:r>
          </a:p>
        </p:txBody>
      </p:sp>
      <p:pic>
        <p:nvPicPr>
          <p:cNvPr id="3074" name="Picture 2" descr="C:\Users\Pon\Desktop\1 - Co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" y="533400"/>
            <a:ext cx="9144000" cy="426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0184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Đô</a:t>
            </a:r>
            <a:r>
              <a:rPr lang="en-US" dirty="0" smtClean="0"/>
              <a:t>̣ an </a:t>
            </a:r>
            <a:r>
              <a:rPr lang="en-US" dirty="0" err="1" smtClean="0"/>
              <a:t>toàn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OAEP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txBody>
          <a:bodyPr/>
          <a:lstStyle/>
          <a:p>
            <a:endParaRPr lang="en-US" i="1" dirty="0" smtClean="0"/>
          </a:p>
          <a:p>
            <a:r>
              <a:rPr lang="en-US" i="1" dirty="0" smtClean="0"/>
              <a:t>S</a:t>
            </a:r>
            <a:r>
              <a:rPr lang="vi-VN" i="1" dirty="0" smtClean="0"/>
              <a:t>eed</a:t>
            </a:r>
            <a:r>
              <a:rPr lang="en-US" i="1" dirty="0" smtClean="0"/>
              <a:t>:</a:t>
            </a:r>
            <a:r>
              <a:rPr lang="vi-VN" dirty="0" smtClean="0"/>
              <a:t> </a:t>
            </a:r>
            <a:r>
              <a:rPr lang="en-US" dirty="0" err="1" smtClean="0"/>
              <a:t>Là</a:t>
            </a:r>
            <a:r>
              <a:rPr lang="vi-VN" dirty="0" smtClean="0"/>
              <a:t> </a:t>
            </a:r>
            <a:r>
              <a:rPr lang="vi-VN" dirty="0"/>
              <a:t>yếu tố mang tính ngẫu </a:t>
            </a:r>
            <a:r>
              <a:rPr lang="vi-VN" dirty="0" smtClean="0"/>
              <a:t>nhiên</a:t>
            </a:r>
            <a:r>
              <a:rPr lang="en-US" dirty="0" smtClean="0"/>
              <a:t>,</a:t>
            </a:r>
            <a:r>
              <a:rPr lang="vi-VN" dirty="0" smtClean="0"/>
              <a:t> </a:t>
            </a:r>
            <a:r>
              <a:rPr lang="vi-VN" dirty="0"/>
              <a:t>tại mỗi thời </a:t>
            </a:r>
            <a:r>
              <a:rPr lang="vi-VN" dirty="0" smtClean="0"/>
              <a:t>điểm</a:t>
            </a:r>
            <a:r>
              <a:rPr lang="en-US" dirty="0" smtClean="0"/>
              <a:t> </a:t>
            </a:r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hiện</a:t>
            </a:r>
            <a:r>
              <a:rPr lang="en-US" dirty="0" smtClean="0"/>
              <a:t> mã </a:t>
            </a:r>
            <a:r>
              <a:rPr lang="en-US" dirty="0" err="1" smtClean="0"/>
              <a:t>hóa</a:t>
            </a:r>
            <a:r>
              <a:rPr lang="vi-VN" dirty="0" smtClean="0"/>
              <a:t> </a:t>
            </a:r>
            <a:r>
              <a:rPr lang="en-US" i="1" dirty="0"/>
              <a:t>s</a:t>
            </a:r>
            <a:r>
              <a:rPr lang="vi-VN" i="1" dirty="0" smtClean="0"/>
              <a:t>eed</a:t>
            </a:r>
            <a:r>
              <a:rPr lang="vi-VN" dirty="0" smtClean="0"/>
              <a:t> sẽ</a:t>
            </a:r>
            <a:r>
              <a:rPr lang="en-US" dirty="0" smtClean="0"/>
              <a:t> là </a:t>
            </a:r>
            <a:r>
              <a:rPr lang="vi-VN" dirty="0" smtClean="0"/>
              <a:t>một </a:t>
            </a:r>
            <a:r>
              <a:rPr lang="vi-VN" dirty="0"/>
              <a:t>số khác nhau để thêm vào bản mã và được sử dụng cho quá trình chuyển đổi</a:t>
            </a:r>
            <a:r>
              <a:rPr lang="vi-VN" dirty="0" smtClean="0"/>
              <a:t>.</a:t>
            </a:r>
            <a:endParaRPr lang="en-US" dirty="0" smtClean="0"/>
          </a:p>
          <a:p>
            <a:pPr>
              <a:buFont typeface="Symbol"/>
              <a:buChar char="Þ"/>
            </a:pPr>
            <a:r>
              <a:rPr lang="en-US" dirty="0" smtClean="0"/>
              <a:t>V</a:t>
            </a:r>
            <a:r>
              <a:rPr lang="vi-VN" dirty="0" smtClean="0"/>
              <a:t>ới </a:t>
            </a:r>
            <a:r>
              <a:rPr lang="vi-VN" dirty="0"/>
              <a:t>một bản </a:t>
            </a:r>
            <a:r>
              <a:rPr lang="vi-VN" dirty="0" smtClean="0"/>
              <a:t>rõ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nhất</a:t>
            </a:r>
            <a:r>
              <a:rPr lang="vi-VN" dirty="0" smtClean="0"/>
              <a:t> </a:t>
            </a:r>
            <a:r>
              <a:rPr lang="vi-VN" dirty="0"/>
              <a:t>tại mỗi thời điểm mã hóa khác nhau sẽ cho ra một bản mã khác nhau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/>
              <a:t>Hàm mặt nạ MGF</a:t>
            </a:r>
            <a:r>
              <a:rPr lang="en-US" dirty="0"/>
              <a:t>1</a:t>
            </a:r>
            <a:r>
              <a:rPr lang="vi-VN" dirty="0"/>
              <a:t> được xây dựng dựa trên hàm băm </a:t>
            </a:r>
            <a:r>
              <a:rPr lang="vi-VN" dirty="0" smtClean="0"/>
              <a:t>nên nó sẽ có đầy đủ các tính chất của một hàm băm.</a:t>
            </a:r>
            <a:r>
              <a:rPr lang="vi-VN" dirty="0"/>
              <a:t> Ngoài ra, trong hàm MGF</a:t>
            </a:r>
            <a:r>
              <a:rPr lang="en-US" dirty="0"/>
              <a:t>1</a:t>
            </a:r>
            <a:r>
              <a:rPr lang="vi-VN" dirty="0"/>
              <a:t> có sử dụng thêm một yếu tố mang tính ngẫu nhiên</a:t>
            </a:r>
            <a:r>
              <a:rPr lang="vi-VN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=&gt; K</a:t>
            </a:r>
            <a:r>
              <a:rPr lang="vi-VN" dirty="0" smtClean="0"/>
              <a:t>hó </a:t>
            </a:r>
            <a:r>
              <a:rPr lang="vi-VN" dirty="0"/>
              <a:t>để có thể truy ngược lại bản rõ khi có bản </a:t>
            </a:r>
            <a:r>
              <a:rPr lang="vi-VN" dirty="0" smtClean="0"/>
              <a:t>mã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4748-1DEB-44AF-B15E-E702F197311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schemeClr val="tx2"/>
                </a:solidFill>
              </a:rPr>
              <a:t>Lược đồ chuyển đổi bản rõ OAEP cho hệ mật RSA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trình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phỏng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867400"/>
          </a:xfrm>
        </p:spPr>
        <p:txBody>
          <a:bodyPr/>
          <a:lstStyle/>
          <a:p>
            <a:r>
              <a:rPr lang="vi-VN" b="1" i="1" dirty="0"/>
              <a:t>I2OSP(x, xLen):</a:t>
            </a:r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Đầu</a:t>
            </a:r>
            <a:r>
              <a:rPr lang="en-US" dirty="0"/>
              <a:t> </a:t>
            </a:r>
            <a:r>
              <a:rPr lang="en-US" dirty="0" err="1"/>
              <a:t>vào</a:t>
            </a:r>
            <a:r>
              <a:rPr lang="en-US" dirty="0"/>
              <a:t>: </a:t>
            </a:r>
            <a:r>
              <a:rPr lang="en-US" dirty="0" smtClean="0"/>
              <a:t>x             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xLen</a:t>
            </a:r>
            <a:r>
              <a:rPr lang="en-US" dirty="0" smtClean="0"/>
              <a:t>       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octet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Đầu</a:t>
            </a:r>
            <a:r>
              <a:rPr lang="en-US" dirty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:   X             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octet có </a:t>
            </a:r>
            <a:r>
              <a:rPr lang="en-US" dirty="0" err="1"/>
              <a:t>đô</a:t>
            </a:r>
            <a:r>
              <a:rPr lang="en-US" dirty="0"/>
              <a:t>̣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xLen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/>
              <a:t>bước</a:t>
            </a:r>
            <a:r>
              <a:rPr lang="en-US" dirty="0"/>
              <a:t> </a:t>
            </a:r>
            <a:r>
              <a:rPr lang="en-US" dirty="0" err="1"/>
              <a:t>thực</a:t>
            </a:r>
            <a:r>
              <a:rPr lang="en-US" dirty="0"/>
              <a:t> </a:t>
            </a:r>
            <a:r>
              <a:rPr lang="en-US" dirty="0" err="1"/>
              <a:t>hiện</a:t>
            </a:r>
            <a:r>
              <a:rPr lang="en-US" dirty="0"/>
              <a:t>:</a:t>
            </a:r>
          </a:p>
          <a:p>
            <a:pPr marL="741363" lvl="0">
              <a:buFont typeface="Arial" pitchFamily="34" charset="0"/>
              <a:buChar char="•"/>
            </a:pPr>
            <a:r>
              <a:rPr lang="en-US" dirty="0"/>
              <a:t>If x&gt;= </a:t>
            </a:r>
            <a:r>
              <a:rPr lang="en-US" dirty="0" smtClean="0"/>
              <a:t>256</a:t>
            </a:r>
            <a:r>
              <a:rPr lang="en-US" baseline="30000" dirty="0" smtClean="0"/>
              <a:t>xLen</a:t>
            </a:r>
            <a:r>
              <a:rPr lang="en-US" dirty="0" smtClean="0"/>
              <a:t> :  </a:t>
            </a:r>
            <a:r>
              <a:rPr lang="en-US" dirty="0"/>
              <a:t>Print “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nguyên</a:t>
            </a:r>
            <a:r>
              <a:rPr lang="en-US" dirty="0"/>
              <a:t> quá </a:t>
            </a:r>
            <a:r>
              <a:rPr lang="en-US" dirty="0" err="1"/>
              <a:t>lớn</a:t>
            </a:r>
            <a:r>
              <a:rPr lang="en-US" dirty="0"/>
              <a:t>”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dừng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trình</a:t>
            </a:r>
            <a:r>
              <a:rPr lang="en-US" dirty="0" smtClean="0"/>
              <a:t>.</a:t>
            </a:r>
            <a:endParaRPr lang="en-US" dirty="0"/>
          </a:p>
          <a:p>
            <a:pPr marL="741363">
              <a:buFont typeface="Arial" pitchFamily="34" charset="0"/>
              <a:buChar char="•"/>
            </a:pPr>
            <a:r>
              <a:rPr lang="en-US" dirty="0"/>
              <a:t>x = x</a:t>
            </a:r>
            <a:r>
              <a:rPr lang="en-US" baseline="-25000" dirty="0"/>
              <a:t>xLen-1</a:t>
            </a:r>
            <a:r>
              <a:rPr lang="en-US" dirty="0"/>
              <a:t> 256</a:t>
            </a:r>
            <a:r>
              <a:rPr lang="en-US" baseline="30000" dirty="0"/>
              <a:t>xLen-1</a:t>
            </a:r>
            <a:r>
              <a:rPr lang="en-US" dirty="0"/>
              <a:t> + x</a:t>
            </a:r>
            <a:r>
              <a:rPr lang="en-US" baseline="-25000" dirty="0"/>
              <a:t>xLen-2</a:t>
            </a:r>
            <a:r>
              <a:rPr lang="en-US" dirty="0"/>
              <a:t> 256</a:t>
            </a:r>
            <a:r>
              <a:rPr lang="en-US" baseline="30000" dirty="0"/>
              <a:t>xLen-2</a:t>
            </a:r>
            <a:r>
              <a:rPr lang="en-US" dirty="0"/>
              <a:t>  + ……+ x</a:t>
            </a:r>
            <a:r>
              <a:rPr lang="en-US" baseline="-25000" dirty="0"/>
              <a:t>1</a:t>
            </a:r>
            <a:r>
              <a:rPr lang="en-US" dirty="0"/>
              <a:t> 256 + </a:t>
            </a:r>
            <a:r>
              <a:rPr lang="en-US" dirty="0" smtClean="0"/>
              <a:t>x</a:t>
            </a:r>
            <a:r>
              <a:rPr lang="en-US" baseline="-25000" dirty="0" smtClean="0"/>
              <a:t>0,</a:t>
            </a:r>
            <a:r>
              <a:rPr lang="en-US" dirty="0" smtClean="0"/>
              <a:t> </a:t>
            </a:r>
            <a:r>
              <a:rPr lang="en-US" dirty="0" err="1" smtClean="0"/>
              <a:t>với</a:t>
            </a:r>
            <a:r>
              <a:rPr lang="en-US" dirty="0" smtClean="0"/>
              <a:t> </a:t>
            </a:r>
            <a:r>
              <a:rPr lang="en-US" dirty="0" err="1"/>
              <a:t>điều</a:t>
            </a:r>
            <a:r>
              <a:rPr lang="en-US" dirty="0"/>
              <a:t> </a:t>
            </a:r>
            <a:r>
              <a:rPr lang="en-US" dirty="0" err="1"/>
              <a:t>kiện</a:t>
            </a:r>
            <a:r>
              <a:rPr lang="en-US" dirty="0"/>
              <a:t> 0 ≤ x</a:t>
            </a:r>
            <a:r>
              <a:rPr lang="en-US" baseline="-25000" dirty="0"/>
              <a:t>i</a:t>
            </a:r>
            <a:r>
              <a:rPr lang="en-US" dirty="0"/>
              <a:t>&lt; 256</a:t>
            </a:r>
          </a:p>
          <a:p>
            <a:pPr marL="741363" lvl="0">
              <a:buFont typeface="Arial" pitchFamily="34" charset="0"/>
              <a:buChar char="•"/>
            </a:pPr>
            <a:r>
              <a:rPr lang="en-US" dirty="0" err="1"/>
              <a:t>Mỗi</a:t>
            </a:r>
            <a:r>
              <a:rPr lang="en-US" dirty="0"/>
              <a:t> octet Xi </a:t>
            </a:r>
            <a:r>
              <a:rPr lang="en-US" dirty="0" err="1"/>
              <a:t>biểu</a:t>
            </a:r>
            <a:r>
              <a:rPr lang="en-US" dirty="0"/>
              <a:t> </a:t>
            </a:r>
            <a:r>
              <a:rPr lang="en-US" dirty="0" err="1"/>
              <a:t>diễn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/>
              <a:t>trị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xLen</a:t>
            </a:r>
            <a:r>
              <a:rPr lang="en-US" baseline="-25000" dirty="0" smtClean="0"/>
              <a:t>-i  </a:t>
            </a:r>
            <a:r>
              <a:rPr lang="en-US" dirty="0" err="1" smtClean="0"/>
              <a:t>với</a:t>
            </a:r>
            <a:r>
              <a:rPr lang="en-US" dirty="0" smtClean="0"/>
              <a:t> </a:t>
            </a:r>
            <a:r>
              <a:rPr lang="en-US" dirty="0" err="1"/>
              <a:t>điều</a:t>
            </a:r>
            <a:r>
              <a:rPr lang="en-US" dirty="0"/>
              <a:t> </a:t>
            </a:r>
            <a:r>
              <a:rPr lang="en-US" dirty="0" err="1"/>
              <a:t>kiện</a:t>
            </a:r>
            <a:r>
              <a:rPr lang="en-US" dirty="0"/>
              <a:t> </a:t>
            </a:r>
            <a:r>
              <a:rPr lang="en-US" dirty="0" smtClean="0"/>
              <a:t>1</a:t>
            </a:r>
            <a:r>
              <a:rPr lang="en-US" dirty="0"/>
              <a:t>≤ i ≤ </a:t>
            </a:r>
            <a:r>
              <a:rPr lang="en-US" dirty="0" err="1"/>
              <a:t>xLen</a:t>
            </a:r>
            <a:r>
              <a:rPr lang="en-US" dirty="0"/>
              <a:t>. Ta có </a:t>
            </a:r>
            <a:r>
              <a:rPr lang="en-US" dirty="0" err="1"/>
              <a:t>chuỗi</a:t>
            </a:r>
            <a:r>
              <a:rPr lang="en-US" dirty="0"/>
              <a:t> octet </a:t>
            </a:r>
            <a:r>
              <a:rPr lang="en-US" dirty="0" err="1"/>
              <a:t>đầu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algn="ctr">
              <a:buNone/>
            </a:pPr>
            <a:r>
              <a:rPr lang="en-US" dirty="0"/>
              <a:t>X = X1X2…</a:t>
            </a:r>
            <a:r>
              <a:rPr lang="en-US" dirty="0" err="1"/>
              <a:t>X­</a:t>
            </a:r>
            <a:r>
              <a:rPr lang="en-US" baseline="-25000" dirty="0" err="1"/>
              <a:t>xLen</a:t>
            </a:r>
            <a:endParaRPr lang="en-US" dirty="0"/>
          </a:p>
          <a:p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4748-1DEB-44AF-B15E-E702F197311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Lược đồ chuyển đổi bản rõ OAEP cho hệ mật RSA</a:t>
            </a:r>
            <a:endParaRPr lang="en-US"/>
          </a:p>
        </p:txBody>
      </p:sp>
      <p:pic>
        <p:nvPicPr>
          <p:cNvPr id="2050" name="Picture 2" descr="C:\Users\Pon\Desktop\is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6" y="762000"/>
            <a:ext cx="9117724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trình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phỏng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638800"/>
          </a:xfrm>
        </p:spPr>
        <p:txBody>
          <a:bodyPr/>
          <a:lstStyle/>
          <a:p>
            <a:r>
              <a:rPr lang="vi-VN" b="1" i="1" dirty="0"/>
              <a:t>OS2IP(X</a:t>
            </a:r>
            <a:r>
              <a:rPr lang="vi-VN" b="1" i="1" dirty="0" smtClean="0"/>
              <a:t>):</a:t>
            </a:r>
            <a:endParaRPr lang="en-US" b="1" baseline="-25000" dirty="0"/>
          </a:p>
          <a:p>
            <a:pPr>
              <a:buFont typeface="Arial" pitchFamily="34" charset="0"/>
              <a:buChar char="•"/>
            </a:pPr>
            <a:r>
              <a:rPr lang="vi-VN" dirty="0"/>
              <a:t>Đầu vào:    X             chuỗi octet cần chuyển.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vi-VN" dirty="0"/>
              <a:t>Đầu ra:    </a:t>
            </a:r>
            <a:r>
              <a:rPr lang="en-US" dirty="0"/>
              <a:t>   </a:t>
            </a:r>
            <a:r>
              <a:rPr lang="vi-VN" dirty="0"/>
              <a:t>x              số nguyên không âm tương ứng.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vi-VN" dirty="0"/>
              <a:t>Các bước thực hiện:</a:t>
            </a:r>
            <a:endParaRPr lang="en-US" dirty="0"/>
          </a:p>
          <a:p>
            <a:pPr marL="800100" lvl="0">
              <a:buFont typeface="Arial" pitchFamily="34" charset="0"/>
              <a:buChar char="•"/>
            </a:pPr>
            <a:r>
              <a:rPr lang="en-US" dirty="0"/>
              <a:t>Có </a:t>
            </a:r>
            <a:r>
              <a:rPr lang="vi-VN" dirty="0"/>
              <a:t>X1X2…Xn là chuỗi octet của X và đặt x</a:t>
            </a:r>
            <a:r>
              <a:rPr lang="en-US" baseline="-25000" dirty="0" err="1"/>
              <a:t>xLen</a:t>
            </a:r>
            <a:r>
              <a:rPr lang="en-US" baseline="-25000" dirty="0"/>
              <a:t>-i</a:t>
            </a:r>
            <a:r>
              <a:rPr lang="vi-VN" dirty="0"/>
              <a:t> là giá trị nguyên của Xi  với điều kiện 1 ≤ i ≤ xLen.</a:t>
            </a:r>
            <a:endParaRPr lang="en-US" dirty="0"/>
          </a:p>
          <a:p>
            <a:pPr marL="800100" lvl="0">
              <a:buFont typeface="Arial" pitchFamily="34" charset="0"/>
              <a:buChar char="•"/>
            </a:pPr>
            <a:r>
              <a:rPr lang="vi-VN" dirty="0"/>
              <a:t>Đặt x = x</a:t>
            </a:r>
            <a:r>
              <a:rPr lang="en-US" baseline="-25000" dirty="0"/>
              <a:t>xLen-1</a:t>
            </a:r>
            <a:r>
              <a:rPr lang="vi-VN" dirty="0"/>
              <a:t> 256</a:t>
            </a:r>
            <a:r>
              <a:rPr lang="en-US" baseline="30000" dirty="0"/>
              <a:t>xLen-1</a:t>
            </a:r>
            <a:r>
              <a:rPr lang="vi-VN" dirty="0"/>
              <a:t>+ x</a:t>
            </a:r>
            <a:r>
              <a:rPr lang="en-US" baseline="-25000" dirty="0"/>
              <a:t>xLen-2</a:t>
            </a:r>
            <a:r>
              <a:rPr lang="vi-VN" dirty="0"/>
              <a:t> 256</a:t>
            </a:r>
            <a:r>
              <a:rPr lang="en-US" baseline="30000" dirty="0"/>
              <a:t>xLen-2</a:t>
            </a:r>
            <a:r>
              <a:rPr lang="vi-VN" dirty="0"/>
              <a:t> + ……+ x</a:t>
            </a:r>
            <a:r>
              <a:rPr lang="en-US" baseline="-25000" dirty="0"/>
              <a:t>1</a:t>
            </a:r>
            <a:r>
              <a:rPr lang="vi-VN" dirty="0"/>
              <a:t> 256 + x</a:t>
            </a:r>
            <a:r>
              <a:rPr lang="en-US" baseline="-25000" dirty="0" smtClean="0"/>
              <a:t>0</a:t>
            </a:r>
            <a:endParaRPr lang="en-US" dirty="0" smtClean="0"/>
          </a:p>
          <a:p>
            <a:r>
              <a:rPr lang="en-US" b="1" i="1" dirty="0" smtClean="0"/>
              <a:t>Hash(L)</a:t>
            </a:r>
          </a:p>
          <a:p>
            <a:pPr>
              <a:buFont typeface="Arial" pitchFamily="34" charset="0"/>
              <a:buChar char="•"/>
            </a:pPr>
            <a:r>
              <a:rPr lang="vi-VN" dirty="0"/>
              <a:t>Đầu vào:    </a:t>
            </a:r>
            <a:r>
              <a:rPr lang="en-US" dirty="0" smtClean="0"/>
              <a:t>L: 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,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		</a:t>
            </a:r>
            <a:r>
              <a:rPr lang="en-US" dirty="0" err="1" smtClean="0"/>
              <a:t>rỗng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vi-VN" dirty="0"/>
              <a:t>Đầu ra</a:t>
            </a:r>
            <a:r>
              <a:rPr lang="vi-VN" dirty="0" smtClean="0"/>
              <a:t>:</a:t>
            </a:r>
            <a:r>
              <a:rPr lang="en-US" dirty="0" smtClean="0"/>
              <a:t>	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		</a:t>
            </a:r>
            <a:r>
              <a:rPr lang="en-US" dirty="0" err="1" smtClean="0"/>
              <a:t>băm</a:t>
            </a:r>
            <a:r>
              <a:rPr lang="en-US" dirty="0" smtClean="0"/>
              <a:t>(160 bit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SHA-1)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4748-1DEB-44AF-B15E-E702F197311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Lược đồ chuyển đổi bản rõ OAEP cho hệ mật RSA</a:t>
            </a:r>
            <a:endParaRPr lang="en-US"/>
          </a:p>
        </p:txBody>
      </p:sp>
      <p:pic>
        <p:nvPicPr>
          <p:cNvPr id="1027" name="Picture 3" descr="C:\Users\Pon\Desktop\o2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2171"/>
            <a:ext cx="8229600" cy="330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on\Desktop\o2i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88974"/>
            <a:ext cx="5791200" cy="279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trình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phỏng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txBody>
          <a:bodyPr/>
          <a:lstStyle/>
          <a:p>
            <a:r>
              <a:rPr lang="vi-VN" i="1" dirty="0"/>
              <a:t>MGF</a:t>
            </a:r>
            <a:r>
              <a:rPr lang="en-US" i="1" dirty="0"/>
              <a:t>1</a:t>
            </a:r>
            <a:r>
              <a:rPr lang="vi-VN" i="1" dirty="0"/>
              <a:t> (mgfSeed, maskLen):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vi-VN" sz="2400" dirty="0"/>
              <a:t>Đầu vào:    </a:t>
            </a:r>
            <a:r>
              <a:rPr lang="vi-VN" sz="2400" dirty="0" smtClean="0"/>
              <a:t>mgfSeed        </a:t>
            </a:r>
            <a:r>
              <a:rPr lang="vi-VN" sz="2400" dirty="0"/>
              <a:t>mầm sinh của mặt nạ.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</a:t>
            </a:r>
            <a:r>
              <a:rPr lang="vi-VN" sz="2400" dirty="0" smtClean="0"/>
              <a:t>maskLen        </a:t>
            </a:r>
            <a:r>
              <a:rPr lang="vi-VN" sz="2400" dirty="0"/>
              <a:t>chiều dài octet dự kiến của mặt nạ. 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vi-VN" sz="2400" dirty="0"/>
              <a:t>Đầu ra:      </a:t>
            </a:r>
            <a:r>
              <a:rPr lang="en-US" sz="2400" dirty="0" smtClean="0"/>
              <a:t> </a:t>
            </a:r>
            <a:r>
              <a:rPr lang="vi-VN" sz="2400" dirty="0" smtClean="0"/>
              <a:t>mask              </a:t>
            </a:r>
            <a:r>
              <a:rPr lang="vi-VN" sz="2400" dirty="0"/>
              <a:t>một chuỗi octet có độ dài là </a:t>
            </a:r>
            <a:r>
              <a:rPr lang="vi-VN" sz="2400" i="1" dirty="0"/>
              <a:t>maskLen</a:t>
            </a:r>
            <a:r>
              <a:rPr lang="vi-VN" sz="2400" dirty="0" smtClean="0"/>
              <a:t>.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vi-VN" sz="2400" dirty="0"/>
              <a:t>Các bước thực hiện:</a:t>
            </a:r>
            <a:endParaRPr lang="en-US" sz="2400" dirty="0"/>
          </a:p>
          <a:p>
            <a:pPr marL="858838" lvl="0">
              <a:buFont typeface="Arial" pitchFamily="34" charset="0"/>
              <a:buChar char="•"/>
            </a:pPr>
            <a:r>
              <a:rPr lang="vi-VN" sz="2400" dirty="0" smtClean="0"/>
              <a:t>If </a:t>
            </a:r>
            <a:r>
              <a:rPr lang="vi-VN" sz="2400" dirty="0"/>
              <a:t>maskLen &gt; 2</a:t>
            </a:r>
            <a:r>
              <a:rPr lang="en-US" sz="2400" baseline="30000" dirty="0"/>
              <a:t>32</a:t>
            </a:r>
            <a:r>
              <a:rPr lang="vi-VN" sz="2400" dirty="0"/>
              <a:t> </a:t>
            </a:r>
            <a:r>
              <a:rPr lang="vi-VN" sz="2400" dirty="0" smtClean="0"/>
              <a:t>hLe</a:t>
            </a:r>
            <a:r>
              <a:rPr lang="en-US" sz="2400" dirty="0" smtClean="0"/>
              <a:t>n:</a:t>
            </a:r>
            <a:r>
              <a:rPr lang="vi-VN" sz="2400" dirty="0" smtClean="0"/>
              <a:t> </a:t>
            </a:r>
            <a:r>
              <a:rPr lang="vi-VN" sz="2400" dirty="0"/>
              <a:t>Print “Mặt nạ quá dài” và </a:t>
            </a:r>
            <a:r>
              <a:rPr lang="en-US" sz="2400" dirty="0" smtClean="0"/>
              <a:t>stop.</a:t>
            </a:r>
            <a:endParaRPr lang="en-US" sz="2400" dirty="0"/>
          </a:p>
          <a:p>
            <a:pPr marL="858838" lvl="0">
              <a:buFont typeface="Arial" pitchFamily="34" charset="0"/>
              <a:buChar char="•"/>
            </a:pPr>
            <a:r>
              <a:rPr lang="vi-VN" sz="2400" dirty="0"/>
              <a:t>Đặt T là một chuỗi octet rỗng.</a:t>
            </a:r>
            <a:endParaRPr lang="en-US" sz="2400" dirty="0"/>
          </a:p>
          <a:p>
            <a:pPr marL="858838" lvl="0">
              <a:buFont typeface="Arial" pitchFamily="34" charset="0"/>
              <a:buChar char="•"/>
            </a:pPr>
            <a:r>
              <a:rPr lang="vi-VN" sz="2400" dirty="0"/>
              <a:t>For </a:t>
            </a:r>
            <a:r>
              <a:rPr lang="vi-VN" sz="2400" i="1" dirty="0"/>
              <a:t>counter</a:t>
            </a:r>
            <a:r>
              <a:rPr lang="vi-VN" sz="2400" dirty="0"/>
              <a:t> from 0 to ⌈maskLen/hLen⌉ - 1:</a:t>
            </a:r>
            <a:endParaRPr lang="en-US" sz="2400" dirty="0"/>
          </a:p>
          <a:p>
            <a:pPr marL="1374775" lvl="0">
              <a:buFont typeface="Arial" pitchFamily="34" charset="0"/>
              <a:buChar char="•"/>
            </a:pPr>
            <a:r>
              <a:rPr lang="vi-VN" sz="2400" dirty="0"/>
              <a:t>Chuyển </a:t>
            </a:r>
            <a:r>
              <a:rPr lang="vi-VN" sz="2400" i="1" dirty="0"/>
              <a:t>counter</a:t>
            </a:r>
            <a:r>
              <a:rPr lang="vi-VN" sz="2400" dirty="0"/>
              <a:t> thành một chuỗi octet C có độ dài là 4 octet. </a:t>
            </a:r>
            <a:endParaRPr lang="en-US" sz="2400" dirty="0"/>
          </a:p>
          <a:p>
            <a:pPr marL="1374775" algn="ctr">
              <a:buNone/>
            </a:pPr>
            <a:r>
              <a:rPr lang="en-US" sz="2400" dirty="0"/>
              <a:t>C = I2OSP (</a:t>
            </a:r>
            <a:r>
              <a:rPr lang="en-US" sz="2400" i="1" dirty="0"/>
              <a:t>counter</a:t>
            </a:r>
            <a:r>
              <a:rPr lang="en-US" sz="2400" dirty="0"/>
              <a:t>, 4)</a:t>
            </a:r>
          </a:p>
          <a:p>
            <a:pPr marL="1374775" lvl="0">
              <a:buFont typeface="Arial" pitchFamily="34" charset="0"/>
              <a:buChar char="•"/>
            </a:pPr>
            <a:r>
              <a:rPr lang="vi-VN" sz="2400" dirty="0"/>
              <a:t>Nối chuỗi T với hàm Hash của mầm sinh mgfSeed và C.</a:t>
            </a:r>
            <a:endParaRPr lang="en-US" sz="2400" dirty="0"/>
          </a:p>
          <a:p>
            <a:pPr marL="1374775" algn="ctr">
              <a:buNone/>
            </a:pPr>
            <a:r>
              <a:rPr lang="en-US" sz="2400" dirty="0"/>
              <a:t>T = T || Hash (</a:t>
            </a:r>
            <a:r>
              <a:rPr lang="en-US" sz="2400" dirty="0" err="1"/>
              <a:t>mgfSeed</a:t>
            </a:r>
            <a:r>
              <a:rPr lang="en-US" sz="2400" dirty="0"/>
              <a:t> ||C)</a:t>
            </a:r>
          </a:p>
          <a:p>
            <a:pPr marL="858838">
              <a:buFont typeface="Arial" pitchFamily="34" charset="0"/>
              <a:buChar char="•"/>
            </a:pPr>
            <a:r>
              <a:rPr lang="vi-VN" sz="2400" dirty="0"/>
              <a:t>Cho ra chuỗi octet đầu của T với độ dài là maskLen, đó là mask.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4748-1DEB-44AF-B15E-E702F197311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Lược đồ chuyển đổi bản rõ OAEP cho hệ mật RSA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trình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phỏng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txBody>
          <a:bodyPr/>
          <a:lstStyle/>
          <a:p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endParaRPr lang="en-US" sz="2400" dirty="0" smtClean="0"/>
          </a:p>
          <a:p>
            <a:pPr lvl="1"/>
            <a:r>
              <a:rPr lang="en-US" sz="2200" dirty="0" err="1" smtClean="0"/>
              <a:t>Chuyển</a:t>
            </a:r>
            <a:r>
              <a:rPr lang="en-US" sz="2200" dirty="0" smtClean="0"/>
              <a:t> </a:t>
            </a:r>
            <a:r>
              <a:rPr lang="en-US" sz="2200" dirty="0" err="1" smtClean="0"/>
              <a:t>đổi</a:t>
            </a:r>
            <a:r>
              <a:rPr lang="en-US" sz="2200" dirty="0" smtClean="0"/>
              <a:t> </a:t>
            </a:r>
            <a:r>
              <a:rPr lang="en-US" sz="2200" dirty="0" err="1" smtClean="0"/>
              <a:t>bản</a:t>
            </a:r>
            <a:r>
              <a:rPr lang="en-US" sz="2200" dirty="0" smtClean="0"/>
              <a:t> </a:t>
            </a:r>
            <a:r>
              <a:rPr lang="en-US" sz="2200" dirty="0" err="1" smtClean="0"/>
              <a:t>rõ</a:t>
            </a:r>
            <a:r>
              <a:rPr lang="en-US" sz="2200" dirty="0" smtClean="0"/>
              <a:t> OAEP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4748-1DEB-44AF-B15E-E702F197311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Lược đồ chuyển đổi bản rõ OAEP cho hệ mật RSA</a:t>
            </a:r>
            <a:endParaRPr lang="en-US"/>
          </a:p>
        </p:txBody>
      </p:sp>
      <p:pic>
        <p:nvPicPr>
          <p:cNvPr id="6" name="Picture 5" descr="C:\Users\Pon\Desktop\Mat ma nang cao\Demonstration\demoOAEP_full\picture_demo\picture_demoEncod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534399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93751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trình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phỏng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txBody>
          <a:bodyPr/>
          <a:lstStyle/>
          <a:p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endParaRPr lang="en-US" sz="2400" dirty="0" smtClean="0"/>
          </a:p>
          <a:p>
            <a:pPr lvl="1"/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chuyển</a:t>
            </a:r>
            <a:r>
              <a:rPr lang="en-US" sz="2200" dirty="0" smtClean="0"/>
              <a:t> </a:t>
            </a:r>
            <a:r>
              <a:rPr lang="en-US" sz="2200" dirty="0" err="1" smtClean="0"/>
              <a:t>đổi</a:t>
            </a:r>
            <a:r>
              <a:rPr lang="en-US" sz="2200" dirty="0" smtClean="0"/>
              <a:t> </a:t>
            </a:r>
            <a:r>
              <a:rPr lang="en-US" sz="2200" dirty="0" err="1" smtClean="0"/>
              <a:t>bản</a:t>
            </a:r>
            <a:r>
              <a:rPr lang="en-US" sz="2200" dirty="0" smtClean="0"/>
              <a:t> </a:t>
            </a:r>
            <a:r>
              <a:rPr lang="en-US" sz="2200" dirty="0" err="1" smtClean="0"/>
              <a:t>mã</a:t>
            </a:r>
            <a:r>
              <a:rPr lang="en-US" sz="2200" dirty="0" smtClean="0"/>
              <a:t> OAEP</a:t>
            </a:r>
          </a:p>
          <a:p>
            <a:pPr lvl="1"/>
            <a:endParaRPr lang="en-US" sz="22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4748-1DEB-44AF-B15E-E702F197311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Lược đồ chuyển đổi bản rõ OAEP cho hệ mật RSA</a:t>
            </a:r>
            <a:endParaRPr lang="en-US"/>
          </a:p>
        </p:txBody>
      </p:sp>
      <p:pic>
        <p:nvPicPr>
          <p:cNvPr id="7" name="Picture 6" descr="C:\Users\Pon\Desktop\Mat ma nang cao\Demonstration\demoOAEP_full\picture_demo\picture_demoDecod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534400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45530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Tổng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638800"/>
          </a:xfrm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:</a:t>
            </a:r>
          </a:p>
          <a:p>
            <a:pPr marL="858838" lvl="0">
              <a:buFont typeface="Arial" pitchFamily="34" charset="0"/>
              <a:buChar char="•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RSA.</a:t>
            </a:r>
          </a:p>
          <a:p>
            <a:pPr marL="858838" lvl="0">
              <a:buFont typeface="Arial" pitchFamily="34" charset="0"/>
              <a:buChar char="•"/>
            </a:pPr>
            <a:r>
              <a:rPr lang="en-US" dirty="0" err="1" smtClean="0"/>
              <a:t>Đọc</a:t>
            </a:r>
            <a:r>
              <a:rPr lang="en-US" dirty="0" smtClean="0"/>
              <a:t>,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 smtClean="0"/>
              <a:t>đồ</a:t>
            </a:r>
            <a:r>
              <a:rPr lang="en-US" dirty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OAEP</a:t>
            </a:r>
            <a:r>
              <a:rPr lang="en-US" dirty="0"/>
              <a:t>.</a:t>
            </a:r>
          </a:p>
          <a:p>
            <a:pPr marL="858838" lvl="0">
              <a:buFont typeface="Arial" pitchFamily="34" charset="0"/>
              <a:buChar char="•"/>
            </a:pP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OAEP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.</a:t>
            </a:r>
            <a:endParaRPr lang="en-US" dirty="0"/>
          </a:p>
          <a:p>
            <a:pPr marL="858838" lvl="0">
              <a:buFont typeface="Arial" pitchFamily="34" charset="0"/>
              <a:buChar char="•"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OAEP.</a:t>
            </a:r>
          </a:p>
          <a:p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:</a:t>
            </a:r>
          </a:p>
          <a:p>
            <a:pPr marL="858838" lvl="0">
              <a:buFont typeface="Arial" pitchFamily="34" charset="0"/>
              <a:buChar char="•"/>
            </a:pP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được</a:t>
            </a:r>
            <a:r>
              <a:rPr lang="en-US" dirty="0"/>
              <a:t> </a:t>
            </a:r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/>
              <a:t>đồ</a:t>
            </a:r>
            <a:r>
              <a:rPr lang="en-US" dirty="0"/>
              <a:t> OAEP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PKCS</a:t>
            </a:r>
            <a:r>
              <a:rPr lang="en-US" dirty="0" smtClean="0"/>
              <a:t>.</a:t>
            </a:r>
          </a:p>
          <a:p>
            <a:pPr marL="858838" lvl="0">
              <a:buFont typeface="Arial" pitchFamily="34" charset="0"/>
              <a:buChar char="•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smtClean="0"/>
              <a:t>họa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4748-1DEB-44AF-B15E-E702F197311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Lược đồ chuyển đổi bản rõ OAEP cho hệ mật RSA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752600"/>
            <a:ext cx="8839200" cy="1511301"/>
          </a:xfrm>
        </p:spPr>
        <p:txBody>
          <a:bodyPr/>
          <a:lstStyle/>
          <a:p>
            <a:pPr algn="ctr"/>
            <a:r>
              <a:rPr lang="en-US" sz="5400" b="1" dirty="0" err="1" smtClean="0">
                <a:solidFill>
                  <a:srgbClr val="002060"/>
                </a:solidFill>
              </a:rPr>
              <a:t>Cảm</a:t>
            </a:r>
            <a:r>
              <a:rPr lang="en-US" sz="5400" b="1" dirty="0" smtClean="0">
                <a:solidFill>
                  <a:srgbClr val="002060"/>
                </a:solidFill>
              </a:rPr>
              <a:t> </a:t>
            </a:r>
            <a:r>
              <a:rPr lang="en-US" sz="5400" b="1" dirty="0" err="1" smtClean="0">
                <a:solidFill>
                  <a:srgbClr val="002060"/>
                </a:solidFill>
              </a:rPr>
              <a:t>ơn</a:t>
            </a:r>
            <a:r>
              <a:rPr lang="en-US" sz="5400" b="1" dirty="0" smtClean="0">
                <a:solidFill>
                  <a:srgbClr val="002060"/>
                </a:solidFill>
              </a:rPr>
              <a:t> </a:t>
            </a:r>
            <a:r>
              <a:rPr lang="en-US" sz="5400" b="1" dirty="0" err="1" smtClean="0">
                <a:solidFill>
                  <a:srgbClr val="002060"/>
                </a:solidFill>
              </a:rPr>
              <a:t>thầy</a:t>
            </a:r>
            <a:r>
              <a:rPr lang="en-US" sz="5400" b="1" dirty="0" smtClean="0">
                <a:solidFill>
                  <a:srgbClr val="002060"/>
                </a:solidFill>
              </a:rPr>
              <a:t> </a:t>
            </a:r>
            <a:r>
              <a:rPr lang="en-US" sz="5400" b="1" dirty="0" err="1" smtClean="0">
                <a:solidFill>
                  <a:srgbClr val="002060"/>
                </a:solidFill>
              </a:rPr>
              <a:t>và</a:t>
            </a:r>
            <a:r>
              <a:rPr lang="en-US" sz="5400" b="1" dirty="0" smtClean="0">
                <a:solidFill>
                  <a:srgbClr val="002060"/>
                </a:solidFill>
              </a:rPr>
              <a:t> </a:t>
            </a:r>
            <a:r>
              <a:rPr lang="en-US" sz="5400" b="1" dirty="0" err="1" smtClean="0">
                <a:solidFill>
                  <a:srgbClr val="002060"/>
                </a:solidFill>
              </a:rPr>
              <a:t>các</a:t>
            </a:r>
            <a:r>
              <a:rPr lang="en-US" sz="5400" b="1" dirty="0" smtClean="0">
                <a:solidFill>
                  <a:srgbClr val="002060"/>
                </a:solidFill>
              </a:rPr>
              <a:t> </a:t>
            </a:r>
            <a:r>
              <a:rPr lang="en-US" sz="5400" b="1" dirty="0" err="1" smtClean="0">
                <a:solidFill>
                  <a:srgbClr val="002060"/>
                </a:solidFill>
              </a:rPr>
              <a:t>bạn</a:t>
            </a:r>
            <a:r>
              <a:rPr lang="en-US" sz="5400" b="1" dirty="0" smtClean="0">
                <a:solidFill>
                  <a:srgbClr val="002060"/>
                </a:solidFill>
              </a:rPr>
              <a:t> </a:t>
            </a:r>
            <a:r>
              <a:rPr lang="en-US" sz="5400" b="1" dirty="0" err="1" smtClean="0">
                <a:solidFill>
                  <a:srgbClr val="002060"/>
                </a:solidFill>
              </a:rPr>
              <a:t>đã</a:t>
            </a:r>
            <a:r>
              <a:rPr lang="en-US" sz="5400" b="1" dirty="0" smtClean="0">
                <a:solidFill>
                  <a:srgbClr val="002060"/>
                </a:solidFill>
              </a:rPr>
              <a:t> </a:t>
            </a:r>
            <a:r>
              <a:rPr lang="en-US" sz="5400" b="1" dirty="0" err="1" smtClean="0">
                <a:solidFill>
                  <a:srgbClr val="002060"/>
                </a:solidFill>
              </a:rPr>
              <a:t>chú</a:t>
            </a:r>
            <a:r>
              <a:rPr lang="en-US" sz="5400" b="1" dirty="0" smtClean="0">
                <a:solidFill>
                  <a:srgbClr val="002060"/>
                </a:solidFill>
              </a:rPr>
              <a:t> ý </a:t>
            </a:r>
            <a:r>
              <a:rPr lang="en-US" sz="5400" b="1" dirty="0" err="1" smtClean="0">
                <a:solidFill>
                  <a:srgbClr val="002060"/>
                </a:solidFill>
              </a:rPr>
              <a:t>lắng</a:t>
            </a:r>
            <a:r>
              <a:rPr lang="en-US" sz="5400" b="1" dirty="0" smtClean="0">
                <a:solidFill>
                  <a:srgbClr val="002060"/>
                </a:solidFill>
              </a:rPr>
              <a:t> </a:t>
            </a:r>
            <a:r>
              <a:rPr lang="en-US" sz="5400" b="1" dirty="0" err="1" smtClean="0">
                <a:solidFill>
                  <a:srgbClr val="002060"/>
                </a:solidFill>
              </a:rPr>
              <a:t>nghe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BFDB-0DC7-4E2F-92C7-42005C8515DE}" type="slidenum">
              <a:rPr lang="en-US" smtClean="0">
                <a:solidFill>
                  <a:schemeClr val="tx2"/>
                </a:solidFill>
              </a:rPr>
              <a:pPr/>
              <a:t>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>
                <a:solidFill>
                  <a:schemeClr val="tx2"/>
                </a:solidFill>
              </a:rPr>
              <a:t>Lược đồ chuyển đổi bản rõ OAEP cho hệ mật RSA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762000"/>
          </a:xfrm>
        </p:spPr>
        <p:txBody>
          <a:bodyPr/>
          <a:lstStyle/>
          <a:p>
            <a:r>
              <a:rPr lang="en-US" dirty="0" err="1" smtClean="0"/>
              <a:t>Nội</a:t>
            </a:r>
            <a:r>
              <a:rPr lang="en-US" dirty="0" smtClean="0"/>
              <a:t> dung </a:t>
            </a:r>
            <a:r>
              <a:rPr lang="en-US" dirty="0" err="1" smtClean="0"/>
              <a:t>chính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63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Tổng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vê</a:t>
            </a:r>
            <a:r>
              <a:rPr lang="en-US" dirty="0" smtClean="0"/>
              <a:t>̀ OAEP</a:t>
            </a:r>
          </a:p>
          <a:p>
            <a:pPr marL="1370013" indent="-514350">
              <a:buFont typeface="Wingdings" pitchFamily="2" charset="2"/>
              <a:buChar char="v"/>
            </a:pP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OAEP</a:t>
            </a:r>
          </a:p>
          <a:p>
            <a:pPr marL="1370013" indent="-514350">
              <a:buFont typeface="Wingdings" pitchFamily="2" charset="2"/>
              <a:buChar char="v"/>
            </a:pPr>
            <a:r>
              <a:rPr lang="en-US" dirty="0" smtClean="0"/>
              <a:t>Lý do </a:t>
            </a:r>
            <a:r>
              <a:rPr lang="en-US" dirty="0" err="1" smtClean="0"/>
              <a:t>chuyển</a:t>
            </a:r>
            <a:r>
              <a:rPr lang="en-US" dirty="0" smtClean="0"/>
              <a:t> </a:t>
            </a:r>
            <a:r>
              <a:rPr lang="en-US" dirty="0" err="1" smtClean="0"/>
              <a:t>đổi</a:t>
            </a:r>
            <a:r>
              <a:rPr lang="en-US" dirty="0" smtClean="0"/>
              <a:t> </a:t>
            </a:r>
            <a:r>
              <a:rPr lang="en-US" dirty="0" err="1" smtClean="0"/>
              <a:t>bản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endParaRPr lang="en-US" dirty="0" smtClean="0"/>
          </a:p>
          <a:p>
            <a:pPr marL="1370013" indent="-514350">
              <a:buFont typeface="Wingdings" pitchFamily="2" charset="2"/>
              <a:buChar char="v"/>
            </a:pPr>
            <a:r>
              <a:rPr lang="en-US" dirty="0" err="1" smtClean="0"/>
              <a:t>Lược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chuyển</a:t>
            </a:r>
            <a:r>
              <a:rPr lang="en-US" dirty="0" smtClean="0"/>
              <a:t> </a:t>
            </a:r>
            <a:r>
              <a:rPr lang="en-US" dirty="0" err="1" smtClean="0"/>
              <a:t>đổi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giải</a:t>
            </a:r>
            <a:r>
              <a:rPr lang="en-US" dirty="0" smtClean="0"/>
              <a:t> </a:t>
            </a:r>
            <a:r>
              <a:rPr lang="en-US" dirty="0" err="1" smtClean="0"/>
              <a:t>chuyển</a:t>
            </a:r>
            <a:r>
              <a:rPr lang="en-US" dirty="0" smtClean="0"/>
              <a:t> </a:t>
            </a:r>
            <a:r>
              <a:rPr lang="en-US" dirty="0" err="1" smtClean="0"/>
              <a:t>đổi</a:t>
            </a:r>
            <a:r>
              <a:rPr lang="en-US" dirty="0" smtClean="0"/>
              <a:t> OAEP</a:t>
            </a:r>
          </a:p>
          <a:p>
            <a:pPr marL="1370013" indent="-514350">
              <a:buFont typeface="Wingdings" pitchFamily="2" charset="2"/>
              <a:buChar char="v"/>
            </a:pPr>
            <a:r>
              <a:rPr lang="en-US" dirty="0" err="1" smtClean="0"/>
              <a:t>Độ</a:t>
            </a:r>
            <a:r>
              <a:rPr lang="en-US" dirty="0" smtClean="0"/>
              <a:t> an </a:t>
            </a:r>
            <a:r>
              <a:rPr lang="en-US" dirty="0" err="1" smtClean="0"/>
              <a:t>toàn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OAEP</a:t>
            </a:r>
          </a:p>
          <a:p>
            <a:pPr marL="514350" indent="-514350">
              <a:buAutoNum type="arabicPeriod" startAt="2"/>
            </a:pP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trình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endParaRPr lang="en-US" dirty="0" smtClean="0"/>
          </a:p>
          <a:p>
            <a:pPr marL="1370013" indent="-514350">
              <a:buFont typeface="Wingdings" pitchFamily="2" charset="2"/>
              <a:buChar char="v"/>
            </a:pPr>
            <a:r>
              <a:rPr lang="en-US" dirty="0" smtClean="0"/>
              <a:t>I2OSP(x, </a:t>
            </a:r>
            <a:r>
              <a:rPr lang="en-US" dirty="0" err="1" smtClean="0"/>
              <a:t>xLen</a:t>
            </a:r>
            <a:r>
              <a:rPr lang="en-US" dirty="0" smtClean="0"/>
              <a:t>)</a:t>
            </a:r>
          </a:p>
          <a:p>
            <a:pPr marL="1370013" indent="-514350">
              <a:buFont typeface="Wingdings" pitchFamily="2" charset="2"/>
              <a:buChar char="v"/>
            </a:pPr>
            <a:r>
              <a:rPr lang="en-US" dirty="0" smtClean="0"/>
              <a:t>OS2IP(X)</a:t>
            </a:r>
          </a:p>
          <a:p>
            <a:pPr marL="1370013" indent="-514350"/>
            <a:r>
              <a:rPr lang="en-US" dirty="0"/>
              <a:t>Hash(L</a:t>
            </a:r>
            <a:r>
              <a:rPr lang="en-US" dirty="0" smtClean="0"/>
              <a:t>)</a:t>
            </a:r>
          </a:p>
          <a:p>
            <a:pPr marL="1370013" indent="-514350">
              <a:buFont typeface="Wingdings" pitchFamily="2" charset="2"/>
              <a:buChar char="v"/>
            </a:pPr>
            <a:r>
              <a:rPr lang="en-US" dirty="0" smtClean="0"/>
              <a:t>MGF1(</a:t>
            </a:r>
            <a:r>
              <a:rPr lang="en-US" dirty="0" err="1" smtClean="0"/>
              <a:t>mgfSeed</a:t>
            </a:r>
            <a:r>
              <a:rPr lang="en-US" dirty="0" smtClean="0"/>
              <a:t>, </a:t>
            </a:r>
            <a:r>
              <a:rPr lang="en-US" dirty="0" err="1" smtClean="0"/>
              <a:t>maskLen</a:t>
            </a:r>
            <a:r>
              <a:rPr lang="en-US" dirty="0" smtClean="0"/>
              <a:t>)</a:t>
            </a:r>
          </a:p>
          <a:p>
            <a:pPr marL="1370013" indent="-514350">
              <a:buFont typeface="Wingdings" pitchFamily="2" charset="2"/>
              <a:buChar char="v"/>
            </a:pP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marL="1370013" indent="-514350">
              <a:buFont typeface="Wingdings" pitchFamily="2" charset="2"/>
              <a:buChar char="v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4748-1DEB-44AF-B15E-E702F197311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Lược đồ chuyển đổi bản rõ OAEP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RSA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762000"/>
          </a:xfrm>
        </p:spPr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OAEP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638800"/>
          </a:xfrm>
        </p:spPr>
        <p:txBody>
          <a:bodyPr/>
          <a:lstStyle/>
          <a:p>
            <a:pPr marL="1370013" indent="-514350"/>
            <a:r>
              <a:rPr lang="en-US" dirty="0" smtClean="0"/>
              <a:t>PKCS #1 version 2.2: RSA Cryptography Standard</a:t>
            </a:r>
          </a:p>
          <a:p>
            <a:pPr marL="1370013" indent="-514350"/>
            <a:r>
              <a:rPr lang="en-US" dirty="0" smtClean="0"/>
              <a:t>OAEP – </a:t>
            </a:r>
            <a:r>
              <a:rPr lang="en-US" dirty="0"/>
              <a:t>Optimal Asymmetric Encryption </a:t>
            </a:r>
            <a:r>
              <a:rPr lang="en-US" dirty="0" smtClean="0"/>
              <a:t>Padding</a:t>
            </a:r>
          </a:p>
          <a:p>
            <a:pPr marL="1370013" indent="-514350"/>
            <a:r>
              <a:rPr lang="en-US" dirty="0" err="1" smtClean="0"/>
              <a:t>Bellare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Rogaway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1994</a:t>
            </a:r>
          </a:p>
          <a:p>
            <a:pPr marL="1370013" indent="-514350"/>
            <a:r>
              <a:rPr lang="en-US" dirty="0" err="1" smtClean="0"/>
              <a:t>B.Johnson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M.Matyas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1996</a:t>
            </a:r>
          </a:p>
          <a:p>
            <a:pPr marL="1370013" indent="-514350"/>
            <a:r>
              <a:rPr lang="en-US" dirty="0" smtClean="0"/>
              <a:t>OAEP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ở </a:t>
            </a:r>
            <a:r>
              <a:rPr lang="en-US" dirty="0" err="1" smtClean="0"/>
              <a:t>đâu</a:t>
            </a:r>
            <a:r>
              <a:rPr lang="en-US" dirty="0" smtClean="0"/>
              <a:t>?</a:t>
            </a:r>
          </a:p>
          <a:p>
            <a:pPr marL="1370013" indent="-514350"/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4748-1DEB-44AF-B15E-E702F197311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Lược đồ chuyển đổi bản rõ OAEP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RSA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4157534" y="3116263"/>
            <a:ext cx="484632" cy="68344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pic>
        <p:nvPicPr>
          <p:cNvPr id="1029" name="Picture 5" descr="C:\Users\Pon\Desktop\rsa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83" y="990600"/>
            <a:ext cx="7086600" cy="212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on\Desktop\In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58" y="3930555"/>
            <a:ext cx="9144001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5452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Lý do </a:t>
            </a:r>
            <a:r>
              <a:rPr lang="en-US" dirty="0" err="1" smtClean="0"/>
              <a:t>chuyển</a:t>
            </a:r>
            <a:r>
              <a:rPr lang="en-US" dirty="0" smtClean="0"/>
              <a:t> </a:t>
            </a:r>
            <a:r>
              <a:rPr lang="en-US" dirty="0" err="1" smtClean="0"/>
              <a:t>đổi</a:t>
            </a:r>
            <a:r>
              <a:rPr lang="en-US" dirty="0" smtClean="0"/>
              <a:t> </a:t>
            </a:r>
            <a:r>
              <a:rPr lang="en-US" dirty="0" err="1" smtClean="0"/>
              <a:t>bản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638800"/>
          </a:xfrm>
        </p:spPr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thức</a:t>
            </a:r>
            <a:r>
              <a:rPr lang="en-US" dirty="0" smtClean="0"/>
              <a:t> mã </a:t>
            </a:r>
            <a:r>
              <a:rPr lang="en-US" dirty="0" err="1" smtClean="0"/>
              <a:t>hóa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giải</a:t>
            </a:r>
            <a:r>
              <a:rPr lang="en-US" dirty="0" smtClean="0"/>
              <a:t> mã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hê</a:t>
            </a:r>
            <a:r>
              <a:rPr lang="en-US" dirty="0" smtClean="0"/>
              <a:t>̣ </a:t>
            </a:r>
            <a:r>
              <a:rPr lang="en-US" dirty="0" err="1" smtClean="0"/>
              <a:t>mật</a:t>
            </a:r>
            <a:r>
              <a:rPr lang="en-US" dirty="0" smtClean="0"/>
              <a:t> RSA</a:t>
            </a:r>
          </a:p>
          <a:p>
            <a:pPr marL="1831975">
              <a:buNone/>
            </a:pPr>
            <a:r>
              <a:rPr lang="en-US" dirty="0"/>
              <a:t>c</a:t>
            </a:r>
            <a:r>
              <a:rPr lang="en-US" dirty="0" smtClean="0"/>
              <a:t>  = m</a:t>
            </a:r>
            <a:r>
              <a:rPr lang="en-US" baseline="30000" dirty="0" smtClean="0"/>
              <a:t>e</a:t>
            </a:r>
            <a:r>
              <a:rPr lang="en-US" dirty="0" smtClean="0"/>
              <a:t> mod n</a:t>
            </a:r>
          </a:p>
          <a:p>
            <a:pPr marL="1831975">
              <a:buNone/>
            </a:pPr>
            <a:r>
              <a:rPr lang="en-US" dirty="0" smtClean="0"/>
              <a:t>m = c</a:t>
            </a:r>
            <a:r>
              <a:rPr lang="en-US" baseline="30000" dirty="0" smtClean="0"/>
              <a:t>d</a:t>
            </a:r>
            <a:r>
              <a:rPr lang="en-US" dirty="0" smtClean="0"/>
              <a:t> mod n</a:t>
            </a:r>
          </a:p>
          <a:p>
            <a:r>
              <a:rPr lang="en-US" dirty="0" err="1" smtClean="0"/>
              <a:t>Từ</a:t>
            </a:r>
            <a:r>
              <a:rPr lang="en-US" dirty="0" smtClean="0"/>
              <a:t> 2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thức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:</a:t>
            </a:r>
          </a:p>
          <a:p>
            <a:pPr marL="746125">
              <a:buFont typeface="Arial" pitchFamily="34" charset="0"/>
              <a:buChar char="•"/>
            </a:pPr>
            <a:r>
              <a:rPr lang="en-US" dirty="0" err="1" smtClean="0"/>
              <a:t>Nếu</a:t>
            </a:r>
            <a:r>
              <a:rPr lang="en-US" dirty="0" smtClean="0"/>
              <a:t> m = 0 </a:t>
            </a:r>
            <a:r>
              <a:rPr lang="en-US" dirty="0" err="1" smtClean="0"/>
              <a:t>hoặc</a:t>
            </a:r>
            <a:r>
              <a:rPr lang="en-US" dirty="0" smtClean="0"/>
              <a:t> m = 1 sẽ </a:t>
            </a:r>
            <a:r>
              <a:rPr lang="en-US" dirty="0" err="1" smtClean="0"/>
              <a:t>tạo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c có </a:t>
            </a:r>
            <a:r>
              <a:rPr lang="en-US" dirty="0" err="1" smtClean="0"/>
              <a:t>giá</a:t>
            </a:r>
            <a:r>
              <a:rPr lang="en-US" dirty="0" smtClean="0"/>
              <a:t> trị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ứng</a:t>
            </a:r>
            <a:r>
              <a:rPr lang="en-US" dirty="0" smtClean="0"/>
              <a:t> là 0, 1.</a:t>
            </a:r>
          </a:p>
          <a:p>
            <a:pPr marL="746125">
              <a:buFont typeface="Arial" pitchFamily="34" charset="0"/>
              <a:buChar char="•"/>
            </a:pPr>
            <a:r>
              <a:rPr lang="en-US" dirty="0" err="1" smtClean="0"/>
              <a:t>Nếu</a:t>
            </a:r>
            <a:r>
              <a:rPr lang="en-US" dirty="0" smtClean="0"/>
              <a:t> </a:t>
            </a:r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hiện</a:t>
            </a:r>
            <a:r>
              <a:rPr lang="en-US" dirty="0" smtClean="0"/>
              <a:t> mã </a:t>
            </a:r>
            <a:r>
              <a:rPr lang="en-US" dirty="0" err="1" smtClean="0"/>
              <a:t>hóa</a:t>
            </a:r>
            <a:r>
              <a:rPr lang="en-US" dirty="0" smtClean="0"/>
              <a:t> </a:t>
            </a:r>
            <a:r>
              <a:rPr lang="en-US" dirty="0" err="1" smtClean="0"/>
              <a:t>với</a:t>
            </a:r>
            <a:r>
              <a:rPr lang="en-US" dirty="0" smtClean="0"/>
              <a:t> </a:t>
            </a:r>
            <a:r>
              <a:rPr lang="en-US" dirty="0" err="1" smtClean="0"/>
              <a:t>sô</a:t>
            </a:r>
            <a:r>
              <a:rPr lang="en-US" dirty="0" smtClean="0"/>
              <a:t>́ e, m có </a:t>
            </a:r>
            <a:r>
              <a:rPr lang="en-US" dirty="0" err="1" smtClean="0"/>
              <a:t>giá</a:t>
            </a:r>
            <a:r>
              <a:rPr lang="en-US" dirty="0" smtClean="0"/>
              <a:t> trị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m</a:t>
            </a:r>
            <a:r>
              <a:rPr lang="en-US" baseline="30000" dirty="0" smtClean="0"/>
              <a:t> e</a:t>
            </a:r>
            <a:r>
              <a:rPr lang="en-US" dirty="0" smtClean="0"/>
              <a:t> &lt; n</a:t>
            </a:r>
          </a:p>
          <a:p>
            <a:pPr marL="746125">
              <a:buFont typeface="Symbol"/>
              <a:buChar char="Þ"/>
            </a:pPr>
            <a:r>
              <a:rPr lang="en-US" dirty="0"/>
              <a:t>C</a:t>
            </a:r>
            <a:r>
              <a:rPr lang="en-US" dirty="0" smtClean="0"/>
              <a:t>ó </a:t>
            </a:r>
            <a:r>
              <a:rPr lang="en-US" dirty="0" err="1" smtClean="0"/>
              <a:t>thê</a:t>
            </a:r>
            <a:r>
              <a:rPr lang="en-US" dirty="0" smtClean="0"/>
              <a:t>̉ </a:t>
            </a:r>
            <a:r>
              <a:rPr lang="en-US" dirty="0" err="1" smtClean="0"/>
              <a:t>tìm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m </a:t>
            </a:r>
            <a:r>
              <a:rPr lang="en-US" dirty="0" err="1" smtClean="0"/>
              <a:t>bằng</a:t>
            </a:r>
            <a:r>
              <a:rPr lang="en-US" dirty="0" smtClean="0"/>
              <a:t> </a:t>
            </a:r>
            <a:r>
              <a:rPr lang="en-US" dirty="0" err="1" smtClean="0"/>
              <a:t>cách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bậc</a:t>
            </a:r>
            <a:r>
              <a:rPr lang="en-US" dirty="0" smtClean="0"/>
              <a:t> e </a:t>
            </a:r>
            <a:r>
              <a:rPr lang="en-US" dirty="0" err="1" smtClean="0"/>
              <a:t>của</a:t>
            </a:r>
            <a:r>
              <a:rPr lang="en-US" dirty="0" smtClean="0"/>
              <a:t> c.</a:t>
            </a:r>
          </a:p>
          <a:p>
            <a:pPr marL="746125">
              <a:buFont typeface="Arial" pitchFamily="34" charset="0"/>
              <a:buChar char="•"/>
            </a:pPr>
            <a:r>
              <a:rPr lang="en-US" dirty="0" err="1" smtClean="0"/>
              <a:t>Ngoài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với</a:t>
            </a:r>
            <a:r>
              <a:rPr lang="en-US" dirty="0" smtClean="0"/>
              <a:t> </a:t>
            </a:r>
            <a:r>
              <a:rPr lang="en-US" dirty="0" err="1" smtClean="0"/>
              <a:t>hê</a:t>
            </a:r>
            <a:r>
              <a:rPr lang="en-US" dirty="0" smtClean="0"/>
              <a:t>̣ </a:t>
            </a:r>
            <a:r>
              <a:rPr lang="en-US" dirty="0" err="1" smtClean="0"/>
              <a:t>mật</a:t>
            </a:r>
            <a:r>
              <a:rPr lang="en-US" dirty="0" smtClean="0"/>
              <a:t> </a:t>
            </a:r>
            <a:r>
              <a:rPr lang="en-US" dirty="0" err="1" smtClean="0"/>
              <a:t>khóa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RSA </a:t>
            </a:r>
            <a:r>
              <a:rPr lang="en-US" dirty="0" err="1" smtClean="0"/>
              <a:t>kẻ</a:t>
            </a:r>
            <a:r>
              <a:rPr lang="en-US" dirty="0" smtClean="0"/>
              <a:t> </a:t>
            </a:r>
            <a:r>
              <a:rPr lang="en-US" dirty="0" err="1" smtClean="0"/>
              <a:t>tấn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có </a:t>
            </a:r>
            <a:r>
              <a:rPr lang="en-US" dirty="0" err="1" smtClean="0"/>
              <a:t>thê</a:t>
            </a:r>
            <a:r>
              <a:rPr lang="en-US" dirty="0" smtClean="0"/>
              <a:t>̉ </a:t>
            </a:r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hiện</a:t>
            </a:r>
            <a:r>
              <a:rPr lang="en-US" dirty="0" smtClean="0"/>
              <a:t> </a:t>
            </a:r>
            <a:r>
              <a:rPr lang="en-US" dirty="0" err="1" smtClean="0"/>
              <a:t>tấn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lựa</a:t>
            </a:r>
            <a:r>
              <a:rPr lang="en-US" dirty="0" smtClean="0"/>
              <a:t> </a:t>
            </a:r>
            <a:r>
              <a:rPr lang="en-US" dirty="0" err="1" smtClean="0"/>
              <a:t>chọn</a:t>
            </a:r>
            <a:r>
              <a:rPr lang="en-US" dirty="0" smtClean="0"/>
              <a:t> </a:t>
            </a:r>
            <a:r>
              <a:rPr lang="en-US" dirty="0" err="1" smtClean="0"/>
              <a:t>bản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hay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bản</a:t>
            </a:r>
            <a:r>
              <a:rPr lang="en-US" dirty="0" smtClean="0"/>
              <a:t> mã </a:t>
            </a:r>
            <a:r>
              <a:rPr lang="en-US" dirty="0" err="1" smtClean="0"/>
              <a:t>đê</a:t>
            </a:r>
            <a:r>
              <a:rPr lang="en-US" dirty="0" smtClean="0"/>
              <a:t>̉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bản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4748-1DEB-44AF-B15E-E702F197311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Lược đồ chuyển đổi bản rõ OAEP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smtClean="0"/>
              <a:t>RSA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Lược</a:t>
            </a:r>
            <a:r>
              <a:rPr lang="en-US" dirty="0" smtClean="0"/>
              <a:t> </a:t>
            </a:r>
            <a:r>
              <a:rPr lang="en-US" dirty="0" err="1" smtClean="0"/>
              <a:t>đô</a:t>
            </a:r>
            <a:r>
              <a:rPr lang="en-US" dirty="0" smtClean="0"/>
              <a:t>̀ OAEP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pPr marL="0" indent="171450">
              <a:buNone/>
            </a:pPr>
            <a:r>
              <a:rPr lang="en-US" dirty="0" err="1" smtClean="0"/>
              <a:t>Đê</a:t>
            </a:r>
            <a:r>
              <a:rPr lang="en-US" dirty="0" smtClean="0"/>
              <a:t>̉ </a:t>
            </a:r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hiện</a:t>
            </a:r>
            <a:r>
              <a:rPr lang="en-US" dirty="0" smtClean="0"/>
              <a:t>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lược</a:t>
            </a:r>
            <a:r>
              <a:rPr lang="en-US" dirty="0" smtClean="0"/>
              <a:t> </a:t>
            </a:r>
            <a:r>
              <a:rPr lang="en-US" dirty="0" err="1" smtClean="0"/>
              <a:t>đô</a:t>
            </a:r>
            <a:r>
              <a:rPr lang="en-US" dirty="0" smtClean="0"/>
              <a:t>̀ </a:t>
            </a:r>
            <a:r>
              <a:rPr lang="en-US" dirty="0" err="1" smtClean="0"/>
              <a:t>này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dụng</a:t>
            </a:r>
            <a:r>
              <a:rPr lang="en-US" dirty="0" smtClean="0"/>
              <a:t> </a:t>
            </a:r>
            <a:r>
              <a:rPr lang="en-US" dirty="0" err="1" smtClean="0"/>
              <a:t>hàm</a:t>
            </a:r>
            <a:r>
              <a:rPr lang="en-US" dirty="0" smtClean="0"/>
              <a:t>: </a:t>
            </a:r>
          </a:p>
          <a:p>
            <a:pPr marL="400050" indent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1 octet = 8 bit.</a:t>
            </a:r>
          </a:p>
          <a:p>
            <a:pPr marL="400050" indent="0">
              <a:buFont typeface="Arial" pitchFamily="34" charset="0"/>
              <a:buChar char="•"/>
            </a:pPr>
            <a:r>
              <a:rPr lang="en-US" dirty="0" smtClean="0"/>
              <a:t> I2OSP(x, </a:t>
            </a:r>
            <a:r>
              <a:rPr lang="en-US" dirty="0" err="1" smtClean="0"/>
              <a:t>xLen</a:t>
            </a:r>
            <a:r>
              <a:rPr lang="en-US" dirty="0" smtClean="0"/>
              <a:t>)</a:t>
            </a:r>
          </a:p>
          <a:p>
            <a:pPr marL="400050" indent="0">
              <a:buFont typeface="Arial" pitchFamily="34" charset="0"/>
              <a:buChar char="•"/>
            </a:pPr>
            <a:r>
              <a:rPr lang="en-US" dirty="0" smtClean="0"/>
              <a:t> OS2IP(X)</a:t>
            </a:r>
          </a:p>
          <a:p>
            <a:pPr marL="400050" indent="0">
              <a:buFont typeface="Arial" pitchFamily="34" charset="0"/>
              <a:buChar char="•"/>
            </a:pPr>
            <a:r>
              <a:rPr lang="en-US" dirty="0" smtClean="0"/>
              <a:t> MGF(</a:t>
            </a:r>
            <a:r>
              <a:rPr lang="en-US" dirty="0" err="1" smtClean="0"/>
              <a:t>mgfSeed</a:t>
            </a:r>
            <a:r>
              <a:rPr lang="en-US" dirty="0" smtClean="0"/>
              <a:t>, </a:t>
            </a:r>
            <a:r>
              <a:rPr lang="en-US" dirty="0" err="1" smtClean="0"/>
              <a:t>maskLen</a:t>
            </a:r>
            <a:r>
              <a:rPr lang="en-US" dirty="0" smtClean="0"/>
              <a:t>):</a:t>
            </a:r>
          </a:p>
          <a:p>
            <a:pPr marL="400050" indent="0">
              <a:buFont typeface="Arial" pitchFamily="34" charset="0"/>
              <a:buChar char="•"/>
            </a:pPr>
            <a:r>
              <a:rPr lang="en-US" dirty="0" smtClean="0"/>
              <a:t> Hash(L)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4748-1DEB-44AF-B15E-E702F197311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Lược đồ chuyển đổi bản rõ OAEP cho hệ mật RSA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Lược</a:t>
            </a:r>
            <a:r>
              <a:rPr lang="en-US" dirty="0" smtClean="0"/>
              <a:t> </a:t>
            </a:r>
            <a:r>
              <a:rPr lang="en-US" dirty="0" err="1" smtClean="0"/>
              <a:t>đô</a:t>
            </a:r>
            <a:r>
              <a:rPr lang="en-US" dirty="0" smtClean="0"/>
              <a:t>̀ mã </a:t>
            </a:r>
            <a:r>
              <a:rPr lang="en-US" dirty="0" err="1" smtClean="0"/>
              <a:t>hóa</a:t>
            </a:r>
            <a:r>
              <a:rPr lang="en-US" dirty="0" smtClean="0"/>
              <a:t> OAEP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33400"/>
            <a:ext cx="3886200" cy="5867400"/>
          </a:xfrm>
        </p:spPr>
        <p:txBody>
          <a:bodyPr/>
          <a:lstStyle/>
          <a:p>
            <a:r>
              <a:rPr lang="en-US" i="1" dirty="0" err="1" smtClean="0"/>
              <a:t>OAEP_encrypt</a:t>
            </a:r>
            <a:r>
              <a:rPr lang="en-US" i="1" dirty="0" smtClean="0"/>
              <a:t>(k, M, L):</a:t>
            </a:r>
          </a:p>
          <a:p>
            <a:pPr>
              <a:buNone/>
            </a:pPr>
            <a:r>
              <a:rPr lang="en-US" i="1" dirty="0" smtClean="0"/>
              <a:t>Input:</a:t>
            </a:r>
          </a:p>
          <a:p>
            <a:pPr indent="-5715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k: </a:t>
            </a:r>
            <a:r>
              <a:rPr lang="en-US" dirty="0" err="1" smtClean="0"/>
              <a:t>Đô</a:t>
            </a:r>
            <a:r>
              <a:rPr lang="en-US" dirty="0" smtClean="0"/>
              <a:t>̣ </a:t>
            </a:r>
            <a:r>
              <a:rPr lang="en-US" dirty="0" err="1" smtClean="0"/>
              <a:t>dài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n (n=k octet)</a:t>
            </a:r>
          </a:p>
          <a:p>
            <a:pPr indent="-5715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M: </a:t>
            </a:r>
            <a:r>
              <a:rPr lang="en-US" dirty="0" err="1"/>
              <a:t>D</a:t>
            </a:r>
            <a:r>
              <a:rPr lang="en-US" dirty="0" err="1" smtClean="0"/>
              <a:t>ài</a:t>
            </a:r>
            <a:r>
              <a:rPr lang="en-US" dirty="0" smtClean="0"/>
              <a:t> </a:t>
            </a:r>
            <a:r>
              <a:rPr lang="en-US" dirty="0" err="1" smtClean="0"/>
              <a:t>mLen</a:t>
            </a:r>
            <a:r>
              <a:rPr lang="en-US" dirty="0" smtClean="0"/>
              <a:t> octet</a:t>
            </a:r>
          </a:p>
          <a:p>
            <a:pPr indent="-57150">
              <a:buFont typeface="Arial" pitchFamily="34" charset="0"/>
              <a:buChar char="•"/>
            </a:pPr>
            <a:r>
              <a:rPr lang="en-US" dirty="0" smtClean="0"/>
              <a:t> L: </a:t>
            </a:r>
            <a:r>
              <a:rPr lang="en-US" dirty="0" err="1" smtClean="0"/>
              <a:t>Nhãn</a:t>
            </a:r>
            <a:r>
              <a:rPr lang="en-US" dirty="0" smtClean="0"/>
              <a:t> </a:t>
            </a:r>
            <a:r>
              <a:rPr lang="en-US" dirty="0" err="1" smtClean="0"/>
              <a:t>tùy</a:t>
            </a:r>
            <a:r>
              <a:rPr lang="en-US" dirty="0" smtClean="0"/>
              <a:t> </a:t>
            </a:r>
            <a:r>
              <a:rPr lang="en-US" dirty="0" err="1" smtClean="0"/>
              <a:t>chọn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đến</a:t>
            </a:r>
            <a:r>
              <a:rPr lang="en-US" dirty="0" smtClean="0"/>
              <a:t> M</a:t>
            </a:r>
            <a:r>
              <a:rPr lang="en-US" dirty="0"/>
              <a:t>.</a:t>
            </a:r>
            <a:endParaRPr lang="en-US" dirty="0" smtClean="0"/>
          </a:p>
          <a:p>
            <a:pPr marL="57150" indent="-57150">
              <a:buNone/>
            </a:pPr>
            <a:r>
              <a:rPr lang="en-US" i="1" dirty="0" smtClean="0"/>
              <a:t>Output:</a:t>
            </a:r>
          </a:p>
          <a:p>
            <a:pPr indent="-57150">
              <a:buFont typeface="Arial" pitchFamily="34" charset="0"/>
              <a:buChar char="•"/>
            </a:pPr>
            <a:r>
              <a:rPr lang="en-US" dirty="0" smtClean="0"/>
              <a:t> EM: </a:t>
            </a:r>
            <a:r>
              <a:rPr lang="en-US" dirty="0" err="1"/>
              <a:t>B</a:t>
            </a:r>
            <a:r>
              <a:rPr lang="en-US" dirty="0" err="1" smtClean="0"/>
              <a:t>ản</a:t>
            </a:r>
            <a:r>
              <a:rPr lang="en-US" dirty="0" smtClean="0"/>
              <a:t> mã có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dài</a:t>
            </a:r>
            <a:r>
              <a:rPr lang="en-US" dirty="0" smtClean="0"/>
              <a:t> k octet </a:t>
            </a:r>
          </a:p>
          <a:p>
            <a:pPr indent="-57150">
              <a:buFont typeface="Arial" pitchFamily="34" charset="0"/>
              <a:buChar char="•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1400" y="381000"/>
            <a:ext cx="5791200" cy="6324600"/>
          </a:xfrm>
        </p:spPr>
        <p:txBody>
          <a:bodyPr/>
          <a:lstStyle/>
          <a:p>
            <a:r>
              <a:rPr lang="en-US" sz="2400" i="1" dirty="0" err="1" smtClean="0"/>
              <a:t>Thuật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toán</a:t>
            </a:r>
            <a:r>
              <a:rPr lang="en-US" sz="2400" i="1" dirty="0" smtClean="0"/>
              <a:t>: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2400" dirty="0" err="1" smtClean="0"/>
              <a:t>Kiểm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dài</a:t>
            </a:r>
            <a:r>
              <a:rPr lang="en-US" sz="2400" dirty="0" smtClean="0"/>
              <a:t> </a:t>
            </a:r>
            <a:r>
              <a:rPr lang="en-US" sz="2400" dirty="0" err="1" smtClean="0"/>
              <a:t>của</a:t>
            </a:r>
            <a:r>
              <a:rPr lang="en-US" sz="2400" dirty="0" smtClean="0"/>
              <a:t> L.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2400" dirty="0" err="1" smtClean="0"/>
              <a:t>Kiểm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mLen</a:t>
            </a:r>
            <a:r>
              <a:rPr lang="en-US" sz="2400" dirty="0" smtClean="0"/>
              <a:t> &lt;= k-2hLen-2.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2400" dirty="0" err="1" smtClean="0"/>
              <a:t>lHash</a:t>
            </a:r>
            <a:r>
              <a:rPr lang="en-US" sz="2400" dirty="0" smtClean="0"/>
              <a:t> = Hash(L)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2400" dirty="0" err="1" smtClean="0"/>
              <a:t>Sinh</a:t>
            </a:r>
            <a:r>
              <a:rPr lang="en-US" sz="2400" dirty="0" smtClean="0"/>
              <a:t> PS </a:t>
            </a:r>
            <a:r>
              <a:rPr lang="en-US" sz="2400" dirty="0" err="1" smtClean="0"/>
              <a:t>chứa</a:t>
            </a:r>
            <a:r>
              <a:rPr lang="en-US" sz="2400" dirty="0" smtClean="0"/>
              <a:t> k-mLen-2hLen-2 byte 0.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2400" dirty="0" smtClean="0"/>
              <a:t>DB = </a:t>
            </a:r>
            <a:r>
              <a:rPr lang="en-US" sz="2400" dirty="0" err="1" smtClean="0"/>
              <a:t>lHash</a:t>
            </a:r>
            <a:r>
              <a:rPr lang="en-US" sz="2400" dirty="0" smtClean="0"/>
              <a:t> || PS || 0x01 || M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2400" dirty="0" err="1" smtClean="0"/>
              <a:t>Sinh</a:t>
            </a:r>
            <a:r>
              <a:rPr lang="en-US" sz="2400" dirty="0" smtClean="0"/>
              <a:t> </a:t>
            </a:r>
            <a:r>
              <a:rPr lang="en-US" sz="2400" dirty="0" err="1" smtClean="0"/>
              <a:t>chuỗi</a:t>
            </a:r>
            <a:r>
              <a:rPr lang="en-US" sz="2400" dirty="0" smtClean="0"/>
              <a:t> </a:t>
            </a:r>
            <a:r>
              <a:rPr lang="en-US" sz="2400" dirty="0" err="1" smtClean="0"/>
              <a:t>ngẫu</a:t>
            </a:r>
            <a:r>
              <a:rPr lang="en-US" sz="2400" dirty="0" smtClean="0"/>
              <a:t> </a:t>
            </a:r>
            <a:r>
              <a:rPr lang="en-US" sz="2400" dirty="0" err="1" smtClean="0"/>
              <a:t>nhiên</a:t>
            </a:r>
            <a:r>
              <a:rPr lang="en-US" sz="2400" dirty="0" smtClean="0"/>
              <a:t> seed có </a:t>
            </a:r>
            <a:r>
              <a:rPr lang="en-US" sz="2400" dirty="0" err="1" smtClean="0"/>
              <a:t>đô</a:t>
            </a:r>
            <a:r>
              <a:rPr lang="en-US" sz="2400" dirty="0" smtClean="0"/>
              <a:t>̣ </a:t>
            </a:r>
            <a:r>
              <a:rPr lang="en-US" sz="2400" dirty="0" err="1" smtClean="0"/>
              <a:t>dài</a:t>
            </a:r>
            <a:r>
              <a:rPr lang="en-US" sz="2400" dirty="0" smtClean="0"/>
              <a:t> </a:t>
            </a:r>
            <a:r>
              <a:rPr lang="en-US" sz="2400" dirty="0" err="1" smtClean="0"/>
              <a:t>hLen</a:t>
            </a:r>
            <a:endParaRPr lang="en-US" sz="2400" dirty="0" smtClean="0"/>
          </a:p>
          <a:p>
            <a:pPr marL="0" indent="0">
              <a:buFont typeface="Arial" pitchFamily="34" charset="0"/>
              <a:buChar char="•"/>
            </a:pPr>
            <a:r>
              <a:rPr lang="en-US" sz="2400" dirty="0" err="1" smtClean="0"/>
              <a:t>dbMask</a:t>
            </a:r>
            <a:r>
              <a:rPr lang="en-US" sz="2400" dirty="0" smtClean="0"/>
              <a:t> = MGF(seed, k-hLen-1) </a:t>
            </a:r>
          </a:p>
          <a:p>
            <a:pPr marL="0" indent="0">
              <a:buFont typeface="Arial" pitchFamily="34" charset="0"/>
              <a:buChar char="•"/>
            </a:pPr>
            <a:r>
              <a:rPr lang="vi-VN" sz="2400" dirty="0"/>
              <a:t>maskedDB = </a:t>
            </a:r>
            <a:r>
              <a:rPr lang="vi-VN" sz="2400" dirty="0" smtClean="0"/>
              <a:t>DB</a:t>
            </a:r>
            <a:r>
              <a:rPr lang="en-US" sz="2400" dirty="0" smtClean="0"/>
              <a:t> </a:t>
            </a:r>
            <a:r>
              <a:rPr lang="vi-VN" sz="2400" dirty="0" smtClean="0">
                <a:sym typeface="Symbol"/>
              </a:rPr>
              <a:t></a:t>
            </a:r>
            <a:r>
              <a:rPr lang="en-US" sz="2400" dirty="0" smtClean="0">
                <a:sym typeface="Symbol"/>
              </a:rPr>
              <a:t> </a:t>
            </a:r>
            <a:r>
              <a:rPr lang="vi-VN" sz="2400" dirty="0" smtClean="0"/>
              <a:t>dbMask.</a:t>
            </a:r>
            <a:endParaRPr lang="en-US" sz="2400" dirty="0" smtClean="0"/>
          </a:p>
          <a:p>
            <a:pPr marL="0" indent="0">
              <a:buFont typeface="Arial" pitchFamily="34" charset="0"/>
              <a:buChar char="•"/>
            </a:pPr>
            <a:r>
              <a:rPr lang="vi-VN" sz="2400" dirty="0"/>
              <a:t>seedMask = </a:t>
            </a:r>
            <a:r>
              <a:rPr lang="vi-VN" sz="2400" dirty="0" smtClean="0"/>
              <a:t>MGF(maskedDB</a:t>
            </a:r>
            <a:r>
              <a:rPr lang="vi-VN" sz="2400" dirty="0"/>
              <a:t>, hLen</a:t>
            </a:r>
            <a:r>
              <a:rPr lang="vi-VN" sz="2400" dirty="0" smtClean="0"/>
              <a:t>)</a:t>
            </a:r>
            <a:endParaRPr lang="en-US" sz="2400" dirty="0" smtClean="0"/>
          </a:p>
          <a:p>
            <a:pPr marL="0" indent="0">
              <a:buFont typeface="Arial" pitchFamily="34" charset="0"/>
              <a:buChar char="•"/>
            </a:pPr>
            <a:r>
              <a:rPr lang="vi-VN" sz="2400" dirty="0"/>
              <a:t>maskedSeed = </a:t>
            </a:r>
            <a:r>
              <a:rPr lang="vi-VN" sz="2400" dirty="0" smtClean="0"/>
              <a:t>seed</a:t>
            </a:r>
            <a:r>
              <a:rPr lang="en-US" sz="2400" dirty="0" smtClean="0"/>
              <a:t> </a:t>
            </a:r>
            <a:r>
              <a:rPr lang="vi-VN" sz="2400" dirty="0" smtClean="0">
                <a:sym typeface="Symbol"/>
              </a:rPr>
              <a:t></a:t>
            </a:r>
            <a:r>
              <a:rPr lang="vi-VN" sz="2400" dirty="0" smtClean="0"/>
              <a:t> </a:t>
            </a:r>
            <a:r>
              <a:rPr lang="vi-VN" sz="2400" dirty="0"/>
              <a:t>seedMask</a:t>
            </a:r>
            <a:r>
              <a:rPr lang="vi-VN" sz="2400" dirty="0" smtClean="0"/>
              <a:t>.</a:t>
            </a:r>
            <a:endParaRPr lang="en-US" sz="2400" dirty="0" smtClean="0"/>
          </a:p>
          <a:p>
            <a:pPr marL="0" indent="0">
              <a:buFont typeface="Arial" pitchFamily="34" charset="0"/>
              <a:buChar char="•"/>
            </a:pPr>
            <a:r>
              <a:rPr lang="en-US" sz="2400" dirty="0"/>
              <a:t>EM = 0x00 || </a:t>
            </a:r>
            <a:r>
              <a:rPr lang="en-US" sz="2400" dirty="0" err="1"/>
              <a:t>maskedSeed</a:t>
            </a:r>
            <a:r>
              <a:rPr lang="en-US" sz="2400" dirty="0"/>
              <a:t> </a:t>
            </a:r>
            <a:r>
              <a:rPr lang="en-US" sz="2400" dirty="0" smtClean="0"/>
              <a:t>||  </a:t>
            </a:r>
            <a:r>
              <a:rPr lang="en-US" dirty="0" err="1" smtClean="0"/>
              <a:t>maskedDB</a:t>
            </a:r>
            <a:r>
              <a:rPr lang="en-US" dirty="0"/>
              <a:t>.</a:t>
            </a:r>
          </a:p>
          <a:p>
            <a:pPr marL="0" indent="0">
              <a:buFont typeface="Arial" pitchFamily="34" charset="0"/>
              <a:buChar char="•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C8A3-EE4C-4386-B5F6-9A3CAD4FB552}" type="slidenum">
              <a:rPr lang="en-US" sz="3200" smtClean="0">
                <a:solidFill>
                  <a:schemeClr val="tx2"/>
                </a:solidFill>
              </a:rPr>
              <a:pPr/>
              <a:t>6</a:t>
            </a:fld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>
                <a:solidFill>
                  <a:schemeClr val="tx2"/>
                </a:solidFill>
              </a:rPr>
              <a:t>Lược đồ chuyển đổi bản rõ OAEP cho hệ mật RSA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Lược</a:t>
            </a:r>
            <a:r>
              <a:rPr lang="en-US" dirty="0" smtClean="0"/>
              <a:t> </a:t>
            </a:r>
            <a:r>
              <a:rPr lang="en-US" dirty="0" err="1" smtClean="0"/>
              <a:t>đô</a:t>
            </a:r>
            <a:r>
              <a:rPr lang="en-US" dirty="0" smtClean="0"/>
              <a:t>̀ mã </a:t>
            </a:r>
            <a:r>
              <a:rPr lang="en-US" dirty="0" err="1" smtClean="0"/>
              <a:t>hóa</a:t>
            </a:r>
            <a:r>
              <a:rPr lang="en-US" dirty="0" smtClean="0"/>
              <a:t> OAEP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4748-1DEB-44AF-B15E-E702F197311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Lược đồ chuyển đổi bản rõ OAEP cho hệ mật RSA</a:t>
            </a:r>
            <a:endParaRPr lang="en-US"/>
          </a:p>
        </p:txBody>
      </p:sp>
      <p:pic>
        <p:nvPicPr>
          <p:cNvPr id="7" name="Picture 2" descr="C:\Users\Pon\Desktop\1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3058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Lược</a:t>
            </a:r>
            <a:r>
              <a:rPr lang="en-US" dirty="0" smtClean="0"/>
              <a:t> </a:t>
            </a:r>
            <a:r>
              <a:rPr lang="en-US" dirty="0" err="1" smtClean="0"/>
              <a:t>đô</a:t>
            </a:r>
            <a:r>
              <a:rPr lang="en-US" dirty="0" smtClean="0"/>
              <a:t>̀ </a:t>
            </a:r>
            <a:r>
              <a:rPr lang="en-US" dirty="0" err="1" smtClean="0"/>
              <a:t>giải</a:t>
            </a:r>
            <a:r>
              <a:rPr lang="en-US" dirty="0" smtClean="0"/>
              <a:t> mã OAEP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33400"/>
            <a:ext cx="4038600" cy="5943600"/>
          </a:xfrm>
        </p:spPr>
        <p:txBody>
          <a:bodyPr/>
          <a:lstStyle/>
          <a:p>
            <a:r>
              <a:rPr lang="en-US" i="1" dirty="0" err="1"/>
              <a:t>OAEP_decrypt</a:t>
            </a:r>
            <a:r>
              <a:rPr lang="en-US" i="1" dirty="0"/>
              <a:t> </a:t>
            </a:r>
            <a:r>
              <a:rPr lang="en-US" i="1" dirty="0" smtClean="0"/>
              <a:t>(</a:t>
            </a:r>
            <a:r>
              <a:rPr lang="en-US" i="1" dirty="0" err="1" smtClean="0"/>
              <a:t>EM,k</a:t>
            </a:r>
            <a:r>
              <a:rPr lang="en-US" i="1" dirty="0"/>
              <a:t>, L</a:t>
            </a:r>
            <a:r>
              <a:rPr lang="en-US" i="1" dirty="0" smtClean="0"/>
              <a:t>):</a:t>
            </a:r>
          </a:p>
          <a:p>
            <a:pPr>
              <a:buNone/>
            </a:pPr>
            <a:r>
              <a:rPr lang="en-US" i="1" dirty="0" smtClean="0"/>
              <a:t>Input:</a:t>
            </a:r>
          </a:p>
          <a:p>
            <a:pPr marL="514350">
              <a:buFont typeface="Arial" pitchFamily="34" charset="0"/>
              <a:buChar char="•"/>
            </a:pPr>
            <a:r>
              <a:rPr lang="en-US" dirty="0"/>
              <a:t>k</a:t>
            </a:r>
            <a:r>
              <a:rPr lang="en-US" dirty="0" smtClean="0"/>
              <a:t>: là </a:t>
            </a:r>
            <a:r>
              <a:rPr lang="en-US" dirty="0" err="1" smtClean="0"/>
              <a:t>đô</a:t>
            </a:r>
            <a:r>
              <a:rPr lang="en-US" dirty="0" smtClean="0"/>
              <a:t>̣ </a:t>
            </a:r>
            <a:r>
              <a:rPr lang="en-US" dirty="0" err="1" smtClean="0"/>
              <a:t>dài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n (n=k octet) </a:t>
            </a:r>
          </a:p>
          <a:p>
            <a:pPr marL="514350">
              <a:buFont typeface="Arial" pitchFamily="34" charset="0"/>
              <a:buChar char="•"/>
            </a:pPr>
            <a:r>
              <a:rPr lang="en-US" dirty="0" smtClean="0"/>
              <a:t>L: </a:t>
            </a:r>
            <a:r>
              <a:rPr lang="en-US" dirty="0" err="1" smtClean="0"/>
              <a:t>nhãn</a:t>
            </a:r>
            <a:r>
              <a:rPr lang="en-US" dirty="0" smtClean="0"/>
              <a:t> </a:t>
            </a:r>
            <a:r>
              <a:rPr lang="en-US" dirty="0" err="1" smtClean="0"/>
              <a:t>tùy</a:t>
            </a:r>
            <a:r>
              <a:rPr lang="en-US" dirty="0" smtClean="0"/>
              <a:t> </a:t>
            </a:r>
            <a:r>
              <a:rPr lang="en-US" dirty="0" err="1" smtClean="0"/>
              <a:t>chọn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đến</a:t>
            </a:r>
            <a:r>
              <a:rPr lang="en-US" dirty="0" smtClean="0"/>
              <a:t> M.</a:t>
            </a:r>
          </a:p>
          <a:p>
            <a:pPr marL="514350">
              <a:buFont typeface="Arial" pitchFamily="34" charset="0"/>
              <a:buChar char="•"/>
            </a:pPr>
            <a:r>
              <a:rPr lang="en-US" dirty="0" smtClean="0"/>
              <a:t>EM: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k octet, k&gt;= 2hLen+2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Output:</a:t>
            </a:r>
          </a:p>
          <a:p>
            <a:pPr marL="114300" indent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m: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điệp</a:t>
            </a:r>
            <a:r>
              <a:rPr lang="en-US" dirty="0" smtClean="0"/>
              <a:t> có </a:t>
            </a:r>
            <a:r>
              <a:rPr lang="en-US" dirty="0" err="1" smtClean="0"/>
              <a:t>đô</a:t>
            </a:r>
            <a:r>
              <a:rPr lang="en-US" dirty="0" smtClean="0"/>
              <a:t>̣ </a:t>
            </a:r>
            <a:r>
              <a:rPr lang="en-US" dirty="0" err="1" smtClean="0"/>
              <a:t>dài</a:t>
            </a:r>
            <a:r>
              <a:rPr lang="en-US" dirty="0" smtClean="0"/>
              <a:t> </a:t>
            </a:r>
            <a:r>
              <a:rPr lang="en-US" dirty="0" err="1" smtClean="0"/>
              <a:t>mLen</a:t>
            </a:r>
            <a:r>
              <a:rPr lang="en-US" dirty="0" smtClean="0"/>
              <a:t> &lt;= k-2hLen-2.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533400"/>
            <a:ext cx="5334000" cy="6324600"/>
          </a:xfrm>
        </p:spPr>
        <p:txBody>
          <a:bodyPr/>
          <a:lstStyle/>
          <a:p>
            <a:r>
              <a:rPr lang="en-US" sz="2400" i="1" dirty="0" err="1" smtClean="0"/>
              <a:t>Thuật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toán</a:t>
            </a:r>
            <a:r>
              <a:rPr lang="en-US" sz="2400" i="1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Thực</a:t>
            </a:r>
            <a:r>
              <a:rPr lang="en-US" sz="2400" dirty="0" smtClean="0"/>
              <a:t> </a:t>
            </a:r>
            <a:r>
              <a:rPr lang="en-US" sz="2400" dirty="0" err="1" smtClean="0"/>
              <a:t>hiện</a:t>
            </a:r>
            <a:r>
              <a:rPr lang="en-US" sz="2400" dirty="0" smtClean="0"/>
              <a:t> </a:t>
            </a:r>
            <a:r>
              <a:rPr lang="en-US" sz="2400" dirty="0" err="1" smtClean="0"/>
              <a:t>kiểm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đô</a:t>
            </a:r>
            <a:r>
              <a:rPr lang="en-US" sz="2400" dirty="0" smtClean="0"/>
              <a:t>̣ </a:t>
            </a:r>
            <a:r>
              <a:rPr lang="en-US" sz="2400" dirty="0" err="1" smtClean="0"/>
              <a:t>dài</a:t>
            </a:r>
            <a:r>
              <a:rPr lang="en-US" sz="2400" dirty="0" smtClean="0"/>
              <a:t> </a:t>
            </a:r>
            <a:r>
              <a:rPr lang="en-US" sz="2400" dirty="0" err="1" smtClean="0"/>
              <a:t>của</a:t>
            </a:r>
            <a:r>
              <a:rPr lang="en-US" sz="2400" dirty="0" smtClean="0"/>
              <a:t> L, EM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Kiểm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k </a:t>
            </a:r>
            <a:r>
              <a:rPr lang="en-US" sz="2400" dirty="0" err="1" smtClean="0"/>
              <a:t>phải</a:t>
            </a:r>
            <a:r>
              <a:rPr lang="en-US" sz="2400" dirty="0" smtClean="0"/>
              <a:t> &gt;=2hLen + 2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lHash</a:t>
            </a:r>
            <a:r>
              <a:rPr lang="en-US" sz="2400" dirty="0" smtClean="0"/>
              <a:t> = Hash(L)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EM = Y || </a:t>
            </a:r>
            <a:r>
              <a:rPr lang="en-US" sz="2400" dirty="0" err="1" smtClean="0"/>
              <a:t>maskedSeed</a:t>
            </a:r>
            <a:r>
              <a:rPr lang="en-US" sz="2400" dirty="0" smtClean="0"/>
              <a:t> || </a:t>
            </a:r>
            <a:r>
              <a:rPr lang="en-US" sz="2400" dirty="0" err="1" smtClean="0"/>
              <a:t>maskedDB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seedMask</a:t>
            </a:r>
            <a:r>
              <a:rPr lang="en-US" sz="2400" dirty="0" smtClean="0"/>
              <a:t> = MGF(</a:t>
            </a:r>
            <a:r>
              <a:rPr lang="en-US" sz="2400" dirty="0" err="1" smtClean="0"/>
              <a:t>maskedDB</a:t>
            </a:r>
            <a:r>
              <a:rPr lang="en-US" sz="2400" dirty="0" smtClean="0"/>
              <a:t>, </a:t>
            </a:r>
            <a:r>
              <a:rPr lang="en-US" sz="2400" dirty="0" err="1" smtClean="0"/>
              <a:t>hLen</a:t>
            </a:r>
            <a:r>
              <a:rPr lang="en-US" sz="24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seed </a:t>
            </a:r>
            <a:r>
              <a:rPr lang="en-US" sz="2400" dirty="0"/>
              <a:t>= </a:t>
            </a:r>
            <a:r>
              <a:rPr lang="en-US" sz="2400" dirty="0" err="1" smtClean="0"/>
              <a:t>maskedSeed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dirty="0" err="1" smtClean="0"/>
              <a:t>seedMask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/>
              <a:t>dbMask</a:t>
            </a:r>
            <a:r>
              <a:rPr lang="en-US" sz="2400" dirty="0"/>
              <a:t> = </a:t>
            </a:r>
            <a:r>
              <a:rPr lang="en-US" sz="2400" dirty="0" smtClean="0"/>
              <a:t>MGF(seed</a:t>
            </a:r>
            <a:r>
              <a:rPr lang="en-US" sz="2400" dirty="0"/>
              <a:t>, k – </a:t>
            </a:r>
            <a:r>
              <a:rPr lang="en-US" sz="2400" dirty="0" err="1"/>
              <a:t>hLen</a:t>
            </a:r>
            <a:r>
              <a:rPr lang="en-US" sz="2400" dirty="0"/>
              <a:t> - 1</a:t>
            </a:r>
            <a:r>
              <a:rPr lang="en-US" sz="2400" dirty="0" smtClean="0"/>
              <a:t>).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DB = </a:t>
            </a:r>
            <a:r>
              <a:rPr lang="en-US" sz="2400" dirty="0" err="1" smtClean="0"/>
              <a:t>maskedDB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</a:t>
            </a:r>
            <a:r>
              <a:rPr lang="en-US" sz="2400" dirty="0" smtClean="0"/>
              <a:t> </a:t>
            </a:r>
            <a:r>
              <a:rPr lang="en-US" sz="2400" dirty="0" err="1"/>
              <a:t>dbMask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vi-VN" sz="2400" dirty="0"/>
              <a:t>DB = lHash’ || PS || </a:t>
            </a:r>
            <a:r>
              <a:rPr lang="en-US" sz="2400" dirty="0"/>
              <a:t>X</a:t>
            </a:r>
            <a:r>
              <a:rPr lang="vi-VN" sz="2400" dirty="0" smtClean="0"/>
              <a:t> </a:t>
            </a:r>
            <a:r>
              <a:rPr lang="vi-VN" sz="2400" dirty="0"/>
              <a:t>|| M.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Y, </a:t>
            </a:r>
            <a:r>
              <a:rPr lang="en-US" sz="2400" dirty="0" err="1" smtClean="0"/>
              <a:t>lHash</a:t>
            </a:r>
            <a:r>
              <a:rPr lang="en-US" sz="2400" dirty="0" smtClean="0"/>
              <a:t>’, X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C8A3-EE4C-4386-B5F6-9A3CAD4FB552}" type="slidenum">
              <a:rPr lang="en-US" sz="3200" smtClean="0">
                <a:solidFill>
                  <a:schemeClr val="tx2"/>
                </a:solidFill>
              </a:rPr>
              <a:pPr/>
              <a:t>8</a:t>
            </a:fld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Lược đồ chuyển đổi bản rõ OAEP cho hệ mật RSA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Lược</a:t>
            </a:r>
            <a:r>
              <a:rPr lang="en-US" dirty="0" smtClean="0"/>
              <a:t> </a:t>
            </a:r>
            <a:r>
              <a:rPr lang="en-US" dirty="0" err="1" smtClean="0"/>
              <a:t>đô</a:t>
            </a:r>
            <a:r>
              <a:rPr lang="en-US" dirty="0" smtClean="0"/>
              <a:t>̀ </a:t>
            </a:r>
            <a:r>
              <a:rPr lang="en-US" dirty="0" err="1" smtClean="0"/>
              <a:t>giải</a:t>
            </a:r>
            <a:r>
              <a:rPr lang="en-US" dirty="0" smtClean="0"/>
              <a:t> mã OAEP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4748-1DEB-44AF-B15E-E702F197311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Lược đồ chuyển đổi bản rõ OAEP cho hệ mật RSA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Pon\Desktop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64" y="609600"/>
            <a:ext cx="8316036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01090290">
  <a:themeElements>
    <a:clrScheme name="Default Design 7">
      <a:dk1>
        <a:srgbClr val="969696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7F7F7F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969696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7F7F7F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TP001090290</AuthoringAssetId>
    <AssetId xmlns="145c5697-5eb5-440b-b2f1-a8273fb59250">TS001090290</AssetId>
  </documentManagement>
</p:properties>
</file>

<file path=customXml/itemProps1.xml><?xml version="1.0" encoding="utf-8"?>
<ds:datastoreItem xmlns:ds="http://schemas.openxmlformats.org/officeDocument/2006/customXml" ds:itemID="{FB8FA02E-9F83-4188-B55D-0D4B0BC8FB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BB9FEC3-A7A8-4A01-B786-A68C5C181CA6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76B5E8C5-AC43-4FF7-B33A-DA5188FBD2E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053A8D2-BC8E-4B7C-B96C-00D94F15967F}">
  <ds:schemaRefs>
    <ds:schemaRef ds:uri="http://schemas.microsoft.com/office/2006/metadata/properties"/>
    <ds:schemaRef ds:uri="145c5697-5eb5-440b-b2f1-a8273fb5925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</TotalTime>
  <Words>1402</Words>
  <Application>Microsoft Office PowerPoint</Application>
  <PresentationFormat>On-screen Show (4:3)</PresentationFormat>
  <Paragraphs>179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TS001090290</vt:lpstr>
      <vt:lpstr>LƯỢC ĐỒ CHUYỂN ĐỔI BẢN RÕ OAEP CHO HỆ MẬT RSA</vt:lpstr>
      <vt:lpstr>Nội dung chính</vt:lpstr>
      <vt:lpstr>Sơ lược về OAEP</vt:lpstr>
      <vt:lpstr>Lý do chuyển đổi bản rõ</vt:lpstr>
      <vt:lpstr>Lược đồ OAEP</vt:lpstr>
      <vt:lpstr>Lược đồ mã hóa OAEP</vt:lpstr>
      <vt:lpstr>Lược đồ mã hóa OAEP</vt:lpstr>
      <vt:lpstr>Lược đồ giải mã OAEP</vt:lpstr>
      <vt:lpstr>Lược đồ giải mã OAEP</vt:lpstr>
      <vt:lpstr>Tính chất của lược đồ OAEP</vt:lpstr>
      <vt:lpstr>Độ an toàn của OAEP</vt:lpstr>
      <vt:lpstr>Chương trình mô phỏng</vt:lpstr>
      <vt:lpstr>Chương trình mô phỏng</vt:lpstr>
      <vt:lpstr>Chương trình mô phỏng</vt:lpstr>
      <vt:lpstr>Chương trình mô phỏng</vt:lpstr>
      <vt:lpstr>Chương trình mô phỏng</vt:lpstr>
      <vt:lpstr>Tổng kết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LƯỢC ĐỒ CHUYỂN ĐỔI BẢN RÕ oaep</dc:title>
  <dc:creator>ZiZi</dc:creator>
  <cp:lastModifiedBy>Pon</cp:lastModifiedBy>
  <cp:revision>75</cp:revision>
  <cp:lastPrinted>1601-01-01T00:00:00Z</cp:lastPrinted>
  <dcterms:created xsi:type="dcterms:W3CDTF">2014-02-18T13:15:29Z</dcterms:created>
  <dcterms:modified xsi:type="dcterms:W3CDTF">2014-02-20T07:44:56Z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457897L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TS001090290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Technological awakening design template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EY001077968</vt:lpwstr>
  </property>
  <property fmtid="{D5CDD505-2E9C-101B-9397-08002B2CF9AE}" pid="21" name="SourceTitle">
    <vt:lpwstr>Technological awakening design template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TemplateType">
    <vt:lpwstr>Presentations</vt:lpwstr>
  </property>
  <property fmtid="{D5CDD505-2E9C-101B-9397-08002B2CF9AE}" pid="25" name="OpenTemplate">
    <vt:lpwstr>1</vt:lpwstr>
  </property>
  <property fmtid="{D5CDD505-2E9C-101B-9397-08002B2CF9AE}" pid="26" name="UACurrentWords">
    <vt:lpwstr>0</vt:lpwstr>
  </property>
  <property fmtid="{D5CDD505-2E9C-101B-9397-08002B2CF9AE}" pid="27" name="UALocRecommendation">
    <vt:lpwstr>Localize</vt:lpwstr>
  </property>
  <property fmtid="{D5CDD505-2E9C-101B-9397-08002B2CF9AE}" pid="28" name="Applications">
    <vt:lpwstr>79;#Template 12;#184;#Office 2000;#67;#PowerPoint - Design Templt 12;#182;#Office XP;#66;#PowerPoint - Design Templt 2003;#65;#Microsoft Office PowerPoint 2007;#64;#PowerPoint 2003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UANotes">
    <vt:lpwstr>June 2003 retrofit. 457897L</vt:lpwstr>
  </property>
  <property fmtid="{D5CDD505-2E9C-101B-9397-08002B2CF9AE}" pid="34" name="PublishStatusLookup">
    <vt:lpwstr>258928</vt:lpwstr>
  </property>
  <property fmtid="{D5CDD505-2E9C-101B-9397-08002B2CF9AE}" pid="35" name="TPClientViewer">
    <vt:lpwstr>Microsoft Office PowerPoint</vt:lpwstr>
  </property>
  <property fmtid="{D5CDD505-2E9C-101B-9397-08002B2CF9AE}" pid="36" name="TPComponent">
    <vt:lpwstr>PPTFiles</vt:lpwstr>
  </property>
  <property fmtid="{D5CDD505-2E9C-101B-9397-08002B2CF9AE}" pid="37" name="TPNamespace">
    <vt:lpwstr>POWERPNT</vt:lpwstr>
  </property>
  <property fmtid="{D5CDD505-2E9C-101B-9397-08002B2CF9AE}" pid="38" name="APTrustLevel">
    <vt:lpwstr>1.00000000000000</vt:lpwstr>
  </property>
  <property fmtid="{D5CDD505-2E9C-101B-9397-08002B2CF9AE}" pid="39" name="TrustLevel">
    <vt:lpwstr>Microsoft Managed Content</vt:lpwstr>
  </property>
  <property fmtid="{D5CDD505-2E9C-101B-9397-08002B2CF9AE}" pid="40" name="Content Type">
    <vt:lpwstr>OOFile</vt:lpwstr>
  </property>
  <property fmtid="{D5CDD505-2E9C-101B-9397-08002B2CF9AE}" pid="41" name="AuthoringAssetId">
    <vt:lpwstr>TP001090290</vt:lpwstr>
  </property>
  <property fmtid="{D5CDD505-2E9C-101B-9397-08002B2CF9AE}" pid="42" name="NumericAssetId">
    <vt:lpwstr/>
  </property>
  <property fmtid="{D5CDD505-2E9C-101B-9397-08002B2CF9AE}" pid="43" name="AppVer">
    <vt:lpwstr/>
  </property>
</Properties>
</file>