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3"/>
    <p:sldId id="652" r:id="rId4"/>
    <p:sldId id="634" r:id="rId5"/>
    <p:sldId id="548" r:id="rId6"/>
    <p:sldId id="643" r:id="rId7"/>
    <p:sldId id="644" r:id="rId8"/>
    <p:sldId id="549" r:id="rId9"/>
    <p:sldId id="550" r:id="rId10"/>
    <p:sldId id="645" r:id="rId11"/>
    <p:sldId id="647" r:id="rId12"/>
    <p:sldId id="648" r:id="rId13"/>
    <p:sldId id="649" r:id="rId14"/>
    <p:sldId id="650" r:id="rId15"/>
    <p:sldId id="651" r:id="rId16"/>
    <p:sldId id="635" r:id="rId17"/>
    <p:sldId id="637" r:id="rId18"/>
    <p:sldId id="638" r:id="rId19"/>
    <p:sldId id="639" r:id="rId20"/>
    <p:sldId id="640" r:id="rId21"/>
    <p:sldId id="641" r:id="rId22"/>
    <p:sldId id="642" r:id="rId23"/>
    <p:sldId id="678" r:id="rId24"/>
    <p:sldId id="636" r:id="rId26"/>
    <p:sldId id="551" r:id="rId27"/>
    <p:sldId id="552" r:id="rId28"/>
    <p:sldId id="553" r:id="rId29"/>
    <p:sldId id="599" r:id="rId30"/>
    <p:sldId id="25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111" autoAdjust="0"/>
    <p:restoredTop sz="94660"/>
  </p:normalViewPr>
  <p:slideViewPr>
    <p:cSldViewPr>
      <p:cViewPr varScale="1">
        <p:scale>
          <a:sx n="54" d="100"/>
          <a:sy n="54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法一：</a:t>
            </a:r>
            <a:endParaRPr lang="en-US" altLang="zh-CN" smtClean="0"/>
          </a:p>
          <a:p>
            <a:r>
              <a:rPr lang="en-US" altLang="zh-CN" smtClean="0"/>
              <a:t>public static void method(int a, int b) { </a:t>
            </a:r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在不改变原本题目的前提下，如何写这个函数才能在</a:t>
            </a:r>
            <a:r>
              <a:rPr lang="en-US" altLang="zh-CN" smtClean="0"/>
              <a:t>main</a:t>
            </a:r>
            <a:r>
              <a:rPr lang="zh-CN" altLang="en-US" smtClean="0"/>
              <a:t>函数中输出</a:t>
            </a:r>
            <a:r>
              <a:rPr lang="en-US" altLang="zh-CN" smtClean="0"/>
              <a:t>a=100</a:t>
            </a:r>
            <a:r>
              <a:rPr lang="zh-CN" altLang="en-US" smtClean="0"/>
              <a:t>，</a:t>
            </a:r>
            <a:r>
              <a:rPr lang="en-US" altLang="zh-CN" smtClean="0"/>
              <a:t>b=200</a:t>
            </a:r>
            <a:r>
              <a:rPr lang="zh-CN" altLang="en-US" smtClean="0"/>
              <a:t>？ </a:t>
            </a:r>
            <a:endParaRPr lang="en-US" altLang="zh-CN" smtClean="0"/>
          </a:p>
          <a:p>
            <a:r>
              <a:rPr lang="en-US" altLang="zh-CN" smtClean="0"/>
              <a:t>a = a*10; </a:t>
            </a:r>
            <a:endParaRPr lang="en-US" altLang="zh-CN" smtClean="0"/>
          </a:p>
          <a:p>
            <a:r>
              <a:rPr lang="en-US" altLang="zh-CN" smtClean="0"/>
              <a:t>b = b*20; </a:t>
            </a:r>
            <a:endParaRPr lang="en-US" altLang="zh-CN" smtClean="0"/>
          </a:p>
          <a:p>
            <a:r>
              <a:rPr lang="en-US" altLang="zh-CN" smtClean="0"/>
              <a:t>System.out.println(a); </a:t>
            </a:r>
            <a:endParaRPr lang="en-US" altLang="zh-CN" smtClean="0"/>
          </a:p>
          <a:p>
            <a:r>
              <a:rPr lang="en-US" altLang="zh-CN" smtClean="0"/>
              <a:t>System.out.println(b); </a:t>
            </a:r>
            <a:endParaRPr lang="en-US" altLang="zh-CN" smtClean="0"/>
          </a:p>
          <a:p>
            <a:r>
              <a:rPr lang="en-US" altLang="zh-CN" smtClean="0"/>
              <a:t>System.exit(0); 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法二：</a:t>
            </a:r>
            <a:endParaRPr lang="en-US" altLang="zh-CN" smtClean="0"/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method(int a, int b) {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PrintStream ps =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PrintStream(System.</a:t>
            </a:r>
            <a:r>
              <a:rPr lang="en-US" altLang="zh-CN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out){</a:t>
            </a:r>
            <a:endParaRPr lang="en-US" altLang="zh-CN" sz="1200" b="1" i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println(String x) {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if("a=10".equals(x)){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"a=100";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if("b=10".equals(x)){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"b=200";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super.println(x);</a:t>
            </a:r>
            <a:endParaRPr lang="en-US" altLang="zh-CN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setOut(ps);</a:t>
            </a:r>
            <a:endParaRPr lang="en-US" altLang="zh-CN" sz="1200" i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8F43-0AF1-4B7F-9ECE-8F0750128B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hyperlink" Target="PassValue.java" TargetMode="Externa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hyperlink" Target="PassRef.java" TargetMode="Externa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hyperlink" Target="PassRef1.java" TargetMode="Externa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2178" y="1484784"/>
            <a:ext cx="8208912" cy="2664296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声明和使用方法</a:t>
            </a:r>
            <a:endParaRPr lang="zh-CN" altLang="zh-CN" sz="8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472" y="1785926"/>
            <a:ext cx="7958166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修改上一个程序，在</a:t>
            </a:r>
            <a:r>
              <a:rPr lang="en-US" altLang="zh-CN" sz="2400" dirty="0" smtClean="0">
                <a:ea typeface="宋体" panose="02010600030101010101" pitchFamily="2" charset="-122"/>
              </a:rPr>
              <a:t>method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方法中，除打印一个</a:t>
            </a:r>
            <a:r>
              <a:rPr lang="en-US" altLang="zh-CN" sz="2400" dirty="0" smtClean="0">
                <a:ea typeface="宋体" panose="02010600030101010101" pitchFamily="2" charset="-122"/>
              </a:rPr>
              <a:t>10*8</a:t>
            </a:r>
            <a:r>
              <a:rPr lang="zh-CN" altLang="en-US" sz="2400" dirty="0" smtClean="0">
                <a:ea typeface="宋体" panose="02010600030101010101" pitchFamily="2" charset="-122"/>
              </a:rPr>
              <a:t>的矩形外，再计算该矩形的面积，并将其作为方法返回值。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方法中调用该方法，接收返回的面积值并打印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58166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修改上一个程序，在</a:t>
            </a:r>
            <a:r>
              <a:rPr lang="en-US" altLang="zh-CN" sz="2400" dirty="0" smtClean="0">
                <a:ea typeface="宋体" panose="02010600030101010101" pitchFamily="2" charset="-122"/>
              </a:rPr>
              <a:t>method</a:t>
            </a:r>
            <a:r>
              <a:rPr lang="zh-CN" altLang="en-US" sz="2400" dirty="0" smtClean="0">
                <a:ea typeface="宋体" panose="02010600030101010101" pitchFamily="2" charset="-122"/>
              </a:rPr>
              <a:t>方法提供</a:t>
            </a:r>
            <a:r>
              <a:rPr lang="en-US" altLang="zh-CN" sz="2400" dirty="0" smtClean="0"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ea typeface="宋体" panose="02010600030101010101" pitchFamily="2" charset="-122"/>
              </a:rPr>
              <a:t>两个参数，方法中打印一个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m*n</a:t>
            </a:r>
            <a:r>
              <a:rPr lang="zh-CN" altLang="en-US" sz="2400" dirty="0" smtClean="0">
                <a:ea typeface="宋体" panose="02010600030101010101" pitchFamily="2" charset="-122"/>
              </a:rPr>
              <a:t>的矩形，并计算该矩形的面积， 将其作为方法返回值。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方法中调用该方法，接收返回的面积值并打印。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跨类调用方法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7238" y="1857364"/>
            <a:ext cx="7743852" cy="4114800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类中的某个方法，除了可以调用本类的其他方法外，还可以调用其他类中的指定方法。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为便于理解，本例暂时使用静态方法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   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00113" y="1604514"/>
            <a:ext cx="7537450" cy="4967758"/>
          </a:xfrm>
        </p:spPr>
        <p:txBody>
          <a:bodyPr>
            <a:noAutofit/>
          </a:bodyPr>
          <a:lstStyle/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  public class Test2Class {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2      public static void main(String[]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args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) {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3         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 ret =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StaticClass.add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(10, 20);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4         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("ret = " + ret);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5  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6         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 ret2 =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StaticClass.add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(15, 25);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7         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("ret2 = " + ret2);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8      }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9  }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10 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11 public class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StaticClass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 {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12     public static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 add(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 a,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 b) {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13         </a:t>
            </a:r>
            <a:r>
              <a:rPr lang="en-US" altLang="zh-CN" sz="1700" dirty="0" err="1" smtClean="0">
                <a:latin typeface="+mj-lt"/>
                <a:ea typeface="宋体" panose="02010600030101010101" pitchFamily="2" charset="-122"/>
              </a:rPr>
              <a:t>System.out.println</a:t>
            </a: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("a = " + a + " b = " + b);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14         return a + b;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15     }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buNone/>
              <a:defRPr/>
            </a:pPr>
            <a:r>
              <a:rPr lang="en-US" altLang="zh-CN" sz="1700" dirty="0" smtClean="0">
                <a:latin typeface="+mj-lt"/>
                <a:ea typeface="宋体" panose="02010600030101010101" pitchFamily="2" charset="-122"/>
              </a:rPr>
              <a:t>16 }</a:t>
            </a:r>
            <a:endParaRPr lang="en-US" altLang="zh-CN" sz="17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958166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修改上一个程序，新建一个</a:t>
            </a:r>
            <a:r>
              <a:rPr lang="en-US" altLang="zh-CN" sz="2400" dirty="0" smtClean="0">
                <a:ea typeface="宋体" panose="02010600030101010101" pitchFamily="2" charset="-122"/>
              </a:rPr>
              <a:t>Another</a:t>
            </a:r>
            <a:r>
              <a:rPr lang="zh-CN" altLang="en-US" sz="2400" dirty="0" smtClean="0">
                <a:ea typeface="宋体" panose="02010600030101010101" pitchFamily="2" charset="-122"/>
              </a:rPr>
              <a:t>类，将</a:t>
            </a:r>
            <a:r>
              <a:rPr lang="en-US" altLang="zh-CN" sz="2400" dirty="0" smtClean="0">
                <a:ea typeface="宋体" panose="02010600030101010101" pitchFamily="2" charset="-122"/>
              </a:rPr>
              <a:t>method</a:t>
            </a:r>
            <a:r>
              <a:rPr lang="zh-CN" altLang="en-US" sz="2400" dirty="0" smtClean="0">
                <a:ea typeface="宋体" panose="02010600030101010101" pitchFamily="2" charset="-122"/>
              </a:rPr>
              <a:t>方法移到该类中。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在原类的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方法中调用</a:t>
            </a:r>
            <a:r>
              <a:rPr lang="en-US" altLang="zh-CN" sz="2400" dirty="0" smtClean="0">
                <a:ea typeface="宋体" panose="02010600030101010101" pitchFamily="2" charset="-122"/>
              </a:rPr>
              <a:t>Another</a:t>
            </a:r>
            <a:r>
              <a:rPr lang="zh-CN" altLang="en-US" sz="2400" dirty="0" smtClean="0">
                <a:ea typeface="宋体" panose="02010600030101010101" pitchFamily="2" charset="-122"/>
              </a:rPr>
              <a:t>类的</a:t>
            </a:r>
            <a:r>
              <a:rPr lang="en-US" altLang="zh-CN" sz="2400" dirty="0" smtClean="0">
                <a:ea typeface="宋体" panose="02010600030101010101" pitchFamily="2" charset="-122"/>
              </a:rPr>
              <a:t>method</a:t>
            </a:r>
            <a:r>
              <a:rPr lang="zh-CN" altLang="en-US" sz="2400" dirty="0" smtClean="0">
                <a:ea typeface="宋体" panose="02010600030101010101" pitchFamily="2" charset="-122"/>
              </a:rPr>
              <a:t>方法，接收返回的面积值并打印。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00232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参数的值传递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789423"/>
            <a:ext cx="3911285" cy="6806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方法的参数传递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</a:rPr>
              <a:t>方法，必须有其所在类或对象调用才有意义。若方法含有参数：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</a:rPr>
              <a:t>形参</a:t>
            </a:r>
            <a:r>
              <a:rPr lang="zh-CN" altLang="en-US" dirty="0" smtClean="0">
                <a:ea typeface="宋体" panose="02010600030101010101" pitchFamily="2" charset="-122"/>
              </a:rPr>
              <a:t>：方法声明时的参数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</a:rPr>
              <a:t>实参：</a:t>
            </a:r>
            <a:r>
              <a:rPr lang="zh-CN" altLang="en-US" dirty="0" smtClean="0">
                <a:ea typeface="宋体" panose="02010600030101010101" pitchFamily="2" charset="-122"/>
              </a:rPr>
              <a:t>方法调用时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实际传给形参的参数值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的实参值如何传入方法呢？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里方法的参数传递方式只有一种：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值传递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  即将实际参数值的副本（复制品）传入方法内，而参数本身不受影响。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2411760" y="877723"/>
            <a:ext cx="504056" cy="504056"/>
          </a:xfrm>
          <a:prstGeom prst="star5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99592" y="764704"/>
            <a:ext cx="7740351" cy="1150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的参数传递</a:t>
            </a:r>
            <a:br>
              <a:rPr lang="zh-CN" altLang="en-US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   </a:t>
            </a:r>
            <a:r>
              <a:rPr lang="en-US" altLang="zh-CN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基本数据类型的参数传递</a:t>
            </a:r>
            <a:r>
              <a:rPr lang="zh-CN" altLang="en-US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4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987" name="Picture 3" descr="传值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68405" y="2134858"/>
            <a:ext cx="6192837" cy="1125538"/>
          </a:xfrm>
          <a:noFill/>
        </p:spPr>
      </p:pic>
      <p:pic>
        <p:nvPicPr>
          <p:cNvPr id="41988" name="Picture 4" descr="传值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68405" y="3404858"/>
            <a:ext cx="6192837" cy="804863"/>
          </a:xfrm>
          <a:noFill/>
        </p:spPr>
      </p:pic>
      <p:pic>
        <p:nvPicPr>
          <p:cNvPr id="41989" name="Picture 5" descr="传值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968405" y="4197021"/>
            <a:ext cx="6192837" cy="1008062"/>
          </a:xfrm>
          <a:noFill/>
        </p:spPr>
      </p:pic>
      <p:pic>
        <p:nvPicPr>
          <p:cNvPr id="41990" name="Picture 6" descr="传值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968405" y="5205083"/>
            <a:ext cx="6192837" cy="901700"/>
          </a:xfrm>
          <a:noFill/>
        </p:spPr>
      </p:pic>
      <p:sp>
        <p:nvSpPr>
          <p:cNvPr id="41991" name="Text Box 7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7517130" y="2214554"/>
            <a:ext cx="461665" cy="388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5288" y="836712"/>
            <a:ext cx="8424862" cy="1152128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参数传递</a:t>
            </a:r>
            <a:br>
              <a:rPr lang="zh-CN" altLang="en-US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         </a:t>
            </a:r>
            <a:r>
              <a:rPr lang="en-US" altLang="zh-CN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引用数据类型的参数传递</a:t>
            </a:r>
            <a:endParaRPr lang="zh-CN" altLang="en-US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011" name="Picture 3" descr="传引用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4561" y="1988840"/>
            <a:ext cx="4492527" cy="2251396"/>
          </a:xfrm>
          <a:noFill/>
        </p:spPr>
      </p:pic>
      <p:pic>
        <p:nvPicPr>
          <p:cNvPr id="43012" name="Picture 4" descr="传引用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5550" y="2059806"/>
            <a:ext cx="4174600" cy="2017266"/>
          </a:xfrm>
          <a:noFill/>
        </p:spPr>
      </p:pic>
      <p:pic>
        <p:nvPicPr>
          <p:cNvPr id="43013" name="Picture 5" descr="传引用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400550" y="4509120"/>
            <a:ext cx="4356457" cy="1928813"/>
          </a:xfrm>
          <a:noFill/>
        </p:spPr>
      </p:pic>
      <p:pic>
        <p:nvPicPr>
          <p:cNvPr id="43014" name="Picture 6" descr="传引用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468313" y="4527574"/>
            <a:ext cx="4529890" cy="1873250"/>
          </a:xfrm>
          <a:noFill/>
        </p:spPr>
      </p:pic>
      <p:sp>
        <p:nvSpPr>
          <p:cNvPr id="43015" name="Text Box 7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395288" y="6400824"/>
            <a:ext cx="842486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 descr="czh特殊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76231" y="4241823"/>
            <a:ext cx="4824413" cy="2089150"/>
          </a:xfrm>
          <a:noFill/>
        </p:spPr>
      </p:pic>
      <p:pic>
        <p:nvPicPr>
          <p:cNvPr id="44036" name="Picture 4" descr="czh特殊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381" y="2081236"/>
            <a:ext cx="396081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czh特殊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06" y="2081236"/>
            <a:ext cx="43211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zh特殊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679919" y="4241823"/>
            <a:ext cx="4032250" cy="2089150"/>
          </a:xfrm>
          <a:noFill/>
        </p:spPr>
      </p:pic>
      <p:sp>
        <p:nvSpPr>
          <p:cNvPr id="44039" name="Text Box 7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71406" y="6329386"/>
            <a:ext cx="80645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5288" y="548680"/>
            <a:ext cx="8424862" cy="1357322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参数传递</a:t>
            </a:r>
            <a:br>
              <a:rPr lang="zh-CN" altLang="en-US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         </a:t>
            </a:r>
            <a:r>
              <a:rPr lang="en-US" altLang="zh-CN" sz="4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引用数据类型的参数传递</a:t>
            </a:r>
            <a:endParaRPr lang="zh-CN" altLang="en-US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764704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46532"/>
            <a:ext cx="8229600" cy="50971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第一节 方法的声明和调用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第二节 参数的值传递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第三节 重载方法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77667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方法的参数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传递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226983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Test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Transfer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public static void swap(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b){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tmp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a;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tmp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("swap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方法里，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"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			+ a + "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 + b);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{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a = 6;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b = 9;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swap(a , b);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交换结束后，变量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"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			+ a + "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；变量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 + b);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}  }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2132856"/>
            <a:ext cx="309634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请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输出结果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692696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方法的参数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传递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00221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DataSwap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public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a;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public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b;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TestTransfer1 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public static void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swap(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DataSwap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ds){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tmp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ds.a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ds.b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tmp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("swap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方法里，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a Field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"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	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b Field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" 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ds.b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public static void main(String[]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DataSwap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ds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= new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DataSwap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= 6;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= 9;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swap(ds);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交换结束后，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a Field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" 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		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ds.a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b Field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" +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ds.b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2132856"/>
            <a:ext cx="3096344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请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输出结果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64896" cy="47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214546" y="2445245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重载方法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548680"/>
            <a:ext cx="4554570" cy="777219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的重载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(overload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323528" y="1413124"/>
          <a:ext cx="8568952" cy="49682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568952"/>
              </a:tblGrid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重载的概念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7" marB="45717" horzOverflow="overflow"/>
                </a:tc>
              </a:tr>
              <a:tr h="6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在同一个类中，允许存在一个以上的同名方法，只要它们的参数个数或者参数类型不同即可。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7" marB="45717" horzOverflow="overflow"/>
                </a:tc>
              </a:tr>
              <a:tr h="388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重载的特点：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与返回值类型无关，只看参数列表</a:t>
                      </a: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，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且参数列表必须不同。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(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参数个数或参数类型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)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。调用时，</a:t>
                      </a:r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根据方法参数列表的不同来区别。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重载示例：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7" marB="45717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返回两个整数的和</a:t>
                      </a:r>
                      <a:endParaRPr kumimoji="0" lang="zh-CN" altLang="en-US" sz="22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;}</a:t>
                      </a:r>
                      <a:endParaRPr kumimoji="0" lang="en-US" sz="22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返回三个整数的和</a:t>
                      </a:r>
                      <a:endParaRPr kumimoji="0" lang="zh-CN" altLang="en-US" sz="22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y,int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z){return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x+y+z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;}</a:t>
                      </a:r>
                      <a:endParaRPr kumimoji="0" lang="en-US" sz="22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返回两个小数的和</a:t>
                      </a:r>
                      <a:endParaRPr kumimoji="0" lang="zh-CN" altLang="en-US" sz="22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double add(double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x,double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charset="0"/>
                        </a:rPr>
                        <a:t>;}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charset="0"/>
                      </a:endParaRPr>
                    </a:p>
                  </a:txBody>
                  <a:tcPr marT="45717" marB="45717" horzOverflow="overflow"/>
                </a:tc>
              </a:tr>
            </a:tbl>
          </a:graphicData>
        </a:graphic>
      </p:graphicFrame>
      <p:sp>
        <p:nvSpPr>
          <p:cNvPr id="5" name="流程图: 摘录 4"/>
          <p:cNvSpPr/>
          <p:nvPr/>
        </p:nvSpPr>
        <p:spPr>
          <a:xfrm>
            <a:off x="2555776" y="836712"/>
            <a:ext cx="360040" cy="288032"/>
          </a:xfrm>
          <a:prstGeom prst="flowChartExtra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2844" y="1432403"/>
            <a:ext cx="8821644" cy="49552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使用重载方法，可以为编程带来方便。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61950" indent="-361950"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例如，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方法就是典型的重载方法，其内部的声明形式如下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(byte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(short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(long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(float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(double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(char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(double x)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1950" indent="84455">
              <a:defRPr/>
            </a:pPr>
            <a:r>
              <a:rPr lang="en-US" altLang="zh-CN" sz="2800" dirty="0" smtClean="0">
                <a:ea typeface="宋体" panose="02010600030101010101" pitchFamily="2" charset="-122"/>
              </a:rPr>
              <a:t>……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0298" y="548680"/>
            <a:ext cx="4139984" cy="849227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方法的重载 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608512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判 断：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void show(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a,char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b,double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){}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构成重载的有：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show(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x,char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y,double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){}  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没有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show(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a,double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c,char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b){}  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c)  void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show(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c,char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){} 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d) 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show(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c,char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){} 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参数个数不同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e)  void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show(double c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){} 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参数个数不同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f)  double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show(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x,char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y,double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){} 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不，与返回值类型无关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g)  void shows(){double c}  //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不能，方法名不同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764704"/>
            <a:ext cx="3168352" cy="6480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练  习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471" y="1719262"/>
            <a:ext cx="8709025" cy="4158009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编写程序，定义三个重载方法并调用。方法名为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mOL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三个方法分别接收一个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参数、两个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参数、一个字符串参数。分别执行平方运算并输出结果，相乘并输出结果，输出字符串信息。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在主类的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main 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方法中分别用参数区别调用三个方法。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定义三个重载方法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max()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，第一个方法求两个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值中的最大值，第二个方法求两个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值中的最大值，第三个方法求三个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值中的最大值，并分别调用三个方法。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131840" y="764704"/>
            <a:ext cx="3312368" cy="72008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Arial Unicode MS" charset="-122"/>
              </a:rPr>
              <a:t>练  习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Arial Unicode MS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500166" y="2357430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方法的声明和调用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620688"/>
            <a:ext cx="4430880" cy="91624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方法声明和调用</a:t>
            </a:r>
            <a:endParaRPr lang="zh-CN" altLang="en-US" sz="36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7158" y="1707427"/>
            <a:ext cx="882015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什么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是方法（函数）？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方法是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类或对象行为特征的抽象，也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称为函数。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里的方法不能独立存在，所有的方法必须定义在类里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/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方法声明语法：</a:t>
            </a:r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 </a:t>
            </a:r>
            <a:r>
              <a:rPr lang="zh-CN" altLang="en-US" sz="2000" b="1" dirty="0" smtClean="0">
                <a:solidFill>
                  <a:srgbClr val="00206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方法名</a:t>
            </a:r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参数类型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参数类型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形参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….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）｛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程序代码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2" indent="-342900"/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方法的返回类型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7238" y="1857364"/>
            <a:ext cx="7743852" cy="4114800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声明方法时，可以为其指定返回类型：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变量的数据类型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void（表示无返回值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方法在执行后，需返回指定类型的值（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void除外</a:t>
            </a:r>
            <a:r>
              <a:rPr lang="en-US" altLang="zh-CN" sz="2600" dirty="0" smtClean="0">
                <a:ea typeface="宋体" panose="02010600030101010101" pitchFamily="2" charset="-122"/>
              </a:rPr>
              <a:t>）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en-US" altLang="zh-CN" dirty="0" err="1" smtClean="0">
                <a:ea typeface="宋体" panose="02010600030101010101" pitchFamily="2" charset="-122"/>
              </a:rPr>
              <a:t>使用return</a:t>
            </a:r>
            <a:r>
              <a:rPr lang="zh-CN" altLang="en-US" dirty="0" smtClean="0">
                <a:ea typeface="宋体" panose="02010600030101010101" pitchFamily="2" charset="-122"/>
              </a:rPr>
              <a:t>语句返回值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方法的参数列表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43852" cy="4114800"/>
          </a:xfrm>
        </p:spPr>
        <p:txBody>
          <a:bodyPr/>
          <a:lstStyle/>
          <a:p>
            <a:pPr marL="361950" indent="-361950"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方法的参数列表中，可以含一到多个参数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调用方法时，参数的类型与数量需完全匹配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marL="361950" indent="-361950">
              <a:defRPr/>
            </a:pPr>
            <a:r>
              <a:rPr lang="zh-CN" altLang="en-US" sz="2600" dirty="0" smtClean="0">
                <a:ea typeface="宋体" panose="02010600030101010101" pitchFamily="2" charset="-122"/>
              </a:rPr>
              <a:t>在方法签名中，参数也是局部变量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传值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15616" y="2636912"/>
            <a:ext cx="7128792" cy="3680403"/>
          </a:xfrm>
          <a:noFill/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548680"/>
            <a:ext cx="3923960" cy="85875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方法的调用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340768"/>
            <a:ext cx="5328592" cy="936104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只有被调用才会被执行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调用的过程分析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2420888"/>
            <a:ext cx="7632848" cy="388843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548680"/>
            <a:ext cx="3923960" cy="858753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endParaRPr lang="zh-CN" altLang="en-US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340768"/>
            <a:ext cx="8352928" cy="374441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 意：</a:t>
            </a: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没有具体返回值的情况，返回值类型用关键字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表示，那么该函数中的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语句如果在最后一行可以省略不写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结果应该返回给调用者，交由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调用者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内部定义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  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10" y="1714488"/>
            <a:ext cx="7958166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编写程序，声明一个</a:t>
            </a:r>
            <a:r>
              <a:rPr lang="en-US" altLang="zh-CN" sz="2400" dirty="0" smtClean="0">
                <a:ea typeface="宋体" panose="02010600030101010101" pitchFamily="2" charset="-122"/>
              </a:rPr>
              <a:t>method</a:t>
            </a:r>
            <a:r>
              <a:rPr lang="zh-CN" altLang="en-US" sz="2400" dirty="0" smtClean="0">
                <a:ea typeface="宋体" panose="02010600030101010101" pitchFamily="2" charset="-122"/>
              </a:rPr>
              <a:t>方法，在方法中打印一个</a:t>
            </a:r>
            <a:r>
              <a:rPr lang="en-US" altLang="zh-CN" sz="2400" dirty="0" smtClean="0">
                <a:ea typeface="宋体" panose="02010600030101010101" pitchFamily="2" charset="-122"/>
              </a:rPr>
              <a:t>10*8</a:t>
            </a:r>
            <a:r>
              <a:rPr lang="zh-CN" altLang="en-US" sz="2400" dirty="0" smtClean="0">
                <a:ea typeface="宋体" panose="02010600030101010101" pitchFamily="2" charset="-122"/>
              </a:rPr>
              <a:t>的矩形，在</a:t>
            </a:r>
            <a:r>
              <a:rPr lang="en-US" altLang="zh-CN" sz="2400" dirty="0" smtClean="0">
                <a:ea typeface="宋体" panose="02010600030101010101" pitchFamily="2" charset="-122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</a:rPr>
              <a:t>方法中调用该方法。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3451</Words>
  <Application>WPS 演示</Application>
  <PresentationFormat>全屏显示(4:3)</PresentationFormat>
  <Paragraphs>221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PPT模板</vt:lpstr>
      <vt:lpstr>第4章 声明和使用方法</vt:lpstr>
      <vt:lpstr>本章内容</vt:lpstr>
      <vt:lpstr>PowerPoint 演示文稿</vt:lpstr>
      <vt:lpstr>方法声明和调用</vt:lpstr>
      <vt:lpstr>方法的返回类型</vt:lpstr>
      <vt:lpstr>方法的参数列表</vt:lpstr>
      <vt:lpstr>方法的调用</vt:lpstr>
      <vt:lpstr>方法的调用</vt:lpstr>
      <vt:lpstr>练  习</vt:lpstr>
      <vt:lpstr>练  习</vt:lpstr>
      <vt:lpstr>练  习</vt:lpstr>
      <vt:lpstr>跨类调用方法</vt:lpstr>
      <vt:lpstr>示   例</vt:lpstr>
      <vt:lpstr>练  习</vt:lpstr>
      <vt:lpstr>PowerPoint 演示文稿</vt:lpstr>
      <vt:lpstr>方法的参数传递</vt:lpstr>
      <vt:lpstr>方法的参数传递 		          —基本数据类型的参数传递 </vt:lpstr>
      <vt:lpstr>方法的参数传递 		                —引用数据类型的参数传递</vt:lpstr>
      <vt:lpstr>方法的参数传递 		                —引用数据类型的参数传递</vt:lpstr>
      <vt:lpstr>PowerPoint 演示文稿</vt:lpstr>
      <vt:lpstr>PowerPoint 演示文稿</vt:lpstr>
      <vt:lpstr>PowerPoint 演示文稿</vt:lpstr>
      <vt:lpstr>PowerPoint 演示文稿</vt:lpstr>
      <vt:lpstr>方法的重载(overload)</vt:lpstr>
      <vt:lpstr>方法的重载 </vt:lpstr>
      <vt:lpstr>练  习</vt:lpstr>
      <vt:lpstr>练  习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1102</cp:revision>
  <dcterms:created xsi:type="dcterms:W3CDTF">2012-08-05T14:09:00Z</dcterms:created>
  <dcterms:modified xsi:type="dcterms:W3CDTF">2017-11-07T08:24:29Z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