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58" r:id="rId3"/>
    <p:sldId id="263" r:id="rId4"/>
  </p:sldIdLst>
  <p:sldSz cx="12801600" cy="9601200" type="A3"/>
  <p:notesSz cx="6858000" cy="9144000"/>
  <p:defaultTextStyle>
    <a:defPPr>
      <a:defRPr lang="de-DE"/>
    </a:defPPr>
    <a:lvl1pPr marL="0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0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00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00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01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01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01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022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025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52" autoAdjust="0"/>
  </p:normalViewPr>
  <p:slideViewPr>
    <p:cSldViewPr>
      <p:cViewPr>
        <p:scale>
          <a:sx n="76" d="100"/>
          <a:sy n="76" d="100"/>
        </p:scale>
        <p:origin x="-1088" y="-8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FB158-CE29-D640-AF46-24D22F3973B1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870E-53A8-DF49-9E97-B45BB4DE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436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725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870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0F0A9-23C8-4A97-9931-A125F1F95DA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63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8/19/18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75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8/19/18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4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994960" y="537845"/>
            <a:ext cx="4031615" cy="114703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8/19/18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88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8/19/18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85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1238" y="6169662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0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00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0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0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0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0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0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0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8/19/18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23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5670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8/19/18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8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3" indent="0">
              <a:buNone/>
              <a:defRPr sz="2800" b="1"/>
            </a:lvl2pPr>
            <a:lvl3pPr marL="1280006" indent="0">
              <a:buNone/>
              <a:defRPr sz="2500" b="1"/>
            </a:lvl3pPr>
            <a:lvl4pPr marL="1920009" indent="0">
              <a:buNone/>
              <a:defRPr sz="2200" b="1"/>
            </a:lvl4pPr>
            <a:lvl5pPr marL="2560013" indent="0">
              <a:buNone/>
              <a:defRPr sz="2200" b="1"/>
            </a:lvl5pPr>
            <a:lvl6pPr marL="3200016" indent="0">
              <a:buNone/>
              <a:defRPr sz="2200" b="1"/>
            </a:lvl6pPr>
            <a:lvl7pPr marL="3840019" indent="0">
              <a:buNone/>
              <a:defRPr sz="2200" b="1"/>
            </a:lvl7pPr>
            <a:lvl8pPr marL="4480022" indent="0">
              <a:buNone/>
              <a:defRPr sz="2200" b="1"/>
            </a:lvl8pPr>
            <a:lvl9pPr marL="5120025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7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3" indent="0">
              <a:buNone/>
              <a:defRPr sz="2800" b="1"/>
            </a:lvl2pPr>
            <a:lvl3pPr marL="1280006" indent="0">
              <a:buNone/>
              <a:defRPr sz="2500" b="1"/>
            </a:lvl3pPr>
            <a:lvl4pPr marL="1920009" indent="0">
              <a:buNone/>
              <a:defRPr sz="2200" b="1"/>
            </a:lvl4pPr>
            <a:lvl5pPr marL="2560013" indent="0">
              <a:buNone/>
              <a:defRPr sz="2200" b="1"/>
            </a:lvl5pPr>
            <a:lvl6pPr marL="3200016" indent="0">
              <a:buNone/>
              <a:defRPr sz="2200" b="1"/>
            </a:lvl6pPr>
            <a:lvl7pPr marL="3840019" indent="0">
              <a:buNone/>
              <a:defRPr sz="2200" b="1"/>
            </a:lvl7pPr>
            <a:lvl8pPr marL="4480022" indent="0">
              <a:buNone/>
              <a:defRPr sz="2200" b="1"/>
            </a:lvl8pPr>
            <a:lvl9pPr marL="5120025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7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8/19/18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20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8/19/18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38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8/19/18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71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03" indent="0">
              <a:buNone/>
              <a:defRPr sz="1700"/>
            </a:lvl2pPr>
            <a:lvl3pPr marL="1280006" indent="0">
              <a:buNone/>
              <a:defRPr sz="1400"/>
            </a:lvl3pPr>
            <a:lvl4pPr marL="1920009" indent="0">
              <a:buNone/>
              <a:defRPr sz="1300"/>
            </a:lvl4pPr>
            <a:lvl5pPr marL="2560013" indent="0">
              <a:buNone/>
              <a:defRPr sz="1300"/>
            </a:lvl5pPr>
            <a:lvl6pPr marL="3200016" indent="0">
              <a:buNone/>
              <a:defRPr sz="1300"/>
            </a:lvl6pPr>
            <a:lvl7pPr marL="3840019" indent="0">
              <a:buNone/>
              <a:defRPr sz="1300"/>
            </a:lvl7pPr>
            <a:lvl8pPr marL="4480022" indent="0">
              <a:buNone/>
              <a:defRPr sz="1300"/>
            </a:lvl8pPr>
            <a:lvl9pPr marL="5120025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8/19/18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36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03" indent="0">
              <a:buNone/>
              <a:defRPr sz="3900"/>
            </a:lvl2pPr>
            <a:lvl3pPr marL="1280006" indent="0">
              <a:buNone/>
              <a:defRPr sz="3400"/>
            </a:lvl3pPr>
            <a:lvl4pPr marL="1920009" indent="0">
              <a:buNone/>
              <a:defRPr sz="2800"/>
            </a:lvl4pPr>
            <a:lvl5pPr marL="2560013" indent="0">
              <a:buNone/>
              <a:defRPr sz="2800"/>
            </a:lvl5pPr>
            <a:lvl6pPr marL="3200016" indent="0">
              <a:buNone/>
              <a:defRPr sz="2800"/>
            </a:lvl6pPr>
            <a:lvl7pPr marL="3840019" indent="0">
              <a:buNone/>
              <a:defRPr sz="2800"/>
            </a:lvl7pPr>
            <a:lvl8pPr marL="4480022" indent="0">
              <a:buNone/>
              <a:defRPr sz="2800"/>
            </a:lvl8pPr>
            <a:lvl9pPr marL="5120025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03" indent="0">
              <a:buNone/>
              <a:defRPr sz="1700"/>
            </a:lvl2pPr>
            <a:lvl3pPr marL="1280006" indent="0">
              <a:buNone/>
              <a:defRPr sz="1400"/>
            </a:lvl3pPr>
            <a:lvl4pPr marL="1920009" indent="0">
              <a:buNone/>
              <a:defRPr sz="1300"/>
            </a:lvl4pPr>
            <a:lvl5pPr marL="2560013" indent="0">
              <a:buNone/>
              <a:defRPr sz="1300"/>
            </a:lvl5pPr>
            <a:lvl6pPr marL="3200016" indent="0">
              <a:buNone/>
              <a:defRPr sz="1300"/>
            </a:lvl6pPr>
            <a:lvl7pPr marL="3840019" indent="0">
              <a:buNone/>
              <a:defRPr sz="1300"/>
            </a:lvl7pPr>
            <a:lvl8pPr marL="4480022" indent="0">
              <a:buNone/>
              <a:defRPr sz="1300"/>
            </a:lvl8pPr>
            <a:lvl9pPr marL="5120025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8/19/18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34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01" tIns="64001" rIns="128001" bIns="64001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8001" tIns="64001" rIns="128001" bIns="64001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ED77-5BAD-4853-9D32-3E8CE03B9A25}" type="datetimeFigureOut">
              <a:rPr lang="de-DE" smtClean="0"/>
              <a:t>8/19/18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7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006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03" indent="-480003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005" indent="-40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008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011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14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017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020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025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028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03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006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09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013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016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019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022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025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192088"/>
            <a:ext cx="12751906" cy="9073008"/>
            <a:chOff x="0" y="-85355"/>
            <a:chExt cx="9108504" cy="6480720"/>
          </a:xfrm>
        </p:grpSpPr>
        <p:cxnSp>
          <p:nvCxnSpPr>
            <p:cNvPr id="106" name="Gerade Verbindung mit Pfeil 61"/>
            <p:cNvCxnSpPr>
              <a:stCxn id="54" idx="0"/>
            </p:cNvCxnSpPr>
            <p:nvPr/>
          </p:nvCxnSpPr>
          <p:spPr>
            <a:xfrm flipV="1">
              <a:off x="2171199" y="1512319"/>
              <a:ext cx="1367954" cy="36327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mit Pfeil 61"/>
            <p:cNvCxnSpPr>
              <a:endCxn id="99" idx="2"/>
            </p:cNvCxnSpPr>
            <p:nvPr/>
          </p:nvCxnSpPr>
          <p:spPr>
            <a:xfrm flipV="1">
              <a:off x="2349246" y="2060808"/>
              <a:ext cx="1624906" cy="3101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1688174" y="3260014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</a:t>
              </a:r>
              <a:r>
                <a:rPr lang="de-DE" sz="1400" dirty="0" err="1"/>
                <a:t>us_el</a:t>
              </a:r>
              <a:endParaRPr lang="de-DE" sz="1400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86069" y="2564944"/>
              <a:ext cx="864000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Wind_synth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6069" y="4581127"/>
              <a:ext cx="864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Spot_market</a:t>
              </a:r>
              <a:endParaRPr lang="de-DE" sz="1400" dirty="0"/>
            </a:p>
          </p:txBody>
        </p:sp>
        <p:cxnSp>
          <p:nvCxnSpPr>
            <p:cNvPr id="15" name="Gerade Verbindung mit Pfeil 14"/>
            <p:cNvCxnSpPr>
              <a:stCxn id="5" idx="3"/>
              <a:endCxn id="4" idx="0"/>
            </p:cNvCxnSpPr>
            <p:nvPr/>
          </p:nvCxnSpPr>
          <p:spPr>
            <a:xfrm>
              <a:off x="950069" y="2744944"/>
              <a:ext cx="1224105" cy="515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4" idx="4"/>
              <a:endCxn id="7" idx="3"/>
            </p:cNvCxnSpPr>
            <p:nvPr/>
          </p:nvCxnSpPr>
          <p:spPr>
            <a:xfrm flipH="1">
              <a:off x="950069" y="3620014"/>
              <a:ext cx="1224105" cy="1141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hteck 68"/>
            <p:cNvSpPr/>
            <p:nvPr/>
          </p:nvSpPr>
          <p:spPr>
            <a:xfrm>
              <a:off x="5576925" y="2132856"/>
              <a:ext cx="684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P2H_pr</a:t>
              </a:r>
              <a:endParaRPr lang="de-DE" sz="1400" dirty="0"/>
            </a:p>
          </p:txBody>
        </p:sp>
        <p:sp>
          <p:nvSpPr>
            <p:cNvPr id="70" name="Ellipse 69"/>
            <p:cNvSpPr/>
            <p:nvPr/>
          </p:nvSpPr>
          <p:spPr>
            <a:xfrm>
              <a:off x="5444789" y="5133573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bus_th_sch</a:t>
              </a:r>
              <a:endParaRPr lang="de-DE" sz="1400" dirty="0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6879826" y="5133573"/>
              <a:ext cx="864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Storage_th_sch</a:t>
              </a:r>
              <a:endParaRPr lang="de-DE" sz="1400" dirty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5488579" y="6021288"/>
              <a:ext cx="864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Dist_heat_sch</a:t>
              </a:r>
              <a:endParaRPr lang="de-DE" sz="1400" dirty="0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3720199" y="6021750"/>
              <a:ext cx="864000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Shortage_sch</a:t>
              </a:r>
              <a:endParaRPr lang="de-DE" sz="1400" dirty="0"/>
            </a:p>
          </p:txBody>
        </p:sp>
        <p:cxnSp>
          <p:nvCxnSpPr>
            <p:cNvPr id="78" name="Gerade Verbindung mit Pfeil 77"/>
            <p:cNvCxnSpPr>
              <a:stCxn id="88" idx="2"/>
              <a:endCxn id="70" idx="0"/>
            </p:cNvCxnSpPr>
            <p:nvPr/>
          </p:nvCxnSpPr>
          <p:spPr>
            <a:xfrm>
              <a:off x="5918874" y="4509080"/>
              <a:ext cx="11915" cy="624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>
              <a:stCxn id="70" idx="4"/>
              <a:endCxn id="73" idx="0"/>
            </p:cNvCxnSpPr>
            <p:nvPr/>
          </p:nvCxnSpPr>
          <p:spPr>
            <a:xfrm flipH="1">
              <a:off x="5920579" y="5493573"/>
              <a:ext cx="10210" cy="527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74" idx="3"/>
              <a:endCxn id="70" idx="3"/>
            </p:cNvCxnSpPr>
            <p:nvPr/>
          </p:nvCxnSpPr>
          <p:spPr>
            <a:xfrm flipV="1">
              <a:off x="4584199" y="5440852"/>
              <a:ext cx="1002936" cy="760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/>
            <p:cNvCxnSpPr>
              <a:stCxn id="70" idx="6"/>
              <a:endCxn id="72" idx="1"/>
            </p:cNvCxnSpPr>
            <p:nvPr/>
          </p:nvCxnSpPr>
          <p:spPr>
            <a:xfrm>
              <a:off x="6416789" y="5313573"/>
              <a:ext cx="4630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hteck 57"/>
            <p:cNvSpPr/>
            <p:nvPr/>
          </p:nvSpPr>
          <p:spPr>
            <a:xfrm>
              <a:off x="86069" y="3933056"/>
              <a:ext cx="864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excess</a:t>
              </a:r>
              <a:endParaRPr lang="de-DE" sz="1400" dirty="0"/>
            </a:p>
          </p:txBody>
        </p:sp>
        <p:cxnSp>
          <p:nvCxnSpPr>
            <p:cNvPr id="60" name="Gerade Verbindung mit Pfeil 59"/>
            <p:cNvCxnSpPr>
              <a:stCxn id="4" idx="3"/>
              <a:endCxn id="58" idx="3"/>
            </p:cNvCxnSpPr>
            <p:nvPr/>
          </p:nvCxnSpPr>
          <p:spPr>
            <a:xfrm flipH="1">
              <a:off x="950069" y="3567293"/>
              <a:ext cx="880451" cy="545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hteck 84"/>
            <p:cNvSpPr/>
            <p:nvPr/>
          </p:nvSpPr>
          <p:spPr>
            <a:xfrm>
              <a:off x="3712215" y="5133573"/>
              <a:ext cx="864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Boiler_sch</a:t>
              </a:r>
              <a:endParaRPr lang="de-DE" sz="1400" dirty="0"/>
            </a:p>
          </p:txBody>
        </p:sp>
        <p:cxnSp>
          <p:nvCxnSpPr>
            <p:cNvPr id="86" name="Gerade Verbindung mit Pfeil 85"/>
            <p:cNvCxnSpPr>
              <a:stCxn id="85" idx="3"/>
              <a:endCxn id="70" idx="2"/>
            </p:cNvCxnSpPr>
            <p:nvPr/>
          </p:nvCxnSpPr>
          <p:spPr>
            <a:xfrm>
              <a:off x="4576215" y="5313573"/>
              <a:ext cx="8685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5434579" y="1152319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bus_th_pr</a:t>
              </a:r>
              <a:endParaRPr lang="de-DE" sz="1400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6877050" y="1143390"/>
              <a:ext cx="864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Storage_th_pr</a:t>
              </a:r>
              <a:endParaRPr lang="de-DE" sz="1400" dirty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5488579" y="231243"/>
              <a:ext cx="864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Dist_heat_pr</a:t>
              </a:r>
              <a:endParaRPr lang="de-DE" sz="1400" dirty="0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3539153" y="231243"/>
              <a:ext cx="864000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Shortage_pr</a:t>
              </a:r>
              <a:r>
                <a:rPr lang="de-DE" sz="1400" dirty="0"/>
                <a:t> </a:t>
              </a:r>
              <a:endParaRPr lang="de-DE" sz="1400" dirty="0"/>
            </a:p>
          </p:txBody>
        </p:sp>
        <p:cxnSp>
          <p:nvCxnSpPr>
            <p:cNvPr id="113" name="Gerade Verbindung mit Pfeil 112"/>
            <p:cNvCxnSpPr>
              <a:stCxn id="109" idx="0"/>
              <a:endCxn id="111" idx="2"/>
            </p:cNvCxnSpPr>
            <p:nvPr/>
          </p:nvCxnSpPr>
          <p:spPr>
            <a:xfrm flipV="1">
              <a:off x="5920579" y="591243"/>
              <a:ext cx="0" cy="5610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>
              <a:stCxn id="112" idx="3"/>
            </p:cNvCxnSpPr>
            <p:nvPr/>
          </p:nvCxnSpPr>
          <p:spPr>
            <a:xfrm>
              <a:off x="4403153" y="411243"/>
              <a:ext cx="1443159" cy="7410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109" idx="6"/>
              <a:endCxn id="110" idx="1"/>
            </p:cNvCxnSpPr>
            <p:nvPr/>
          </p:nvCxnSpPr>
          <p:spPr>
            <a:xfrm flipV="1">
              <a:off x="6406579" y="1323390"/>
              <a:ext cx="470471" cy="89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/>
            <p:cNvCxnSpPr>
              <a:stCxn id="99" idx="3"/>
              <a:endCxn id="109" idx="3"/>
            </p:cNvCxnSpPr>
            <p:nvPr/>
          </p:nvCxnSpPr>
          <p:spPr>
            <a:xfrm flipV="1">
              <a:off x="4406152" y="1459598"/>
              <a:ext cx="1170773" cy="421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mit Pfeil 131"/>
            <p:cNvCxnSpPr>
              <a:endCxn id="70" idx="7"/>
            </p:cNvCxnSpPr>
            <p:nvPr/>
          </p:nvCxnSpPr>
          <p:spPr>
            <a:xfrm flipH="1" flipV="1">
              <a:off x="6274443" y="5186294"/>
              <a:ext cx="574346" cy="3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/>
            <p:cNvCxnSpPr>
              <a:endCxn id="109" idx="5"/>
            </p:cNvCxnSpPr>
            <p:nvPr/>
          </p:nvCxnSpPr>
          <p:spPr>
            <a:xfrm flipH="1">
              <a:off x="6264233" y="1459598"/>
              <a:ext cx="6155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mit Pfeil 165"/>
            <p:cNvCxnSpPr>
              <a:stCxn id="69" idx="0"/>
              <a:endCxn id="109" idx="4"/>
            </p:cNvCxnSpPr>
            <p:nvPr/>
          </p:nvCxnSpPr>
          <p:spPr>
            <a:xfrm flipV="1">
              <a:off x="5918925" y="1512319"/>
              <a:ext cx="1654" cy="6205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1685199" y="5145089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Bus_gas</a:t>
              </a:r>
              <a:endParaRPr lang="de-DE" sz="1400" dirty="0"/>
            </a:p>
          </p:txBody>
        </p:sp>
        <p:cxnSp>
          <p:nvCxnSpPr>
            <p:cNvPr id="55" name="Gerade Verbindung mit Pfeil 54"/>
            <p:cNvCxnSpPr>
              <a:stCxn id="54" idx="6"/>
              <a:endCxn id="85" idx="1"/>
            </p:cNvCxnSpPr>
            <p:nvPr/>
          </p:nvCxnSpPr>
          <p:spPr>
            <a:xfrm flipV="1">
              <a:off x="2657199" y="5313573"/>
              <a:ext cx="1055016" cy="11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hteck 58"/>
            <p:cNvSpPr/>
            <p:nvPr/>
          </p:nvSpPr>
          <p:spPr>
            <a:xfrm>
              <a:off x="3720199" y="4509080"/>
              <a:ext cx="864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Heat_chp_sch</a:t>
              </a:r>
              <a:endParaRPr lang="de-DE" sz="1400" dirty="0"/>
            </a:p>
          </p:txBody>
        </p:sp>
        <p:cxnSp>
          <p:nvCxnSpPr>
            <p:cNvPr id="61" name="Gerade Verbindung mit Pfeil 60"/>
            <p:cNvCxnSpPr>
              <a:stCxn id="59" idx="3"/>
              <a:endCxn id="70" idx="1"/>
            </p:cNvCxnSpPr>
            <p:nvPr/>
          </p:nvCxnSpPr>
          <p:spPr>
            <a:xfrm>
              <a:off x="4584199" y="4689080"/>
              <a:ext cx="1002936" cy="497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/>
            <p:cNvCxnSpPr>
              <a:stCxn id="54" idx="7"/>
              <a:endCxn id="59" idx="1"/>
            </p:cNvCxnSpPr>
            <p:nvPr/>
          </p:nvCxnSpPr>
          <p:spPr>
            <a:xfrm flipV="1">
              <a:off x="2514853" y="4689080"/>
              <a:ext cx="1205346" cy="508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>
              <a:stCxn id="59" idx="0"/>
              <a:endCxn id="4" idx="5"/>
            </p:cNvCxnSpPr>
            <p:nvPr/>
          </p:nvCxnSpPr>
          <p:spPr>
            <a:xfrm flipH="1" flipV="1">
              <a:off x="2517828" y="3567293"/>
              <a:ext cx="1634371" cy="9417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/>
            <p:cNvSpPr/>
            <p:nvPr/>
          </p:nvSpPr>
          <p:spPr>
            <a:xfrm>
              <a:off x="3542152" y="3027727"/>
              <a:ext cx="1152128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 err="1"/>
                <a:t>Curtailment</a:t>
              </a:r>
              <a:endParaRPr lang="de-DE" sz="1700" dirty="0"/>
            </a:p>
          </p:txBody>
        </p:sp>
        <p:sp>
          <p:nvSpPr>
            <p:cNvPr id="76" name="Rechteck 75"/>
            <p:cNvSpPr/>
            <p:nvPr/>
          </p:nvSpPr>
          <p:spPr>
            <a:xfrm>
              <a:off x="3542152" y="3429000"/>
              <a:ext cx="1152128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 err="1"/>
                <a:t>Negative_spot</a:t>
              </a:r>
              <a:endParaRPr lang="de-DE" sz="1700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5444789" y="3272147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 err="1"/>
                <a:t>Bus_surplus</a:t>
              </a:r>
              <a:endParaRPr lang="de-DE" sz="1700" dirty="0"/>
            </a:p>
          </p:txBody>
        </p:sp>
        <p:cxnSp>
          <p:nvCxnSpPr>
            <p:cNvPr id="79" name="Gerade Verbindung mit Pfeil 78"/>
            <p:cNvCxnSpPr>
              <a:stCxn id="68" idx="3"/>
              <a:endCxn id="77" idx="1"/>
            </p:cNvCxnSpPr>
            <p:nvPr/>
          </p:nvCxnSpPr>
          <p:spPr>
            <a:xfrm>
              <a:off x="4694280" y="3207727"/>
              <a:ext cx="892855" cy="1171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>
              <a:stCxn id="76" idx="3"/>
              <a:endCxn id="77" idx="3"/>
            </p:cNvCxnSpPr>
            <p:nvPr/>
          </p:nvCxnSpPr>
          <p:spPr>
            <a:xfrm flipV="1">
              <a:off x="4694280" y="3579426"/>
              <a:ext cx="892855" cy="295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hteck 87"/>
            <p:cNvSpPr/>
            <p:nvPr/>
          </p:nvSpPr>
          <p:spPr>
            <a:xfrm>
              <a:off x="5576874" y="4149080"/>
              <a:ext cx="684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P2H_sch</a:t>
              </a:r>
              <a:endParaRPr lang="de-DE" sz="1400" dirty="0"/>
            </a:p>
          </p:txBody>
        </p:sp>
        <p:sp>
          <p:nvSpPr>
            <p:cNvPr id="63" name="Rechteck 5"/>
            <p:cNvSpPr/>
            <p:nvPr/>
          </p:nvSpPr>
          <p:spPr>
            <a:xfrm>
              <a:off x="86069" y="3232632"/>
              <a:ext cx="864000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Shortage_el</a:t>
              </a:r>
              <a:endParaRPr lang="de-DE" sz="1400" dirty="0"/>
            </a:p>
          </p:txBody>
        </p:sp>
        <p:cxnSp>
          <p:nvCxnSpPr>
            <p:cNvPr id="64" name="Gerade Verbindung mit Pfeil 16"/>
            <p:cNvCxnSpPr>
              <a:stCxn id="63" idx="3"/>
              <a:endCxn id="4" idx="2"/>
            </p:cNvCxnSpPr>
            <p:nvPr/>
          </p:nvCxnSpPr>
          <p:spPr>
            <a:xfrm>
              <a:off x="950069" y="3412632"/>
              <a:ext cx="738105" cy="2738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hteck 57"/>
            <p:cNvSpPr/>
            <p:nvPr/>
          </p:nvSpPr>
          <p:spPr>
            <a:xfrm>
              <a:off x="6566386" y="231243"/>
              <a:ext cx="864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excess</a:t>
              </a:r>
              <a:endParaRPr lang="de-DE" sz="1400" dirty="0"/>
            </a:p>
          </p:txBody>
        </p:sp>
        <p:cxnSp>
          <p:nvCxnSpPr>
            <p:cNvPr id="90" name="Gerade Verbindung mit Pfeil 112"/>
            <p:cNvCxnSpPr>
              <a:stCxn id="109" idx="7"/>
              <a:endCxn id="89" idx="2"/>
            </p:cNvCxnSpPr>
            <p:nvPr/>
          </p:nvCxnSpPr>
          <p:spPr>
            <a:xfrm flipV="1">
              <a:off x="6264233" y="591243"/>
              <a:ext cx="734153" cy="613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hteck 57"/>
            <p:cNvSpPr/>
            <p:nvPr/>
          </p:nvSpPr>
          <p:spPr>
            <a:xfrm>
              <a:off x="6588349" y="6021288"/>
              <a:ext cx="864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excess</a:t>
              </a:r>
              <a:endParaRPr lang="de-DE" sz="1400" dirty="0"/>
            </a:p>
          </p:txBody>
        </p:sp>
        <p:cxnSp>
          <p:nvCxnSpPr>
            <p:cNvPr id="92" name="Gerade Verbindung mit Pfeil 112"/>
            <p:cNvCxnSpPr>
              <a:stCxn id="70" idx="5"/>
              <a:endCxn id="91" idx="0"/>
            </p:cNvCxnSpPr>
            <p:nvPr/>
          </p:nvCxnSpPr>
          <p:spPr>
            <a:xfrm>
              <a:off x="6274443" y="5440852"/>
              <a:ext cx="745906" cy="5804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hteck 5"/>
            <p:cNvSpPr/>
            <p:nvPr/>
          </p:nvSpPr>
          <p:spPr>
            <a:xfrm>
              <a:off x="1739199" y="6035365"/>
              <a:ext cx="864000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Cs_gas</a:t>
              </a:r>
              <a:endParaRPr lang="de-DE" sz="1400" dirty="0"/>
            </a:p>
          </p:txBody>
        </p:sp>
        <p:cxnSp>
          <p:nvCxnSpPr>
            <p:cNvPr id="94" name="Gerade Verbindung mit Pfeil 14"/>
            <p:cNvCxnSpPr>
              <a:stCxn id="93" idx="0"/>
              <a:endCxn id="54" idx="4"/>
            </p:cNvCxnSpPr>
            <p:nvPr/>
          </p:nvCxnSpPr>
          <p:spPr>
            <a:xfrm flipV="1">
              <a:off x="2171199" y="5505089"/>
              <a:ext cx="0" cy="530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hteck 84"/>
            <p:cNvSpPr/>
            <p:nvPr/>
          </p:nvSpPr>
          <p:spPr>
            <a:xfrm>
              <a:off x="3542152" y="1700808"/>
              <a:ext cx="864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Boiler_pr</a:t>
              </a:r>
              <a:endParaRPr lang="de-DE" sz="1400" dirty="0"/>
            </a:p>
          </p:txBody>
        </p:sp>
        <p:sp>
          <p:nvSpPr>
            <p:cNvPr id="100" name="Rechteck 58"/>
            <p:cNvSpPr/>
            <p:nvPr/>
          </p:nvSpPr>
          <p:spPr>
            <a:xfrm>
              <a:off x="3542152" y="1152319"/>
              <a:ext cx="864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Heat_chp_pr</a:t>
              </a:r>
              <a:endParaRPr lang="de-DE" sz="1400" dirty="0"/>
            </a:p>
          </p:txBody>
        </p:sp>
        <p:cxnSp>
          <p:nvCxnSpPr>
            <p:cNvPr id="116" name="Gerade Verbindung mit Pfeil 117"/>
            <p:cNvCxnSpPr>
              <a:stCxn id="100" idx="3"/>
              <a:endCxn id="109" idx="2"/>
            </p:cNvCxnSpPr>
            <p:nvPr/>
          </p:nvCxnSpPr>
          <p:spPr>
            <a:xfrm>
              <a:off x="4406152" y="1332319"/>
              <a:ext cx="10284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64"/>
            <p:cNvCxnSpPr>
              <a:stCxn id="100" idx="1"/>
              <a:endCxn id="4" idx="7"/>
            </p:cNvCxnSpPr>
            <p:nvPr/>
          </p:nvCxnSpPr>
          <p:spPr>
            <a:xfrm flipH="1">
              <a:off x="2517828" y="1332319"/>
              <a:ext cx="1024324" cy="198041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9"/>
            <p:cNvCxnSpPr>
              <a:stCxn id="4" idx="7"/>
              <a:endCxn id="68" idx="1"/>
            </p:cNvCxnSpPr>
            <p:nvPr/>
          </p:nvCxnSpPr>
          <p:spPr>
            <a:xfrm flipV="1">
              <a:off x="2517828" y="3207727"/>
              <a:ext cx="1024324" cy="105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9"/>
            <p:cNvCxnSpPr>
              <a:stCxn id="4" idx="6"/>
              <a:endCxn id="76" idx="1"/>
            </p:cNvCxnSpPr>
            <p:nvPr/>
          </p:nvCxnSpPr>
          <p:spPr>
            <a:xfrm>
              <a:off x="2660174" y="3440014"/>
              <a:ext cx="881978" cy="168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78"/>
            <p:cNvCxnSpPr>
              <a:stCxn id="77" idx="0"/>
              <a:endCxn id="69" idx="2"/>
            </p:cNvCxnSpPr>
            <p:nvPr/>
          </p:nvCxnSpPr>
          <p:spPr>
            <a:xfrm flipH="1" flipV="1">
              <a:off x="5918925" y="2492856"/>
              <a:ext cx="11864" cy="7792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79"/>
            <p:cNvCxnSpPr>
              <a:stCxn id="77" idx="4"/>
              <a:endCxn id="88" idx="0"/>
            </p:cNvCxnSpPr>
            <p:nvPr/>
          </p:nvCxnSpPr>
          <p:spPr>
            <a:xfrm flipH="1">
              <a:off x="5918874" y="3632147"/>
              <a:ext cx="11915" cy="5169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hteck 57"/>
            <p:cNvSpPr/>
            <p:nvPr/>
          </p:nvSpPr>
          <p:spPr>
            <a:xfrm>
              <a:off x="7020349" y="3272147"/>
              <a:ext cx="864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excess</a:t>
              </a:r>
              <a:endParaRPr lang="de-DE" sz="1400" dirty="0"/>
            </a:p>
          </p:txBody>
        </p:sp>
        <p:cxnSp>
          <p:nvCxnSpPr>
            <p:cNvPr id="149" name="Gerade Verbindung mit Pfeil 78"/>
            <p:cNvCxnSpPr>
              <a:stCxn id="77" idx="6"/>
              <a:endCxn id="145" idx="1"/>
            </p:cNvCxnSpPr>
            <p:nvPr/>
          </p:nvCxnSpPr>
          <p:spPr>
            <a:xfrm>
              <a:off x="6416789" y="3452147"/>
              <a:ext cx="6035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0" y="-85355"/>
              <a:ext cx="1781013" cy="3660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 AGO 2018</a:t>
              </a:r>
              <a:endParaRPr lang="en-US" dirty="0"/>
            </a:p>
          </p:txBody>
        </p:sp>
        <p:sp>
          <p:nvSpPr>
            <p:cNvPr id="75" name="Ellipse 53"/>
            <p:cNvSpPr/>
            <p:nvPr/>
          </p:nvSpPr>
          <p:spPr>
            <a:xfrm>
              <a:off x="8136504" y="2348880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Bus_cs_el</a:t>
              </a:r>
              <a:endParaRPr lang="de-DE" sz="1400" dirty="0"/>
            </a:p>
          </p:txBody>
        </p:sp>
        <p:sp>
          <p:nvSpPr>
            <p:cNvPr id="83" name="Rechteck 5"/>
            <p:cNvSpPr/>
            <p:nvPr/>
          </p:nvSpPr>
          <p:spPr>
            <a:xfrm>
              <a:off x="8190504" y="1691261"/>
              <a:ext cx="864000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Cs_el</a:t>
              </a:r>
              <a:endParaRPr lang="de-DE" sz="1400" dirty="0"/>
            </a:p>
          </p:txBody>
        </p:sp>
        <p:cxnSp>
          <p:nvCxnSpPr>
            <p:cNvPr id="96" name="Gerade Verbindung mit Pfeil 14"/>
            <p:cNvCxnSpPr>
              <a:stCxn id="83" idx="2"/>
              <a:endCxn id="75" idx="0"/>
            </p:cNvCxnSpPr>
            <p:nvPr/>
          </p:nvCxnSpPr>
          <p:spPr>
            <a:xfrm>
              <a:off x="8622504" y="2051261"/>
              <a:ext cx="0" cy="297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hteck 68"/>
            <p:cNvSpPr/>
            <p:nvPr/>
          </p:nvSpPr>
          <p:spPr>
            <a:xfrm>
              <a:off x="7110349" y="2348880"/>
              <a:ext cx="684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P2H_spot</a:t>
              </a:r>
              <a:endParaRPr lang="de-DE" sz="1400" dirty="0"/>
            </a:p>
          </p:txBody>
        </p:sp>
        <p:cxnSp>
          <p:nvCxnSpPr>
            <p:cNvPr id="98" name="Gerade Verbindung mit Pfeil 14"/>
            <p:cNvCxnSpPr>
              <a:stCxn id="75" idx="2"/>
              <a:endCxn id="97" idx="3"/>
            </p:cNvCxnSpPr>
            <p:nvPr/>
          </p:nvCxnSpPr>
          <p:spPr>
            <a:xfrm flipH="1">
              <a:off x="7794349" y="2528880"/>
              <a:ext cx="342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78"/>
            <p:cNvCxnSpPr>
              <a:stCxn id="97" idx="1"/>
              <a:endCxn id="77" idx="7"/>
            </p:cNvCxnSpPr>
            <p:nvPr/>
          </p:nvCxnSpPr>
          <p:spPr>
            <a:xfrm flipH="1">
              <a:off x="6274443" y="2528880"/>
              <a:ext cx="835906" cy="795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hteck 29"/>
            <p:cNvSpPr/>
            <p:nvPr/>
          </p:nvSpPr>
          <p:spPr>
            <a:xfrm>
              <a:off x="143509" y="492798"/>
              <a:ext cx="2459690" cy="128001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24" name="Rechteck 9"/>
            <p:cNvSpPr/>
            <p:nvPr/>
          </p:nvSpPr>
          <p:spPr>
            <a:xfrm>
              <a:off x="1547715" y="572077"/>
              <a:ext cx="801531" cy="2741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t</a:t>
              </a:r>
              <a:r>
                <a:rPr lang="de-DE" sz="1400" dirty="0" err="1"/>
                <a:t>ransformer</a:t>
              </a:r>
              <a:endParaRPr lang="de-DE" sz="1400" dirty="0"/>
            </a:p>
          </p:txBody>
        </p:sp>
        <p:sp>
          <p:nvSpPr>
            <p:cNvPr id="125" name="Rechteck 10"/>
            <p:cNvSpPr/>
            <p:nvPr/>
          </p:nvSpPr>
          <p:spPr>
            <a:xfrm>
              <a:off x="845348" y="594907"/>
              <a:ext cx="654273" cy="2513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s</a:t>
              </a:r>
              <a:r>
                <a:rPr lang="de-DE" sz="1400" dirty="0"/>
                <a:t>ink</a:t>
              </a:r>
              <a:endParaRPr lang="de-DE" sz="1400" dirty="0"/>
            </a:p>
          </p:txBody>
        </p:sp>
        <p:sp>
          <p:nvSpPr>
            <p:cNvPr id="126" name="Rechteck 11"/>
            <p:cNvSpPr/>
            <p:nvPr/>
          </p:nvSpPr>
          <p:spPr>
            <a:xfrm>
              <a:off x="1547715" y="1035545"/>
              <a:ext cx="801531" cy="2513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</a:t>
              </a:r>
              <a:r>
                <a:rPr lang="de-DE" sz="1400" dirty="0" err="1"/>
                <a:t>ource</a:t>
              </a:r>
              <a:endParaRPr lang="de-DE" sz="1400" dirty="0"/>
            </a:p>
          </p:txBody>
        </p:sp>
        <p:sp>
          <p:nvSpPr>
            <p:cNvPr id="127" name="Ellipse 12"/>
            <p:cNvSpPr/>
            <p:nvPr/>
          </p:nvSpPr>
          <p:spPr>
            <a:xfrm>
              <a:off x="937459" y="1053833"/>
              <a:ext cx="562162" cy="25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bus</a:t>
              </a:r>
              <a:endParaRPr lang="de-DE" sz="1400" dirty="0"/>
            </a:p>
          </p:txBody>
        </p:sp>
        <p:sp>
          <p:nvSpPr>
            <p:cNvPr id="128" name="Rechteck 70"/>
            <p:cNvSpPr/>
            <p:nvPr/>
          </p:nvSpPr>
          <p:spPr>
            <a:xfrm>
              <a:off x="219876" y="1053833"/>
              <a:ext cx="639775" cy="243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storage</a:t>
              </a:r>
              <a:endParaRPr lang="de-DE" sz="14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9876" y="1413105"/>
              <a:ext cx="2129370" cy="2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Sch</a:t>
              </a:r>
              <a:r>
                <a:rPr lang="en-US" sz="1400" dirty="0"/>
                <a:t>=Schwedt       </a:t>
              </a:r>
              <a:r>
                <a:rPr lang="en-US" sz="1400" dirty="0" err="1"/>
                <a:t>Pr</a:t>
              </a:r>
              <a:r>
                <a:rPr lang="en-US" sz="1400" dirty="0"/>
                <a:t>=</a:t>
              </a:r>
              <a:r>
                <a:rPr lang="en-US" sz="1400" dirty="0" err="1"/>
                <a:t>Prenzlau</a:t>
              </a:r>
              <a:endParaRPr lang="en-US" sz="1400" dirty="0"/>
            </a:p>
          </p:txBody>
        </p:sp>
        <p:sp>
          <p:nvSpPr>
            <p:cNvPr id="133" name="Textfeld 28"/>
            <p:cNvSpPr txBox="1"/>
            <p:nvPr/>
          </p:nvSpPr>
          <p:spPr>
            <a:xfrm>
              <a:off x="168328" y="621694"/>
              <a:ext cx="587248" cy="2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/>
                <a:t>legend</a:t>
              </a:r>
              <a:endParaRPr lang="de-DE" sz="1400" b="1" dirty="0"/>
            </a:p>
          </p:txBody>
        </p:sp>
      </p:grpSp>
      <p:sp>
        <p:nvSpPr>
          <p:cNvPr id="82" name="Textfeld 74"/>
          <p:cNvSpPr txBox="1"/>
          <p:nvPr/>
        </p:nvSpPr>
        <p:spPr>
          <a:xfrm>
            <a:off x="2656384" y="0"/>
            <a:ext cx="4950169" cy="584763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 </a:t>
            </a:r>
            <a:r>
              <a:rPr lang="de-DE" sz="32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WindNODE</a:t>
            </a:r>
            <a:r>
              <a:rPr lang="de-DE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KWUM</a:t>
            </a:r>
            <a:endParaRPr lang="de-DE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2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971731" y="3481953"/>
            <a:ext cx="1308175" cy="477054"/>
            <a:chOff x="1720280" y="3675474"/>
            <a:chExt cx="1308176" cy="477054"/>
          </a:xfrm>
        </p:grpSpPr>
        <p:sp>
          <p:nvSpPr>
            <p:cNvPr id="16" name="Ellipse 15"/>
            <p:cNvSpPr/>
            <p:nvPr/>
          </p:nvSpPr>
          <p:spPr>
            <a:xfrm>
              <a:off x="1720280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056814" y="3713946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</a:t>
              </a:r>
              <a:r>
                <a:rPr lang="de-DE" sz="2000" dirty="0" err="1"/>
                <a:t>_el</a:t>
              </a:r>
              <a:endParaRPr lang="de-DE" sz="2000" dirty="0"/>
            </a:p>
          </p:txBody>
        </p:sp>
      </p:grpSp>
      <p:cxnSp>
        <p:nvCxnSpPr>
          <p:cNvPr id="111" name="Gerade Verbindung mit Pfeil 110"/>
          <p:cNvCxnSpPr/>
          <p:nvPr/>
        </p:nvCxnSpPr>
        <p:spPr>
          <a:xfrm>
            <a:off x="10223799" y="4566681"/>
            <a:ext cx="666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6" idx="6"/>
            <a:endCxn id="92" idx="1"/>
          </p:cNvCxnSpPr>
          <p:nvPr/>
        </p:nvCxnSpPr>
        <p:spPr>
          <a:xfrm>
            <a:off x="5279908" y="3720481"/>
            <a:ext cx="1438123" cy="4791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/>
          <p:cNvCxnSpPr/>
          <p:nvPr/>
        </p:nvCxnSpPr>
        <p:spPr>
          <a:xfrm>
            <a:off x="712168" y="5776772"/>
            <a:ext cx="15586" cy="9409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/>
          <p:nvPr/>
        </p:nvCxnSpPr>
        <p:spPr>
          <a:xfrm flipV="1">
            <a:off x="483381" y="5727243"/>
            <a:ext cx="0" cy="9467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hteck 217"/>
          <p:cNvSpPr/>
          <p:nvPr/>
        </p:nvSpPr>
        <p:spPr>
          <a:xfrm>
            <a:off x="492966" y="336104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SENKE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492966" y="821061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  <a:endParaRPr lang="de-DE" sz="14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492966" y="1281955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  <a:endParaRPr lang="de-DE" sz="14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503148" y="1775826"/>
            <a:ext cx="864095" cy="43248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  <a:endParaRPr lang="de-DE" sz="14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503148" y="2279882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1367245" y="861942"/>
            <a:ext cx="678391" cy="307777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de-DE" sz="1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fixed</a:t>
            </a:r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  <a:endParaRPr lang="de-DE" sz="1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4" name="Textfeld 223"/>
          <p:cNvSpPr txBox="1"/>
          <p:nvPr/>
        </p:nvSpPr>
        <p:spPr>
          <a:xfrm>
            <a:off x="1360241" y="1324472"/>
            <a:ext cx="678391" cy="307777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de-DE" sz="1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fixed</a:t>
            </a:r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  <a:endParaRPr lang="de-DE" sz="1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92966" y="2784963"/>
            <a:ext cx="864095" cy="4324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BAT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4249244" y="336106"/>
            <a:ext cx="7034098" cy="646319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3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Modell Kraftwerk </a:t>
            </a:r>
            <a:r>
              <a:rPr lang="de-DE" sz="3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Uckermark (</a:t>
            </a:r>
            <a:r>
              <a:rPr lang="de-DE" sz="36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old</a:t>
            </a:r>
            <a:r>
              <a:rPr lang="de-DE" sz="3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  <a:endParaRPr lang="de-DE" sz="2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76" name="Gruppieren 75"/>
          <p:cNvGrpSpPr/>
          <p:nvPr/>
        </p:nvGrpSpPr>
        <p:grpSpPr>
          <a:xfrm>
            <a:off x="8991546" y="4415856"/>
            <a:ext cx="1308175" cy="477054"/>
            <a:chOff x="1720280" y="3675474"/>
            <a:chExt cx="1308176" cy="477054"/>
          </a:xfrm>
        </p:grpSpPr>
        <p:sp>
          <p:nvSpPr>
            <p:cNvPr id="78" name="Ellipse 77"/>
            <p:cNvSpPr/>
            <p:nvPr/>
          </p:nvSpPr>
          <p:spPr>
            <a:xfrm>
              <a:off x="1720280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1936304" y="3713946"/>
              <a:ext cx="918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b_heat</a:t>
              </a:r>
              <a:endParaRPr lang="de-DE" sz="2000" dirty="0"/>
            </a:p>
          </p:txBody>
        </p:sp>
      </p:grpSp>
      <p:sp>
        <p:nvSpPr>
          <p:cNvPr id="80" name="Rechteck 79"/>
          <p:cNvSpPr/>
          <p:nvPr/>
        </p:nvSpPr>
        <p:spPr>
          <a:xfrm>
            <a:off x="3743871" y="2676406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4671867" y="2676406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83" name="Gerade Verbindung mit Pfeil 82"/>
          <p:cNvCxnSpPr>
            <a:stCxn id="80" idx="2"/>
          </p:cNvCxnSpPr>
          <p:nvPr/>
        </p:nvCxnSpPr>
        <p:spPr>
          <a:xfrm>
            <a:off x="4175919" y="3108892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82" idx="2"/>
          </p:cNvCxnSpPr>
          <p:nvPr/>
        </p:nvCxnSpPr>
        <p:spPr>
          <a:xfrm flipH="1">
            <a:off x="5100938" y="3108892"/>
            <a:ext cx="2976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2456920" y="3520396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MARKT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88" name="Gerade Verbindung mit Pfeil 87"/>
          <p:cNvCxnSpPr>
            <a:endCxn id="86" idx="3"/>
          </p:cNvCxnSpPr>
          <p:nvPr/>
        </p:nvCxnSpPr>
        <p:spPr>
          <a:xfrm flipH="1">
            <a:off x="3321014" y="3736198"/>
            <a:ext cx="618820" cy="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4175919" y="3920535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6718030" y="3983369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P2H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95" name="Gerade Verbindung mit Pfeil 94"/>
          <p:cNvCxnSpPr>
            <a:stCxn id="92" idx="3"/>
          </p:cNvCxnSpPr>
          <p:nvPr/>
        </p:nvCxnSpPr>
        <p:spPr>
          <a:xfrm>
            <a:off x="7582126" y="4199613"/>
            <a:ext cx="1409419" cy="4791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10098652" y="4864853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9666605" y="5294756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WÄRMESENKE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10889802" y="4429512"/>
            <a:ext cx="864095" cy="4324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SPEICHER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102" name="Gerade Verbindung mit Pfeil 101"/>
          <p:cNvCxnSpPr/>
          <p:nvPr/>
        </p:nvCxnSpPr>
        <p:spPr>
          <a:xfrm flipH="1">
            <a:off x="10270979" y="4728592"/>
            <a:ext cx="618820" cy="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5103914" y="3920535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/>
          <p:cNvSpPr/>
          <p:nvPr/>
        </p:nvSpPr>
        <p:spPr>
          <a:xfrm>
            <a:off x="4671867" y="4350439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EXCESSSENKE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9645633" y="3600809"/>
            <a:ext cx="864095" cy="43248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WÄRME</a:t>
            </a:r>
            <a:b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KW</a:t>
            </a:r>
            <a:endParaRPr lang="de-DE" sz="14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106" name="Gerade Verbindung mit Pfeil 105"/>
          <p:cNvCxnSpPr/>
          <p:nvPr/>
        </p:nvCxnSpPr>
        <p:spPr>
          <a:xfrm flipH="1">
            <a:off x="10077680" y="4031349"/>
            <a:ext cx="2976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Abgerundete rechteckige Legende 227"/>
          <p:cNvSpPr/>
          <p:nvPr/>
        </p:nvSpPr>
        <p:spPr>
          <a:xfrm>
            <a:off x="1193791" y="4415609"/>
            <a:ext cx="1011291" cy="353412"/>
          </a:xfrm>
          <a:prstGeom prst="wedgeRoundRectCallout">
            <a:avLst>
              <a:gd name="adj1" fmla="val 87610"/>
              <a:gd name="adj2" fmla="val -181861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100" dirty="0"/>
              <a:t>Abregelung über P_max</a:t>
            </a:r>
            <a:endParaRPr lang="de-DE" sz="1100" dirty="0"/>
          </a:p>
        </p:txBody>
      </p:sp>
      <p:sp>
        <p:nvSpPr>
          <p:cNvPr id="40" name="Rechteck 39"/>
          <p:cNvSpPr/>
          <p:nvPr/>
        </p:nvSpPr>
        <p:spPr>
          <a:xfrm>
            <a:off x="3736506" y="4336534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P2G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4191571" y="4730737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3595158" y="5139741"/>
            <a:ext cx="1308175" cy="477054"/>
            <a:chOff x="1720280" y="3675474"/>
            <a:chExt cx="1308176" cy="477054"/>
          </a:xfrm>
        </p:grpSpPr>
        <p:sp>
          <p:nvSpPr>
            <p:cNvPr id="44" name="Ellipse 43"/>
            <p:cNvSpPr/>
            <p:nvPr/>
          </p:nvSpPr>
          <p:spPr>
            <a:xfrm>
              <a:off x="1720280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056814" y="3713946"/>
              <a:ext cx="7910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b_gas</a:t>
              </a:r>
              <a:endParaRPr lang="de-DE" sz="2000" dirty="0"/>
            </a:p>
          </p:txBody>
        </p:sp>
      </p:grpSp>
      <p:cxnSp>
        <p:nvCxnSpPr>
          <p:cNvPr id="53" name="Gerade Verbindung mit Pfeil 52"/>
          <p:cNvCxnSpPr/>
          <p:nvPr/>
        </p:nvCxnSpPr>
        <p:spPr>
          <a:xfrm>
            <a:off x="4547939" y="5616794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4115892" y="6046697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GAS</a:t>
            </a:r>
            <a:b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SENKE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285983" y="2891358"/>
            <a:ext cx="864095" cy="4324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SPEICHER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56" name="Gerade Verbindung mit Pfeil 55"/>
          <p:cNvCxnSpPr>
            <a:endCxn id="55" idx="1"/>
          </p:cNvCxnSpPr>
          <p:nvPr/>
        </p:nvCxnSpPr>
        <p:spPr>
          <a:xfrm flipV="1">
            <a:off x="5206063" y="3107601"/>
            <a:ext cx="1079919" cy="4932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5279907" y="3216424"/>
            <a:ext cx="940670" cy="396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2766330" y="6984335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DSM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080372" y="6984011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VER</a:t>
            </a:r>
            <a:b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LUSTE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95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>
            <a:off x="4107027" y="1324472"/>
            <a:ext cx="8406621" cy="743548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417026" y="1573112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345021" y="1573112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826830" y="4698862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69349" y="4699303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MARKT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611796" y="6030496"/>
            <a:ext cx="864095" cy="43248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SHORTAGE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1711078" y="4837551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ABREGELUNG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36" name="Gruppieren 35"/>
          <p:cNvGrpSpPr/>
          <p:nvPr/>
        </p:nvGrpSpPr>
        <p:grpSpPr>
          <a:xfrm>
            <a:off x="6657495" y="2365638"/>
            <a:ext cx="1308175" cy="477054"/>
            <a:chOff x="6028728" y="2352328"/>
            <a:chExt cx="1308176" cy="477054"/>
          </a:xfrm>
        </p:grpSpPr>
        <p:sp>
          <p:nvSpPr>
            <p:cNvPr id="12" name="Ellipse 11"/>
            <p:cNvSpPr/>
            <p:nvPr/>
          </p:nvSpPr>
          <p:spPr>
            <a:xfrm>
              <a:off x="6028728" y="2352328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365262" y="2390800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</a:t>
              </a:r>
              <a:r>
                <a:rPr lang="de-DE" sz="2000" dirty="0" err="1"/>
                <a:t>_el</a:t>
              </a:r>
              <a:endParaRPr lang="de-DE" sz="2000" dirty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852265" y="4676579"/>
            <a:ext cx="1308175" cy="477054"/>
            <a:chOff x="1720280" y="3675474"/>
            <a:chExt cx="1308176" cy="477054"/>
          </a:xfrm>
        </p:grpSpPr>
        <p:sp>
          <p:nvSpPr>
            <p:cNvPr id="16" name="Ellipse 15"/>
            <p:cNvSpPr/>
            <p:nvPr/>
          </p:nvSpPr>
          <p:spPr>
            <a:xfrm>
              <a:off x="1720280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056814" y="3713946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</a:t>
              </a:r>
              <a:r>
                <a:rPr lang="de-DE" sz="2000" dirty="0" err="1"/>
                <a:t>_el</a:t>
              </a:r>
              <a:endParaRPr lang="de-DE" sz="20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6650981" y="7104857"/>
            <a:ext cx="1308175" cy="477054"/>
            <a:chOff x="4372544" y="5547682"/>
            <a:chExt cx="1308176" cy="477054"/>
          </a:xfrm>
        </p:grpSpPr>
        <p:sp>
          <p:nvSpPr>
            <p:cNvPr id="18" name="Ellipse 17"/>
            <p:cNvSpPr/>
            <p:nvPr/>
          </p:nvSpPr>
          <p:spPr>
            <a:xfrm>
              <a:off x="4372544" y="5547682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709078" y="5586154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</a:t>
              </a:r>
              <a:r>
                <a:rPr lang="de-DE" sz="2000" dirty="0" err="1"/>
                <a:t>_el</a:t>
              </a:r>
              <a:endParaRPr lang="de-DE" sz="20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9802391" y="3968647"/>
            <a:ext cx="1308175" cy="477054"/>
            <a:chOff x="7840960" y="4100431"/>
            <a:chExt cx="1308176" cy="477054"/>
          </a:xfrm>
        </p:grpSpPr>
        <p:sp>
          <p:nvSpPr>
            <p:cNvPr id="20" name="Ellipse 19"/>
            <p:cNvSpPr/>
            <p:nvPr/>
          </p:nvSpPr>
          <p:spPr>
            <a:xfrm>
              <a:off x="7840960" y="4100431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8177494" y="4138903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</a:t>
              </a:r>
              <a:r>
                <a:rPr lang="de-DE" sz="2000" dirty="0" err="1"/>
                <a:t>_el</a:t>
              </a:r>
              <a:endParaRPr lang="de-DE" sz="20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9742140" y="5624831"/>
            <a:ext cx="1308175" cy="477054"/>
            <a:chOff x="7296635" y="5347627"/>
            <a:chExt cx="1308176" cy="477054"/>
          </a:xfrm>
        </p:grpSpPr>
        <p:sp>
          <p:nvSpPr>
            <p:cNvPr id="22" name="Ellipse 21"/>
            <p:cNvSpPr/>
            <p:nvPr/>
          </p:nvSpPr>
          <p:spPr>
            <a:xfrm>
              <a:off x="7296635" y="5347627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633169" y="5386099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</a:t>
              </a:r>
              <a:r>
                <a:rPr lang="de-DE" sz="2000" dirty="0" err="1"/>
                <a:t>_el</a:t>
              </a:r>
              <a:endParaRPr lang="de-DE" sz="2000" dirty="0"/>
            </a:p>
          </p:txBody>
        </p:sp>
      </p:grpSp>
      <p:sp>
        <p:nvSpPr>
          <p:cNvPr id="24" name="Rechteck 23"/>
          <p:cNvSpPr/>
          <p:nvPr/>
        </p:nvSpPr>
        <p:spPr>
          <a:xfrm>
            <a:off x="9561921" y="3007104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0486942" y="3005540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409274" y="7896506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335532" y="7896506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9501671" y="6467176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0426690" y="6461458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6660472" y="4676579"/>
            <a:ext cx="1308175" cy="477054"/>
            <a:chOff x="4054989" y="3675474"/>
            <a:chExt cx="1308176" cy="477054"/>
          </a:xfrm>
        </p:grpSpPr>
        <p:sp>
          <p:nvSpPr>
            <p:cNvPr id="30" name="Ellipse 29"/>
            <p:cNvSpPr/>
            <p:nvPr/>
          </p:nvSpPr>
          <p:spPr>
            <a:xfrm>
              <a:off x="4054989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4391523" y="3713946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</a:t>
              </a:r>
              <a:r>
                <a:rPr lang="de-DE" sz="2000" dirty="0" err="1"/>
                <a:t>_el</a:t>
              </a:r>
              <a:endParaRPr lang="de-DE" sz="2000" dirty="0"/>
            </a:p>
          </p:txBody>
        </p:sp>
      </p:grpSp>
      <p:sp>
        <p:nvSpPr>
          <p:cNvPr id="32" name="Rechteck 31"/>
          <p:cNvSpPr/>
          <p:nvPr/>
        </p:nvSpPr>
        <p:spPr>
          <a:xfrm>
            <a:off x="6882512" y="3267661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362232" y="4200260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8362232" y="5447059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876496" y="6173893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43" name="Gerade Verbindung mit Pfeil 42"/>
          <p:cNvCxnSpPr>
            <a:stCxn id="24" idx="2"/>
            <a:endCxn id="20" idx="1"/>
          </p:cNvCxnSpPr>
          <p:nvPr/>
        </p:nvCxnSpPr>
        <p:spPr>
          <a:xfrm>
            <a:off x="9993969" y="3439589"/>
            <a:ext cx="0" cy="5989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2"/>
            <a:endCxn id="20" idx="7"/>
          </p:cNvCxnSpPr>
          <p:nvPr/>
        </p:nvCxnSpPr>
        <p:spPr>
          <a:xfrm>
            <a:off x="10918988" y="3438026"/>
            <a:ext cx="0" cy="6004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20" idx="2"/>
            <a:endCxn id="33" idx="3"/>
          </p:cNvCxnSpPr>
          <p:nvPr/>
        </p:nvCxnSpPr>
        <p:spPr>
          <a:xfrm flipH="1">
            <a:off x="9226326" y="4207175"/>
            <a:ext cx="576064" cy="2093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28" idx="0"/>
            <a:endCxn id="22" idx="3"/>
          </p:cNvCxnSpPr>
          <p:nvPr/>
        </p:nvCxnSpPr>
        <p:spPr>
          <a:xfrm flipV="1">
            <a:off x="9933717" y="6032022"/>
            <a:ext cx="0" cy="4351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29" idx="0"/>
            <a:endCxn id="22" idx="5"/>
          </p:cNvCxnSpPr>
          <p:nvPr/>
        </p:nvCxnSpPr>
        <p:spPr>
          <a:xfrm flipV="1">
            <a:off x="10858737" y="6032023"/>
            <a:ext cx="0" cy="4294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22" idx="2"/>
            <a:endCxn id="34" idx="3"/>
          </p:cNvCxnSpPr>
          <p:nvPr/>
        </p:nvCxnSpPr>
        <p:spPr>
          <a:xfrm flipH="1" flipV="1">
            <a:off x="9226326" y="5663303"/>
            <a:ext cx="515813" cy="2000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34" idx="1"/>
            <a:endCxn id="30" idx="5"/>
          </p:cNvCxnSpPr>
          <p:nvPr/>
        </p:nvCxnSpPr>
        <p:spPr>
          <a:xfrm flipH="1" flipV="1">
            <a:off x="7777069" y="5083772"/>
            <a:ext cx="585162" cy="5795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33" idx="1"/>
            <a:endCxn id="30" idx="7"/>
          </p:cNvCxnSpPr>
          <p:nvPr/>
        </p:nvCxnSpPr>
        <p:spPr>
          <a:xfrm flipH="1">
            <a:off x="7777069" y="4416504"/>
            <a:ext cx="585162" cy="3299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6" idx="2"/>
            <a:endCxn id="12" idx="1"/>
          </p:cNvCxnSpPr>
          <p:nvPr/>
        </p:nvCxnSpPr>
        <p:spPr>
          <a:xfrm>
            <a:off x="6849072" y="2005596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" idx="2"/>
            <a:endCxn id="12" idx="7"/>
          </p:cNvCxnSpPr>
          <p:nvPr/>
        </p:nvCxnSpPr>
        <p:spPr>
          <a:xfrm flipH="1">
            <a:off x="7774092" y="2005596"/>
            <a:ext cx="2976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12" idx="4"/>
            <a:endCxn id="32" idx="0"/>
          </p:cNvCxnSpPr>
          <p:nvPr/>
        </p:nvCxnSpPr>
        <p:spPr>
          <a:xfrm>
            <a:off x="7311581" y="2842692"/>
            <a:ext cx="2976" cy="4249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32" idx="2"/>
            <a:endCxn id="30" idx="0"/>
          </p:cNvCxnSpPr>
          <p:nvPr/>
        </p:nvCxnSpPr>
        <p:spPr>
          <a:xfrm>
            <a:off x="7314558" y="3700147"/>
            <a:ext cx="0" cy="976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35" idx="0"/>
            <a:endCxn id="30" idx="4"/>
          </p:cNvCxnSpPr>
          <p:nvPr/>
        </p:nvCxnSpPr>
        <p:spPr>
          <a:xfrm flipV="1">
            <a:off x="7308542" y="5153634"/>
            <a:ext cx="6016" cy="10202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8" idx="0"/>
            <a:endCxn id="35" idx="2"/>
          </p:cNvCxnSpPr>
          <p:nvPr/>
        </p:nvCxnSpPr>
        <p:spPr>
          <a:xfrm flipV="1">
            <a:off x="7305069" y="6606378"/>
            <a:ext cx="3473" cy="498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26" idx="0"/>
            <a:endCxn id="18" idx="3"/>
          </p:cNvCxnSpPr>
          <p:nvPr/>
        </p:nvCxnSpPr>
        <p:spPr>
          <a:xfrm flipV="1">
            <a:off x="6841321" y="7512047"/>
            <a:ext cx="1238" cy="3844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27" idx="0"/>
            <a:endCxn id="18" idx="5"/>
          </p:cNvCxnSpPr>
          <p:nvPr/>
        </p:nvCxnSpPr>
        <p:spPr>
          <a:xfrm flipV="1">
            <a:off x="7767578" y="7512047"/>
            <a:ext cx="0" cy="3844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>
            <a:stCxn id="30" idx="2"/>
          </p:cNvCxnSpPr>
          <p:nvPr/>
        </p:nvCxnSpPr>
        <p:spPr>
          <a:xfrm flipH="1">
            <a:off x="4690925" y="4915106"/>
            <a:ext cx="1969547" cy="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8" idx="1"/>
            <a:endCxn id="16" idx="6"/>
          </p:cNvCxnSpPr>
          <p:nvPr/>
        </p:nvCxnSpPr>
        <p:spPr>
          <a:xfrm flipH="1">
            <a:off x="3160441" y="4915106"/>
            <a:ext cx="66638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6" idx="2"/>
            <a:endCxn id="9" idx="3"/>
          </p:cNvCxnSpPr>
          <p:nvPr/>
        </p:nvCxnSpPr>
        <p:spPr>
          <a:xfrm flipH="1">
            <a:off x="1233445" y="4915106"/>
            <a:ext cx="618820" cy="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winkelte Verbindung 172"/>
          <p:cNvCxnSpPr>
            <a:stCxn id="18" idx="6"/>
            <a:endCxn id="11" idx="2"/>
          </p:cNvCxnSpPr>
          <p:nvPr/>
        </p:nvCxnSpPr>
        <p:spPr>
          <a:xfrm flipV="1">
            <a:off x="7959156" y="5270038"/>
            <a:ext cx="4183969" cy="207334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winkelte Verbindung 174"/>
          <p:cNvCxnSpPr>
            <a:stCxn id="22" idx="6"/>
            <a:endCxn id="11" idx="2"/>
          </p:cNvCxnSpPr>
          <p:nvPr/>
        </p:nvCxnSpPr>
        <p:spPr>
          <a:xfrm flipV="1">
            <a:off x="11050315" y="5270037"/>
            <a:ext cx="1092809" cy="59332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winkelte Verbindung 177"/>
          <p:cNvCxnSpPr>
            <a:stCxn id="12" idx="6"/>
            <a:endCxn id="11" idx="0"/>
          </p:cNvCxnSpPr>
          <p:nvPr/>
        </p:nvCxnSpPr>
        <p:spPr>
          <a:xfrm>
            <a:off x="7965670" y="2604165"/>
            <a:ext cx="4177454" cy="223338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winkelte Verbindung 180"/>
          <p:cNvCxnSpPr>
            <a:stCxn id="20" idx="6"/>
            <a:endCxn id="11" idx="0"/>
          </p:cNvCxnSpPr>
          <p:nvPr/>
        </p:nvCxnSpPr>
        <p:spPr>
          <a:xfrm>
            <a:off x="11110568" y="4207174"/>
            <a:ext cx="1032557" cy="63037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/>
          <p:cNvSpPr/>
          <p:nvPr/>
        </p:nvSpPr>
        <p:spPr>
          <a:xfrm>
            <a:off x="2552401" y="6024737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ABREGELUNG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191" name="Gerade Verbindung mit Pfeil 190"/>
          <p:cNvCxnSpPr>
            <a:stCxn id="16" idx="5"/>
            <a:endCxn id="190" idx="0"/>
          </p:cNvCxnSpPr>
          <p:nvPr/>
        </p:nvCxnSpPr>
        <p:spPr>
          <a:xfrm>
            <a:off x="2968863" y="5083770"/>
            <a:ext cx="15586" cy="9409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>
            <a:stCxn id="10" idx="0"/>
            <a:endCxn id="16" idx="3"/>
          </p:cNvCxnSpPr>
          <p:nvPr/>
        </p:nvCxnSpPr>
        <p:spPr>
          <a:xfrm flipV="1">
            <a:off x="2043842" y="5083770"/>
            <a:ext cx="0" cy="9467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hteck 217"/>
          <p:cNvSpPr/>
          <p:nvPr/>
        </p:nvSpPr>
        <p:spPr>
          <a:xfrm>
            <a:off x="492966" y="336104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SENKE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492966" y="821061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  <a:endParaRPr lang="de-DE" sz="14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492966" y="1281955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  <a:endParaRPr lang="de-DE" sz="14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503148" y="1775826"/>
            <a:ext cx="864095" cy="43248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  <a:endParaRPr lang="de-DE" sz="14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503148" y="2279882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1367245" y="861942"/>
            <a:ext cx="678391" cy="307777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de-DE" sz="1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fixed</a:t>
            </a:r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  <a:endParaRPr lang="de-DE" sz="1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4" name="Textfeld 223"/>
          <p:cNvSpPr txBox="1"/>
          <p:nvPr/>
        </p:nvSpPr>
        <p:spPr>
          <a:xfrm>
            <a:off x="1360241" y="1324472"/>
            <a:ext cx="678391" cy="307777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de-DE" sz="1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fixed</a:t>
            </a:r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  <a:endParaRPr lang="de-DE" sz="1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92966" y="2784963"/>
            <a:ext cx="864095" cy="4324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BAT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5193879" y="7127140"/>
            <a:ext cx="864095" cy="4324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BAT</a:t>
            </a:r>
            <a:endParaRPr lang="de-DE" sz="15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227" name="Gerade Verbindung mit Pfeil 226"/>
          <p:cNvCxnSpPr>
            <a:stCxn id="226" idx="3"/>
            <a:endCxn id="18" idx="2"/>
          </p:cNvCxnSpPr>
          <p:nvPr/>
        </p:nvCxnSpPr>
        <p:spPr>
          <a:xfrm>
            <a:off x="6057974" y="7343384"/>
            <a:ext cx="59300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mit Pfeil 229"/>
          <p:cNvCxnSpPr>
            <a:stCxn id="18" idx="2"/>
            <a:endCxn id="226" idx="3"/>
          </p:cNvCxnSpPr>
          <p:nvPr/>
        </p:nvCxnSpPr>
        <p:spPr>
          <a:xfrm flipH="1">
            <a:off x="6057974" y="7343384"/>
            <a:ext cx="59300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4384577" y="1343778"/>
            <a:ext cx="864095" cy="432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VBKW</a:t>
            </a:r>
            <a:endParaRPr lang="de-DE" sz="15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4249245" y="336106"/>
            <a:ext cx="4179519" cy="652474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3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Modell Prignitz (alt)</a:t>
            </a:r>
            <a:endParaRPr lang="de-DE" sz="2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2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128</Words>
  <Application>Microsoft Macintosh PowerPoint</Application>
  <PresentationFormat>A3 Paper (297x420 mm)</PresentationFormat>
  <Paragraphs>100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Larissa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Elisa Gaudchau</dc:creator>
  <cp:lastModifiedBy>Ricardo Viteri Buendia</cp:lastModifiedBy>
  <cp:revision>23</cp:revision>
  <dcterms:created xsi:type="dcterms:W3CDTF">2017-07-27T07:31:37Z</dcterms:created>
  <dcterms:modified xsi:type="dcterms:W3CDTF">2018-08-19T11:46:12Z</dcterms:modified>
</cp:coreProperties>
</file>