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5"/>
  </p:notesMasterIdLst>
  <p:sldIdLst>
    <p:sldId id="452" r:id="rId2"/>
    <p:sldId id="457" r:id="rId3"/>
    <p:sldId id="459" r:id="rId4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Amme" initials="J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CC00"/>
    <a:srgbClr val="FF3300"/>
    <a:srgbClr val="FF0000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1"/>
    <p:restoredTop sz="96349" autoAdjust="0"/>
  </p:normalViewPr>
  <p:slideViewPr>
    <p:cSldViewPr snapToGrid="0" snapToObjects="1">
      <p:cViewPr varScale="1">
        <p:scale>
          <a:sx n="140" d="100"/>
          <a:sy n="140" d="100"/>
        </p:scale>
        <p:origin x="2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113590"/>
            <a:ext cx="3702190" cy="1241822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&lt;Untertitel&gt;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0" y="1423873"/>
            <a:ext cx="4071169" cy="561898"/>
          </a:xfrm>
        </p:spPr>
        <p:txBody>
          <a:bodyPr>
            <a:normAutofit/>
          </a:bodyPr>
          <a:lstStyle>
            <a:lvl1pPr>
              <a:defRPr sz="2400" b="0" i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de-DE" dirty="0"/>
              <a:t>&lt;Titel in 24 Pt&gt;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70B448A-1D6A-E24A-A1E9-1358C251502C}" type="datetime1">
              <a:rPr lang="de-DE" smtClean="0"/>
              <a:t>10.04.2019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>
          <a:xfrm>
            <a:off x="2686050" y="4860251"/>
            <a:ext cx="3771900" cy="273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Pamela García – Power-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Heat</a:t>
            </a:r>
            <a:r>
              <a:rPr lang="de-DE" dirty="0"/>
              <a:t>: Techno-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Landscapes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08FD-2D0F-3941-9CAC-F6D1FD0F0B26}" type="datetime1">
              <a:rPr lang="de-DE" smtClean="0"/>
              <a:t>10.04.2019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1" y="981040"/>
            <a:ext cx="3857626" cy="143256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57723" y="981040"/>
            <a:ext cx="3857626" cy="3648109"/>
          </a:xfrm>
        </p:spPr>
        <p:txBody>
          <a:bodyPr wrap="square" t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2586568"/>
            <a:ext cx="3857626" cy="2042581"/>
          </a:xfrm>
        </p:spPr>
        <p:txBody>
          <a:bodyPr wrap="square" t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umsplatzhalter 2"/>
          <p:cNvSpPr txBox="1">
            <a:spLocks/>
          </p:cNvSpPr>
          <p:nvPr userDrawn="1"/>
        </p:nvSpPr>
        <p:spPr>
          <a:xfrm>
            <a:off x="628650" y="486025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685800" rtl="0" eaLnBrk="1" latinLnBrk="0" hangingPunct="1">
              <a:defRPr sz="900" kern="1200">
                <a:solidFill>
                  <a:srgbClr val="1C2D5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BE3685-5C9E-114E-A14B-A492CA312A46}" type="datetime1">
              <a:rPr lang="de-DE" smtClean="0"/>
              <a:pPr/>
              <a:t>10.04.2019</a:t>
            </a:fld>
            <a:endParaRPr lang="de-DE" dirty="0"/>
          </a:p>
        </p:txBody>
      </p:sp>
      <p:sp>
        <p:nvSpPr>
          <p:cNvPr id="19" name="Foliennummernplatzhalter 4"/>
          <p:cNvSpPr txBox="1">
            <a:spLocks/>
          </p:cNvSpPr>
          <p:nvPr userDrawn="1"/>
        </p:nvSpPr>
        <p:spPr>
          <a:xfrm>
            <a:off x="6457950" y="486025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685800" rtl="0" eaLnBrk="1" latinLnBrk="0" hangingPunct="1">
              <a:defRPr sz="900" kern="1200">
                <a:solidFill>
                  <a:srgbClr val="1C2D5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81039"/>
            <a:ext cx="7886700" cy="3675380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1" y="535435"/>
            <a:ext cx="7730159" cy="263022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ußzeilenplatzhalter 8"/>
          <p:cNvSpPr>
            <a:spLocks noGrp="1"/>
          </p:cNvSpPr>
          <p:nvPr>
            <p:ph type="ftr" sz="quarter" idx="12"/>
          </p:nvPr>
        </p:nvSpPr>
        <p:spPr>
          <a:xfrm>
            <a:off x="2686050" y="4860251"/>
            <a:ext cx="3771900" cy="273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Pamela García – Power-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Heat</a:t>
            </a:r>
            <a:r>
              <a:rPr lang="de-DE" dirty="0"/>
              <a:t>: Techno-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Landscapes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0717C2-87C6-344F-AE4B-E79B840EF847}" type="datetime1">
              <a:rPr lang="de-DE" smtClean="0"/>
              <a:t>10.04.2019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984420"/>
            <a:ext cx="3809535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1" y="984420"/>
            <a:ext cx="3842990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9648-B68E-DE44-9939-52DA309A829B}" type="datetime1">
              <a:rPr lang="de-DE" smtClean="0"/>
              <a:t>10.04.2019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2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5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7F89-5888-6C41-93F4-FE01C8133CD0}" type="datetime1">
              <a:rPr lang="de-DE" smtClean="0"/>
              <a:t>10.04.2019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2" y="984420"/>
            <a:ext cx="5193597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0" y="1329168"/>
            <a:ext cx="3877359" cy="3285035"/>
          </a:xfrm>
        </p:spPr>
        <p:txBody>
          <a:bodyPr lIns="0"/>
          <a:lstStyle/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329167"/>
            <a:ext cx="3877359" cy="3285035"/>
          </a:xfrm>
        </p:spPr>
        <p:txBody>
          <a:bodyPr lIns="0"/>
          <a:lstStyle/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D34CF89-90EA-BE4D-BB6C-FFF8A221C66A}" type="datetime1">
              <a:rPr lang="de-DE" smtClean="0"/>
              <a:t>10.04.2019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>
            <a:spLocks noGrp="1"/>
          </p:cNvSpPr>
          <p:nvPr>
            <p:ph type="subTitle" idx="22" hasCustomPrompt="1"/>
          </p:nvPr>
        </p:nvSpPr>
        <p:spPr>
          <a:xfrm>
            <a:off x="628650" y="90821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BBB5-E0AF-4B46-8006-674514980437}" type="datetime1">
              <a:rPr lang="de-DE" smtClean="0"/>
              <a:t>10.04.2019</a:t>
            </a:fld>
            <a:endParaRPr lang="de-DE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329168"/>
            <a:ext cx="3877359" cy="3299909"/>
          </a:xfrm>
        </p:spPr>
        <p:txBody>
          <a:bodyPr lIns="0"/>
          <a:lstStyle/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42338" y="1329329"/>
            <a:ext cx="3873012" cy="3298942"/>
          </a:xfrm>
        </p:spPr>
        <p:txBody>
          <a:bodyPr l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628650" y="90821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80305" y="1418079"/>
            <a:ext cx="3798887" cy="2763837"/>
          </a:xfrm>
        </p:spPr>
        <p:txBody>
          <a:bodyPr l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97965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B216E38-2760-1142-85DE-EF6E70E43B93}" type="datetime1">
              <a:rPr lang="de-DE" smtClean="0"/>
              <a:t>10.04.2019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13A4-6A25-E448-B9E0-2F45CAA9233B}" type="datetime1">
              <a:rPr lang="de-DE" smtClean="0"/>
              <a:t>10.04.2019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1742-76A5-C34C-84DA-5998FB842B12}" type="datetime1">
              <a:rPr lang="de-DE" smtClean="0"/>
              <a:t>10.04.2019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0" y="90821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1775123"/>
            <a:ext cx="7902198" cy="5209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de-DE" dirty="0"/>
              <a:t>&lt; Begrüßung , Zitat oder Kommentar... &gt;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9601-A401-E54F-9A18-EB96CB4E6881}" type="datetime1">
              <a:rPr lang="de-DE" smtClean="0"/>
              <a:t>10.04.2019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>
          <a:xfrm>
            <a:off x="2686050" y="4860251"/>
            <a:ext cx="3771900" cy="273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Pamela García – Power-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Heat</a:t>
            </a:r>
            <a:r>
              <a:rPr lang="de-DE" dirty="0"/>
              <a:t>: Techno-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Landscapes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775205" y="-1209771"/>
            <a:ext cx="3609087" cy="7902198"/>
          </a:xfrm>
        </p:spPr>
        <p:txBody>
          <a:bodyPr vert="eaVert" t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9455-78FA-194B-9A5A-FD74FCE381DA}" type="datetime1">
              <a:rPr lang="de-DE" smtClean="0"/>
              <a:t>10.04.2019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400" y="957944"/>
            <a:ext cx="7886699" cy="3537857"/>
          </a:xfrm>
        </p:spPr>
        <p:txBody>
          <a:bodyPr vert="horz" tIns="0"/>
          <a:lstStyle>
            <a:lvl1pPr marL="257175" indent="-257175">
              <a:buFont typeface="Wingdings 3" panose="05040102010807070707" pitchFamily="18" charset="2"/>
              <a:buChar char=""/>
              <a:defRPr/>
            </a:lvl1pPr>
            <a:lvl2pPr marL="400050" indent="-130969">
              <a:buFont typeface="Wingdings 3" panose="05040102010807070707" pitchFamily="18" charset="2"/>
              <a:buChar char=""/>
              <a:defRPr/>
            </a:lvl2pPr>
            <a:lvl3pPr marL="539354" indent="-139304">
              <a:buFont typeface="Wingdings 3" panose="05040102010807070707" pitchFamily="18" charset="2"/>
              <a:buChar char=""/>
              <a:defRPr/>
            </a:lvl3pPr>
            <a:lvl4pPr marL="669131" indent="-129779">
              <a:buFont typeface="Wingdings 3" panose="05040102010807070707" pitchFamily="18" charset="2"/>
              <a:buChar char=""/>
              <a:defRPr/>
            </a:lvl4pPr>
            <a:lvl5pPr marL="808435" indent="-139304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9455-78FA-194B-9A5A-FD74FCE381DA}" type="datetime1">
              <a:rPr lang="de-DE" smtClean="0"/>
              <a:t>10.04.2019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3" y="809469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9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8506-31CF-634A-9635-26F5087AB9E1}" type="datetime1">
              <a:rPr lang="de-DE" smtClean="0"/>
              <a:t>10.04.2019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9888" y="981039"/>
            <a:ext cx="3845461" cy="3702473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981039"/>
            <a:ext cx="3830056" cy="3702472"/>
          </a:xfrm>
        </p:spPr>
        <p:txBody>
          <a:bodyPr wrap="square" t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84CD-1D79-5D4F-A004-D8CE75ADA61E}" type="datetime1">
              <a:rPr lang="de-DE" smtClean="0"/>
              <a:t>10.04.2019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981039"/>
            <a:ext cx="3845461" cy="3702473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700791" y="981039"/>
            <a:ext cx="3830056" cy="3702472"/>
          </a:xfrm>
        </p:spPr>
        <p:txBody>
          <a:bodyPr wrap="square" t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B84F-5C13-FA44-8DA5-CDC25DA79339}" type="datetime1">
              <a:rPr lang="de-DE" smtClean="0"/>
              <a:t>10.04.2019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990021"/>
            <a:ext cx="3837804" cy="3700321"/>
          </a:xfrm>
        </p:spPr>
        <p:txBody>
          <a:bodyPr wrap="square" t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77607" y="990022"/>
            <a:ext cx="3853240" cy="178583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74204" y="2904507"/>
            <a:ext cx="3853240" cy="178583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63CC-0B54-554E-90EA-D6EDB0E5850B}" type="datetime1">
              <a:rPr lang="de-DE" smtClean="0"/>
              <a:t>10.04.2019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546" y="990021"/>
            <a:ext cx="3837804" cy="3700321"/>
          </a:xfrm>
        </p:spPr>
        <p:txBody>
          <a:bodyPr wrap="square" t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39801" y="990022"/>
            <a:ext cx="3853240" cy="178583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36398" y="2904507"/>
            <a:ext cx="3853240" cy="178583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4B8C-E45F-134D-8BE7-38924F57513D}" type="datetime1">
              <a:rPr lang="de-DE" smtClean="0"/>
              <a:t>10.04.2019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329168"/>
            <a:ext cx="3845461" cy="31101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700791" y="1329168"/>
            <a:ext cx="3830056" cy="3354342"/>
          </a:xfrm>
        </p:spPr>
        <p:txBody>
          <a:bodyPr wrap="square" t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0" y="90821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/>
              <a:t>Untertitel </a:t>
            </a:r>
            <a:r>
              <a:rPr lang="en-US" dirty="0"/>
              <a:t>/</a:t>
            </a:r>
            <a:r>
              <a:rPr lang="de-DE" dirty="0"/>
              <a:t> erste Ebene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8354-711B-3F4C-9C12-A231C9796A9A}" type="datetime1">
              <a:rPr lang="de-DE" smtClean="0"/>
              <a:t>10.04.2019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1" y="981040"/>
            <a:ext cx="3857626" cy="143256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57723" y="981041"/>
            <a:ext cx="3857626" cy="1432562"/>
          </a:xfrm>
        </p:spPr>
        <p:txBody>
          <a:bodyPr wrap="square" t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49" y="2586568"/>
            <a:ext cx="7886699" cy="2042581"/>
          </a:xfrm>
        </p:spPr>
        <p:txBody>
          <a:bodyPr wrap="square" t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085D-9837-0541-8043-A5E001D6A062}" type="datetime1">
              <a:rPr lang="de-DE" smtClean="0"/>
              <a:t>10.04.2019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49" y="981041"/>
            <a:ext cx="3857626" cy="1432562"/>
          </a:xfrm>
        </p:spPr>
        <p:txBody>
          <a:bodyPr wrap="square" t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49" y="2586568"/>
            <a:ext cx="7886699" cy="2042581"/>
          </a:xfrm>
        </p:spPr>
        <p:txBody>
          <a:bodyPr wrap="square" t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73221" y="981040"/>
            <a:ext cx="3857626" cy="143256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4860250"/>
            <a:ext cx="9144000" cy="28324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7630"/>
            <a:ext cx="6883498" cy="52126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de-DE" dirty="0"/>
              <a:t>Header: </a:t>
            </a:r>
            <a:r>
              <a:rPr lang="de-DE" dirty="0" err="1"/>
              <a:t>Roboto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 | 20Pt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54479"/>
            <a:ext cx="3877089" cy="353933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Text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6025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870B448A-1D6A-E24A-A1E9-1358C251502C}" type="datetime1">
              <a:rPr lang="de-DE" smtClean="0"/>
              <a:t>10.04.2019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790" y="332740"/>
            <a:ext cx="518962" cy="38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6025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60251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/>
              <a:t>Reiner Lemoine Institut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690" r:id="rId3"/>
    <p:sldLayoutId id="2147483692" r:id="rId4"/>
    <p:sldLayoutId id="2147483691" r:id="rId5"/>
    <p:sldLayoutId id="2147483693" r:id="rId6"/>
    <p:sldLayoutId id="2147483694" r:id="rId7"/>
    <p:sldLayoutId id="2147483695" r:id="rId8"/>
    <p:sldLayoutId id="2147483697" r:id="rId9"/>
    <p:sldLayoutId id="2147483696" r:id="rId10"/>
    <p:sldLayoutId id="2147483662" r:id="rId11"/>
    <p:sldLayoutId id="2147483676" r:id="rId12"/>
    <p:sldLayoutId id="2147483686" r:id="rId13"/>
    <p:sldLayoutId id="2147483687" r:id="rId14"/>
    <p:sldLayoutId id="2147483674" r:id="rId15"/>
    <p:sldLayoutId id="2147483675" r:id="rId16"/>
    <p:sldLayoutId id="2147483665" r:id="rId17"/>
    <p:sldLayoutId id="2147483688" r:id="rId18"/>
    <p:sldLayoutId id="2147483689" r:id="rId19"/>
    <p:sldLayoutId id="2147483670" r:id="rId20"/>
    <p:sldLayoutId id="2147483700" r:id="rId2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b="1" i="0" kern="1200" baseline="0">
          <a:solidFill>
            <a:srgbClr val="1C2D51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600" b="0" i="0" kern="1200">
          <a:solidFill>
            <a:srgbClr val="1C2D51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685800" rtl="0" eaLnBrk="1" latinLnBrk="0" hangingPunct="1">
        <a:lnSpc>
          <a:spcPct val="90000"/>
        </a:lnSpc>
        <a:spcBef>
          <a:spcPts val="375"/>
        </a:spcBef>
        <a:buClr>
          <a:srgbClr val="1C2D51"/>
        </a:buClr>
        <a:buSzPct val="50000"/>
        <a:buFont typeface="LucidaGrande" charset="0"/>
        <a:buChar char="▶︎"/>
        <a:defRPr sz="1500" b="0" i="0" kern="1200">
          <a:solidFill>
            <a:srgbClr val="1C2D51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685800" rtl="0" eaLnBrk="1" latinLnBrk="0" hangingPunct="1">
        <a:lnSpc>
          <a:spcPct val="90000"/>
        </a:lnSpc>
        <a:spcBef>
          <a:spcPts val="375"/>
        </a:spcBef>
        <a:buClr>
          <a:srgbClr val="1C2D51"/>
        </a:buClr>
        <a:buSzPct val="50000"/>
        <a:buFont typeface="LucidaGrande" charset="0"/>
        <a:buChar char="▶︎"/>
        <a:defRPr sz="1400" b="0" i="0" kern="1200">
          <a:solidFill>
            <a:srgbClr val="1C2D51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685800" rtl="0" eaLnBrk="1" latinLnBrk="0" hangingPunct="1">
        <a:lnSpc>
          <a:spcPct val="90000"/>
        </a:lnSpc>
        <a:spcBef>
          <a:spcPts val="375"/>
        </a:spcBef>
        <a:buClr>
          <a:srgbClr val="1C2D51"/>
        </a:buClr>
        <a:buSzPct val="50000"/>
        <a:buFont typeface="LucidaGrande" charset="0"/>
        <a:buChar char="▶︎"/>
        <a:defRPr sz="1300" b="0" i="0" kern="1200">
          <a:solidFill>
            <a:srgbClr val="1C2D51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685800" rtl="0" eaLnBrk="1" latinLnBrk="0" hangingPunct="1">
        <a:lnSpc>
          <a:spcPct val="90000"/>
        </a:lnSpc>
        <a:spcBef>
          <a:spcPts val="375"/>
        </a:spcBef>
        <a:buClr>
          <a:srgbClr val="1C2D51"/>
        </a:buClr>
        <a:buSzPct val="50000"/>
        <a:buFont typeface="LucidaGrande" charset="0"/>
        <a:buChar char="▶︎"/>
        <a:defRPr sz="1200" b="0" i="0" kern="1200">
          <a:solidFill>
            <a:srgbClr val="1C2D51"/>
          </a:solidFill>
          <a:latin typeface="Roboto Light" charset="0"/>
          <a:ea typeface="Roboto Light" charset="0"/>
          <a:cs typeface="Roboto Ligh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248589-B36B-471E-B36B-68F90D26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9455-78FA-194B-9A5A-FD74FCE381DA}" type="datetime1">
              <a:rPr lang="de-DE" smtClean="0"/>
              <a:t>10.04.2019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FB7199-EAB8-49F3-906E-FFEAE289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1BB65E-C200-4E2C-BC29-208CF607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0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91BEE9A-4D12-4CEA-875B-4447358C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KWUM Modell 2.0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7205E1-54AB-47E9-8778-6E0A760ADA28}"/>
              </a:ext>
            </a:extLst>
          </p:cNvPr>
          <p:cNvSpPr/>
          <p:nvPr/>
        </p:nvSpPr>
        <p:spPr>
          <a:xfrm>
            <a:off x="1116568" y="4184842"/>
            <a:ext cx="1728192" cy="4320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Spot Market</a:t>
            </a:r>
          </a:p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Base Market</a:t>
            </a:r>
          </a:p>
        </p:txBody>
      </p:sp>
      <p:sp>
        <p:nvSpPr>
          <p:cNvPr id="8" name="Rechteck 8">
            <a:extLst>
              <a:ext uri="{FF2B5EF4-FFF2-40B4-BE49-F238E27FC236}">
                <a16:creationId xmlns:a16="http://schemas.microsoft.com/office/drawing/2014/main" id="{60A36A3E-2E53-4ED3-BB67-98B717CD3B50}"/>
              </a:ext>
            </a:extLst>
          </p:cNvPr>
          <p:cNvSpPr/>
          <p:nvPr/>
        </p:nvSpPr>
        <p:spPr>
          <a:xfrm>
            <a:off x="280087" y="1923148"/>
            <a:ext cx="972000" cy="432048"/>
          </a:xfrm>
          <a:prstGeom prst="rect">
            <a:avLst/>
          </a:prstGeom>
          <a:solidFill>
            <a:srgbClr val="EEA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Wind-</a:t>
            </a:r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energie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9" name="Gerade Verbindung mit Pfeil 11">
            <a:extLst>
              <a:ext uri="{FF2B5EF4-FFF2-40B4-BE49-F238E27FC236}">
                <a16:creationId xmlns:a16="http://schemas.microsoft.com/office/drawing/2014/main" id="{66230B15-ECD1-43AF-A53A-42C80F2ADD2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257221" y="2644074"/>
            <a:ext cx="619569" cy="201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13">
            <a:extLst>
              <a:ext uri="{FF2B5EF4-FFF2-40B4-BE49-F238E27FC236}">
                <a16:creationId xmlns:a16="http://schemas.microsoft.com/office/drawing/2014/main" id="{3918DE32-AC5D-4B63-89D2-5A150E6E758E}"/>
              </a:ext>
            </a:extLst>
          </p:cNvPr>
          <p:cNvSpPr txBox="1"/>
          <p:nvPr/>
        </p:nvSpPr>
        <p:spPr>
          <a:xfrm>
            <a:off x="1876790" y="1397447"/>
            <a:ext cx="207749" cy="2486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rIns="0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Strom</a:t>
            </a:r>
          </a:p>
        </p:txBody>
      </p:sp>
      <p:cxnSp>
        <p:nvCxnSpPr>
          <p:cNvPr id="12" name="Gerade Verbindung mit Pfeil 35">
            <a:extLst>
              <a:ext uri="{FF2B5EF4-FFF2-40B4-BE49-F238E27FC236}">
                <a16:creationId xmlns:a16="http://schemas.microsoft.com/office/drawing/2014/main" id="{4351E7CC-7607-4D5A-87AB-085276AB309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948748" y="2813451"/>
            <a:ext cx="638728" cy="64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39">
            <a:extLst>
              <a:ext uri="{FF2B5EF4-FFF2-40B4-BE49-F238E27FC236}">
                <a16:creationId xmlns:a16="http://schemas.microsoft.com/office/drawing/2014/main" id="{3CEA13AD-0D5C-4BD1-8C74-6B79AF69C66D}"/>
              </a:ext>
            </a:extLst>
          </p:cNvPr>
          <p:cNvCxnSpPr/>
          <p:nvPr/>
        </p:nvCxnSpPr>
        <p:spPr>
          <a:xfrm>
            <a:off x="6702531" y="2302307"/>
            <a:ext cx="58444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40">
            <a:extLst>
              <a:ext uri="{FF2B5EF4-FFF2-40B4-BE49-F238E27FC236}">
                <a16:creationId xmlns:a16="http://schemas.microsoft.com/office/drawing/2014/main" id="{6EB7C8E7-3C2A-4ACD-970E-4AB425A189AA}"/>
              </a:ext>
            </a:extLst>
          </p:cNvPr>
          <p:cNvCxnSpPr/>
          <p:nvPr/>
        </p:nvCxnSpPr>
        <p:spPr>
          <a:xfrm flipH="1">
            <a:off x="6718213" y="2416607"/>
            <a:ext cx="58444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42">
            <a:extLst>
              <a:ext uri="{FF2B5EF4-FFF2-40B4-BE49-F238E27FC236}">
                <a16:creationId xmlns:a16="http://schemas.microsoft.com/office/drawing/2014/main" id="{14639D62-D10C-4229-A090-082E09D2A6E5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451801" y="3640151"/>
            <a:ext cx="312444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43">
            <a:extLst>
              <a:ext uri="{FF2B5EF4-FFF2-40B4-BE49-F238E27FC236}">
                <a16:creationId xmlns:a16="http://schemas.microsoft.com/office/drawing/2014/main" id="{06C27D68-D420-4F50-81ED-2B29D8B0810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989757" y="3640151"/>
            <a:ext cx="49004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44">
            <a:extLst>
              <a:ext uri="{FF2B5EF4-FFF2-40B4-BE49-F238E27FC236}">
                <a16:creationId xmlns:a16="http://schemas.microsoft.com/office/drawing/2014/main" id="{92F2BF0E-C3E8-4BFE-A15A-146922A52552}"/>
              </a:ext>
            </a:extLst>
          </p:cNvPr>
          <p:cNvSpPr/>
          <p:nvPr/>
        </p:nvSpPr>
        <p:spPr>
          <a:xfrm>
            <a:off x="2479801" y="3424127"/>
            <a:ext cx="972000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PTH</a:t>
            </a:r>
          </a:p>
        </p:txBody>
      </p:sp>
      <p:sp>
        <p:nvSpPr>
          <p:cNvPr id="20" name="Rechteck 45">
            <a:extLst>
              <a:ext uri="{FF2B5EF4-FFF2-40B4-BE49-F238E27FC236}">
                <a16:creationId xmlns:a16="http://schemas.microsoft.com/office/drawing/2014/main" id="{52618A6D-C42D-457A-9938-DB77014557F2}"/>
              </a:ext>
            </a:extLst>
          </p:cNvPr>
          <p:cNvSpPr/>
          <p:nvPr/>
        </p:nvSpPr>
        <p:spPr>
          <a:xfrm>
            <a:off x="7272079" y="2174810"/>
            <a:ext cx="972000" cy="4320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Wärme-speicher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</a:p>
        </p:txBody>
      </p:sp>
      <p:sp>
        <p:nvSpPr>
          <p:cNvPr id="21" name="Rechteck 48">
            <a:extLst>
              <a:ext uri="{FF2B5EF4-FFF2-40B4-BE49-F238E27FC236}">
                <a16:creationId xmlns:a16="http://schemas.microsoft.com/office/drawing/2014/main" id="{E157DB59-D90F-4E26-B0F8-AEB246797DE2}"/>
              </a:ext>
            </a:extLst>
          </p:cNvPr>
          <p:cNvSpPr/>
          <p:nvPr/>
        </p:nvSpPr>
        <p:spPr>
          <a:xfrm>
            <a:off x="5834205" y="4151214"/>
            <a:ext cx="1728192" cy="4320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Wärmebedarf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Fernwärme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" name="Rechteck 49">
            <a:extLst>
              <a:ext uri="{FF2B5EF4-FFF2-40B4-BE49-F238E27FC236}">
                <a16:creationId xmlns:a16="http://schemas.microsoft.com/office/drawing/2014/main" id="{F684ED8D-E828-46F8-BBEC-9A5DF6B71738}"/>
              </a:ext>
            </a:extLst>
          </p:cNvPr>
          <p:cNvSpPr/>
          <p:nvPr/>
        </p:nvSpPr>
        <p:spPr>
          <a:xfrm>
            <a:off x="4976748" y="2603855"/>
            <a:ext cx="972000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KWK</a:t>
            </a:r>
          </a:p>
        </p:txBody>
      </p:sp>
      <p:cxnSp>
        <p:nvCxnSpPr>
          <p:cNvPr id="23" name="Gerade Verbindung mit Pfeil 51">
            <a:extLst>
              <a:ext uri="{FF2B5EF4-FFF2-40B4-BE49-F238E27FC236}">
                <a16:creationId xmlns:a16="http://schemas.microsoft.com/office/drawing/2014/main" id="{C32638EC-38DE-4CA2-A133-B42C16A5E22C}"/>
              </a:ext>
            </a:extLst>
          </p:cNvPr>
          <p:cNvCxnSpPr>
            <a:cxnSpLocks/>
            <a:stCxn id="22" idx="2"/>
            <a:endCxn id="7" idx="3"/>
          </p:cNvCxnSpPr>
          <p:nvPr/>
        </p:nvCxnSpPr>
        <p:spPr>
          <a:xfrm rot="5400000">
            <a:off x="3471273" y="2409390"/>
            <a:ext cx="1364963" cy="2617988"/>
          </a:xfrm>
          <a:prstGeom prst="bentConnector2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8">
            <a:extLst>
              <a:ext uri="{FF2B5EF4-FFF2-40B4-BE49-F238E27FC236}">
                <a16:creationId xmlns:a16="http://schemas.microsoft.com/office/drawing/2014/main" id="{10B7855E-FD85-4525-BA42-9015F5FA0F80}"/>
              </a:ext>
            </a:extLst>
          </p:cNvPr>
          <p:cNvSpPr/>
          <p:nvPr/>
        </p:nvSpPr>
        <p:spPr>
          <a:xfrm>
            <a:off x="285221" y="2448238"/>
            <a:ext cx="972000" cy="432048"/>
          </a:xfrm>
          <a:prstGeom prst="rect">
            <a:avLst/>
          </a:prstGeom>
          <a:solidFill>
            <a:srgbClr val="EEA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PV</a:t>
            </a:r>
          </a:p>
        </p:txBody>
      </p:sp>
      <p:sp>
        <p:nvSpPr>
          <p:cNvPr id="37" name="Rechteck 8">
            <a:extLst>
              <a:ext uri="{FF2B5EF4-FFF2-40B4-BE49-F238E27FC236}">
                <a16:creationId xmlns:a16="http://schemas.microsoft.com/office/drawing/2014/main" id="{677783D1-0FF8-46BF-8118-57CCCCEEA94A}"/>
              </a:ext>
            </a:extLst>
          </p:cNvPr>
          <p:cNvSpPr/>
          <p:nvPr/>
        </p:nvSpPr>
        <p:spPr>
          <a:xfrm>
            <a:off x="285221" y="1397447"/>
            <a:ext cx="972000" cy="432048"/>
          </a:xfrm>
          <a:prstGeom prst="rect">
            <a:avLst/>
          </a:prstGeom>
          <a:solidFill>
            <a:srgbClr val="EEA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Strom-</a:t>
            </a:r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netz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2" name="Rechteck 49">
            <a:extLst>
              <a:ext uri="{FF2B5EF4-FFF2-40B4-BE49-F238E27FC236}">
                <a16:creationId xmlns:a16="http://schemas.microsoft.com/office/drawing/2014/main" id="{28963F0B-FDBD-4588-BE19-351E70021CD3}"/>
              </a:ext>
            </a:extLst>
          </p:cNvPr>
          <p:cNvSpPr/>
          <p:nvPr/>
        </p:nvSpPr>
        <p:spPr>
          <a:xfrm>
            <a:off x="4997723" y="1653127"/>
            <a:ext cx="972000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Spitzen-kessel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43" name="Gerade Verbindung mit Pfeil 35">
            <a:extLst>
              <a:ext uri="{FF2B5EF4-FFF2-40B4-BE49-F238E27FC236}">
                <a16:creationId xmlns:a16="http://schemas.microsoft.com/office/drawing/2014/main" id="{233EEDC3-8365-4EDA-B22D-9A06B9A41864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5969723" y="1869151"/>
            <a:ext cx="59948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35">
            <a:extLst>
              <a:ext uri="{FF2B5EF4-FFF2-40B4-BE49-F238E27FC236}">
                <a16:creationId xmlns:a16="http://schemas.microsoft.com/office/drawing/2014/main" id="{13546A5B-7721-41D7-96C0-DF37B177D8D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377260" y="2819879"/>
            <a:ext cx="599488" cy="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35">
            <a:extLst>
              <a:ext uri="{FF2B5EF4-FFF2-40B4-BE49-F238E27FC236}">
                <a16:creationId xmlns:a16="http://schemas.microsoft.com/office/drawing/2014/main" id="{386F4A73-5E3D-4A9F-8B75-14BBA0627B85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4398234" y="1869151"/>
            <a:ext cx="599489" cy="15734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49">
            <a:extLst>
              <a:ext uri="{FF2B5EF4-FFF2-40B4-BE49-F238E27FC236}">
                <a16:creationId xmlns:a16="http://schemas.microsoft.com/office/drawing/2014/main" id="{63723E83-C672-4368-B913-C0B89553C02F}"/>
              </a:ext>
            </a:extLst>
          </p:cNvPr>
          <p:cNvSpPr/>
          <p:nvPr/>
        </p:nvSpPr>
        <p:spPr>
          <a:xfrm>
            <a:off x="2479848" y="2429540"/>
            <a:ext cx="972000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PTG</a:t>
            </a:r>
          </a:p>
        </p:txBody>
      </p:sp>
      <p:cxnSp>
        <p:nvCxnSpPr>
          <p:cNvPr id="57" name="Gerade Verbindung mit Pfeil 43">
            <a:extLst>
              <a:ext uri="{FF2B5EF4-FFF2-40B4-BE49-F238E27FC236}">
                <a16:creationId xmlns:a16="http://schemas.microsoft.com/office/drawing/2014/main" id="{59D0AFEE-1E47-492B-A5AC-3590D9D64794}"/>
              </a:ext>
            </a:extLst>
          </p:cNvPr>
          <p:cNvCxnSpPr>
            <a:cxnSpLocks/>
            <a:stCxn id="10" idx="3"/>
            <a:endCxn id="54" idx="1"/>
          </p:cNvCxnSpPr>
          <p:nvPr/>
        </p:nvCxnSpPr>
        <p:spPr>
          <a:xfrm>
            <a:off x="2084539" y="2640480"/>
            <a:ext cx="395309" cy="508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43">
            <a:extLst>
              <a:ext uri="{FF2B5EF4-FFF2-40B4-BE49-F238E27FC236}">
                <a16:creationId xmlns:a16="http://schemas.microsoft.com/office/drawing/2014/main" id="{EE0260ED-3783-49E7-9846-9E5D5A308C7C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 flipV="1">
            <a:off x="3451848" y="2640480"/>
            <a:ext cx="735766" cy="5084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8">
            <a:extLst>
              <a:ext uri="{FF2B5EF4-FFF2-40B4-BE49-F238E27FC236}">
                <a16:creationId xmlns:a16="http://schemas.microsoft.com/office/drawing/2014/main" id="{12615FDC-83AD-4942-81C5-B3C9EBC1AC89}"/>
              </a:ext>
            </a:extLst>
          </p:cNvPr>
          <p:cNvSpPr/>
          <p:nvPr/>
        </p:nvSpPr>
        <p:spPr>
          <a:xfrm>
            <a:off x="2479848" y="1384066"/>
            <a:ext cx="972000" cy="432048"/>
          </a:xfrm>
          <a:prstGeom prst="rect">
            <a:avLst/>
          </a:prstGeom>
          <a:solidFill>
            <a:srgbClr val="EEA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Gasnetz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71" name="Gerade Verbindung mit Pfeil 43">
            <a:extLst>
              <a:ext uri="{FF2B5EF4-FFF2-40B4-BE49-F238E27FC236}">
                <a16:creationId xmlns:a16="http://schemas.microsoft.com/office/drawing/2014/main" id="{91F3694F-FEF8-4C04-9E36-466E57669E99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3451848" y="1600090"/>
            <a:ext cx="735766" cy="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45">
            <a:extLst>
              <a:ext uri="{FF2B5EF4-FFF2-40B4-BE49-F238E27FC236}">
                <a16:creationId xmlns:a16="http://schemas.microsoft.com/office/drawing/2014/main" id="{925604CE-C8D3-4694-A477-BE0E01B1278A}"/>
              </a:ext>
            </a:extLst>
          </p:cNvPr>
          <p:cNvSpPr/>
          <p:nvPr/>
        </p:nvSpPr>
        <p:spPr>
          <a:xfrm>
            <a:off x="280087" y="3073896"/>
            <a:ext cx="972000" cy="4320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Batterie</a:t>
            </a:r>
          </a:p>
        </p:txBody>
      </p:sp>
      <p:cxnSp>
        <p:nvCxnSpPr>
          <p:cNvPr id="75" name="Gerade Verbindung mit Pfeil 11">
            <a:extLst>
              <a:ext uri="{FF2B5EF4-FFF2-40B4-BE49-F238E27FC236}">
                <a16:creationId xmlns:a16="http://schemas.microsoft.com/office/drawing/2014/main" id="{3183D5E1-8E82-4FD0-9950-82E5A880056C}"/>
              </a:ext>
            </a:extLst>
          </p:cNvPr>
          <p:cNvCxnSpPr>
            <a:cxnSpLocks/>
          </p:cNvCxnSpPr>
          <p:nvPr/>
        </p:nvCxnSpPr>
        <p:spPr>
          <a:xfrm flipV="1">
            <a:off x="1279631" y="3189963"/>
            <a:ext cx="592025" cy="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11">
            <a:extLst>
              <a:ext uri="{FF2B5EF4-FFF2-40B4-BE49-F238E27FC236}">
                <a16:creationId xmlns:a16="http://schemas.microsoft.com/office/drawing/2014/main" id="{3FFEBD08-F95C-4D84-945E-F3EE2D99A14F}"/>
              </a:ext>
            </a:extLst>
          </p:cNvPr>
          <p:cNvCxnSpPr>
            <a:cxnSpLocks/>
          </p:cNvCxnSpPr>
          <p:nvPr/>
        </p:nvCxnSpPr>
        <p:spPr>
          <a:xfrm flipH="1">
            <a:off x="1288190" y="3371154"/>
            <a:ext cx="640609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11">
            <a:extLst>
              <a:ext uri="{FF2B5EF4-FFF2-40B4-BE49-F238E27FC236}">
                <a16:creationId xmlns:a16="http://schemas.microsoft.com/office/drawing/2014/main" id="{75D931C8-3BB4-4D12-BD82-873D9432F6D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252087" y="2122783"/>
            <a:ext cx="619569" cy="16389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11">
            <a:extLst>
              <a:ext uri="{FF2B5EF4-FFF2-40B4-BE49-F238E27FC236}">
                <a16:creationId xmlns:a16="http://schemas.microsoft.com/office/drawing/2014/main" id="{579D2BD9-5532-4516-BDEC-C731678DCC9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257221" y="1613471"/>
            <a:ext cx="619569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13">
            <a:extLst>
              <a:ext uri="{FF2B5EF4-FFF2-40B4-BE49-F238E27FC236}">
                <a16:creationId xmlns:a16="http://schemas.microsoft.com/office/drawing/2014/main" id="{830CE247-0F6A-4F7B-BC58-0EED91E84123}"/>
              </a:ext>
            </a:extLst>
          </p:cNvPr>
          <p:cNvSpPr txBox="1"/>
          <p:nvPr/>
        </p:nvSpPr>
        <p:spPr>
          <a:xfrm>
            <a:off x="4187614" y="1397447"/>
            <a:ext cx="207749" cy="248606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wrap="square" lIns="0" rIns="0" rtlCol="0">
            <a:spAutoFit/>
          </a:bodyPr>
          <a:lstStyle/>
          <a:p>
            <a:pPr algn="ctr"/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Erdgas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2" name="Textfeld 13">
            <a:extLst>
              <a:ext uri="{FF2B5EF4-FFF2-40B4-BE49-F238E27FC236}">
                <a16:creationId xmlns:a16="http://schemas.microsoft.com/office/drawing/2014/main" id="{331A642B-5A68-44FF-89C2-43EA30D6B3DA}"/>
              </a:ext>
            </a:extLst>
          </p:cNvPr>
          <p:cNvSpPr txBox="1"/>
          <p:nvPr/>
        </p:nvSpPr>
        <p:spPr>
          <a:xfrm>
            <a:off x="6576241" y="1397447"/>
            <a:ext cx="207749" cy="24860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rIns="0" rtlCol="0">
            <a:spAutoFit/>
          </a:bodyPr>
          <a:lstStyle/>
          <a:p>
            <a:pPr algn="ctr"/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Fernwärme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65" name="Gerade Verbindung mit Pfeil 40">
            <a:extLst>
              <a:ext uri="{FF2B5EF4-FFF2-40B4-BE49-F238E27FC236}">
                <a16:creationId xmlns:a16="http://schemas.microsoft.com/office/drawing/2014/main" id="{C0648706-85D5-4186-8D94-F465018F8858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6698301" y="3856175"/>
            <a:ext cx="4230" cy="29503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43">
            <a:extLst>
              <a:ext uri="{FF2B5EF4-FFF2-40B4-BE49-F238E27FC236}">
                <a16:creationId xmlns:a16="http://schemas.microsoft.com/office/drawing/2014/main" id="{2DF0FD60-2CE3-481C-AD28-F80A907CD8C9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1980664" y="3883513"/>
            <a:ext cx="1" cy="301329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6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 animBg="1"/>
      <p:bldP spid="22" grpId="0" animBg="1"/>
      <p:bldP spid="36" grpId="0" animBg="1"/>
      <p:bldP spid="37" grpId="0" animBg="1"/>
      <p:bldP spid="42" grpId="0" animBg="1"/>
      <p:bldP spid="54" grpId="0" animBg="1"/>
      <p:bldP spid="70" grpId="0" animBg="1"/>
      <p:bldP spid="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5A4BF6-AE85-4A0F-B2D0-5FE0FA93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9455-78FA-194B-9A5A-FD74FCE381DA}" type="datetime1">
              <a:rPr lang="de-DE" smtClean="0"/>
              <a:t>10.04.2019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2B6259-0507-43A3-B999-08CBFC6F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8B6FCB-CEB3-49C2-BD44-531E812E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60251"/>
            <a:ext cx="2057400" cy="273844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BF76ABB-F111-4888-8DFE-F902E00D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 detailliert (ohne FW Schwedt)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BE3CE1-D502-4CC3-AFF8-158ED55AAA03}"/>
              </a:ext>
            </a:extLst>
          </p:cNvPr>
          <p:cNvSpPr/>
          <p:nvPr/>
        </p:nvSpPr>
        <p:spPr>
          <a:xfrm>
            <a:off x="4410741" y="3642996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Bus_gas</a:t>
            </a:r>
            <a:endParaRPr lang="de-DE" sz="8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E7F6955-35F0-4384-AE03-29781BE4D8C4}"/>
              </a:ext>
            </a:extLst>
          </p:cNvPr>
          <p:cNvSpPr/>
          <p:nvPr/>
        </p:nvSpPr>
        <p:spPr>
          <a:xfrm>
            <a:off x="1781968" y="1364663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</a:t>
            </a:r>
          </a:p>
          <a:p>
            <a:pPr algn="ctr"/>
            <a:r>
              <a:rPr lang="de-DE" sz="800" dirty="0"/>
              <a:t>_flex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6C40879-DC46-47C0-9158-7D799917A7F5}"/>
              </a:ext>
            </a:extLst>
          </p:cNvPr>
          <p:cNvCxnSpPr>
            <a:cxnSpLocks/>
            <a:stCxn id="12" idx="3"/>
            <a:endCxn id="57" idx="2"/>
          </p:cNvCxnSpPr>
          <p:nvPr/>
        </p:nvCxnSpPr>
        <p:spPr>
          <a:xfrm flipV="1">
            <a:off x="4986741" y="3815870"/>
            <a:ext cx="310930" cy="7126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ABD890BF-AAD4-473F-BD86-160BAD6B1F2C}"/>
              </a:ext>
            </a:extLst>
          </p:cNvPr>
          <p:cNvSpPr/>
          <p:nvPr/>
        </p:nvSpPr>
        <p:spPr>
          <a:xfrm>
            <a:off x="3708239" y="3648315"/>
            <a:ext cx="576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cs_gas</a:t>
            </a:r>
            <a:endParaRPr lang="de-DE" sz="800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47B8A57-B89C-4714-A095-7575986A08E2}"/>
              </a:ext>
            </a:extLst>
          </p:cNvPr>
          <p:cNvCxnSpPr>
            <a:cxnSpLocks/>
            <a:stCxn id="23" idx="6"/>
            <a:endCxn id="12" idx="1"/>
          </p:cNvCxnSpPr>
          <p:nvPr/>
        </p:nvCxnSpPr>
        <p:spPr>
          <a:xfrm flipV="1">
            <a:off x="4284239" y="3822996"/>
            <a:ext cx="126502" cy="5319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F9410A73-41BB-4021-B26E-8638F9223C90}"/>
              </a:ext>
            </a:extLst>
          </p:cNvPr>
          <p:cNvSpPr/>
          <p:nvPr/>
        </p:nvSpPr>
        <p:spPr>
          <a:xfrm>
            <a:off x="6783045" y="2459696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boiler</a:t>
            </a:r>
            <a:endParaRPr lang="de-DE" sz="800" dirty="0"/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pr</a:t>
            </a:r>
            <a:endParaRPr lang="de-DE" sz="800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B51DDE7-A1EB-44EC-A0A9-118ADDC51161}"/>
              </a:ext>
            </a:extLst>
          </p:cNvPr>
          <p:cNvSpPr/>
          <p:nvPr/>
        </p:nvSpPr>
        <p:spPr>
          <a:xfrm>
            <a:off x="969456" y="1163247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Wind_</a:t>
            </a:r>
          </a:p>
          <a:p>
            <a:pPr algn="ctr"/>
            <a:r>
              <a:rPr lang="de-DE" sz="800" dirty="0" err="1"/>
              <a:t>curtail</a:t>
            </a:r>
            <a:endParaRPr lang="de-DE" sz="800" dirty="0"/>
          </a:p>
          <a:p>
            <a:pPr algn="ctr"/>
            <a:r>
              <a:rPr lang="de-DE" sz="800" dirty="0" err="1"/>
              <a:t>ment</a:t>
            </a:r>
            <a:endParaRPr lang="de-DE" sz="80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0F30D7B-86F0-4FD4-9D5A-4F5CF2F4231C}"/>
              </a:ext>
            </a:extLst>
          </p:cNvPr>
          <p:cNvSpPr/>
          <p:nvPr/>
        </p:nvSpPr>
        <p:spPr>
          <a:xfrm>
            <a:off x="974704" y="1587879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Wind_</a:t>
            </a:r>
          </a:p>
          <a:p>
            <a:pPr algn="ctr"/>
            <a:r>
              <a:rPr lang="de-DE" sz="800" dirty="0" err="1"/>
              <a:t>neg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spot</a:t>
            </a:r>
            <a:endParaRPr lang="de-DE" sz="80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C23D0E5-7C4D-45AF-BB62-351B3591524D}"/>
              </a:ext>
            </a:extLst>
          </p:cNvPr>
          <p:cNvCxnSpPr>
            <a:cxnSpLocks/>
            <a:stCxn id="27" idx="6"/>
            <a:endCxn id="13" idx="1"/>
          </p:cNvCxnSpPr>
          <p:nvPr/>
        </p:nvCxnSpPr>
        <p:spPr>
          <a:xfrm>
            <a:off x="1545456" y="1343247"/>
            <a:ext cx="236512" cy="20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E78E67B-F1BE-40D2-9135-FDD22E94602D}"/>
              </a:ext>
            </a:extLst>
          </p:cNvPr>
          <p:cNvCxnSpPr>
            <a:cxnSpLocks/>
            <a:stCxn id="28" idx="6"/>
            <a:endCxn id="13" idx="1"/>
          </p:cNvCxnSpPr>
          <p:nvPr/>
        </p:nvCxnSpPr>
        <p:spPr>
          <a:xfrm flipV="1">
            <a:off x="1550704" y="1544663"/>
            <a:ext cx="231264" cy="22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67B8C0EB-CD8C-4CDE-9DE9-F61B3DA7B039}"/>
              </a:ext>
            </a:extLst>
          </p:cNvPr>
          <p:cNvSpPr/>
          <p:nvPr/>
        </p:nvSpPr>
        <p:spPr>
          <a:xfrm>
            <a:off x="7617275" y="3125724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Bus_th</a:t>
            </a:r>
            <a:endParaRPr lang="de-DE" sz="800" dirty="0"/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pr</a:t>
            </a:r>
            <a:endParaRPr lang="de-DE" sz="800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E1B894F-3B72-4E3A-845D-B9DF876E2D32}"/>
              </a:ext>
            </a:extLst>
          </p:cNvPr>
          <p:cNvCxnSpPr>
            <a:cxnSpLocks/>
            <a:stCxn id="25" idx="6"/>
            <a:endCxn id="31" idx="1"/>
          </p:cNvCxnSpPr>
          <p:nvPr/>
        </p:nvCxnSpPr>
        <p:spPr>
          <a:xfrm>
            <a:off x="7359045" y="2639696"/>
            <a:ext cx="258230" cy="666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E4D78CAD-EA30-49A3-963B-7E48A4172F2B}"/>
              </a:ext>
            </a:extLst>
          </p:cNvPr>
          <p:cNvSpPr/>
          <p:nvPr/>
        </p:nvSpPr>
        <p:spPr>
          <a:xfrm>
            <a:off x="8365352" y="3103609"/>
            <a:ext cx="683112" cy="4093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Heat_</a:t>
            </a:r>
          </a:p>
          <a:p>
            <a:pPr algn="ctr"/>
            <a:r>
              <a:rPr lang="de-DE" sz="800" dirty="0" err="1"/>
              <a:t>demand_pr</a:t>
            </a:r>
            <a:endParaRPr lang="de-DE" sz="800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1D141F9-5CF6-4BD9-8931-19EE0C22233C}"/>
              </a:ext>
            </a:extLst>
          </p:cNvPr>
          <p:cNvCxnSpPr>
            <a:cxnSpLocks/>
            <a:stCxn id="31" idx="3"/>
            <a:endCxn id="33" idx="2"/>
          </p:cNvCxnSpPr>
          <p:nvPr/>
        </p:nvCxnSpPr>
        <p:spPr>
          <a:xfrm>
            <a:off x="8193275" y="3305724"/>
            <a:ext cx="172077" cy="2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18EFBFFC-D18D-4A3D-974B-F573B652C4C9}"/>
              </a:ext>
            </a:extLst>
          </p:cNvPr>
          <p:cNvSpPr/>
          <p:nvPr/>
        </p:nvSpPr>
        <p:spPr>
          <a:xfrm>
            <a:off x="1727351" y="1845279"/>
            <a:ext cx="683112" cy="4093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Curtail</a:t>
            </a:r>
            <a:endParaRPr lang="de-DE" sz="800" dirty="0"/>
          </a:p>
          <a:p>
            <a:pPr algn="ctr"/>
            <a:r>
              <a:rPr lang="de-DE" sz="800" dirty="0" err="1"/>
              <a:t>ment</a:t>
            </a:r>
            <a:endParaRPr lang="de-DE" sz="800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F19D843-5CEA-428A-AE0C-23329398B52F}"/>
              </a:ext>
            </a:extLst>
          </p:cNvPr>
          <p:cNvCxnSpPr>
            <a:cxnSpLocks/>
            <a:stCxn id="13" idx="2"/>
            <a:endCxn id="35" idx="0"/>
          </p:cNvCxnSpPr>
          <p:nvPr/>
        </p:nvCxnSpPr>
        <p:spPr>
          <a:xfrm flipH="1">
            <a:off x="2068907" y="1724663"/>
            <a:ext cx="1061" cy="12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482FC1FF-1EB3-4527-BC11-DF1FC21FDA3C}"/>
              </a:ext>
            </a:extLst>
          </p:cNvPr>
          <p:cNvSpPr/>
          <p:nvPr/>
        </p:nvSpPr>
        <p:spPr>
          <a:xfrm>
            <a:off x="6812615" y="3390215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chp</a:t>
            </a:r>
            <a:endParaRPr lang="de-DE" sz="800" dirty="0"/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pr</a:t>
            </a:r>
            <a:endParaRPr lang="de-DE" sz="8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235FCCC-CCBB-4CA6-AFA7-E8C81F4EDC1A}"/>
              </a:ext>
            </a:extLst>
          </p:cNvPr>
          <p:cNvSpPr/>
          <p:nvPr/>
        </p:nvSpPr>
        <p:spPr>
          <a:xfrm>
            <a:off x="6046583" y="3390215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chp_pr</a:t>
            </a:r>
            <a:endParaRPr lang="de-DE" sz="8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046A563-9AB1-48E7-9BC8-684980E74561}"/>
              </a:ext>
            </a:extLst>
          </p:cNvPr>
          <p:cNvSpPr/>
          <p:nvPr/>
        </p:nvSpPr>
        <p:spPr>
          <a:xfrm>
            <a:off x="6040358" y="2457629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boiler_pr</a:t>
            </a:r>
            <a:endParaRPr lang="de-DE" sz="8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05057DB-050A-46EB-817F-147802DA6833}"/>
              </a:ext>
            </a:extLst>
          </p:cNvPr>
          <p:cNvCxnSpPr>
            <a:cxnSpLocks/>
            <a:stCxn id="37" idx="6"/>
            <a:endCxn id="31" idx="1"/>
          </p:cNvCxnSpPr>
          <p:nvPr/>
        </p:nvCxnSpPr>
        <p:spPr>
          <a:xfrm flipV="1">
            <a:off x="7388615" y="3305724"/>
            <a:ext cx="228660" cy="264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2657ECB4-2F6A-437C-8405-82C35469C77C}"/>
              </a:ext>
            </a:extLst>
          </p:cNvPr>
          <p:cNvSpPr/>
          <p:nvPr/>
        </p:nvSpPr>
        <p:spPr>
          <a:xfrm>
            <a:off x="5280551" y="3156300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Ptg_to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chp_pr</a:t>
            </a:r>
            <a:endParaRPr lang="de-DE" sz="800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94AC71DB-F3F7-47AF-9A6D-7777253B665B}"/>
              </a:ext>
            </a:extLst>
          </p:cNvPr>
          <p:cNvSpPr/>
          <p:nvPr/>
        </p:nvSpPr>
        <p:spPr>
          <a:xfrm>
            <a:off x="5282955" y="2236496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Ptg_to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boiler_pr</a:t>
            </a:r>
            <a:endParaRPr lang="de-DE" sz="800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3DC8490-6676-4C81-92BA-F2724F5464B2}"/>
              </a:ext>
            </a:extLst>
          </p:cNvPr>
          <p:cNvSpPr/>
          <p:nvPr/>
        </p:nvSpPr>
        <p:spPr>
          <a:xfrm>
            <a:off x="5297671" y="2671746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boiler_pr</a:t>
            </a:r>
            <a:endParaRPr lang="de-DE" sz="800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7BE7D44A-F65A-4144-B396-AEC5BB8CFB29}"/>
              </a:ext>
            </a:extLst>
          </p:cNvPr>
          <p:cNvSpPr/>
          <p:nvPr/>
        </p:nvSpPr>
        <p:spPr>
          <a:xfrm>
            <a:off x="5297671" y="3635870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chp_pr</a:t>
            </a:r>
            <a:endParaRPr lang="de-DE" sz="800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D07A223-D54A-4EFA-AE70-19989EB3D634}"/>
              </a:ext>
            </a:extLst>
          </p:cNvPr>
          <p:cNvCxnSpPr>
            <a:cxnSpLocks/>
            <a:stCxn id="56" idx="6"/>
            <a:endCxn id="39" idx="1"/>
          </p:cNvCxnSpPr>
          <p:nvPr/>
        </p:nvCxnSpPr>
        <p:spPr>
          <a:xfrm flipV="1">
            <a:off x="5873671" y="2637629"/>
            <a:ext cx="166687" cy="214117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523B905-BBDC-4725-9FD1-C568AA23FC5D}"/>
              </a:ext>
            </a:extLst>
          </p:cNvPr>
          <p:cNvCxnSpPr>
            <a:cxnSpLocks/>
            <a:stCxn id="55" idx="6"/>
            <a:endCxn id="39" idx="1"/>
          </p:cNvCxnSpPr>
          <p:nvPr/>
        </p:nvCxnSpPr>
        <p:spPr>
          <a:xfrm>
            <a:off x="5858955" y="2416496"/>
            <a:ext cx="181403" cy="221133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3D489096-240C-4CE8-995B-0CE0E363E4A6}"/>
              </a:ext>
            </a:extLst>
          </p:cNvPr>
          <p:cNvCxnSpPr>
            <a:cxnSpLocks/>
            <a:stCxn id="53" idx="6"/>
            <a:endCxn id="38" idx="1"/>
          </p:cNvCxnSpPr>
          <p:nvPr/>
        </p:nvCxnSpPr>
        <p:spPr>
          <a:xfrm>
            <a:off x="5856551" y="3336300"/>
            <a:ext cx="190032" cy="233915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0977BD7-73AB-4614-AD99-1C21C87A8FF6}"/>
              </a:ext>
            </a:extLst>
          </p:cNvPr>
          <p:cNvCxnSpPr>
            <a:cxnSpLocks/>
            <a:stCxn id="57" idx="6"/>
            <a:endCxn id="38" idx="1"/>
          </p:cNvCxnSpPr>
          <p:nvPr/>
        </p:nvCxnSpPr>
        <p:spPr>
          <a:xfrm flipV="1">
            <a:off x="5873671" y="3570215"/>
            <a:ext cx="172912" cy="245655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8533D268-382D-477C-8E1C-FB8E1F17E2D6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>
            <a:off x="6622583" y="3570215"/>
            <a:ext cx="190032" cy="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29A66264-A626-4B45-9B41-13CEA99BD7DF}"/>
              </a:ext>
            </a:extLst>
          </p:cNvPr>
          <p:cNvCxnSpPr>
            <a:cxnSpLocks/>
            <a:stCxn id="39" idx="3"/>
            <a:endCxn id="25" idx="2"/>
          </p:cNvCxnSpPr>
          <p:nvPr/>
        </p:nvCxnSpPr>
        <p:spPr>
          <a:xfrm>
            <a:off x="6616358" y="2637629"/>
            <a:ext cx="166687" cy="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0A217FDE-9682-4D79-A654-8B87B5563CD4}"/>
              </a:ext>
            </a:extLst>
          </p:cNvPr>
          <p:cNvCxnSpPr>
            <a:cxnSpLocks/>
            <a:stCxn id="12" idx="3"/>
            <a:endCxn id="56" idx="2"/>
          </p:cNvCxnSpPr>
          <p:nvPr/>
        </p:nvCxnSpPr>
        <p:spPr>
          <a:xfrm flipV="1">
            <a:off x="4986741" y="2851746"/>
            <a:ext cx="310930" cy="97125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5615C7CE-2035-403D-90F8-533A2BE9A405}"/>
              </a:ext>
            </a:extLst>
          </p:cNvPr>
          <p:cNvSpPr/>
          <p:nvPr/>
        </p:nvSpPr>
        <p:spPr>
          <a:xfrm>
            <a:off x="4403348" y="3150027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ptg_out</a:t>
            </a:r>
            <a:endParaRPr lang="de-DE" sz="800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1A86B57F-899C-4F01-B147-90A52FB310BE}"/>
              </a:ext>
            </a:extLst>
          </p:cNvPr>
          <p:cNvCxnSpPr>
            <a:cxnSpLocks/>
            <a:stCxn id="97" idx="3"/>
            <a:endCxn id="53" idx="2"/>
          </p:cNvCxnSpPr>
          <p:nvPr/>
        </p:nvCxnSpPr>
        <p:spPr>
          <a:xfrm>
            <a:off x="4979348" y="3330027"/>
            <a:ext cx="301203" cy="6273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7F061F21-3CCC-4411-A5D9-EB64679DCA69}"/>
              </a:ext>
            </a:extLst>
          </p:cNvPr>
          <p:cNvCxnSpPr>
            <a:cxnSpLocks/>
            <a:stCxn id="97" idx="3"/>
            <a:endCxn id="55" idx="2"/>
          </p:cNvCxnSpPr>
          <p:nvPr/>
        </p:nvCxnSpPr>
        <p:spPr>
          <a:xfrm flipV="1">
            <a:off x="4979348" y="2416496"/>
            <a:ext cx="303607" cy="913531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Ellipse 109">
            <a:extLst>
              <a:ext uri="{FF2B5EF4-FFF2-40B4-BE49-F238E27FC236}">
                <a16:creationId xmlns:a16="http://schemas.microsoft.com/office/drawing/2014/main" id="{ACD86B19-61D9-4555-AE9D-9B0EC3DFD2B3}"/>
              </a:ext>
            </a:extLst>
          </p:cNvPr>
          <p:cNvSpPr/>
          <p:nvPr/>
        </p:nvSpPr>
        <p:spPr>
          <a:xfrm>
            <a:off x="8353535" y="3774834"/>
            <a:ext cx="683112" cy="4093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Base_</a:t>
            </a:r>
          </a:p>
          <a:p>
            <a:pPr algn="ctr"/>
            <a:r>
              <a:rPr lang="de-DE" sz="800" dirty="0" err="1"/>
              <a:t>market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/>
              <a:t>sink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1774BA91-711A-467C-92AC-0A7CCE489CBD}"/>
              </a:ext>
            </a:extLst>
          </p:cNvPr>
          <p:cNvCxnSpPr>
            <a:cxnSpLocks/>
            <a:stCxn id="114" idx="3"/>
            <a:endCxn id="110" idx="2"/>
          </p:cNvCxnSpPr>
          <p:nvPr/>
        </p:nvCxnSpPr>
        <p:spPr>
          <a:xfrm flipV="1">
            <a:off x="8210122" y="3979511"/>
            <a:ext cx="143413" cy="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>
            <a:extLst>
              <a:ext uri="{FF2B5EF4-FFF2-40B4-BE49-F238E27FC236}">
                <a16:creationId xmlns:a16="http://schemas.microsoft.com/office/drawing/2014/main" id="{846575F6-E57E-4435-8089-DBC50D53E7FA}"/>
              </a:ext>
            </a:extLst>
          </p:cNvPr>
          <p:cNvSpPr/>
          <p:nvPr/>
        </p:nvSpPr>
        <p:spPr>
          <a:xfrm>
            <a:off x="7634122" y="3806524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Bus_chp</a:t>
            </a:r>
            <a:endParaRPr lang="de-DE" sz="800" dirty="0"/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el</a:t>
            </a:r>
            <a:endParaRPr lang="de-DE" sz="800" dirty="0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400ABE1F-DAC6-4C2A-8851-54CD90000C0A}"/>
              </a:ext>
            </a:extLst>
          </p:cNvPr>
          <p:cNvCxnSpPr>
            <a:cxnSpLocks/>
            <a:stCxn id="37" idx="6"/>
            <a:endCxn id="114" idx="1"/>
          </p:cNvCxnSpPr>
          <p:nvPr/>
        </p:nvCxnSpPr>
        <p:spPr>
          <a:xfrm>
            <a:off x="7388615" y="3570215"/>
            <a:ext cx="245507" cy="4163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2C911ECC-F43E-4479-B90F-0DFD68FA4D48}"/>
              </a:ext>
            </a:extLst>
          </p:cNvPr>
          <p:cNvSpPr/>
          <p:nvPr/>
        </p:nvSpPr>
        <p:spPr>
          <a:xfrm>
            <a:off x="1781967" y="2372650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</a:t>
            </a:r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el</a:t>
            </a:r>
            <a:endParaRPr lang="de-DE" sz="800" dirty="0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B0517483-C007-4FB7-A0CD-AC4FF24426D4}"/>
              </a:ext>
            </a:extLst>
          </p:cNvPr>
          <p:cNvSpPr/>
          <p:nvPr/>
        </p:nvSpPr>
        <p:spPr>
          <a:xfrm>
            <a:off x="982014" y="2547000"/>
            <a:ext cx="576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electric</a:t>
            </a:r>
            <a:endParaRPr lang="de-DE" sz="800" dirty="0"/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00F6DD1C-8B29-432E-BE1F-9AEDCB043318}"/>
              </a:ext>
            </a:extLst>
          </p:cNvPr>
          <p:cNvCxnSpPr>
            <a:cxnSpLocks/>
            <a:stCxn id="127" idx="6"/>
            <a:endCxn id="126" idx="1"/>
          </p:cNvCxnSpPr>
          <p:nvPr/>
        </p:nvCxnSpPr>
        <p:spPr>
          <a:xfrm flipV="1">
            <a:off x="1558014" y="2552650"/>
            <a:ext cx="223953" cy="17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Ellipse 206">
            <a:extLst>
              <a:ext uri="{FF2B5EF4-FFF2-40B4-BE49-F238E27FC236}">
                <a16:creationId xmlns:a16="http://schemas.microsoft.com/office/drawing/2014/main" id="{4AC8AB0D-238C-4C8E-8678-5DC617B41FEB}"/>
              </a:ext>
            </a:extLst>
          </p:cNvPr>
          <p:cNvSpPr/>
          <p:nvPr/>
        </p:nvSpPr>
        <p:spPr>
          <a:xfrm>
            <a:off x="1725230" y="2842273"/>
            <a:ext cx="683112" cy="4093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spot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market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/>
              <a:t>sink</a:t>
            </a:r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B48DFE7A-237A-4644-9390-7826F932B8F8}"/>
              </a:ext>
            </a:extLst>
          </p:cNvPr>
          <p:cNvSpPr/>
          <p:nvPr/>
        </p:nvSpPr>
        <p:spPr>
          <a:xfrm>
            <a:off x="982014" y="2119747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Wind_</a:t>
            </a:r>
          </a:p>
          <a:p>
            <a:pPr algn="ctr"/>
            <a:r>
              <a:rPr lang="de-DE" sz="800" dirty="0" err="1"/>
              <a:t>using</a:t>
            </a:r>
            <a:endParaRPr lang="de-DE" sz="800" dirty="0"/>
          </a:p>
        </p:txBody>
      </p: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02FFEB6A-755E-4334-8786-F39C94F1CF36}"/>
              </a:ext>
            </a:extLst>
          </p:cNvPr>
          <p:cNvCxnSpPr>
            <a:cxnSpLocks/>
            <a:stCxn id="208" idx="6"/>
            <a:endCxn id="126" idx="1"/>
          </p:cNvCxnSpPr>
          <p:nvPr/>
        </p:nvCxnSpPr>
        <p:spPr>
          <a:xfrm>
            <a:off x="1558014" y="2299747"/>
            <a:ext cx="223953" cy="25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D446BDB5-1648-4A0E-8DCD-4E293D74E5A4}"/>
              </a:ext>
            </a:extLst>
          </p:cNvPr>
          <p:cNvCxnSpPr>
            <a:cxnSpLocks/>
            <a:stCxn id="126" idx="2"/>
            <a:endCxn id="207" idx="0"/>
          </p:cNvCxnSpPr>
          <p:nvPr/>
        </p:nvCxnSpPr>
        <p:spPr>
          <a:xfrm flipH="1">
            <a:off x="2066786" y="2732650"/>
            <a:ext cx="3181" cy="10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3166DF68-83A2-4E92-9113-5E9997517D71}"/>
              </a:ext>
            </a:extLst>
          </p:cNvPr>
          <p:cNvSpPr/>
          <p:nvPr/>
        </p:nvSpPr>
        <p:spPr>
          <a:xfrm>
            <a:off x="147938" y="1112275"/>
            <a:ext cx="576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Wind_</a:t>
            </a:r>
          </a:p>
          <a:p>
            <a:pPr algn="ctr"/>
            <a:r>
              <a:rPr lang="de-DE" sz="800" dirty="0" err="1"/>
              <a:t>synth</a:t>
            </a:r>
            <a:endParaRPr lang="de-DE" sz="800" dirty="0"/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1290DB27-ECC2-4983-90F7-204851DA2831}"/>
              </a:ext>
            </a:extLst>
          </p:cNvPr>
          <p:cNvCxnSpPr>
            <a:cxnSpLocks/>
            <a:stCxn id="230" idx="4"/>
            <a:endCxn id="232" idx="0"/>
          </p:cNvCxnSpPr>
          <p:nvPr/>
        </p:nvCxnSpPr>
        <p:spPr>
          <a:xfrm>
            <a:off x="435938" y="1472275"/>
            <a:ext cx="0" cy="12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395A949D-D20B-45A2-BA33-0AEB4513508D}"/>
              </a:ext>
            </a:extLst>
          </p:cNvPr>
          <p:cNvSpPr/>
          <p:nvPr/>
        </p:nvSpPr>
        <p:spPr>
          <a:xfrm>
            <a:off x="147938" y="1597456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/>
              <a:t>wind</a:t>
            </a:r>
          </a:p>
        </p:txBody>
      </p: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A97D330B-AF8D-4C8B-8D10-1BBA1A43836B}"/>
              </a:ext>
            </a:extLst>
          </p:cNvPr>
          <p:cNvCxnSpPr>
            <a:cxnSpLocks/>
            <a:stCxn id="232" idx="3"/>
            <a:endCxn id="27" idx="2"/>
          </p:cNvCxnSpPr>
          <p:nvPr/>
        </p:nvCxnSpPr>
        <p:spPr>
          <a:xfrm flipV="1">
            <a:off x="723938" y="1343247"/>
            <a:ext cx="245518" cy="43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0DE4A505-8A82-4CE4-9E9E-C52FF3F282CD}"/>
              </a:ext>
            </a:extLst>
          </p:cNvPr>
          <p:cNvCxnSpPr>
            <a:cxnSpLocks/>
            <a:stCxn id="232" idx="3"/>
            <a:endCxn id="28" idx="2"/>
          </p:cNvCxnSpPr>
          <p:nvPr/>
        </p:nvCxnSpPr>
        <p:spPr>
          <a:xfrm flipV="1">
            <a:off x="723938" y="1767879"/>
            <a:ext cx="250766" cy="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mit Pfeil 241">
            <a:extLst>
              <a:ext uri="{FF2B5EF4-FFF2-40B4-BE49-F238E27FC236}">
                <a16:creationId xmlns:a16="http://schemas.microsoft.com/office/drawing/2014/main" id="{A8D402B4-0DB4-4914-8242-F5682817FA5D}"/>
              </a:ext>
            </a:extLst>
          </p:cNvPr>
          <p:cNvCxnSpPr>
            <a:cxnSpLocks/>
            <a:stCxn id="232" idx="3"/>
            <a:endCxn id="208" idx="2"/>
          </p:cNvCxnSpPr>
          <p:nvPr/>
        </p:nvCxnSpPr>
        <p:spPr>
          <a:xfrm>
            <a:off x="723938" y="1777456"/>
            <a:ext cx="258076" cy="52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Ellipse 354">
            <a:extLst>
              <a:ext uri="{FF2B5EF4-FFF2-40B4-BE49-F238E27FC236}">
                <a16:creationId xmlns:a16="http://schemas.microsoft.com/office/drawing/2014/main" id="{5C0B7F05-281E-4156-AE57-4CAAF379034C}"/>
              </a:ext>
            </a:extLst>
          </p:cNvPr>
          <p:cNvSpPr/>
          <p:nvPr/>
        </p:nvSpPr>
        <p:spPr>
          <a:xfrm>
            <a:off x="4413580" y="1307957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pth</a:t>
            </a:r>
            <a:endParaRPr lang="de-DE" sz="800" dirty="0"/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pr</a:t>
            </a:r>
            <a:endParaRPr lang="de-DE" sz="800" dirty="0"/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00409213-991E-41B5-8052-340F4C455C9F}"/>
              </a:ext>
            </a:extLst>
          </p:cNvPr>
          <p:cNvSpPr/>
          <p:nvPr/>
        </p:nvSpPr>
        <p:spPr>
          <a:xfrm>
            <a:off x="3691270" y="1307957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pth_pr</a:t>
            </a:r>
            <a:endParaRPr lang="de-DE" sz="800" dirty="0"/>
          </a:p>
        </p:txBody>
      </p:sp>
      <p:cxnSp>
        <p:nvCxnSpPr>
          <p:cNvPr id="357" name="Gerade Verbindung mit Pfeil 356">
            <a:extLst>
              <a:ext uri="{FF2B5EF4-FFF2-40B4-BE49-F238E27FC236}">
                <a16:creationId xmlns:a16="http://schemas.microsoft.com/office/drawing/2014/main" id="{E3F82FAB-4A7C-43BC-9A1A-CF33E75388E3}"/>
              </a:ext>
            </a:extLst>
          </p:cNvPr>
          <p:cNvCxnSpPr>
            <a:cxnSpLocks/>
            <a:stCxn id="356" idx="3"/>
            <a:endCxn id="355" idx="2"/>
          </p:cNvCxnSpPr>
          <p:nvPr/>
        </p:nvCxnSpPr>
        <p:spPr>
          <a:xfrm>
            <a:off x="4267270" y="1487957"/>
            <a:ext cx="146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Ellipse 358">
            <a:extLst>
              <a:ext uri="{FF2B5EF4-FFF2-40B4-BE49-F238E27FC236}">
                <a16:creationId xmlns:a16="http://schemas.microsoft.com/office/drawing/2014/main" id="{3974C89D-DD28-4410-A237-B8D7FEF4A3B3}"/>
              </a:ext>
            </a:extLst>
          </p:cNvPr>
          <p:cNvSpPr/>
          <p:nvPr/>
        </p:nvSpPr>
        <p:spPr>
          <a:xfrm>
            <a:off x="2941616" y="1307957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pth_pr</a:t>
            </a:r>
            <a:endParaRPr lang="de-DE" sz="800" dirty="0"/>
          </a:p>
        </p:txBody>
      </p:sp>
      <p:sp>
        <p:nvSpPr>
          <p:cNvPr id="360" name="Ellipse 359">
            <a:extLst>
              <a:ext uri="{FF2B5EF4-FFF2-40B4-BE49-F238E27FC236}">
                <a16:creationId xmlns:a16="http://schemas.microsoft.com/office/drawing/2014/main" id="{39D5C5DB-A378-4AD8-9406-4A561F51F8D9}"/>
              </a:ext>
            </a:extLst>
          </p:cNvPr>
          <p:cNvSpPr/>
          <p:nvPr/>
        </p:nvSpPr>
        <p:spPr>
          <a:xfrm>
            <a:off x="2941616" y="892433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flex_</a:t>
            </a:r>
          </a:p>
          <a:p>
            <a:pPr algn="ctr"/>
            <a:r>
              <a:rPr lang="de-DE" sz="800" dirty="0" err="1"/>
              <a:t>to_pth_pr</a:t>
            </a:r>
            <a:endParaRPr lang="de-DE" sz="800" dirty="0"/>
          </a:p>
        </p:txBody>
      </p:sp>
      <p:cxnSp>
        <p:nvCxnSpPr>
          <p:cNvPr id="361" name="Gerade Verbindung mit Pfeil 360">
            <a:extLst>
              <a:ext uri="{FF2B5EF4-FFF2-40B4-BE49-F238E27FC236}">
                <a16:creationId xmlns:a16="http://schemas.microsoft.com/office/drawing/2014/main" id="{F48B55D4-1270-4AA9-98ED-61A5291A213B}"/>
              </a:ext>
            </a:extLst>
          </p:cNvPr>
          <p:cNvCxnSpPr>
            <a:cxnSpLocks/>
            <a:stCxn id="360" idx="6"/>
            <a:endCxn id="356" idx="1"/>
          </p:cNvCxnSpPr>
          <p:nvPr/>
        </p:nvCxnSpPr>
        <p:spPr>
          <a:xfrm>
            <a:off x="3517616" y="1072433"/>
            <a:ext cx="173654" cy="41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363">
            <a:extLst>
              <a:ext uri="{FF2B5EF4-FFF2-40B4-BE49-F238E27FC236}">
                <a16:creationId xmlns:a16="http://schemas.microsoft.com/office/drawing/2014/main" id="{48AF14D8-C292-4033-937F-D0B9B8217F9A}"/>
              </a:ext>
            </a:extLst>
          </p:cNvPr>
          <p:cNvCxnSpPr>
            <a:cxnSpLocks/>
            <a:stCxn id="359" idx="6"/>
            <a:endCxn id="356" idx="1"/>
          </p:cNvCxnSpPr>
          <p:nvPr/>
        </p:nvCxnSpPr>
        <p:spPr>
          <a:xfrm>
            <a:off x="3517616" y="1487957"/>
            <a:ext cx="173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Ellipse 371">
            <a:extLst>
              <a:ext uri="{FF2B5EF4-FFF2-40B4-BE49-F238E27FC236}">
                <a16:creationId xmlns:a16="http://schemas.microsoft.com/office/drawing/2014/main" id="{87B0DC9A-1D2A-417A-B40A-195DC43BD394}"/>
              </a:ext>
            </a:extLst>
          </p:cNvPr>
          <p:cNvSpPr/>
          <p:nvPr/>
        </p:nvSpPr>
        <p:spPr>
          <a:xfrm>
            <a:off x="3685076" y="3150027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ptg</a:t>
            </a:r>
            <a:endParaRPr lang="de-DE" sz="800" dirty="0"/>
          </a:p>
        </p:txBody>
      </p:sp>
      <p:sp>
        <p:nvSpPr>
          <p:cNvPr id="373" name="Rechteck 372">
            <a:extLst>
              <a:ext uri="{FF2B5EF4-FFF2-40B4-BE49-F238E27FC236}">
                <a16:creationId xmlns:a16="http://schemas.microsoft.com/office/drawing/2014/main" id="{BCD9F878-34FB-4C02-AEE5-A00E636ECD96}"/>
              </a:ext>
            </a:extLst>
          </p:cNvPr>
          <p:cNvSpPr/>
          <p:nvPr/>
        </p:nvSpPr>
        <p:spPr>
          <a:xfrm>
            <a:off x="3691498" y="2632235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ptg</a:t>
            </a:r>
            <a:endParaRPr lang="de-DE" sz="800" dirty="0"/>
          </a:p>
        </p:txBody>
      </p:sp>
      <p:cxnSp>
        <p:nvCxnSpPr>
          <p:cNvPr id="374" name="Gerade Verbindung mit Pfeil 373">
            <a:extLst>
              <a:ext uri="{FF2B5EF4-FFF2-40B4-BE49-F238E27FC236}">
                <a16:creationId xmlns:a16="http://schemas.microsoft.com/office/drawing/2014/main" id="{E8393272-397C-40F8-A589-C8B4CACDD7DA}"/>
              </a:ext>
            </a:extLst>
          </p:cNvPr>
          <p:cNvCxnSpPr>
            <a:cxnSpLocks/>
            <a:stCxn id="373" idx="2"/>
            <a:endCxn id="372" idx="0"/>
          </p:cNvCxnSpPr>
          <p:nvPr/>
        </p:nvCxnSpPr>
        <p:spPr>
          <a:xfrm flipH="1">
            <a:off x="3973076" y="2992235"/>
            <a:ext cx="6422" cy="15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Ellipse 374">
            <a:extLst>
              <a:ext uri="{FF2B5EF4-FFF2-40B4-BE49-F238E27FC236}">
                <a16:creationId xmlns:a16="http://schemas.microsoft.com/office/drawing/2014/main" id="{5CD09CA7-072E-4164-AA16-CD30EB2FB8B4}"/>
              </a:ext>
            </a:extLst>
          </p:cNvPr>
          <p:cNvSpPr/>
          <p:nvPr/>
        </p:nvSpPr>
        <p:spPr>
          <a:xfrm>
            <a:off x="2943738" y="2632977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ptg</a:t>
            </a:r>
            <a:endParaRPr lang="de-DE" sz="800" dirty="0"/>
          </a:p>
        </p:txBody>
      </p:sp>
      <p:sp>
        <p:nvSpPr>
          <p:cNvPr id="376" name="Ellipse 375">
            <a:extLst>
              <a:ext uri="{FF2B5EF4-FFF2-40B4-BE49-F238E27FC236}">
                <a16:creationId xmlns:a16="http://schemas.microsoft.com/office/drawing/2014/main" id="{C41F8B4D-8580-404D-9E99-D3F992884F9A}"/>
              </a:ext>
            </a:extLst>
          </p:cNvPr>
          <p:cNvSpPr/>
          <p:nvPr/>
        </p:nvSpPr>
        <p:spPr>
          <a:xfrm>
            <a:off x="2943738" y="2234312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flex_</a:t>
            </a:r>
          </a:p>
          <a:p>
            <a:pPr algn="ctr"/>
            <a:r>
              <a:rPr lang="de-DE" sz="800" dirty="0" err="1"/>
              <a:t>to_ptg</a:t>
            </a:r>
            <a:endParaRPr lang="de-DE" sz="800" dirty="0"/>
          </a:p>
        </p:txBody>
      </p:sp>
      <p:cxnSp>
        <p:nvCxnSpPr>
          <p:cNvPr id="377" name="Gerade Verbindung mit Pfeil 376">
            <a:extLst>
              <a:ext uri="{FF2B5EF4-FFF2-40B4-BE49-F238E27FC236}">
                <a16:creationId xmlns:a16="http://schemas.microsoft.com/office/drawing/2014/main" id="{57F531D1-E8E8-4C4F-83DB-7D46DBDED71F}"/>
              </a:ext>
            </a:extLst>
          </p:cNvPr>
          <p:cNvCxnSpPr>
            <a:cxnSpLocks/>
            <a:stCxn id="376" idx="6"/>
            <a:endCxn id="373" idx="1"/>
          </p:cNvCxnSpPr>
          <p:nvPr/>
        </p:nvCxnSpPr>
        <p:spPr>
          <a:xfrm>
            <a:off x="3519738" y="2414312"/>
            <a:ext cx="171760" cy="39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 Verbindung mit Pfeil 377">
            <a:extLst>
              <a:ext uri="{FF2B5EF4-FFF2-40B4-BE49-F238E27FC236}">
                <a16:creationId xmlns:a16="http://schemas.microsoft.com/office/drawing/2014/main" id="{5A5B57C2-425C-46AA-BE17-DA8A0BD26E7B}"/>
              </a:ext>
            </a:extLst>
          </p:cNvPr>
          <p:cNvCxnSpPr>
            <a:cxnSpLocks/>
            <a:stCxn id="375" idx="6"/>
            <a:endCxn id="373" idx="1"/>
          </p:cNvCxnSpPr>
          <p:nvPr/>
        </p:nvCxnSpPr>
        <p:spPr>
          <a:xfrm flipV="1">
            <a:off x="3519738" y="2812235"/>
            <a:ext cx="171760" cy="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Ellipse 378">
            <a:extLst>
              <a:ext uri="{FF2B5EF4-FFF2-40B4-BE49-F238E27FC236}">
                <a16:creationId xmlns:a16="http://schemas.microsoft.com/office/drawing/2014/main" id="{B2AE8F4B-E5AA-4601-B34A-308B834234CB}"/>
              </a:ext>
            </a:extLst>
          </p:cNvPr>
          <p:cNvSpPr/>
          <p:nvPr/>
        </p:nvSpPr>
        <p:spPr>
          <a:xfrm>
            <a:off x="1194556" y="4137834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batt</a:t>
            </a:r>
            <a:endParaRPr lang="de-DE" sz="800" dirty="0"/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7DB2FF5C-D7CC-465C-BC4D-4822FA3B6564}"/>
              </a:ext>
            </a:extLst>
          </p:cNvPr>
          <p:cNvSpPr/>
          <p:nvPr/>
        </p:nvSpPr>
        <p:spPr>
          <a:xfrm>
            <a:off x="466350" y="4134205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Batt_in</a:t>
            </a:r>
            <a:endParaRPr lang="de-DE" sz="800" dirty="0"/>
          </a:p>
        </p:txBody>
      </p:sp>
      <p:cxnSp>
        <p:nvCxnSpPr>
          <p:cNvPr id="381" name="Gerade Verbindung mit Pfeil 380">
            <a:extLst>
              <a:ext uri="{FF2B5EF4-FFF2-40B4-BE49-F238E27FC236}">
                <a16:creationId xmlns:a16="http://schemas.microsoft.com/office/drawing/2014/main" id="{AA994482-D51B-4D9D-878C-2165B0AA7F06}"/>
              </a:ext>
            </a:extLst>
          </p:cNvPr>
          <p:cNvCxnSpPr>
            <a:cxnSpLocks/>
            <a:stCxn id="380" idx="3"/>
            <a:endCxn id="379" idx="2"/>
          </p:cNvCxnSpPr>
          <p:nvPr/>
        </p:nvCxnSpPr>
        <p:spPr>
          <a:xfrm>
            <a:off x="1042350" y="4314205"/>
            <a:ext cx="152206" cy="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Ellipse 381">
            <a:extLst>
              <a:ext uri="{FF2B5EF4-FFF2-40B4-BE49-F238E27FC236}">
                <a16:creationId xmlns:a16="http://schemas.microsoft.com/office/drawing/2014/main" id="{E76D0CB8-BA07-4232-9DDA-BBE419205872}"/>
              </a:ext>
            </a:extLst>
          </p:cNvPr>
          <p:cNvSpPr/>
          <p:nvPr/>
        </p:nvSpPr>
        <p:spPr>
          <a:xfrm>
            <a:off x="801937" y="3634801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batt</a:t>
            </a:r>
            <a:endParaRPr lang="de-DE" sz="800" dirty="0"/>
          </a:p>
        </p:txBody>
      </p:sp>
      <p:sp>
        <p:nvSpPr>
          <p:cNvPr id="383" name="Ellipse 382">
            <a:extLst>
              <a:ext uri="{FF2B5EF4-FFF2-40B4-BE49-F238E27FC236}">
                <a16:creationId xmlns:a16="http://schemas.microsoft.com/office/drawing/2014/main" id="{951EC660-C978-4716-92B5-9D33A3822BF1}"/>
              </a:ext>
            </a:extLst>
          </p:cNvPr>
          <p:cNvSpPr/>
          <p:nvPr/>
        </p:nvSpPr>
        <p:spPr>
          <a:xfrm>
            <a:off x="158251" y="3613385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flex_</a:t>
            </a:r>
          </a:p>
          <a:p>
            <a:pPr algn="ctr"/>
            <a:r>
              <a:rPr lang="de-DE" sz="800" dirty="0" err="1"/>
              <a:t>batt</a:t>
            </a:r>
            <a:endParaRPr lang="de-DE" sz="800" dirty="0"/>
          </a:p>
        </p:txBody>
      </p:sp>
      <p:cxnSp>
        <p:nvCxnSpPr>
          <p:cNvPr id="384" name="Gerade Verbindung mit Pfeil 383">
            <a:extLst>
              <a:ext uri="{FF2B5EF4-FFF2-40B4-BE49-F238E27FC236}">
                <a16:creationId xmlns:a16="http://schemas.microsoft.com/office/drawing/2014/main" id="{EB683BFE-89C3-4066-B692-FCB2E6659917}"/>
              </a:ext>
            </a:extLst>
          </p:cNvPr>
          <p:cNvCxnSpPr>
            <a:cxnSpLocks/>
            <a:stCxn id="383" idx="4"/>
            <a:endCxn id="380" idx="0"/>
          </p:cNvCxnSpPr>
          <p:nvPr/>
        </p:nvCxnSpPr>
        <p:spPr>
          <a:xfrm>
            <a:off x="446251" y="3973385"/>
            <a:ext cx="308099" cy="16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Gerade Verbindung mit Pfeil 384">
            <a:extLst>
              <a:ext uri="{FF2B5EF4-FFF2-40B4-BE49-F238E27FC236}">
                <a16:creationId xmlns:a16="http://schemas.microsoft.com/office/drawing/2014/main" id="{F487B34E-B0CD-46F4-927B-6ACC07341207}"/>
              </a:ext>
            </a:extLst>
          </p:cNvPr>
          <p:cNvCxnSpPr>
            <a:cxnSpLocks/>
            <a:stCxn id="382" idx="4"/>
            <a:endCxn id="380" idx="0"/>
          </p:cNvCxnSpPr>
          <p:nvPr/>
        </p:nvCxnSpPr>
        <p:spPr>
          <a:xfrm flipH="1">
            <a:off x="754350" y="3994801"/>
            <a:ext cx="335587" cy="1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 Verbindung mit Pfeil 385">
            <a:extLst>
              <a:ext uri="{FF2B5EF4-FFF2-40B4-BE49-F238E27FC236}">
                <a16:creationId xmlns:a16="http://schemas.microsoft.com/office/drawing/2014/main" id="{1EA478F6-CAD5-40E7-A605-9E7087A73044}"/>
              </a:ext>
            </a:extLst>
          </p:cNvPr>
          <p:cNvCxnSpPr>
            <a:cxnSpLocks/>
            <a:stCxn id="372" idx="6"/>
            <a:endCxn id="97" idx="1"/>
          </p:cNvCxnSpPr>
          <p:nvPr/>
        </p:nvCxnSpPr>
        <p:spPr>
          <a:xfrm>
            <a:off x="4261076" y="3330027"/>
            <a:ext cx="142272" cy="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hteck 388">
            <a:extLst>
              <a:ext uri="{FF2B5EF4-FFF2-40B4-BE49-F238E27FC236}">
                <a16:creationId xmlns:a16="http://schemas.microsoft.com/office/drawing/2014/main" id="{685D8269-262F-4D36-9983-D894395785C5}"/>
              </a:ext>
            </a:extLst>
          </p:cNvPr>
          <p:cNvSpPr/>
          <p:nvPr/>
        </p:nvSpPr>
        <p:spPr>
          <a:xfrm>
            <a:off x="1913361" y="4136390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Batt_out</a:t>
            </a:r>
            <a:endParaRPr lang="de-DE" sz="800" dirty="0"/>
          </a:p>
        </p:txBody>
      </p:sp>
      <p:cxnSp>
        <p:nvCxnSpPr>
          <p:cNvPr id="390" name="Gerade Verbindung mit Pfeil 389">
            <a:extLst>
              <a:ext uri="{FF2B5EF4-FFF2-40B4-BE49-F238E27FC236}">
                <a16:creationId xmlns:a16="http://schemas.microsoft.com/office/drawing/2014/main" id="{512608FA-B08D-44F2-A3D8-2D663F5DAD36}"/>
              </a:ext>
            </a:extLst>
          </p:cNvPr>
          <p:cNvCxnSpPr>
            <a:cxnSpLocks/>
            <a:stCxn id="379" idx="6"/>
            <a:endCxn id="389" idx="1"/>
          </p:cNvCxnSpPr>
          <p:nvPr/>
        </p:nvCxnSpPr>
        <p:spPr>
          <a:xfrm flipV="1">
            <a:off x="1770556" y="4316390"/>
            <a:ext cx="142805" cy="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Gerade Verbindung mit Pfeil 392">
            <a:extLst>
              <a:ext uri="{FF2B5EF4-FFF2-40B4-BE49-F238E27FC236}">
                <a16:creationId xmlns:a16="http://schemas.microsoft.com/office/drawing/2014/main" id="{44A50F8D-1886-49DA-B2B7-966E9FF4C4EC}"/>
              </a:ext>
            </a:extLst>
          </p:cNvPr>
          <p:cNvCxnSpPr>
            <a:cxnSpLocks/>
            <a:stCxn id="389" idx="0"/>
            <a:endCxn id="624" idx="4"/>
          </p:cNvCxnSpPr>
          <p:nvPr/>
        </p:nvCxnSpPr>
        <p:spPr>
          <a:xfrm flipH="1" flipV="1">
            <a:off x="2192801" y="3979511"/>
            <a:ext cx="8560" cy="15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Gerade Verbindung mit Pfeil 396">
            <a:extLst>
              <a:ext uri="{FF2B5EF4-FFF2-40B4-BE49-F238E27FC236}">
                <a16:creationId xmlns:a16="http://schemas.microsoft.com/office/drawing/2014/main" id="{6D3502F8-281D-4E7E-9103-01FA865F2C52}"/>
              </a:ext>
            </a:extLst>
          </p:cNvPr>
          <p:cNvCxnSpPr>
            <a:cxnSpLocks/>
            <a:stCxn id="13" idx="3"/>
            <a:endCxn id="360" idx="2"/>
          </p:cNvCxnSpPr>
          <p:nvPr/>
        </p:nvCxnSpPr>
        <p:spPr>
          <a:xfrm flipV="1">
            <a:off x="2357968" y="1072433"/>
            <a:ext cx="583648" cy="47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>
            <a:extLst>
              <a:ext uri="{FF2B5EF4-FFF2-40B4-BE49-F238E27FC236}">
                <a16:creationId xmlns:a16="http://schemas.microsoft.com/office/drawing/2014/main" id="{5BF3DCE0-DF8F-4998-9A1B-CC16D0D79C48}"/>
              </a:ext>
            </a:extLst>
          </p:cNvPr>
          <p:cNvCxnSpPr>
            <a:cxnSpLocks/>
            <a:stCxn id="13" idx="3"/>
            <a:endCxn id="376" idx="2"/>
          </p:cNvCxnSpPr>
          <p:nvPr/>
        </p:nvCxnSpPr>
        <p:spPr>
          <a:xfrm>
            <a:off x="2357968" y="1544663"/>
            <a:ext cx="585770" cy="86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>
            <a:extLst>
              <a:ext uri="{FF2B5EF4-FFF2-40B4-BE49-F238E27FC236}">
                <a16:creationId xmlns:a16="http://schemas.microsoft.com/office/drawing/2014/main" id="{E893091D-156E-4290-9EA8-3513CED89363}"/>
              </a:ext>
            </a:extLst>
          </p:cNvPr>
          <p:cNvCxnSpPr>
            <a:cxnSpLocks/>
            <a:stCxn id="126" idx="3"/>
            <a:endCxn id="359" idx="2"/>
          </p:cNvCxnSpPr>
          <p:nvPr/>
        </p:nvCxnSpPr>
        <p:spPr>
          <a:xfrm flipV="1">
            <a:off x="2357967" y="1487957"/>
            <a:ext cx="583649" cy="106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Gerade Verbindung mit Pfeil 405">
            <a:extLst>
              <a:ext uri="{FF2B5EF4-FFF2-40B4-BE49-F238E27FC236}">
                <a16:creationId xmlns:a16="http://schemas.microsoft.com/office/drawing/2014/main" id="{2B2EF4F7-94CB-444C-85E0-40979468B010}"/>
              </a:ext>
            </a:extLst>
          </p:cNvPr>
          <p:cNvCxnSpPr>
            <a:cxnSpLocks/>
            <a:stCxn id="126" idx="3"/>
            <a:endCxn id="375" idx="2"/>
          </p:cNvCxnSpPr>
          <p:nvPr/>
        </p:nvCxnSpPr>
        <p:spPr>
          <a:xfrm>
            <a:off x="2357967" y="2552650"/>
            <a:ext cx="585771" cy="26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Ellipse 408">
            <a:extLst>
              <a:ext uri="{FF2B5EF4-FFF2-40B4-BE49-F238E27FC236}">
                <a16:creationId xmlns:a16="http://schemas.microsoft.com/office/drawing/2014/main" id="{A22F3D95-8BC8-464B-A420-6C69959B7288}"/>
              </a:ext>
            </a:extLst>
          </p:cNvPr>
          <p:cNvSpPr/>
          <p:nvPr/>
        </p:nvSpPr>
        <p:spPr>
          <a:xfrm>
            <a:off x="2927510" y="1701119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batt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to_pth_pr</a:t>
            </a:r>
            <a:endParaRPr lang="de-DE" sz="800" dirty="0"/>
          </a:p>
        </p:txBody>
      </p:sp>
      <p:sp>
        <p:nvSpPr>
          <p:cNvPr id="410" name="Ellipse 409">
            <a:extLst>
              <a:ext uri="{FF2B5EF4-FFF2-40B4-BE49-F238E27FC236}">
                <a16:creationId xmlns:a16="http://schemas.microsoft.com/office/drawing/2014/main" id="{356C3918-80CD-48DF-8777-EB286D47DD8B}"/>
              </a:ext>
            </a:extLst>
          </p:cNvPr>
          <p:cNvSpPr/>
          <p:nvPr/>
        </p:nvSpPr>
        <p:spPr>
          <a:xfrm>
            <a:off x="2954450" y="3025905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batt_to_ptg</a:t>
            </a:r>
            <a:endParaRPr lang="de-DE" sz="800" dirty="0"/>
          </a:p>
        </p:txBody>
      </p:sp>
      <p:cxnSp>
        <p:nvCxnSpPr>
          <p:cNvPr id="411" name="Gerade Verbindung mit Pfeil 410">
            <a:extLst>
              <a:ext uri="{FF2B5EF4-FFF2-40B4-BE49-F238E27FC236}">
                <a16:creationId xmlns:a16="http://schemas.microsoft.com/office/drawing/2014/main" id="{BBB36B23-BEAE-4AB2-87BD-AD789FA2C70A}"/>
              </a:ext>
            </a:extLst>
          </p:cNvPr>
          <p:cNvCxnSpPr>
            <a:cxnSpLocks/>
            <a:stCxn id="410" idx="6"/>
            <a:endCxn id="373" idx="1"/>
          </p:cNvCxnSpPr>
          <p:nvPr/>
        </p:nvCxnSpPr>
        <p:spPr>
          <a:xfrm flipV="1">
            <a:off x="3530450" y="2812235"/>
            <a:ext cx="161048" cy="39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mit Pfeil 413">
            <a:extLst>
              <a:ext uri="{FF2B5EF4-FFF2-40B4-BE49-F238E27FC236}">
                <a16:creationId xmlns:a16="http://schemas.microsoft.com/office/drawing/2014/main" id="{F9A0FAE2-657D-4197-B8E8-C4498F68A6CA}"/>
              </a:ext>
            </a:extLst>
          </p:cNvPr>
          <p:cNvCxnSpPr>
            <a:cxnSpLocks/>
            <a:stCxn id="409" idx="6"/>
            <a:endCxn id="356" idx="1"/>
          </p:cNvCxnSpPr>
          <p:nvPr/>
        </p:nvCxnSpPr>
        <p:spPr>
          <a:xfrm flipV="1">
            <a:off x="3503510" y="1487957"/>
            <a:ext cx="187760" cy="39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Gerade Verbindung mit Pfeil 429">
            <a:extLst>
              <a:ext uri="{FF2B5EF4-FFF2-40B4-BE49-F238E27FC236}">
                <a16:creationId xmlns:a16="http://schemas.microsoft.com/office/drawing/2014/main" id="{7C503BB3-C76D-452A-8BB2-3573D4635774}"/>
              </a:ext>
            </a:extLst>
          </p:cNvPr>
          <p:cNvCxnSpPr>
            <a:cxnSpLocks/>
            <a:stCxn id="389" idx="3"/>
            <a:endCxn id="409" idx="2"/>
          </p:cNvCxnSpPr>
          <p:nvPr/>
        </p:nvCxnSpPr>
        <p:spPr>
          <a:xfrm flipV="1">
            <a:off x="2489361" y="1881119"/>
            <a:ext cx="438149" cy="243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 Verbindung mit Pfeil 432">
            <a:extLst>
              <a:ext uri="{FF2B5EF4-FFF2-40B4-BE49-F238E27FC236}">
                <a16:creationId xmlns:a16="http://schemas.microsoft.com/office/drawing/2014/main" id="{1025D532-5055-411A-B621-C22768B2349F}"/>
              </a:ext>
            </a:extLst>
          </p:cNvPr>
          <p:cNvCxnSpPr>
            <a:cxnSpLocks/>
            <a:stCxn id="389" idx="3"/>
            <a:endCxn id="410" idx="2"/>
          </p:cNvCxnSpPr>
          <p:nvPr/>
        </p:nvCxnSpPr>
        <p:spPr>
          <a:xfrm flipV="1">
            <a:off x="2489361" y="3205905"/>
            <a:ext cx="465089" cy="111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Gerade Verbindung mit Pfeil 435">
            <a:extLst>
              <a:ext uri="{FF2B5EF4-FFF2-40B4-BE49-F238E27FC236}">
                <a16:creationId xmlns:a16="http://schemas.microsoft.com/office/drawing/2014/main" id="{79EDC9B7-81C6-4785-AE2E-A3E7C53DE034}"/>
              </a:ext>
            </a:extLst>
          </p:cNvPr>
          <p:cNvCxnSpPr>
            <a:cxnSpLocks/>
            <a:stCxn id="355" idx="6"/>
            <a:endCxn id="31" idx="1"/>
          </p:cNvCxnSpPr>
          <p:nvPr/>
        </p:nvCxnSpPr>
        <p:spPr>
          <a:xfrm>
            <a:off x="4989580" y="1487957"/>
            <a:ext cx="2627695" cy="1817767"/>
          </a:xfrm>
          <a:prstGeom prst="bentConnector3">
            <a:avLst>
              <a:gd name="adj1" fmla="val 645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Gerade Verbindung mit Pfeil 492">
            <a:extLst>
              <a:ext uri="{FF2B5EF4-FFF2-40B4-BE49-F238E27FC236}">
                <a16:creationId xmlns:a16="http://schemas.microsoft.com/office/drawing/2014/main" id="{D8C1A278-AF33-432F-9B01-C49E7D7713D6}"/>
              </a:ext>
            </a:extLst>
          </p:cNvPr>
          <p:cNvCxnSpPr>
            <a:cxnSpLocks/>
            <a:stCxn id="13" idx="0"/>
            <a:endCxn id="383" idx="2"/>
          </p:cNvCxnSpPr>
          <p:nvPr/>
        </p:nvCxnSpPr>
        <p:spPr>
          <a:xfrm rot="16200000" flipH="1" flipV="1">
            <a:off x="-100251" y="1623165"/>
            <a:ext cx="2428722" cy="1911717"/>
          </a:xfrm>
          <a:prstGeom prst="bentConnector4">
            <a:avLst>
              <a:gd name="adj1" fmla="val -15031"/>
              <a:gd name="adj2" fmla="val 106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F20382BA-ED5E-4524-8D2B-8A0DB8CCA7D2}"/>
              </a:ext>
            </a:extLst>
          </p:cNvPr>
          <p:cNvCxnSpPr>
            <a:cxnSpLocks/>
            <a:stCxn id="126" idx="1"/>
            <a:endCxn id="382" idx="6"/>
          </p:cNvCxnSpPr>
          <p:nvPr/>
        </p:nvCxnSpPr>
        <p:spPr>
          <a:xfrm rot="10800000" flipV="1">
            <a:off x="1377937" y="2552649"/>
            <a:ext cx="404030" cy="1262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Ellipse 623">
            <a:extLst>
              <a:ext uri="{FF2B5EF4-FFF2-40B4-BE49-F238E27FC236}">
                <a16:creationId xmlns:a16="http://schemas.microsoft.com/office/drawing/2014/main" id="{5137272A-E266-419D-A2AE-0EED50425A6C}"/>
              </a:ext>
            </a:extLst>
          </p:cNvPr>
          <p:cNvSpPr/>
          <p:nvPr/>
        </p:nvSpPr>
        <p:spPr>
          <a:xfrm>
            <a:off x="1904801" y="3619511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Batt_to_cs</a:t>
            </a:r>
            <a:endParaRPr lang="de-DE" sz="800" dirty="0"/>
          </a:p>
        </p:txBody>
      </p:sp>
      <p:cxnSp>
        <p:nvCxnSpPr>
          <p:cNvPr id="626" name="Gerade Verbindung mit Pfeil 625">
            <a:extLst>
              <a:ext uri="{FF2B5EF4-FFF2-40B4-BE49-F238E27FC236}">
                <a16:creationId xmlns:a16="http://schemas.microsoft.com/office/drawing/2014/main" id="{16DBDA68-8FC6-4904-B238-109A322E3762}"/>
              </a:ext>
            </a:extLst>
          </p:cNvPr>
          <p:cNvCxnSpPr>
            <a:cxnSpLocks/>
            <a:stCxn id="624" idx="6"/>
            <a:endCxn id="126" idx="3"/>
          </p:cNvCxnSpPr>
          <p:nvPr/>
        </p:nvCxnSpPr>
        <p:spPr>
          <a:xfrm flipH="1" flipV="1">
            <a:off x="2357967" y="2552650"/>
            <a:ext cx="122834" cy="1246861"/>
          </a:xfrm>
          <a:prstGeom prst="bentConnector3">
            <a:avLst>
              <a:gd name="adj1" fmla="val -141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Ellipse 651">
            <a:extLst>
              <a:ext uri="{FF2B5EF4-FFF2-40B4-BE49-F238E27FC236}">
                <a16:creationId xmlns:a16="http://schemas.microsoft.com/office/drawing/2014/main" id="{EDC63013-C2B1-4879-B4F0-6EE2A43AA8F7}"/>
              </a:ext>
            </a:extLst>
          </p:cNvPr>
          <p:cNvSpPr/>
          <p:nvPr/>
        </p:nvSpPr>
        <p:spPr>
          <a:xfrm>
            <a:off x="6812615" y="4120424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Chp_pr_ee</a:t>
            </a:r>
            <a:endParaRPr lang="de-DE" sz="800" dirty="0"/>
          </a:p>
        </p:txBody>
      </p:sp>
      <p:sp>
        <p:nvSpPr>
          <p:cNvPr id="653" name="Ellipse 652">
            <a:extLst>
              <a:ext uri="{FF2B5EF4-FFF2-40B4-BE49-F238E27FC236}">
                <a16:creationId xmlns:a16="http://schemas.microsoft.com/office/drawing/2014/main" id="{5B26066F-1D81-49FC-8E9B-9DD0B8A535AC}"/>
              </a:ext>
            </a:extLst>
          </p:cNvPr>
          <p:cNvSpPr/>
          <p:nvPr/>
        </p:nvSpPr>
        <p:spPr>
          <a:xfrm>
            <a:off x="5297671" y="4133159"/>
            <a:ext cx="576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other</a:t>
            </a:r>
            <a:endParaRPr lang="de-DE" sz="800" dirty="0"/>
          </a:p>
        </p:txBody>
      </p:sp>
      <p:sp>
        <p:nvSpPr>
          <p:cNvPr id="654" name="Rechteck 653">
            <a:extLst>
              <a:ext uri="{FF2B5EF4-FFF2-40B4-BE49-F238E27FC236}">
                <a16:creationId xmlns:a16="http://schemas.microsoft.com/office/drawing/2014/main" id="{B09B479A-2E20-404D-B8DC-7C3ABCEC65F0}"/>
              </a:ext>
            </a:extLst>
          </p:cNvPr>
          <p:cNvSpPr/>
          <p:nvPr/>
        </p:nvSpPr>
        <p:spPr>
          <a:xfrm>
            <a:off x="6047436" y="4131611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other</a:t>
            </a:r>
            <a:endParaRPr lang="de-DE" sz="800" dirty="0"/>
          </a:p>
        </p:txBody>
      </p:sp>
      <p:cxnSp>
        <p:nvCxnSpPr>
          <p:cNvPr id="655" name="Gerade Verbindung mit Pfeil 654">
            <a:extLst>
              <a:ext uri="{FF2B5EF4-FFF2-40B4-BE49-F238E27FC236}">
                <a16:creationId xmlns:a16="http://schemas.microsoft.com/office/drawing/2014/main" id="{562E327F-FBFF-4F9E-8984-C7B33FFCD86E}"/>
              </a:ext>
            </a:extLst>
          </p:cNvPr>
          <p:cNvCxnSpPr>
            <a:cxnSpLocks/>
            <a:stCxn id="653" idx="6"/>
            <a:endCxn id="654" idx="1"/>
          </p:cNvCxnSpPr>
          <p:nvPr/>
        </p:nvCxnSpPr>
        <p:spPr>
          <a:xfrm flipV="1">
            <a:off x="5873671" y="4311611"/>
            <a:ext cx="173765" cy="1548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Gerade Verbindung mit Pfeil 657">
            <a:extLst>
              <a:ext uri="{FF2B5EF4-FFF2-40B4-BE49-F238E27FC236}">
                <a16:creationId xmlns:a16="http://schemas.microsoft.com/office/drawing/2014/main" id="{EBBA0B8A-32E7-44C8-9615-58BA8227803E}"/>
              </a:ext>
            </a:extLst>
          </p:cNvPr>
          <p:cNvCxnSpPr>
            <a:cxnSpLocks/>
            <a:stCxn id="654" idx="3"/>
            <a:endCxn id="652" idx="2"/>
          </p:cNvCxnSpPr>
          <p:nvPr/>
        </p:nvCxnSpPr>
        <p:spPr>
          <a:xfrm flipV="1">
            <a:off x="6623436" y="4300424"/>
            <a:ext cx="189179" cy="11187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Gerade Verbindung mit Pfeil 660">
            <a:extLst>
              <a:ext uri="{FF2B5EF4-FFF2-40B4-BE49-F238E27FC236}">
                <a16:creationId xmlns:a16="http://schemas.microsoft.com/office/drawing/2014/main" id="{216F5896-D9F6-4425-8A01-A4F481D2E8C8}"/>
              </a:ext>
            </a:extLst>
          </p:cNvPr>
          <p:cNvCxnSpPr>
            <a:cxnSpLocks/>
            <a:stCxn id="652" idx="6"/>
            <a:endCxn id="114" idx="1"/>
          </p:cNvCxnSpPr>
          <p:nvPr/>
        </p:nvCxnSpPr>
        <p:spPr>
          <a:xfrm flipV="1">
            <a:off x="7388615" y="3986524"/>
            <a:ext cx="245507" cy="3139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Gerade Verbindung mit Pfeil 663">
            <a:extLst>
              <a:ext uri="{FF2B5EF4-FFF2-40B4-BE49-F238E27FC236}">
                <a16:creationId xmlns:a16="http://schemas.microsoft.com/office/drawing/2014/main" id="{FF52EDF4-5A83-4E1D-A48D-4E2801EDB5A8}"/>
              </a:ext>
            </a:extLst>
          </p:cNvPr>
          <p:cNvCxnSpPr>
            <a:cxnSpLocks/>
            <a:stCxn id="652" idx="6"/>
            <a:endCxn id="31" idx="1"/>
          </p:cNvCxnSpPr>
          <p:nvPr/>
        </p:nvCxnSpPr>
        <p:spPr>
          <a:xfrm flipV="1">
            <a:off x="7388615" y="3305724"/>
            <a:ext cx="228660" cy="994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Ellipse 772">
            <a:extLst>
              <a:ext uri="{FF2B5EF4-FFF2-40B4-BE49-F238E27FC236}">
                <a16:creationId xmlns:a16="http://schemas.microsoft.com/office/drawing/2014/main" id="{7E045238-006A-4B0C-949D-73EB566F663A}"/>
              </a:ext>
            </a:extLst>
          </p:cNvPr>
          <p:cNvSpPr/>
          <p:nvPr/>
        </p:nvSpPr>
        <p:spPr>
          <a:xfrm>
            <a:off x="7617275" y="2452977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storageth_pr</a:t>
            </a:r>
            <a:endParaRPr lang="de-DE" sz="800" dirty="0"/>
          </a:p>
        </p:txBody>
      </p:sp>
      <p:cxnSp>
        <p:nvCxnSpPr>
          <p:cNvPr id="774" name="Gerade Verbindung mit Pfeil 773">
            <a:extLst>
              <a:ext uri="{FF2B5EF4-FFF2-40B4-BE49-F238E27FC236}">
                <a16:creationId xmlns:a16="http://schemas.microsoft.com/office/drawing/2014/main" id="{A940E26E-A3D7-4309-9E4F-1387946C858B}"/>
              </a:ext>
            </a:extLst>
          </p:cNvPr>
          <p:cNvCxnSpPr>
            <a:cxnSpLocks/>
            <a:stCxn id="773" idx="4"/>
            <a:endCxn id="31" idx="0"/>
          </p:cNvCxnSpPr>
          <p:nvPr/>
        </p:nvCxnSpPr>
        <p:spPr>
          <a:xfrm>
            <a:off x="7905275" y="2812977"/>
            <a:ext cx="0" cy="312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Gerade Verbindung mit Pfeil 776">
            <a:extLst>
              <a:ext uri="{FF2B5EF4-FFF2-40B4-BE49-F238E27FC236}">
                <a16:creationId xmlns:a16="http://schemas.microsoft.com/office/drawing/2014/main" id="{6FBCF7EA-C6BF-451B-9F7F-546787AB4A90}"/>
              </a:ext>
            </a:extLst>
          </p:cNvPr>
          <p:cNvCxnSpPr>
            <a:cxnSpLocks/>
            <a:stCxn id="31" idx="0"/>
            <a:endCxn id="773" idx="4"/>
          </p:cNvCxnSpPr>
          <p:nvPr/>
        </p:nvCxnSpPr>
        <p:spPr>
          <a:xfrm flipV="1">
            <a:off x="7905275" y="2812977"/>
            <a:ext cx="0" cy="312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29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hteck 106">
            <a:extLst>
              <a:ext uri="{FF2B5EF4-FFF2-40B4-BE49-F238E27FC236}">
                <a16:creationId xmlns:a16="http://schemas.microsoft.com/office/drawing/2014/main" id="{837D1482-D5F8-4A03-B415-040A27AAA3F0}"/>
              </a:ext>
            </a:extLst>
          </p:cNvPr>
          <p:cNvSpPr/>
          <p:nvPr/>
        </p:nvSpPr>
        <p:spPr>
          <a:xfrm>
            <a:off x="5201712" y="4077330"/>
            <a:ext cx="2229635" cy="6265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chp_pr_ee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F6C18EB-2945-444D-AE75-C50240EBCC66}"/>
              </a:ext>
            </a:extLst>
          </p:cNvPr>
          <p:cNvSpPr/>
          <p:nvPr/>
        </p:nvSpPr>
        <p:spPr>
          <a:xfrm>
            <a:off x="5201713" y="3124196"/>
            <a:ext cx="2217058" cy="9035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chp_pr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B49396E-0F52-4227-A3D7-F75AD88ABD98}"/>
              </a:ext>
            </a:extLst>
          </p:cNvPr>
          <p:cNvSpPr/>
          <p:nvPr/>
        </p:nvSpPr>
        <p:spPr>
          <a:xfrm>
            <a:off x="5191931" y="2184528"/>
            <a:ext cx="2227975" cy="8848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t"/>
          <a:lstStyle/>
          <a:p>
            <a:pPr algn="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Boiler_pr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DD38B34B-39A2-4BA8-9B89-6D6C4F1DB220}"/>
              </a:ext>
            </a:extLst>
          </p:cNvPr>
          <p:cNvSpPr/>
          <p:nvPr/>
        </p:nvSpPr>
        <p:spPr>
          <a:xfrm>
            <a:off x="142860" y="3409780"/>
            <a:ext cx="2409272" cy="11514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0" rIns="36000" bIns="0" rtlCol="0" anchor="t"/>
          <a:lstStyle/>
          <a:p>
            <a:pPr algn="r"/>
            <a:r>
              <a:rPr lang="de-DE" dirty="0"/>
              <a:t>Batterie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3D2097B-455F-494E-9376-1C4C5B7D404E}"/>
              </a:ext>
            </a:extLst>
          </p:cNvPr>
          <p:cNvSpPr/>
          <p:nvPr/>
        </p:nvSpPr>
        <p:spPr>
          <a:xfrm>
            <a:off x="2833599" y="2183994"/>
            <a:ext cx="2196037" cy="13707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0" rIns="36000" bIns="0" rtlCol="0" anchor="t"/>
          <a:lstStyle/>
          <a:p>
            <a:pPr algn="r"/>
            <a:r>
              <a:rPr lang="de-DE" dirty="0" err="1"/>
              <a:t>PtG</a:t>
            </a:r>
            <a:endParaRPr lang="de-DE" dirty="0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A61F450-1633-472E-B7A1-C0FDB7E9F351}"/>
              </a:ext>
            </a:extLst>
          </p:cNvPr>
          <p:cNvSpPr/>
          <p:nvPr/>
        </p:nvSpPr>
        <p:spPr>
          <a:xfrm>
            <a:off x="2830365" y="845994"/>
            <a:ext cx="2199271" cy="12744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0" rIns="36000" bIns="0" rtlCol="0" anchor="t"/>
          <a:lstStyle/>
          <a:p>
            <a:pPr algn="r"/>
            <a:r>
              <a:rPr lang="de-DE" dirty="0" err="1"/>
              <a:t>PtH_pr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5A4BF6-AE85-4A0F-B2D0-5FE0FA93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9455-78FA-194B-9A5A-FD74FCE381DA}" type="datetime1">
              <a:rPr lang="de-DE" smtClean="0"/>
              <a:t>10.04.2019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2B6259-0507-43A3-B999-08CBFC6F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8B6FCB-CEB3-49C2-BD44-531E812E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60251"/>
            <a:ext cx="2057400" cy="273844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BF76ABB-F111-4888-8DFE-F902E00D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 detailliert (ohne FW Schwedt)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BE3CE1-D502-4CC3-AFF8-158ED55AAA03}"/>
              </a:ext>
            </a:extLst>
          </p:cNvPr>
          <p:cNvSpPr/>
          <p:nvPr/>
        </p:nvSpPr>
        <p:spPr>
          <a:xfrm>
            <a:off x="4410741" y="3642996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Bus_gas</a:t>
            </a:r>
            <a:endParaRPr lang="de-DE" sz="8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E7F6955-35F0-4384-AE03-29781BE4D8C4}"/>
              </a:ext>
            </a:extLst>
          </p:cNvPr>
          <p:cNvSpPr/>
          <p:nvPr/>
        </p:nvSpPr>
        <p:spPr>
          <a:xfrm>
            <a:off x="1781968" y="1364663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</a:t>
            </a:r>
          </a:p>
          <a:p>
            <a:pPr algn="ctr"/>
            <a:r>
              <a:rPr lang="de-DE" sz="800" dirty="0"/>
              <a:t>_flex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6C40879-DC46-47C0-9158-7D799917A7F5}"/>
              </a:ext>
            </a:extLst>
          </p:cNvPr>
          <p:cNvCxnSpPr>
            <a:cxnSpLocks/>
            <a:stCxn id="12" idx="3"/>
            <a:endCxn id="57" idx="2"/>
          </p:cNvCxnSpPr>
          <p:nvPr/>
        </p:nvCxnSpPr>
        <p:spPr>
          <a:xfrm flipV="1">
            <a:off x="4986741" y="3815870"/>
            <a:ext cx="310930" cy="7126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ABD890BF-AAD4-473F-BD86-160BAD6B1F2C}"/>
              </a:ext>
            </a:extLst>
          </p:cNvPr>
          <p:cNvSpPr/>
          <p:nvPr/>
        </p:nvSpPr>
        <p:spPr>
          <a:xfrm>
            <a:off x="3708239" y="3648315"/>
            <a:ext cx="576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cs_gas</a:t>
            </a:r>
            <a:endParaRPr lang="de-DE" sz="800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47B8A57-B89C-4714-A095-7575986A08E2}"/>
              </a:ext>
            </a:extLst>
          </p:cNvPr>
          <p:cNvCxnSpPr>
            <a:cxnSpLocks/>
            <a:stCxn id="23" idx="6"/>
            <a:endCxn id="12" idx="1"/>
          </p:cNvCxnSpPr>
          <p:nvPr/>
        </p:nvCxnSpPr>
        <p:spPr>
          <a:xfrm flipV="1">
            <a:off x="4284239" y="3822996"/>
            <a:ext cx="126502" cy="5319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F9410A73-41BB-4021-B26E-8638F9223C90}"/>
              </a:ext>
            </a:extLst>
          </p:cNvPr>
          <p:cNvSpPr/>
          <p:nvPr/>
        </p:nvSpPr>
        <p:spPr>
          <a:xfrm>
            <a:off x="6783045" y="2459696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boiler</a:t>
            </a:r>
            <a:endParaRPr lang="de-DE" sz="800" dirty="0"/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pr</a:t>
            </a:r>
            <a:endParaRPr lang="de-DE" sz="800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B51DDE7-A1EB-44EC-A0A9-118ADDC51161}"/>
              </a:ext>
            </a:extLst>
          </p:cNvPr>
          <p:cNvSpPr/>
          <p:nvPr/>
        </p:nvSpPr>
        <p:spPr>
          <a:xfrm>
            <a:off x="969456" y="1163247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Wind_</a:t>
            </a:r>
          </a:p>
          <a:p>
            <a:pPr algn="ctr"/>
            <a:r>
              <a:rPr lang="de-DE" sz="800" dirty="0" err="1"/>
              <a:t>curtail</a:t>
            </a:r>
            <a:endParaRPr lang="de-DE" sz="800" dirty="0"/>
          </a:p>
          <a:p>
            <a:pPr algn="ctr"/>
            <a:r>
              <a:rPr lang="de-DE" sz="800" dirty="0" err="1"/>
              <a:t>ment</a:t>
            </a:r>
            <a:endParaRPr lang="de-DE" sz="80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0F30D7B-86F0-4FD4-9D5A-4F5CF2F4231C}"/>
              </a:ext>
            </a:extLst>
          </p:cNvPr>
          <p:cNvSpPr/>
          <p:nvPr/>
        </p:nvSpPr>
        <p:spPr>
          <a:xfrm>
            <a:off x="974704" y="1587879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Wind_</a:t>
            </a:r>
          </a:p>
          <a:p>
            <a:pPr algn="ctr"/>
            <a:r>
              <a:rPr lang="de-DE" sz="800" dirty="0" err="1"/>
              <a:t>neg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spot</a:t>
            </a:r>
            <a:endParaRPr lang="de-DE" sz="80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C23D0E5-7C4D-45AF-BB62-351B3591524D}"/>
              </a:ext>
            </a:extLst>
          </p:cNvPr>
          <p:cNvCxnSpPr>
            <a:cxnSpLocks/>
            <a:stCxn id="27" idx="6"/>
            <a:endCxn id="13" idx="1"/>
          </p:cNvCxnSpPr>
          <p:nvPr/>
        </p:nvCxnSpPr>
        <p:spPr>
          <a:xfrm>
            <a:off x="1545456" y="1343247"/>
            <a:ext cx="236512" cy="20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E78E67B-F1BE-40D2-9135-FDD22E94602D}"/>
              </a:ext>
            </a:extLst>
          </p:cNvPr>
          <p:cNvCxnSpPr>
            <a:cxnSpLocks/>
            <a:stCxn id="28" idx="6"/>
            <a:endCxn id="13" idx="1"/>
          </p:cNvCxnSpPr>
          <p:nvPr/>
        </p:nvCxnSpPr>
        <p:spPr>
          <a:xfrm flipV="1">
            <a:off x="1550704" y="1544663"/>
            <a:ext cx="231264" cy="22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67B8C0EB-CD8C-4CDE-9DE9-F61B3DA7B039}"/>
              </a:ext>
            </a:extLst>
          </p:cNvPr>
          <p:cNvSpPr/>
          <p:nvPr/>
        </p:nvSpPr>
        <p:spPr>
          <a:xfrm>
            <a:off x="7617275" y="3125724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Bus_th</a:t>
            </a:r>
            <a:endParaRPr lang="de-DE" sz="800" dirty="0"/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pr</a:t>
            </a:r>
            <a:endParaRPr lang="de-DE" sz="800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E1B894F-3B72-4E3A-845D-B9DF876E2D32}"/>
              </a:ext>
            </a:extLst>
          </p:cNvPr>
          <p:cNvCxnSpPr>
            <a:cxnSpLocks/>
            <a:stCxn id="25" idx="6"/>
            <a:endCxn id="31" idx="1"/>
          </p:cNvCxnSpPr>
          <p:nvPr/>
        </p:nvCxnSpPr>
        <p:spPr>
          <a:xfrm>
            <a:off x="7359045" y="2639696"/>
            <a:ext cx="258230" cy="666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E4D78CAD-EA30-49A3-963B-7E48A4172F2B}"/>
              </a:ext>
            </a:extLst>
          </p:cNvPr>
          <p:cNvSpPr/>
          <p:nvPr/>
        </p:nvSpPr>
        <p:spPr>
          <a:xfrm>
            <a:off x="8365352" y="3103609"/>
            <a:ext cx="683112" cy="4093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Heat_</a:t>
            </a:r>
          </a:p>
          <a:p>
            <a:pPr algn="ctr"/>
            <a:r>
              <a:rPr lang="de-DE" sz="800" dirty="0" err="1"/>
              <a:t>demand_pr</a:t>
            </a:r>
            <a:endParaRPr lang="de-DE" sz="800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1D141F9-5CF6-4BD9-8931-19EE0C22233C}"/>
              </a:ext>
            </a:extLst>
          </p:cNvPr>
          <p:cNvCxnSpPr>
            <a:cxnSpLocks/>
            <a:stCxn id="31" idx="3"/>
            <a:endCxn id="33" idx="2"/>
          </p:cNvCxnSpPr>
          <p:nvPr/>
        </p:nvCxnSpPr>
        <p:spPr>
          <a:xfrm>
            <a:off x="8193275" y="3305724"/>
            <a:ext cx="172077" cy="2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18EFBFFC-D18D-4A3D-974B-F573B652C4C9}"/>
              </a:ext>
            </a:extLst>
          </p:cNvPr>
          <p:cNvSpPr/>
          <p:nvPr/>
        </p:nvSpPr>
        <p:spPr>
          <a:xfrm>
            <a:off x="1727351" y="1845279"/>
            <a:ext cx="683112" cy="4093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Curtail</a:t>
            </a:r>
            <a:endParaRPr lang="de-DE" sz="800" dirty="0"/>
          </a:p>
          <a:p>
            <a:pPr algn="ctr"/>
            <a:r>
              <a:rPr lang="de-DE" sz="800" dirty="0" err="1"/>
              <a:t>ment</a:t>
            </a:r>
            <a:endParaRPr lang="de-DE" sz="800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F19D843-5CEA-428A-AE0C-23329398B52F}"/>
              </a:ext>
            </a:extLst>
          </p:cNvPr>
          <p:cNvCxnSpPr>
            <a:cxnSpLocks/>
            <a:stCxn id="13" idx="2"/>
            <a:endCxn id="35" idx="0"/>
          </p:cNvCxnSpPr>
          <p:nvPr/>
        </p:nvCxnSpPr>
        <p:spPr>
          <a:xfrm flipH="1">
            <a:off x="2068907" y="1724663"/>
            <a:ext cx="1061" cy="12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482FC1FF-1EB3-4527-BC11-DF1FC21FDA3C}"/>
              </a:ext>
            </a:extLst>
          </p:cNvPr>
          <p:cNvSpPr/>
          <p:nvPr/>
        </p:nvSpPr>
        <p:spPr>
          <a:xfrm>
            <a:off x="6812615" y="3390215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chp</a:t>
            </a:r>
            <a:endParaRPr lang="de-DE" sz="800" dirty="0"/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pr</a:t>
            </a:r>
            <a:endParaRPr lang="de-DE" sz="8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235FCCC-CCBB-4CA6-AFA7-E8C81F4EDC1A}"/>
              </a:ext>
            </a:extLst>
          </p:cNvPr>
          <p:cNvSpPr/>
          <p:nvPr/>
        </p:nvSpPr>
        <p:spPr>
          <a:xfrm>
            <a:off x="6046583" y="3390215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chp_pr</a:t>
            </a:r>
            <a:endParaRPr lang="de-DE" sz="8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046A563-9AB1-48E7-9BC8-684980E74561}"/>
              </a:ext>
            </a:extLst>
          </p:cNvPr>
          <p:cNvSpPr/>
          <p:nvPr/>
        </p:nvSpPr>
        <p:spPr>
          <a:xfrm>
            <a:off x="6040358" y="2457629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boiler_pr</a:t>
            </a:r>
            <a:endParaRPr lang="de-DE" sz="8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05057DB-050A-46EB-817F-147802DA6833}"/>
              </a:ext>
            </a:extLst>
          </p:cNvPr>
          <p:cNvCxnSpPr>
            <a:cxnSpLocks/>
            <a:stCxn id="37" idx="6"/>
            <a:endCxn id="31" idx="1"/>
          </p:cNvCxnSpPr>
          <p:nvPr/>
        </p:nvCxnSpPr>
        <p:spPr>
          <a:xfrm flipV="1">
            <a:off x="7388615" y="3305724"/>
            <a:ext cx="228660" cy="264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2657ECB4-2F6A-437C-8405-82C35469C77C}"/>
              </a:ext>
            </a:extLst>
          </p:cNvPr>
          <p:cNvSpPr/>
          <p:nvPr/>
        </p:nvSpPr>
        <p:spPr>
          <a:xfrm>
            <a:off x="5280551" y="3156300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Ptg_to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chp_pr</a:t>
            </a:r>
            <a:endParaRPr lang="de-DE" sz="800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94AC71DB-F3F7-47AF-9A6D-7777253B665B}"/>
              </a:ext>
            </a:extLst>
          </p:cNvPr>
          <p:cNvSpPr/>
          <p:nvPr/>
        </p:nvSpPr>
        <p:spPr>
          <a:xfrm>
            <a:off x="5282955" y="2236496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Ptg_to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boiler_pr</a:t>
            </a:r>
            <a:endParaRPr lang="de-DE" sz="800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3DC8490-6676-4C81-92BA-F2724F5464B2}"/>
              </a:ext>
            </a:extLst>
          </p:cNvPr>
          <p:cNvSpPr/>
          <p:nvPr/>
        </p:nvSpPr>
        <p:spPr>
          <a:xfrm>
            <a:off x="5297671" y="2671746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boiler_pr</a:t>
            </a:r>
            <a:endParaRPr lang="de-DE" sz="800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7BE7D44A-F65A-4144-B396-AEC5BB8CFB29}"/>
              </a:ext>
            </a:extLst>
          </p:cNvPr>
          <p:cNvSpPr/>
          <p:nvPr/>
        </p:nvSpPr>
        <p:spPr>
          <a:xfrm>
            <a:off x="5297671" y="3635870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chp_pr</a:t>
            </a:r>
            <a:endParaRPr lang="de-DE" sz="800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D07A223-D54A-4EFA-AE70-19989EB3D634}"/>
              </a:ext>
            </a:extLst>
          </p:cNvPr>
          <p:cNvCxnSpPr>
            <a:cxnSpLocks/>
            <a:stCxn id="56" idx="6"/>
            <a:endCxn id="39" idx="1"/>
          </p:cNvCxnSpPr>
          <p:nvPr/>
        </p:nvCxnSpPr>
        <p:spPr>
          <a:xfrm flipV="1">
            <a:off x="5873671" y="2637629"/>
            <a:ext cx="166687" cy="214117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523B905-BBDC-4725-9FD1-C568AA23FC5D}"/>
              </a:ext>
            </a:extLst>
          </p:cNvPr>
          <p:cNvCxnSpPr>
            <a:cxnSpLocks/>
            <a:stCxn id="55" idx="6"/>
            <a:endCxn id="39" idx="1"/>
          </p:cNvCxnSpPr>
          <p:nvPr/>
        </p:nvCxnSpPr>
        <p:spPr>
          <a:xfrm>
            <a:off x="5858955" y="2416496"/>
            <a:ext cx="181403" cy="221133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3D489096-240C-4CE8-995B-0CE0E363E4A6}"/>
              </a:ext>
            </a:extLst>
          </p:cNvPr>
          <p:cNvCxnSpPr>
            <a:cxnSpLocks/>
            <a:stCxn id="53" idx="6"/>
            <a:endCxn id="38" idx="1"/>
          </p:cNvCxnSpPr>
          <p:nvPr/>
        </p:nvCxnSpPr>
        <p:spPr>
          <a:xfrm>
            <a:off x="5856551" y="3336300"/>
            <a:ext cx="190032" cy="233915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0977BD7-73AB-4614-AD99-1C21C87A8FF6}"/>
              </a:ext>
            </a:extLst>
          </p:cNvPr>
          <p:cNvCxnSpPr>
            <a:cxnSpLocks/>
            <a:stCxn id="57" idx="6"/>
            <a:endCxn id="38" idx="1"/>
          </p:cNvCxnSpPr>
          <p:nvPr/>
        </p:nvCxnSpPr>
        <p:spPr>
          <a:xfrm flipV="1">
            <a:off x="5873671" y="3570215"/>
            <a:ext cx="172912" cy="245655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8533D268-382D-477C-8E1C-FB8E1F17E2D6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>
            <a:off x="6622583" y="3570215"/>
            <a:ext cx="190032" cy="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29A66264-A626-4B45-9B41-13CEA99BD7DF}"/>
              </a:ext>
            </a:extLst>
          </p:cNvPr>
          <p:cNvCxnSpPr>
            <a:cxnSpLocks/>
            <a:stCxn id="39" idx="3"/>
            <a:endCxn id="25" idx="2"/>
          </p:cNvCxnSpPr>
          <p:nvPr/>
        </p:nvCxnSpPr>
        <p:spPr>
          <a:xfrm>
            <a:off x="6616358" y="2637629"/>
            <a:ext cx="166687" cy="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0A217FDE-9682-4D79-A654-8B87B5563CD4}"/>
              </a:ext>
            </a:extLst>
          </p:cNvPr>
          <p:cNvCxnSpPr>
            <a:cxnSpLocks/>
            <a:stCxn id="12" idx="3"/>
            <a:endCxn id="56" idx="2"/>
          </p:cNvCxnSpPr>
          <p:nvPr/>
        </p:nvCxnSpPr>
        <p:spPr>
          <a:xfrm flipV="1">
            <a:off x="4986741" y="2851746"/>
            <a:ext cx="310930" cy="97125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5615C7CE-2035-403D-90F8-533A2BE9A405}"/>
              </a:ext>
            </a:extLst>
          </p:cNvPr>
          <p:cNvSpPr/>
          <p:nvPr/>
        </p:nvSpPr>
        <p:spPr>
          <a:xfrm>
            <a:off x="4403348" y="3150027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ptg_out</a:t>
            </a:r>
            <a:endParaRPr lang="de-DE" sz="800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1A86B57F-899C-4F01-B147-90A52FB310BE}"/>
              </a:ext>
            </a:extLst>
          </p:cNvPr>
          <p:cNvCxnSpPr>
            <a:cxnSpLocks/>
            <a:stCxn id="97" idx="3"/>
            <a:endCxn id="53" idx="2"/>
          </p:cNvCxnSpPr>
          <p:nvPr/>
        </p:nvCxnSpPr>
        <p:spPr>
          <a:xfrm>
            <a:off x="4979348" y="3330027"/>
            <a:ext cx="301203" cy="6273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7F061F21-3CCC-4411-A5D9-EB64679DCA69}"/>
              </a:ext>
            </a:extLst>
          </p:cNvPr>
          <p:cNvCxnSpPr>
            <a:cxnSpLocks/>
            <a:stCxn id="97" idx="3"/>
            <a:endCxn id="55" idx="2"/>
          </p:cNvCxnSpPr>
          <p:nvPr/>
        </p:nvCxnSpPr>
        <p:spPr>
          <a:xfrm flipV="1">
            <a:off x="4979348" y="2416496"/>
            <a:ext cx="303607" cy="913531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Ellipse 109">
            <a:extLst>
              <a:ext uri="{FF2B5EF4-FFF2-40B4-BE49-F238E27FC236}">
                <a16:creationId xmlns:a16="http://schemas.microsoft.com/office/drawing/2014/main" id="{ACD86B19-61D9-4555-AE9D-9B0EC3DFD2B3}"/>
              </a:ext>
            </a:extLst>
          </p:cNvPr>
          <p:cNvSpPr/>
          <p:nvPr/>
        </p:nvSpPr>
        <p:spPr>
          <a:xfrm>
            <a:off x="8353535" y="3774834"/>
            <a:ext cx="683112" cy="4093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Base_</a:t>
            </a:r>
          </a:p>
          <a:p>
            <a:pPr algn="ctr"/>
            <a:r>
              <a:rPr lang="de-DE" sz="800" dirty="0" err="1"/>
              <a:t>market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/>
              <a:t>sink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1774BA91-711A-467C-92AC-0A7CCE489CBD}"/>
              </a:ext>
            </a:extLst>
          </p:cNvPr>
          <p:cNvCxnSpPr>
            <a:cxnSpLocks/>
            <a:stCxn id="114" idx="3"/>
            <a:endCxn id="110" idx="2"/>
          </p:cNvCxnSpPr>
          <p:nvPr/>
        </p:nvCxnSpPr>
        <p:spPr>
          <a:xfrm flipV="1">
            <a:off x="8210122" y="3979511"/>
            <a:ext cx="143413" cy="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>
            <a:extLst>
              <a:ext uri="{FF2B5EF4-FFF2-40B4-BE49-F238E27FC236}">
                <a16:creationId xmlns:a16="http://schemas.microsoft.com/office/drawing/2014/main" id="{846575F6-E57E-4435-8089-DBC50D53E7FA}"/>
              </a:ext>
            </a:extLst>
          </p:cNvPr>
          <p:cNvSpPr/>
          <p:nvPr/>
        </p:nvSpPr>
        <p:spPr>
          <a:xfrm>
            <a:off x="7634122" y="3806524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Bus_chp</a:t>
            </a:r>
            <a:endParaRPr lang="de-DE" sz="800" dirty="0"/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el</a:t>
            </a:r>
            <a:endParaRPr lang="de-DE" sz="800" dirty="0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400ABE1F-DAC6-4C2A-8851-54CD90000C0A}"/>
              </a:ext>
            </a:extLst>
          </p:cNvPr>
          <p:cNvCxnSpPr>
            <a:cxnSpLocks/>
            <a:stCxn id="37" idx="6"/>
            <a:endCxn id="114" idx="1"/>
          </p:cNvCxnSpPr>
          <p:nvPr/>
        </p:nvCxnSpPr>
        <p:spPr>
          <a:xfrm>
            <a:off x="7388615" y="3570215"/>
            <a:ext cx="245507" cy="4163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2C911ECC-F43E-4479-B90F-0DFD68FA4D48}"/>
              </a:ext>
            </a:extLst>
          </p:cNvPr>
          <p:cNvSpPr/>
          <p:nvPr/>
        </p:nvSpPr>
        <p:spPr>
          <a:xfrm>
            <a:off x="1781967" y="2372650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</a:t>
            </a:r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el</a:t>
            </a:r>
            <a:endParaRPr lang="de-DE" sz="800" dirty="0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B0517483-C007-4FB7-A0CD-AC4FF24426D4}"/>
              </a:ext>
            </a:extLst>
          </p:cNvPr>
          <p:cNvSpPr/>
          <p:nvPr/>
        </p:nvSpPr>
        <p:spPr>
          <a:xfrm>
            <a:off x="982014" y="2547000"/>
            <a:ext cx="576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electric</a:t>
            </a:r>
            <a:endParaRPr lang="de-DE" sz="800" dirty="0"/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00F6DD1C-8B29-432E-BE1F-9AEDCB043318}"/>
              </a:ext>
            </a:extLst>
          </p:cNvPr>
          <p:cNvCxnSpPr>
            <a:cxnSpLocks/>
            <a:stCxn id="127" idx="6"/>
            <a:endCxn id="126" idx="1"/>
          </p:cNvCxnSpPr>
          <p:nvPr/>
        </p:nvCxnSpPr>
        <p:spPr>
          <a:xfrm flipV="1">
            <a:off x="1558014" y="2552650"/>
            <a:ext cx="223953" cy="17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Ellipse 206">
            <a:extLst>
              <a:ext uri="{FF2B5EF4-FFF2-40B4-BE49-F238E27FC236}">
                <a16:creationId xmlns:a16="http://schemas.microsoft.com/office/drawing/2014/main" id="{4AC8AB0D-238C-4C8E-8678-5DC617B41FEB}"/>
              </a:ext>
            </a:extLst>
          </p:cNvPr>
          <p:cNvSpPr/>
          <p:nvPr/>
        </p:nvSpPr>
        <p:spPr>
          <a:xfrm>
            <a:off x="1725230" y="2842273"/>
            <a:ext cx="683112" cy="4093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spot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market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/>
              <a:t>sink</a:t>
            </a:r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B48DFE7A-237A-4644-9390-7826F932B8F8}"/>
              </a:ext>
            </a:extLst>
          </p:cNvPr>
          <p:cNvSpPr/>
          <p:nvPr/>
        </p:nvSpPr>
        <p:spPr>
          <a:xfrm>
            <a:off x="982014" y="2119747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Wind_</a:t>
            </a:r>
          </a:p>
          <a:p>
            <a:pPr algn="ctr"/>
            <a:r>
              <a:rPr lang="de-DE" sz="800" dirty="0" err="1"/>
              <a:t>using</a:t>
            </a:r>
            <a:endParaRPr lang="de-DE" sz="800" dirty="0"/>
          </a:p>
        </p:txBody>
      </p: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02FFEB6A-755E-4334-8786-F39C94F1CF36}"/>
              </a:ext>
            </a:extLst>
          </p:cNvPr>
          <p:cNvCxnSpPr>
            <a:cxnSpLocks/>
            <a:stCxn id="208" idx="6"/>
            <a:endCxn id="126" idx="1"/>
          </p:cNvCxnSpPr>
          <p:nvPr/>
        </p:nvCxnSpPr>
        <p:spPr>
          <a:xfrm>
            <a:off x="1558014" y="2299747"/>
            <a:ext cx="223953" cy="25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D446BDB5-1648-4A0E-8DCD-4E293D74E5A4}"/>
              </a:ext>
            </a:extLst>
          </p:cNvPr>
          <p:cNvCxnSpPr>
            <a:cxnSpLocks/>
            <a:stCxn id="126" idx="2"/>
            <a:endCxn id="207" idx="0"/>
          </p:cNvCxnSpPr>
          <p:nvPr/>
        </p:nvCxnSpPr>
        <p:spPr>
          <a:xfrm flipH="1">
            <a:off x="2066786" y="2732650"/>
            <a:ext cx="3181" cy="10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3166DF68-83A2-4E92-9113-5E9997517D71}"/>
              </a:ext>
            </a:extLst>
          </p:cNvPr>
          <p:cNvSpPr/>
          <p:nvPr/>
        </p:nvSpPr>
        <p:spPr>
          <a:xfrm>
            <a:off x="147938" y="1112275"/>
            <a:ext cx="576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Wind_</a:t>
            </a:r>
          </a:p>
          <a:p>
            <a:pPr algn="ctr"/>
            <a:r>
              <a:rPr lang="de-DE" sz="800" dirty="0" err="1"/>
              <a:t>synth</a:t>
            </a:r>
            <a:endParaRPr lang="de-DE" sz="800" dirty="0"/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1290DB27-ECC2-4983-90F7-204851DA2831}"/>
              </a:ext>
            </a:extLst>
          </p:cNvPr>
          <p:cNvCxnSpPr>
            <a:cxnSpLocks/>
            <a:stCxn id="230" idx="4"/>
            <a:endCxn id="232" idx="0"/>
          </p:cNvCxnSpPr>
          <p:nvPr/>
        </p:nvCxnSpPr>
        <p:spPr>
          <a:xfrm>
            <a:off x="435938" y="1472275"/>
            <a:ext cx="0" cy="12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395A949D-D20B-45A2-BA33-0AEB4513508D}"/>
              </a:ext>
            </a:extLst>
          </p:cNvPr>
          <p:cNvSpPr/>
          <p:nvPr/>
        </p:nvSpPr>
        <p:spPr>
          <a:xfrm>
            <a:off x="147938" y="1597456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/>
              <a:t>wind</a:t>
            </a:r>
          </a:p>
        </p:txBody>
      </p: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A97D330B-AF8D-4C8B-8D10-1BBA1A43836B}"/>
              </a:ext>
            </a:extLst>
          </p:cNvPr>
          <p:cNvCxnSpPr>
            <a:cxnSpLocks/>
            <a:stCxn id="232" idx="3"/>
            <a:endCxn id="27" idx="2"/>
          </p:cNvCxnSpPr>
          <p:nvPr/>
        </p:nvCxnSpPr>
        <p:spPr>
          <a:xfrm flipV="1">
            <a:off x="723938" y="1343247"/>
            <a:ext cx="245518" cy="43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0DE4A505-8A82-4CE4-9E9E-C52FF3F282CD}"/>
              </a:ext>
            </a:extLst>
          </p:cNvPr>
          <p:cNvCxnSpPr>
            <a:cxnSpLocks/>
            <a:stCxn id="232" idx="3"/>
            <a:endCxn id="28" idx="2"/>
          </p:cNvCxnSpPr>
          <p:nvPr/>
        </p:nvCxnSpPr>
        <p:spPr>
          <a:xfrm flipV="1">
            <a:off x="723938" y="1767879"/>
            <a:ext cx="250766" cy="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mit Pfeil 241">
            <a:extLst>
              <a:ext uri="{FF2B5EF4-FFF2-40B4-BE49-F238E27FC236}">
                <a16:creationId xmlns:a16="http://schemas.microsoft.com/office/drawing/2014/main" id="{A8D402B4-0DB4-4914-8242-F5682817FA5D}"/>
              </a:ext>
            </a:extLst>
          </p:cNvPr>
          <p:cNvCxnSpPr>
            <a:cxnSpLocks/>
            <a:stCxn id="232" idx="3"/>
            <a:endCxn id="208" idx="2"/>
          </p:cNvCxnSpPr>
          <p:nvPr/>
        </p:nvCxnSpPr>
        <p:spPr>
          <a:xfrm>
            <a:off x="723938" y="1777456"/>
            <a:ext cx="258076" cy="52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Ellipse 354">
            <a:extLst>
              <a:ext uri="{FF2B5EF4-FFF2-40B4-BE49-F238E27FC236}">
                <a16:creationId xmlns:a16="http://schemas.microsoft.com/office/drawing/2014/main" id="{5C0B7F05-281E-4156-AE57-4CAAF379034C}"/>
              </a:ext>
            </a:extLst>
          </p:cNvPr>
          <p:cNvSpPr/>
          <p:nvPr/>
        </p:nvSpPr>
        <p:spPr>
          <a:xfrm>
            <a:off x="4413580" y="1307957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pth</a:t>
            </a:r>
            <a:endParaRPr lang="de-DE" sz="800" dirty="0"/>
          </a:p>
          <a:p>
            <a:pPr algn="ctr"/>
            <a:r>
              <a:rPr lang="de-DE" sz="800" dirty="0"/>
              <a:t>_</a:t>
            </a:r>
            <a:r>
              <a:rPr lang="de-DE" sz="800" dirty="0" err="1"/>
              <a:t>pr</a:t>
            </a:r>
            <a:endParaRPr lang="de-DE" sz="800" dirty="0"/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00409213-991E-41B5-8052-340F4C455C9F}"/>
              </a:ext>
            </a:extLst>
          </p:cNvPr>
          <p:cNvSpPr/>
          <p:nvPr/>
        </p:nvSpPr>
        <p:spPr>
          <a:xfrm>
            <a:off x="3691270" y="1307957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pth_pr</a:t>
            </a:r>
            <a:endParaRPr lang="de-DE" sz="800" dirty="0"/>
          </a:p>
        </p:txBody>
      </p:sp>
      <p:cxnSp>
        <p:nvCxnSpPr>
          <p:cNvPr id="357" name="Gerade Verbindung mit Pfeil 356">
            <a:extLst>
              <a:ext uri="{FF2B5EF4-FFF2-40B4-BE49-F238E27FC236}">
                <a16:creationId xmlns:a16="http://schemas.microsoft.com/office/drawing/2014/main" id="{E3F82FAB-4A7C-43BC-9A1A-CF33E75388E3}"/>
              </a:ext>
            </a:extLst>
          </p:cNvPr>
          <p:cNvCxnSpPr>
            <a:cxnSpLocks/>
            <a:stCxn id="356" idx="3"/>
            <a:endCxn id="355" idx="2"/>
          </p:cNvCxnSpPr>
          <p:nvPr/>
        </p:nvCxnSpPr>
        <p:spPr>
          <a:xfrm>
            <a:off x="4267270" y="1487957"/>
            <a:ext cx="146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Ellipse 358">
            <a:extLst>
              <a:ext uri="{FF2B5EF4-FFF2-40B4-BE49-F238E27FC236}">
                <a16:creationId xmlns:a16="http://schemas.microsoft.com/office/drawing/2014/main" id="{3974C89D-DD28-4410-A237-B8D7FEF4A3B3}"/>
              </a:ext>
            </a:extLst>
          </p:cNvPr>
          <p:cNvSpPr/>
          <p:nvPr/>
        </p:nvSpPr>
        <p:spPr>
          <a:xfrm>
            <a:off x="2941616" y="1307957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pth_pr</a:t>
            </a:r>
            <a:endParaRPr lang="de-DE" sz="800" dirty="0"/>
          </a:p>
        </p:txBody>
      </p:sp>
      <p:sp>
        <p:nvSpPr>
          <p:cNvPr id="360" name="Ellipse 359">
            <a:extLst>
              <a:ext uri="{FF2B5EF4-FFF2-40B4-BE49-F238E27FC236}">
                <a16:creationId xmlns:a16="http://schemas.microsoft.com/office/drawing/2014/main" id="{39D5C5DB-A378-4AD8-9406-4A561F51F8D9}"/>
              </a:ext>
            </a:extLst>
          </p:cNvPr>
          <p:cNvSpPr/>
          <p:nvPr/>
        </p:nvSpPr>
        <p:spPr>
          <a:xfrm>
            <a:off x="2941616" y="892433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flex_</a:t>
            </a:r>
          </a:p>
          <a:p>
            <a:pPr algn="ctr"/>
            <a:r>
              <a:rPr lang="de-DE" sz="800" dirty="0" err="1"/>
              <a:t>to_pth_pr</a:t>
            </a:r>
            <a:endParaRPr lang="de-DE" sz="800" dirty="0"/>
          </a:p>
        </p:txBody>
      </p:sp>
      <p:cxnSp>
        <p:nvCxnSpPr>
          <p:cNvPr id="361" name="Gerade Verbindung mit Pfeil 360">
            <a:extLst>
              <a:ext uri="{FF2B5EF4-FFF2-40B4-BE49-F238E27FC236}">
                <a16:creationId xmlns:a16="http://schemas.microsoft.com/office/drawing/2014/main" id="{F48B55D4-1270-4AA9-98ED-61A5291A213B}"/>
              </a:ext>
            </a:extLst>
          </p:cNvPr>
          <p:cNvCxnSpPr>
            <a:cxnSpLocks/>
            <a:stCxn id="360" idx="6"/>
            <a:endCxn id="356" idx="1"/>
          </p:cNvCxnSpPr>
          <p:nvPr/>
        </p:nvCxnSpPr>
        <p:spPr>
          <a:xfrm>
            <a:off x="3517616" y="1072433"/>
            <a:ext cx="173654" cy="41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363">
            <a:extLst>
              <a:ext uri="{FF2B5EF4-FFF2-40B4-BE49-F238E27FC236}">
                <a16:creationId xmlns:a16="http://schemas.microsoft.com/office/drawing/2014/main" id="{48AF14D8-C292-4033-937F-D0B9B8217F9A}"/>
              </a:ext>
            </a:extLst>
          </p:cNvPr>
          <p:cNvCxnSpPr>
            <a:cxnSpLocks/>
            <a:stCxn id="359" idx="6"/>
            <a:endCxn id="356" idx="1"/>
          </p:cNvCxnSpPr>
          <p:nvPr/>
        </p:nvCxnSpPr>
        <p:spPr>
          <a:xfrm>
            <a:off x="3517616" y="1487957"/>
            <a:ext cx="173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Ellipse 371">
            <a:extLst>
              <a:ext uri="{FF2B5EF4-FFF2-40B4-BE49-F238E27FC236}">
                <a16:creationId xmlns:a16="http://schemas.microsoft.com/office/drawing/2014/main" id="{87B0DC9A-1D2A-417A-B40A-195DC43BD394}"/>
              </a:ext>
            </a:extLst>
          </p:cNvPr>
          <p:cNvSpPr/>
          <p:nvPr/>
        </p:nvSpPr>
        <p:spPr>
          <a:xfrm>
            <a:off x="3685076" y="3150027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ptg</a:t>
            </a:r>
            <a:endParaRPr lang="de-DE" sz="800" dirty="0"/>
          </a:p>
        </p:txBody>
      </p:sp>
      <p:sp>
        <p:nvSpPr>
          <p:cNvPr id="373" name="Rechteck 372">
            <a:extLst>
              <a:ext uri="{FF2B5EF4-FFF2-40B4-BE49-F238E27FC236}">
                <a16:creationId xmlns:a16="http://schemas.microsoft.com/office/drawing/2014/main" id="{BCD9F878-34FB-4C02-AEE5-A00E636ECD96}"/>
              </a:ext>
            </a:extLst>
          </p:cNvPr>
          <p:cNvSpPr/>
          <p:nvPr/>
        </p:nvSpPr>
        <p:spPr>
          <a:xfrm>
            <a:off x="3691498" y="2632235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ptg</a:t>
            </a:r>
            <a:endParaRPr lang="de-DE" sz="800" dirty="0"/>
          </a:p>
        </p:txBody>
      </p:sp>
      <p:cxnSp>
        <p:nvCxnSpPr>
          <p:cNvPr id="374" name="Gerade Verbindung mit Pfeil 373">
            <a:extLst>
              <a:ext uri="{FF2B5EF4-FFF2-40B4-BE49-F238E27FC236}">
                <a16:creationId xmlns:a16="http://schemas.microsoft.com/office/drawing/2014/main" id="{E8393272-397C-40F8-A589-C8B4CACDD7DA}"/>
              </a:ext>
            </a:extLst>
          </p:cNvPr>
          <p:cNvCxnSpPr>
            <a:cxnSpLocks/>
            <a:stCxn id="373" idx="2"/>
            <a:endCxn id="372" idx="0"/>
          </p:cNvCxnSpPr>
          <p:nvPr/>
        </p:nvCxnSpPr>
        <p:spPr>
          <a:xfrm flipH="1">
            <a:off x="3973076" y="2992235"/>
            <a:ext cx="6422" cy="15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Ellipse 374">
            <a:extLst>
              <a:ext uri="{FF2B5EF4-FFF2-40B4-BE49-F238E27FC236}">
                <a16:creationId xmlns:a16="http://schemas.microsoft.com/office/drawing/2014/main" id="{5CD09CA7-072E-4164-AA16-CD30EB2FB8B4}"/>
              </a:ext>
            </a:extLst>
          </p:cNvPr>
          <p:cNvSpPr/>
          <p:nvPr/>
        </p:nvSpPr>
        <p:spPr>
          <a:xfrm>
            <a:off x="2943738" y="2632977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ptg</a:t>
            </a:r>
            <a:endParaRPr lang="de-DE" sz="800" dirty="0"/>
          </a:p>
        </p:txBody>
      </p:sp>
      <p:sp>
        <p:nvSpPr>
          <p:cNvPr id="376" name="Ellipse 375">
            <a:extLst>
              <a:ext uri="{FF2B5EF4-FFF2-40B4-BE49-F238E27FC236}">
                <a16:creationId xmlns:a16="http://schemas.microsoft.com/office/drawing/2014/main" id="{C41F8B4D-8580-404D-9E99-D3F992884F9A}"/>
              </a:ext>
            </a:extLst>
          </p:cNvPr>
          <p:cNvSpPr/>
          <p:nvPr/>
        </p:nvSpPr>
        <p:spPr>
          <a:xfrm>
            <a:off x="2943738" y="2234312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flex_</a:t>
            </a:r>
          </a:p>
          <a:p>
            <a:pPr algn="ctr"/>
            <a:r>
              <a:rPr lang="de-DE" sz="800" dirty="0" err="1"/>
              <a:t>to_ptg</a:t>
            </a:r>
            <a:endParaRPr lang="de-DE" sz="800" dirty="0"/>
          </a:p>
        </p:txBody>
      </p:sp>
      <p:cxnSp>
        <p:nvCxnSpPr>
          <p:cNvPr id="377" name="Gerade Verbindung mit Pfeil 376">
            <a:extLst>
              <a:ext uri="{FF2B5EF4-FFF2-40B4-BE49-F238E27FC236}">
                <a16:creationId xmlns:a16="http://schemas.microsoft.com/office/drawing/2014/main" id="{57F531D1-E8E8-4C4F-83DB-7D46DBDED71F}"/>
              </a:ext>
            </a:extLst>
          </p:cNvPr>
          <p:cNvCxnSpPr>
            <a:cxnSpLocks/>
            <a:stCxn id="376" idx="6"/>
            <a:endCxn id="373" idx="1"/>
          </p:cNvCxnSpPr>
          <p:nvPr/>
        </p:nvCxnSpPr>
        <p:spPr>
          <a:xfrm>
            <a:off x="3519738" y="2414312"/>
            <a:ext cx="171760" cy="39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 Verbindung mit Pfeil 377">
            <a:extLst>
              <a:ext uri="{FF2B5EF4-FFF2-40B4-BE49-F238E27FC236}">
                <a16:creationId xmlns:a16="http://schemas.microsoft.com/office/drawing/2014/main" id="{5A5B57C2-425C-46AA-BE17-DA8A0BD26E7B}"/>
              </a:ext>
            </a:extLst>
          </p:cNvPr>
          <p:cNvCxnSpPr>
            <a:cxnSpLocks/>
            <a:stCxn id="375" idx="6"/>
            <a:endCxn id="373" idx="1"/>
          </p:cNvCxnSpPr>
          <p:nvPr/>
        </p:nvCxnSpPr>
        <p:spPr>
          <a:xfrm flipV="1">
            <a:off x="3519738" y="2812235"/>
            <a:ext cx="171760" cy="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Ellipse 378">
            <a:extLst>
              <a:ext uri="{FF2B5EF4-FFF2-40B4-BE49-F238E27FC236}">
                <a16:creationId xmlns:a16="http://schemas.microsoft.com/office/drawing/2014/main" id="{B2AE8F4B-E5AA-4601-B34A-308B834234CB}"/>
              </a:ext>
            </a:extLst>
          </p:cNvPr>
          <p:cNvSpPr/>
          <p:nvPr/>
        </p:nvSpPr>
        <p:spPr>
          <a:xfrm>
            <a:off x="1194556" y="4137834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batt</a:t>
            </a:r>
            <a:endParaRPr lang="de-DE" sz="800" dirty="0"/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7DB2FF5C-D7CC-465C-BC4D-4822FA3B6564}"/>
              </a:ext>
            </a:extLst>
          </p:cNvPr>
          <p:cNvSpPr/>
          <p:nvPr/>
        </p:nvSpPr>
        <p:spPr>
          <a:xfrm>
            <a:off x="466350" y="4134205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Batt_in</a:t>
            </a:r>
            <a:endParaRPr lang="de-DE" sz="800" dirty="0"/>
          </a:p>
        </p:txBody>
      </p:sp>
      <p:cxnSp>
        <p:nvCxnSpPr>
          <p:cNvPr id="381" name="Gerade Verbindung mit Pfeil 380">
            <a:extLst>
              <a:ext uri="{FF2B5EF4-FFF2-40B4-BE49-F238E27FC236}">
                <a16:creationId xmlns:a16="http://schemas.microsoft.com/office/drawing/2014/main" id="{AA994482-D51B-4D9D-878C-2165B0AA7F06}"/>
              </a:ext>
            </a:extLst>
          </p:cNvPr>
          <p:cNvCxnSpPr>
            <a:cxnSpLocks/>
            <a:stCxn id="380" idx="3"/>
            <a:endCxn id="379" idx="2"/>
          </p:cNvCxnSpPr>
          <p:nvPr/>
        </p:nvCxnSpPr>
        <p:spPr>
          <a:xfrm>
            <a:off x="1042350" y="4314205"/>
            <a:ext cx="152206" cy="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Ellipse 381">
            <a:extLst>
              <a:ext uri="{FF2B5EF4-FFF2-40B4-BE49-F238E27FC236}">
                <a16:creationId xmlns:a16="http://schemas.microsoft.com/office/drawing/2014/main" id="{E76D0CB8-BA07-4232-9DDA-BBE419205872}"/>
              </a:ext>
            </a:extLst>
          </p:cNvPr>
          <p:cNvSpPr/>
          <p:nvPr/>
        </p:nvSpPr>
        <p:spPr>
          <a:xfrm>
            <a:off x="801937" y="3634801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cs_to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batt</a:t>
            </a:r>
            <a:endParaRPr lang="de-DE" sz="800" dirty="0"/>
          </a:p>
        </p:txBody>
      </p:sp>
      <p:sp>
        <p:nvSpPr>
          <p:cNvPr id="383" name="Ellipse 382">
            <a:extLst>
              <a:ext uri="{FF2B5EF4-FFF2-40B4-BE49-F238E27FC236}">
                <a16:creationId xmlns:a16="http://schemas.microsoft.com/office/drawing/2014/main" id="{951EC660-C978-4716-92B5-9D33A3822BF1}"/>
              </a:ext>
            </a:extLst>
          </p:cNvPr>
          <p:cNvSpPr/>
          <p:nvPr/>
        </p:nvSpPr>
        <p:spPr>
          <a:xfrm>
            <a:off x="158251" y="3613385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flex_</a:t>
            </a:r>
          </a:p>
          <a:p>
            <a:pPr algn="ctr"/>
            <a:r>
              <a:rPr lang="de-DE" sz="800" dirty="0" err="1"/>
              <a:t>batt</a:t>
            </a:r>
            <a:endParaRPr lang="de-DE" sz="800" dirty="0"/>
          </a:p>
        </p:txBody>
      </p:sp>
      <p:cxnSp>
        <p:nvCxnSpPr>
          <p:cNvPr id="384" name="Gerade Verbindung mit Pfeil 383">
            <a:extLst>
              <a:ext uri="{FF2B5EF4-FFF2-40B4-BE49-F238E27FC236}">
                <a16:creationId xmlns:a16="http://schemas.microsoft.com/office/drawing/2014/main" id="{EB683BFE-89C3-4066-B692-FCB2E6659917}"/>
              </a:ext>
            </a:extLst>
          </p:cNvPr>
          <p:cNvCxnSpPr>
            <a:cxnSpLocks/>
            <a:stCxn id="383" idx="4"/>
            <a:endCxn id="380" idx="0"/>
          </p:cNvCxnSpPr>
          <p:nvPr/>
        </p:nvCxnSpPr>
        <p:spPr>
          <a:xfrm>
            <a:off x="446251" y="3973385"/>
            <a:ext cx="308099" cy="16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Gerade Verbindung mit Pfeil 384">
            <a:extLst>
              <a:ext uri="{FF2B5EF4-FFF2-40B4-BE49-F238E27FC236}">
                <a16:creationId xmlns:a16="http://schemas.microsoft.com/office/drawing/2014/main" id="{F487B34E-B0CD-46F4-927B-6ACC07341207}"/>
              </a:ext>
            </a:extLst>
          </p:cNvPr>
          <p:cNvCxnSpPr>
            <a:cxnSpLocks/>
            <a:stCxn id="382" idx="4"/>
            <a:endCxn id="380" idx="0"/>
          </p:cNvCxnSpPr>
          <p:nvPr/>
        </p:nvCxnSpPr>
        <p:spPr>
          <a:xfrm flipH="1">
            <a:off x="754350" y="3994801"/>
            <a:ext cx="335587" cy="1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 Verbindung mit Pfeil 385">
            <a:extLst>
              <a:ext uri="{FF2B5EF4-FFF2-40B4-BE49-F238E27FC236}">
                <a16:creationId xmlns:a16="http://schemas.microsoft.com/office/drawing/2014/main" id="{1EA478F6-CAD5-40E7-A605-9E7087A73044}"/>
              </a:ext>
            </a:extLst>
          </p:cNvPr>
          <p:cNvCxnSpPr>
            <a:cxnSpLocks/>
            <a:stCxn id="372" idx="6"/>
            <a:endCxn id="97" idx="1"/>
          </p:cNvCxnSpPr>
          <p:nvPr/>
        </p:nvCxnSpPr>
        <p:spPr>
          <a:xfrm>
            <a:off x="4261076" y="3330027"/>
            <a:ext cx="142272" cy="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hteck 388">
            <a:extLst>
              <a:ext uri="{FF2B5EF4-FFF2-40B4-BE49-F238E27FC236}">
                <a16:creationId xmlns:a16="http://schemas.microsoft.com/office/drawing/2014/main" id="{685D8269-262F-4D36-9983-D894395785C5}"/>
              </a:ext>
            </a:extLst>
          </p:cNvPr>
          <p:cNvSpPr/>
          <p:nvPr/>
        </p:nvSpPr>
        <p:spPr>
          <a:xfrm>
            <a:off x="1913361" y="4136390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Batt_out</a:t>
            </a:r>
            <a:endParaRPr lang="de-DE" sz="800" dirty="0"/>
          </a:p>
        </p:txBody>
      </p:sp>
      <p:cxnSp>
        <p:nvCxnSpPr>
          <p:cNvPr id="390" name="Gerade Verbindung mit Pfeil 389">
            <a:extLst>
              <a:ext uri="{FF2B5EF4-FFF2-40B4-BE49-F238E27FC236}">
                <a16:creationId xmlns:a16="http://schemas.microsoft.com/office/drawing/2014/main" id="{512608FA-B08D-44F2-A3D8-2D663F5DAD36}"/>
              </a:ext>
            </a:extLst>
          </p:cNvPr>
          <p:cNvCxnSpPr>
            <a:cxnSpLocks/>
            <a:stCxn id="379" idx="6"/>
            <a:endCxn id="389" idx="1"/>
          </p:cNvCxnSpPr>
          <p:nvPr/>
        </p:nvCxnSpPr>
        <p:spPr>
          <a:xfrm flipV="1">
            <a:off x="1770556" y="4316390"/>
            <a:ext cx="142805" cy="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Gerade Verbindung mit Pfeil 392">
            <a:extLst>
              <a:ext uri="{FF2B5EF4-FFF2-40B4-BE49-F238E27FC236}">
                <a16:creationId xmlns:a16="http://schemas.microsoft.com/office/drawing/2014/main" id="{44A50F8D-1886-49DA-B2B7-966E9FF4C4EC}"/>
              </a:ext>
            </a:extLst>
          </p:cNvPr>
          <p:cNvCxnSpPr>
            <a:cxnSpLocks/>
            <a:stCxn id="389" idx="0"/>
            <a:endCxn id="624" idx="4"/>
          </p:cNvCxnSpPr>
          <p:nvPr/>
        </p:nvCxnSpPr>
        <p:spPr>
          <a:xfrm flipH="1" flipV="1">
            <a:off x="2192801" y="3979511"/>
            <a:ext cx="8560" cy="15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Gerade Verbindung mit Pfeil 396">
            <a:extLst>
              <a:ext uri="{FF2B5EF4-FFF2-40B4-BE49-F238E27FC236}">
                <a16:creationId xmlns:a16="http://schemas.microsoft.com/office/drawing/2014/main" id="{6D3502F8-281D-4E7E-9103-01FA865F2C52}"/>
              </a:ext>
            </a:extLst>
          </p:cNvPr>
          <p:cNvCxnSpPr>
            <a:cxnSpLocks/>
            <a:stCxn id="13" idx="3"/>
            <a:endCxn id="360" idx="2"/>
          </p:cNvCxnSpPr>
          <p:nvPr/>
        </p:nvCxnSpPr>
        <p:spPr>
          <a:xfrm flipV="1">
            <a:off x="2357968" y="1072433"/>
            <a:ext cx="583648" cy="47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>
            <a:extLst>
              <a:ext uri="{FF2B5EF4-FFF2-40B4-BE49-F238E27FC236}">
                <a16:creationId xmlns:a16="http://schemas.microsoft.com/office/drawing/2014/main" id="{5BF3DCE0-DF8F-4998-9A1B-CC16D0D79C48}"/>
              </a:ext>
            </a:extLst>
          </p:cNvPr>
          <p:cNvCxnSpPr>
            <a:cxnSpLocks/>
            <a:stCxn id="13" idx="3"/>
            <a:endCxn id="376" idx="2"/>
          </p:cNvCxnSpPr>
          <p:nvPr/>
        </p:nvCxnSpPr>
        <p:spPr>
          <a:xfrm>
            <a:off x="2357968" y="1544663"/>
            <a:ext cx="585770" cy="86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>
            <a:extLst>
              <a:ext uri="{FF2B5EF4-FFF2-40B4-BE49-F238E27FC236}">
                <a16:creationId xmlns:a16="http://schemas.microsoft.com/office/drawing/2014/main" id="{E893091D-156E-4290-9EA8-3513CED89363}"/>
              </a:ext>
            </a:extLst>
          </p:cNvPr>
          <p:cNvCxnSpPr>
            <a:cxnSpLocks/>
            <a:stCxn id="126" idx="3"/>
            <a:endCxn id="359" idx="2"/>
          </p:cNvCxnSpPr>
          <p:nvPr/>
        </p:nvCxnSpPr>
        <p:spPr>
          <a:xfrm flipV="1">
            <a:off x="2357967" y="1487957"/>
            <a:ext cx="583649" cy="106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Gerade Verbindung mit Pfeil 405">
            <a:extLst>
              <a:ext uri="{FF2B5EF4-FFF2-40B4-BE49-F238E27FC236}">
                <a16:creationId xmlns:a16="http://schemas.microsoft.com/office/drawing/2014/main" id="{2B2EF4F7-94CB-444C-85E0-40979468B010}"/>
              </a:ext>
            </a:extLst>
          </p:cNvPr>
          <p:cNvCxnSpPr>
            <a:cxnSpLocks/>
            <a:stCxn id="126" idx="3"/>
            <a:endCxn id="375" idx="2"/>
          </p:cNvCxnSpPr>
          <p:nvPr/>
        </p:nvCxnSpPr>
        <p:spPr>
          <a:xfrm>
            <a:off x="2357967" y="2552650"/>
            <a:ext cx="585771" cy="26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Ellipse 408">
            <a:extLst>
              <a:ext uri="{FF2B5EF4-FFF2-40B4-BE49-F238E27FC236}">
                <a16:creationId xmlns:a16="http://schemas.microsoft.com/office/drawing/2014/main" id="{A22F3D95-8BC8-464B-A420-6C69959B7288}"/>
              </a:ext>
            </a:extLst>
          </p:cNvPr>
          <p:cNvSpPr/>
          <p:nvPr/>
        </p:nvSpPr>
        <p:spPr>
          <a:xfrm>
            <a:off x="2927510" y="1701119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batt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to_pth_pr</a:t>
            </a:r>
            <a:endParaRPr lang="de-DE" sz="800" dirty="0"/>
          </a:p>
        </p:txBody>
      </p:sp>
      <p:sp>
        <p:nvSpPr>
          <p:cNvPr id="410" name="Ellipse 409">
            <a:extLst>
              <a:ext uri="{FF2B5EF4-FFF2-40B4-BE49-F238E27FC236}">
                <a16:creationId xmlns:a16="http://schemas.microsoft.com/office/drawing/2014/main" id="{356C3918-80CD-48DF-8777-EB286D47DD8B}"/>
              </a:ext>
            </a:extLst>
          </p:cNvPr>
          <p:cNvSpPr/>
          <p:nvPr/>
        </p:nvSpPr>
        <p:spPr>
          <a:xfrm>
            <a:off x="2954450" y="3025905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batt_to_ptg</a:t>
            </a:r>
            <a:endParaRPr lang="de-DE" sz="800" dirty="0"/>
          </a:p>
        </p:txBody>
      </p:sp>
      <p:cxnSp>
        <p:nvCxnSpPr>
          <p:cNvPr id="411" name="Gerade Verbindung mit Pfeil 410">
            <a:extLst>
              <a:ext uri="{FF2B5EF4-FFF2-40B4-BE49-F238E27FC236}">
                <a16:creationId xmlns:a16="http://schemas.microsoft.com/office/drawing/2014/main" id="{BBB36B23-BEAE-4AB2-87BD-AD789FA2C70A}"/>
              </a:ext>
            </a:extLst>
          </p:cNvPr>
          <p:cNvCxnSpPr>
            <a:cxnSpLocks/>
            <a:stCxn id="410" idx="6"/>
            <a:endCxn id="373" idx="1"/>
          </p:cNvCxnSpPr>
          <p:nvPr/>
        </p:nvCxnSpPr>
        <p:spPr>
          <a:xfrm flipV="1">
            <a:off x="3530450" y="2812235"/>
            <a:ext cx="161048" cy="39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mit Pfeil 413">
            <a:extLst>
              <a:ext uri="{FF2B5EF4-FFF2-40B4-BE49-F238E27FC236}">
                <a16:creationId xmlns:a16="http://schemas.microsoft.com/office/drawing/2014/main" id="{F9A0FAE2-657D-4197-B8E8-C4498F68A6CA}"/>
              </a:ext>
            </a:extLst>
          </p:cNvPr>
          <p:cNvCxnSpPr>
            <a:cxnSpLocks/>
            <a:stCxn id="409" idx="6"/>
            <a:endCxn id="356" idx="1"/>
          </p:cNvCxnSpPr>
          <p:nvPr/>
        </p:nvCxnSpPr>
        <p:spPr>
          <a:xfrm flipV="1">
            <a:off x="3503510" y="1487957"/>
            <a:ext cx="187760" cy="39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Gerade Verbindung mit Pfeil 429">
            <a:extLst>
              <a:ext uri="{FF2B5EF4-FFF2-40B4-BE49-F238E27FC236}">
                <a16:creationId xmlns:a16="http://schemas.microsoft.com/office/drawing/2014/main" id="{7C503BB3-C76D-452A-8BB2-3573D4635774}"/>
              </a:ext>
            </a:extLst>
          </p:cNvPr>
          <p:cNvCxnSpPr>
            <a:cxnSpLocks/>
            <a:stCxn id="389" idx="3"/>
            <a:endCxn id="409" idx="2"/>
          </p:cNvCxnSpPr>
          <p:nvPr/>
        </p:nvCxnSpPr>
        <p:spPr>
          <a:xfrm flipV="1">
            <a:off x="2489361" y="1881119"/>
            <a:ext cx="438149" cy="243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 Verbindung mit Pfeil 432">
            <a:extLst>
              <a:ext uri="{FF2B5EF4-FFF2-40B4-BE49-F238E27FC236}">
                <a16:creationId xmlns:a16="http://schemas.microsoft.com/office/drawing/2014/main" id="{1025D532-5055-411A-B621-C22768B2349F}"/>
              </a:ext>
            </a:extLst>
          </p:cNvPr>
          <p:cNvCxnSpPr>
            <a:cxnSpLocks/>
            <a:stCxn id="389" idx="3"/>
            <a:endCxn id="410" idx="2"/>
          </p:cNvCxnSpPr>
          <p:nvPr/>
        </p:nvCxnSpPr>
        <p:spPr>
          <a:xfrm flipV="1">
            <a:off x="2489361" y="3205905"/>
            <a:ext cx="465089" cy="111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Gerade Verbindung mit Pfeil 435">
            <a:extLst>
              <a:ext uri="{FF2B5EF4-FFF2-40B4-BE49-F238E27FC236}">
                <a16:creationId xmlns:a16="http://schemas.microsoft.com/office/drawing/2014/main" id="{79EDC9B7-81C6-4785-AE2E-A3E7C53DE034}"/>
              </a:ext>
            </a:extLst>
          </p:cNvPr>
          <p:cNvCxnSpPr>
            <a:cxnSpLocks/>
            <a:stCxn id="355" idx="6"/>
            <a:endCxn id="31" idx="1"/>
          </p:cNvCxnSpPr>
          <p:nvPr/>
        </p:nvCxnSpPr>
        <p:spPr>
          <a:xfrm>
            <a:off x="4989580" y="1487957"/>
            <a:ext cx="2627695" cy="1817767"/>
          </a:xfrm>
          <a:prstGeom prst="bentConnector3">
            <a:avLst>
              <a:gd name="adj1" fmla="val 645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Gerade Verbindung mit Pfeil 492">
            <a:extLst>
              <a:ext uri="{FF2B5EF4-FFF2-40B4-BE49-F238E27FC236}">
                <a16:creationId xmlns:a16="http://schemas.microsoft.com/office/drawing/2014/main" id="{D8C1A278-AF33-432F-9B01-C49E7D7713D6}"/>
              </a:ext>
            </a:extLst>
          </p:cNvPr>
          <p:cNvCxnSpPr>
            <a:cxnSpLocks/>
            <a:stCxn id="13" idx="0"/>
            <a:endCxn id="383" idx="2"/>
          </p:cNvCxnSpPr>
          <p:nvPr/>
        </p:nvCxnSpPr>
        <p:spPr>
          <a:xfrm rot="16200000" flipH="1" flipV="1">
            <a:off x="-100251" y="1623165"/>
            <a:ext cx="2428722" cy="1911717"/>
          </a:xfrm>
          <a:prstGeom prst="bentConnector4">
            <a:avLst>
              <a:gd name="adj1" fmla="val -15031"/>
              <a:gd name="adj2" fmla="val 106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F20382BA-ED5E-4524-8D2B-8A0DB8CCA7D2}"/>
              </a:ext>
            </a:extLst>
          </p:cNvPr>
          <p:cNvCxnSpPr>
            <a:cxnSpLocks/>
            <a:stCxn id="126" idx="1"/>
            <a:endCxn id="382" idx="6"/>
          </p:cNvCxnSpPr>
          <p:nvPr/>
        </p:nvCxnSpPr>
        <p:spPr>
          <a:xfrm rot="10800000" flipV="1">
            <a:off x="1377937" y="2552649"/>
            <a:ext cx="404030" cy="1262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Ellipse 623">
            <a:extLst>
              <a:ext uri="{FF2B5EF4-FFF2-40B4-BE49-F238E27FC236}">
                <a16:creationId xmlns:a16="http://schemas.microsoft.com/office/drawing/2014/main" id="{5137272A-E266-419D-A2AE-0EED50425A6C}"/>
              </a:ext>
            </a:extLst>
          </p:cNvPr>
          <p:cNvSpPr/>
          <p:nvPr/>
        </p:nvSpPr>
        <p:spPr>
          <a:xfrm>
            <a:off x="1904801" y="3619511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Batt_to_cs</a:t>
            </a:r>
            <a:endParaRPr lang="de-DE" sz="800" dirty="0"/>
          </a:p>
        </p:txBody>
      </p:sp>
      <p:cxnSp>
        <p:nvCxnSpPr>
          <p:cNvPr id="626" name="Gerade Verbindung mit Pfeil 625">
            <a:extLst>
              <a:ext uri="{FF2B5EF4-FFF2-40B4-BE49-F238E27FC236}">
                <a16:creationId xmlns:a16="http://schemas.microsoft.com/office/drawing/2014/main" id="{16DBDA68-8FC6-4904-B238-109A322E3762}"/>
              </a:ext>
            </a:extLst>
          </p:cNvPr>
          <p:cNvCxnSpPr>
            <a:cxnSpLocks/>
            <a:stCxn id="624" idx="6"/>
            <a:endCxn id="126" idx="3"/>
          </p:cNvCxnSpPr>
          <p:nvPr/>
        </p:nvCxnSpPr>
        <p:spPr>
          <a:xfrm flipH="1" flipV="1">
            <a:off x="2357967" y="2552650"/>
            <a:ext cx="122834" cy="1246861"/>
          </a:xfrm>
          <a:prstGeom prst="bentConnector3">
            <a:avLst>
              <a:gd name="adj1" fmla="val -141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Ellipse 651">
            <a:extLst>
              <a:ext uri="{FF2B5EF4-FFF2-40B4-BE49-F238E27FC236}">
                <a16:creationId xmlns:a16="http://schemas.microsoft.com/office/drawing/2014/main" id="{EDC63013-C2B1-4879-B4F0-6EE2A43AA8F7}"/>
              </a:ext>
            </a:extLst>
          </p:cNvPr>
          <p:cNvSpPr/>
          <p:nvPr/>
        </p:nvSpPr>
        <p:spPr>
          <a:xfrm>
            <a:off x="6812615" y="4120424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Chp_pr_ee</a:t>
            </a:r>
            <a:endParaRPr lang="de-DE" sz="800" dirty="0"/>
          </a:p>
        </p:txBody>
      </p:sp>
      <p:sp>
        <p:nvSpPr>
          <p:cNvPr id="653" name="Ellipse 652">
            <a:extLst>
              <a:ext uri="{FF2B5EF4-FFF2-40B4-BE49-F238E27FC236}">
                <a16:creationId xmlns:a16="http://schemas.microsoft.com/office/drawing/2014/main" id="{5B26066F-1D81-49FC-8E9B-9DD0B8A535AC}"/>
              </a:ext>
            </a:extLst>
          </p:cNvPr>
          <p:cNvSpPr/>
          <p:nvPr/>
        </p:nvSpPr>
        <p:spPr>
          <a:xfrm>
            <a:off x="5297671" y="4133159"/>
            <a:ext cx="576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Cs</a:t>
            </a:r>
            <a:r>
              <a:rPr lang="de-DE" sz="800" dirty="0"/>
              <a:t>_</a:t>
            </a:r>
          </a:p>
          <a:p>
            <a:pPr algn="ctr"/>
            <a:r>
              <a:rPr lang="de-DE" sz="800" dirty="0" err="1"/>
              <a:t>other</a:t>
            </a:r>
            <a:endParaRPr lang="de-DE" sz="800" dirty="0"/>
          </a:p>
        </p:txBody>
      </p:sp>
      <p:sp>
        <p:nvSpPr>
          <p:cNvPr id="654" name="Rechteck 653">
            <a:extLst>
              <a:ext uri="{FF2B5EF4-FFF2-40B4-BE49-F238E27FC236}">
                <a16:creationId xmlns:a16="http://schemas.microsoft.com/office/drawing/2014/main" id="{B09B479A-2E20-404D-B8DC-7C3ABCEC65F0}"/>
              </a:ext>
            </a:extLst>
          </p:cNvPr>
          <p:cNvSpPr/>
          <p:nvPr/>
        </p:nvSpPr>
        <p:spPr>
          <a:xfrm>
            <a:off x="6047436" y="4131611"/>
            <a:ext cx="576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/>
              <a:t>Bus_</a:t>
            </a:r>
          </a:p>
          <a:p>
            <a:pPr algn="ctr"/>
            <a:r>
              <a:rPr lang="de-DE" sz="800" dirty="0" err="1"/>
              <a:t>other</a:t>
            </a:r>
            <a:endParaRPr lang="de-DE" sz="800" dirty="0"/>
          </a:p>
        </p:txBody>
      </p:sp>
      <p:cxnSp>
        <p:nvCxnSpPr>
          <p:cNvPr id="655" name="Gerade Verbindung mit Pfeil 654">
            <a:extLst>
              <a:ext uri="{FF2B5EF4-FFF2-40B4-BE49-F238E27FC236}">
                <a16:creationId xmlns:a16="http://schemas.microsoft.com/office/drawing/2014/main" id="{562E327F-FBFF-4F9E-8984-C7B33FFCD86E}"/>
              </a:ext>
            </a:extLst>
          </p:cNvPr>
          <p:cNvCxnSpPr>
            <a:cxnSpLocks/>
            <a:stCxn id="653" idx="6"/>
            <a:endCxn id="654" idx="1"/>
          </p:cNvCxnSpPr>
          <p:nvPr/>
        </p:nvCxnSpPr>
        <p:spPr>
          <a:xfrm flipV="1">
            <a:off x="5873671" y="4311611"/>
            <a:ext cx="173765" cy="1548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Gerade Verbindung mit Pfeil 657">
            <a:extLst>
              <a:ext uri="{FF2B5EF4-FFF2-40B4-BE49-F238E27FC236}">
                <a16:creationId xmlns:a16="http://schemas.microsoft.com/office/drawing/2014/main" id="{EBBA0B8A-32E7-44C8-9615-58BA8227803E}"/>
              </a:ext>
            </a:extLst>
          </p:cNvPr>
          <p:cNvCxnSpPr>
            <a:cxnSpLocks/>
            <a:stCxn id="654" idx="3"/>
            <a:endCxn id="652" idx="2"/>
          </p:cNvCxnSpPr>
          <p:nvPr/>
        </p:nvCxnSpPr>
        <p:spPr>
          <a:xfrm flipV="1">
            <a:off x="6623436" y="4300424"/>
            <a:ext cx="189179" cy="11187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Gerade Verbindung mit Pfeil 660">
            <a:extLst>
              <a:ext uri="{FF2B5EF4-FFF2-40B4-BE49-F238E27FC236}">
                <a16:creationId xmlns:a16="http://schemas.microsoft.com/office/drawing/2014/main" id="{216F5896-D9F6-4425-8A01-A4F481D2E8C8}"/>
              </a:ext>
            </a:extLst>
          </p:cNvPr>
          <p:cNvCxnSpPr>
            <a:cxnSpLocks/>
            <a:stCxn id="652" idx="6"/>
            <a:endCxn id="114" idx="1"/>
          </p:cNvCxnSpPr>
          <p:nvPr/>
        </p:nvCxnSpPr>
        <p:spPr>
          <a:xfrm flipV="1">
            <a:off x="7388615" y="3986524"/>
            <a:ext cx="245507" cy="3139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Gerade Verbindung mit Pfeil 663">
            <a:extLst>
              <a:ext uri="{FF2B5EF4-FFF2-40B4-BE49-F238E27FC236}">
                <a16:creationId xmlns:a16="http://schemas.microsoft.com/office/drawing/2014/main" id="{FF52EDF4-5A83-4E1D-A48D-4E2801EDB5A8}"/>
              </a:ext>
            </a:extLst>
          </p:cNvPr>
          <p:cNvCxnSpPr>
            <a:cxnSpLocks/>
            <a:stCxn id="652" idx="6"/>
            <a:endCxn id="31" idx="1"/>
          </p:cNvCxnSpPr>
          <p:nvPr/>
        </p:nvCxnSpPr>
        <p:spPr>
          <a:xfrm flipV="1">
            <a:off x="7388615" y="3305724"/>
            <a:ext cx="228660" cy="994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Ellipse 772">
            <a:extLst>
              <a:ext uri="{FF2B5EF4-FFF2-40B4-BE49-F238E27FC236}">
                <a16:creationId xmlns:a16="http://schemas.microsoft.com/office/drawing/2014/main" id="{7E045238-006A-4B0C-949D-73EB566F663A}"/>
              </a:ext>
            </a:extLst>
          </p:cNvPr>
          <p:cNvSpPr/>
          <p:nvPr/>
        </p:nvSpPr>
        <p:spPr>
          <a:xfrm>
            <a:off x="7617275" y="2452977"/>
            <a:ext cx="576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/>
              <a:t>storageth_pr</a:t>
            </a:r>
            <a:endParaRPr lang="de-DE" sz="800" dirty="0"/>
          </a:p>
        </p:txBody>
      </p:sp>
      <p:cxnSp>
        <p:nvCxnSpPr>
          <p:cNvPr id="774" name="Gerade Verbindung mit Pfeil 773">
            <a:extLst>
              <a:ext uri="{FF2B5EF4-FFF2-40B4-BE49-F238E27FC236}">
                <a16:creationId xmlns:a16="http://schemas.microsoft.com/office/drawing/2014/main" id="{A940E26E-A3D7-4309-9E4F-1387946C858B}"/>
              </a:ext>
            </a:extLst>
          </p:cNvPr>
          <p:cNvCxnSpPr>
            <a:cxnSpLocks/>
            <a:stCxn id="773" idx="4"/>
            <a:endCxn id="31" idx="0"/>
          </p:cNvCxnSpPr>
          <p:nvPr/>
        </p:nvCxnSpPr>
        <p:spPr>
          <a:xfrm>
            <a:off x="7905275" y="2812977"/>
            <a:ext cx="0" cy="312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Gerade Verbindung mit Pfeil 776">
            <a:extLst>
              <a:ext uri="{FF2B5EF4-FFF2-40B4-BE49-F238E27FC236}">
                <a16:creationId xmlns:a16="http://schemas.microsoft.com/office/drawing/2014/main" id="{6FBCF7EA-C6BF-451B-9F7F-546787AB4A90}"/>
              </a:ext>
            </a:extLst>
          </p:cNvPr>
          <p:cNvCxnSpPr>
            <a:cxnSpLocks/>
            <a:stCxn id="31" idx="0"/>
            <a:endCxn id="773" idx="4"/>
          </p:cNvCxnSpPr>
          <p:nvPr/>
        </p:nvCxnSpPr>
        <p:spPr>
          <a:xfrm flipV="1">
            <a:off x="7905275" y="2812977"/>
            <a:ext cx="0" cy="312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000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n_BETA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16_9" id="{05915DE2-B46B-9541-82C0-8A9948467D3F}" vid="{C334708D-73C1-C242-BB7A-F5B62211766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PowerPoint_Vorlagen_BETA</Template>
  <TotalTime>0</TotalTime>
  <Words>457</Words>
  <Application>Microsoft Office PowerPoint</Application>
  <PresentationFormat>Bildschirmpräsentation (16:9)</PresentationFormat>
  <Paragraphs>206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</vt:lpstr>
      <vt:lpstr>Calibri</vt:lpstr>
      <vt:lpstr>LucidaGrande</vt:lpstr>
      <vt:lpstr>Roboto</vt:lpstr>
      <vt:lpstr>Roboto Light</vt:lpstr>
      <vt:lpstr>Roboto Medium</vt:lpstr>
      <vt:lpstr>Wingdings 3</vt:lpstr>
      <vt:lpstr>PowerPoint_Vorlagen_BETA</vt:lpstr>
      <vt:lpstr>KWUM Modell 2.0</vt:lpstr>
      <vt:lpstr>Modell detailliert (ohne FW Schwedt)</vt:lpstr>
      <vt:lpstr>Modell detailliert (ohne FW Schwedt)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Sehr wichtiges Thema. Toll oder?</dc:title>
  <dc:creator>Pamela García Romero</dc:creator>
  <cp:lastModifiedBy>marcus schluzy</cp:lastModifiedBy>
  <cp:revision>285</cp:revision>
  <cp:lastPrinted>2017-12-10T08:48:30Z</cp:lastPrinted>
  <dcterms:created xsi:type="dcterms:W3CDTF">2018-08-02T13:01:20Z</dcterms:created>
  <dcterms:modified xsi:type="dcterms:W3CDTF">2019-04-10T08:54:38Z</dcterms:modified>
</cp:coreProperties>
</file>