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4000" b="1" i="0" u="none">
                <a:solidFill>
                  <a:srgbClr val="0078D7"/>
                </a:solidFill>
                <a:latin typeface="Segoe UI"/>
              </a:rPr>
              <a:t>AI Prompting Techniques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84048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2300" b="1" i="1" u="none">
                <a:solidFill>
                  <a:srgbClr val="444444"/>
                </a:solidFill>
                <a:latin typeface="Segoe UI Light"/>
              </a:rPr>
              <a:t>Mastering the Art of Communicating with AI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5303520"/>
            <a:ext cx="7315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1400" b="1" i="0" u="none">
                <a:solidFill>
                  <a:srgbClr val="00B0F0"/>
                </a:solidFill>
                <a:latin typeface="Segoe UI"/>
              </a:rPr>
              <a:t>Professional Guide</a:t>
            </a:r>
          </a:p>
        </p:txBody>
      </p:sp>
      <p:sp>
        <p:nvSpPr>
          <p:cNvPr id="7" name="Rectangle 6"/>
          <p:cNvSpPr/>
          <p:nvPr/>
        </p:nvSpPr>
        <p:spPr>
          <a:xfrm>
            <a:off x="3200400" y="6217920"/>
            <a:ext cx="2743200" cy="9144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274320"/>
            <a:ext cx="8229600" cy="8229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3700" b="1" i="0" u="none">
                <a:solidFill>
                  <a:srgbClr val="0078D7"/>
                </a:solidFill>
                <a:latin typeface="Segoe UI"/>
              </a:rPr>
              <a:t>Choose Your Path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371600"/>
            <a:ext cx="4480560" cy="54864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4663440" y="1371600"/>
            <a:ext cx="4480560" cy="54864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182880" y="1828800"/>
            <a:ext cx="4114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2400" b="1" i="0" u="none">
                <a:solidFill>
                  <a:srgbClr val="FFFFFF"/>
                </a:solidFill>
                <a:latin typeface="Segoe UI Light"/>
              </a:rPr>
              <a:t>Poor Prompt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46320" y="1828800"/>
            <a:ext cx="4114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2400" b="1" i="0" u="none">
                <a:solidFill>
                  <a:srgbClr val="FFFFFF"/>
                </a:solidFill>
                <a:latin typeface="Segoe UI Light"/>
              </a:rPr>
              <a:t>Good Prompt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4320" y="2743200"/>
            <a:ext cx="3931920" cy="320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sz="1000" b="1" i="0" u="none">
                <a:solidFill>
                  <a:srgbClr val="FFFFFF"/>
                </a:solidFill>
                <a:latin typeface="Segoe UI"/>
              </a:rPr>
              <a:t>"Tell me about dogs." Problems: • Too vague • No specific</a:t>
            </a:r>
          </a:p>
          <a:p>
            <a:pPr algn="l">
              <a:lnSpc>
                <a:spcPct val="120000"/>
              </a:lnSpc>
            </a:pPr>
            <a:r>
              <a:rPr sz="1000" b="1" i="0" u="none">
                <a:solidFill>
                  <a:srgbClr val="FFFFFF"/>
                </a:solidFill>
                <a:latin typeface="Segoe UI"/>
              </a:rPr>
              <a:t>focus • Unclear purpose • No format guidance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937760" y="2743200"/>
            <a:ext cx="3931920" cy="320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sz="1000" b="1" i="0" u="none">
                <a:solidFill>
                  <a:srgbClr val="FFFFFF"/>
                </a:solidFill>
                <a:latin typeface="Segoe UI"/>
              </a:rPr>
              <a:t>"Write a 200-word summary about Golden Retrievers,</a:t>
            </a:r>
          </a:p>
          <a:p>
            <a:pPr algn="l">
              <a:lnSpc>
                <a:spcPct val="130000"/>
              </a:lnSpc>
            </a:pPr>
            <a:r>
              <a:rPr sz="1000" b="1" i="0" u="none">
                <a:solidFill>
                  <a:srgbClr val="FFFFFF"/>
                </a:solidFill>
                <a:latin typeface="Segoe UI"/>
              </a:rPr>
              <a:t>focusing on temperament and care requirements for</a:t>
            </a:r>
          </a:p>
          <a:p>
            <a:pPr algn="l">
              <a:lnSpc>
                <a:spcPct val="130000"/>
              </a:lnSpc>
            </a:pPr>
            <a:r>
              <a:rPr sz="1000" b="1" i="0" u="none">
                <a:solidFill>
                  <a:srgbClr val="FFFFFF"/>
                </a:solidFill>
                <a:latin typeface="Segoe UI"/>
              </a:rPr>
              <a:t>first-time owners." Strengths: • Specific topic • Clear</a:t>
            </a:r>
          </a:p>
          <a:p>
            <a:pPr algn="l">
              <a:lnSpc>
                <a:spcPct val="130000"/>
              </a:lnSpc>
            </a:pPr>
            <a:r>
              <a:rPr sz="1000" b="1" i="0" u="none">
                <a:solidFill>
                  <a:srgbClr val="FFFFFF"/>
                </a:solidFill>
                <a:latin typeface="Segoe UI"/>
              </a:rPr>
              <a:t>length • Defined focus • Target audience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26280" y="1371600"/>
            <a:ext cx="91440" cy="548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3300" b="1" i="0" u="none">
                <a:solidFill>
                  <a:srgbClr val="0078D7"/>
                </a:solidFill>
                <a:latin typeface="Segoe UI"/>
              </a:rPr>
              <a:t>Best Practices</a:t>
            </a:r>
          </a:p>
        </p:txBody>
      </p:sp>
      <p:sp>
        <p:nvSpPr>
          <p:cNvPr id="5" name="Parallelogram 4"/>
          <p:cNvSpPr/>
          <p:nvPr/>
        </p:nvSpPr>
        <p:spPr>
          <a:xfrm>
            <a:off x="457200" y="1645920"/>
            <a:ext cx="1828800" cy="1371600"/>
          </a:xfrm>
          <a:prstGeom prst="parallelogram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548640" y="914400"/>
            <a:ext cx="73152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3300" b="1" i="0" u="none">
                <a:solidFill>
                  <a:srgbClr val="FFFFFF"/>
                </a:solidFill>
                <a:latin typeface="Segoe UI"/>
              </a:rPr>
              <a:t>01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1645920"/>
            <a:ext cx="1828800" cy="13716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sz="1000" b="1" i="0" u="none">
                <a:solidFill>
                  <a:srgbClr val="FFFFFF"/>
                </a:solidFill>
                <a:latin typeface="Segoe UI"/>
              </a:rPr>
              <a:t>Data Collection &amp; Analysis</a:t>
            </a:r>
          </a:p>
        </p:txBody>
      </p:sp>
      <p:sp>
        <p:nvSpPr>
          <p:cNvPr id="8" name="Can 7"/>
          <p:cNvSpPr/>
          <p:nvPr/>
        </p:nvSpPr>
        <p:spPr>
          <a:xfrm>
            <a:off x="2468880" y="2194560"/>
            <a:ext cx="914400" cy="365760"/>
          </a:xfrm>
          <a:prstGeom prst="can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Parallelogram 8"/>
          <p:cNvSpPr/>
          <p:nvPr/>
        </p:nvSpPr>
        <p:spPr>
          <a:xfrm>
            <a:off x="3657600" y="1645920"/>
            <a:ext cx="1828800" cy="1371600"/>
          </a:xfrm>
          <a:prstGeom prst="parallelogram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3749039" y="914400"/>
            <a:ext cx="73152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3300" b="1" i="0" u="none">
                <a:solidFill>
                  <a:srgbClr val="FFFFFF"/>
                </a:solidFill>
                <a:latin typeface="Segoe UI"/>
              </a:rPr>
              <a:t>02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657600" y="1645920"/>
            <a:ext cx="1828800" cy="13716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sz="1000" b="1" i="0" u="none">
                <a:solidFill>
                  <a:srgbClr val="FFFFFF"/>
                </a:solidFill>
                <a:latin typeface="Segoe UI"/>
              </a:rPr>
              <a:t>AI-Powered Processing &amp;</a:t>
            </a:r>
          </a:p>
          <a:p>
            <a:pPr algn="ctr">
              <a:lnSpc>
                <a:spcPct val="120000"/>
              </a:lnSpc>
            </a:pPr>
            <a:r>
              <a:rPr sz="1000" b="1" i="0" u="none">
                <a:solidFill>
                  <a:srgbClr val="FFFFFF"/>
                </a:solidFill>
                <a:latin typeface="Segoe UI"/>
              </a:rPr>
              <a:t>Optimization</a:t>
            </a:r>
          </a:p>
        </p:txBody>
      </p:sp>
      <p:sp>
        <p:nvSpPr>
          <p:cNvPr id="12" name="Can 11"/>
          <p:cNvSpPr/>
          <p:nvPr/>
        </p:nvSpPr>
        <p:spPr>
          <a:xfrm>
            <a:off x="5669280" y="2194560"/>
            <a:ext cx="914400" cy="365760"/>
          </a:xfrm>
          <a:prstGeom prst="can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Parallelogram 12"/>
          <p:cNvSpPr/>
          <p:nvPr/>
        </p:nvSpPr>
        <p:spPr>
          <a:xfrm>
            <a:off x="6858000" y="1645920"/>
            <a:ext cx="1828800" cy="1371600"/>
          </a:xfrm>
          <a:prstGeom prst="parallelogram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6949440" y="914400"/>
            <a:ext cx="73152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3300" b="1" i="0" u="none">
                <a:solidFill>
                  <a:srgbClr val="FFFFFF"/>
                </a:solidFill>
                <a:latin typeface="Segoe UI"/>
              </a:rPr>
              <a:t>03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58000" y="1645920"/>
            <a:ext cx="1828800" cy="13716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sz="1000" b="1" i="0" u="none">
                <a:solidFill>
                  <a:srgbClr val="FFFFFF"/>
                </a:solidFill>
                <a:latin typeface="Segoe UI"/>
              </a:rPr>
              <a:t>Intelligent Delivery &amp;</a:t>
            </a:r>
          </a:p>
          <a:p>
            <a:pPr algn="ctr">
              <a:lnSpc>
                <a:spcPct val="120000"/>
              </a:lnSpc>
            </a:pPr>
            <a:r>
              <a:rPr sz="1000" b="1" i="0" u="none">
                <a:solidFill>
                  <a:srgbClr val="FFFFFF"/>
                </a:solidFill>
                <a:latin typeface="Segoe UI"/>
              </a:rPr>
              <a:t>Results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14400" y="3657600"/>
            <a:ext cx="73152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🎯 Complete automation reduces processing time by 85% ⚡ Real-time optimization delivers instant insights 🔄</a:t>
            </a:r>
          </a:p>
          <a:p>
            <a:pPr algn="ctr">
              <a:lnSpc>
                <a:spcPct val="13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Continuous learning improves accuracy over time 📊 Comprehensive analytics provide actionable intelligence 🚀</a:t>
            </a:r>
          </a:p>
          <a:p>
            <a:pPr algn="ctr">
              <a:lnSpc>
                <a:spcPct val="13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Scalable architecture grows with your business needs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365760"/>
            <a:ext cx="8229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sz="4100" b="1" i="0" u="sng">
                <a:solidFill>
                  <a:srgbClr val="0078D7"/>
                </a:solidFill>
                <a:latin typeface="Segoe UI"/>
              </a:rPr>
              <a:t>Common Pitfalls to Avoid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188720"/>
            <a:ext cx="2743200" cy="73152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457200" y="1645920"/>
            <a:ext cx="3931920" cy="4389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Being Too Vague • Results in generic responses</a:t>
            </a:r>
          </a:p>
          <a:p>
            <a:pPr algn="l">
              <a:lnSpc>
                <a:spcPct val="13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Overcomplicating • Too many instructions confuse AI</a:t>
            </a:r>
          </a:p>
          <a:p>
            <a:pPr algn="l">
              <a:lnSpc>
                <a:spcPct val="13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Assuming Knowledge • Don't assume AI knows your context</a:t>
            </a:r>
          </a:p>
          <a:p>
            <a:pPr algn="l">
              <a:lnSpc>
                <a:spcPct val="13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Ignoring Iteration • First prompt rarely perfect Not Testing</a:t>
            </a:r>
          </a:p>
          <a:p>
            <a:pPr algn="l">
              <a:lnSpc>
                <a:spcPct val="13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• Try variations to find what works</a:t>
            </a:r>
          </a:p>
        </p:txBody>
      </p:sp>
      <p:sp>
        <p:nvSpPr>
          <p:cNvPr id="7" name="Rectangle 6"/>
          <p:cNvSpPr/>
          <p:nvPr/>
        </p:nvSpPr>
        <p:spPr>
          <a:xfrm>
            <a:off x="4754880" y="1463040"/>
            <a:ext cx="3931920" cy="3657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High-Impact Visual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0" y="1280160"/>
            <a:ext cx="4297680" cy="4023360"/>
          </a:xfrm>
          <a:prstGeom prst="rect">
            <a:avLst/>
          </a:prstGeom>
          <a:solid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4572000" y="1280160"/>
            <a:ext cx="4297680" cy="40233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Shape: rectangle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28800" y="5486400"/>
            <a:ext cx="5486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1400" b="1" i="1" u="none">
                <a:solidFill>
                  <a:srgbClr val="FFC000"/>
                </a:solidFill>
                <a:latin typeface="Segoe UI Semibold"/>
              </a:rPr>
              <a:t>Ready to Transform? Let's Begin!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3300" b="1" i="0" u="none">
                <a:solidFill>
                  <a:srgbClr val="0078D7"/>
                </a:solidFill>
                <a:latin typeface="Segoe UI"/>
              </a:rPr>
              <a:t>Practical Applications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256032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1200" b="1" i="0" u="none">
                <a:solidFill>
                  <a:srgbClr val="444444"/>
                </a:solidFill>
                <a:latin typeface="Segoe UI"/>
              </a:rPr>
              <a:t>Section 1: • Point A • Point B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3383280"/>
            <a:ext cx="2560320" cy="25603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Image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91840" y="1371600"/>
            <a:ext cx="256032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1200" b="1" i="0" u="none">
                <a:solidFill>
                  <a:srgbClr val="444444"/>
                </a:solidFill>
                <a:latin typeface="Segoe UI"/>
              </a:rPr>
              <a:t>Section 2: • Point C • Point D</a:t>
            </a:r>
          </a:p>
        </p:txBody>
      </p:sp>
      <p:sp>
        <p:nvSpPr>
          <p:cNvPr id="8" name="Rectangle 7"/>
          <p:cNvSpPr/>
          <p:nvPr/>
        </p:nvSpPr>
        <p:spPr>
          <a:xfrm>
            <a:off x="3291840" y="3383280"/>
            <a:ext cx="2560320" cy="25603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Image 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26480" y="1371600"/>
            <a:ext cx="256032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1200" b="1" i="0" u="none">
                <a:solidFill>
                  <a:srgbClr val="444444"/>
                </a:solidFill>
                <a:latin typeface="Segoe UI"/>
              </a:rPr>
              <a:t>Section 3: • Point E • Point F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26480" y="3383280"/>
            <a:ext cx="2560320" cy="25603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Image 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tmph5xx6g4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1828800"/>
            <a:ext cx="73152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4400" b="1" i="0" u="none">
                <a:solidFill>
                  <a:srgbClr val="0078D7"/>
                </a:solidFill>
                <a:latin typeface="Segoe UI"/>
              </a:rPr>
              <a:t>Thank You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347472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2400" b="1" i="1" u="none">
                <a:solidFill>
                  <a:srgbClr val="444444"/>
                </a:solidFill>
                <a:latin typeface="Segoe UI Light"/>
              </a:rPr>
              <a:t>Questions &amp; Discussion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0" y="5029200"/>
            <a:ext cx="54864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1600" b="1" i="0" u="none">
                <a:solidFill>
                  <a:srgbClr val="444444"/>
                </a:solidFill>
                <a:latin typeface="Segoe UI"/>
              </a:rPr>
              <a:t>Master prompting to unlock AI's full potential!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Rectangle 3"/>
          <p:cNvSpPr/>
          <p:nvPr/>
        </p:nvSpPr>
        <p:spPr>
          <a:xfrm>
            <a:off x="0" y="0"/>
            <a:ext cx="3657600" cy="6858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57200" y="1828800"/>
            <a:ext cx="27432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4400" b="1" i="0" u="none">
                <a:solidFill>
                  <a:srgbClr val="FFFFFF"/>
                </a:solidFill>
                <a:latin typeface="Segoe UI"/>
              </a:rPr>
              <a:t>01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2286000"/>
            <a:ext cx="4572000" cy="228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sz="4400" b="1" i="0" u="none">
                <a:solidFill>
                  <a:srgbClr val="0078D7"/>
                </a:solidFill>
                <a:latin typeface="Segoe UI"/>
              </a:rPr>
              <a:t>Chapter Title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14800" y="4572000"/>
            <a:ext cx="4572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sz="1300" b="1" i="0" u="none">
                <a:solidFill>
                  <a:srgbClr val="444444"/>
                </a:solidFill>
                <a:latin typeface="Segoe UI"/>
              </a:rPr>
              <a:t>Brief description of what this chapter covers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3300" b="1" i="0" u="none">
                <a:solidFill>
                  <a:srgbClr val="0078D7"/>
                </a:solidFill>
                <a:latin typeface="Segoe UI"/>
              </a:rPr>
              <a:t>Core Principles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3886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Column 1: • Point A • Point B • Point C • Supporting details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00600" y="1371600"/>
            <a:ext cx="3886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Column 2: • Point D • Point E • Point F • Additional details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365760"/>
            <a:ext cx="8229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sz="3600" b="1" i="0" u="sng">
                <a:solidFill>
                  <a:srgbClr val="0078D7"/>
                </a:solidFill>
                <a:latin typeface="Segoe UI"/>
              </a:rPr>
              <a:t>Essential Prompting Techniques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188720"/>
            <a:ext cx="2743200" cy="73152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457200" y="1645920"/>
            <a:ext cx="3931920" cy="4389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4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Zero-Shot Prompting • Direct questions without examples •</a:t>
            </a:r>
          </a:p>
          <a:p>
            <a:pPr algn="l">
              <a:lnSpc>
                <a:spcPct val="14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Best for simple tasks Few-Shot Prompting • Provide 2-3</a:t>
            </a:r>
          </a:p>
          <a:p>
            <a:pPr algn="l">
              <a:lnSpc>
                <a:spcPct val="14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examples • Helps AI understand patterns Chain-of-Thought</a:t>
            </a:r>
          </a:p>
          <a:p>
            <a:pPr algn="l">
              <a:lnSpc>
                <a:spcPct val="14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(CoT) • Step-by-step reasoning • Improves complex</a:t>
            </a:r>
          </a:p>
          <a:p>
            <a:pPr algn="l">
              <a:lnSpc>
                <a:spcPct val="14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problem solving Role-Based Prompting • Assign specific</a:t>
            </a:r>
          </a:p>
          <a:p>
            <a:pPr algn="l">
              <a:lnSpc>
                <a:spcPct val="14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persona • Enhances response quality</a:t>
            </a:r>
          </a:p>
        </p:txBody>
      </p:sp>
      <p:sp>
        <p:nvSpPr>
          <p:cNvPr id="7" name="Rectangle 6"/>
          <p:cNvSpPr/>
          <p:nvPr/>
        </p:nvSpPr>
        <p:spPr>
          <a:xfrm>
            <a:off x="4754880" y="1463040"/>
            <a:ext cx="3931920" cy="3657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High-Impact Visual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0" y="1280160"/>
            <a:ext cx="4297680" cy="4023360"/>
          </a:xfrm>
          <a:prstGeom prst="rect">
            <a:avLst/>
          </a:prstGeom>
          <a:solid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4572000" y="1280160"/>
            <a:ext cx="4297680" cy="40233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Shape: rectangle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28800" y="5486400"/>
            <a:ext cx="5486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1400" b="1" i="1" u="none">
                <a:solidFill>
                  <a:srgbClr val="FFC000"/>
                </a:solidFill>
                <a:latin typeface="Segoe UI Semibold"/>
              </a:rPr>
              <a:t>Ready to Transform? Let's Begin!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365760"/>
            <a:ext cx="8229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sz="4100" b="1" i="0" u="sng">
                <a:solidFill>
                  <a:srgbClr val="0078D7"/>
                </a:solidFill>
                <a:latin typeface="Segoe UI"/>
              </a:rPr>
              <a:t>Advanced Techniques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188720"/>
            <a:ext cx="2743200" cy="73152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457200" y="1645920"/>
            <a:ext cx="3931920" cy="4389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Tree of Thoughts • Explore multiple reasoning paths •</a:t>
            </a:r>
          </a:p>
          <a:p>
            <a:pPr algn="l">
              <a:lnSpc>
                <a:spcPct val="13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Evaluate and select best approach Self-Consistency •</a:t>
            </a:r>
          </a:p>
          <a:p>
            <a:pPr algn="l">
              <a:lnSpc>
                <a:spcPct val="13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Generate multiple responses • Choose most consistent</a:t>
            </a:r>
          </a:p>
          <a:p>
            <a:pPr algn="l">
              <a:lnSpc>
                <a:spcPct val="13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answer Prompt Chaining • Break task into sequential steps •</a:t>
            </a:r>
          </a:p>
          <a:p>
            <a:pPr algn="l">
              <a:lnSpc>
                <a:spcPct val="130000"/>
              </a:lnSpc>
            </a:pPr>
            <a:r>
              <a:rPr sz="1000" b="1" i="0" u="none">
                <a:solidFill>
                  <a:srgbClr val="444444"/>
                </a:solidFill>
                <a:latin typeface="Segoe UI"/>
              </a:rPr>
              <a:t>Use output of one as input for next</a:t>
            </a:r>
          </a:p>
        </p:txBody>
      </p:sp>
      <p:sp>
        <p:nvSpPr>
          <p:cNvPr id="7" name="Rectangle 6"/>
          <p:cNvSpPr/>
          <p:nvPr/>
        </p:nvSpPr>
        <p:spPr>
          <a:xfrm>
            <a:off x="4754880" y="1463040"/>
            <a:ext cx="3931920" cy="3657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High-Impact Visual</a:t>
            </a:r>
          </a:p>
        </p:txBody>
      </p:sp>
      <p:sp>
        <p:nvSpPr>
          <p:cNvPr id="8" name="Rectangle 7"/>
          <p:cNvSpPr/>
          <p:nvPr/>
        </p:nvSpPr>
        <p:spPr>
          <a:xfrm>
            <a:off x="4572000" y="1280160"/>
            <a:ext cx="4297680" cy="4023360"/>
          </a:xfrm>
          <a:prstGeom prst="rect">
            <a:avLst/>
          </a:prstGeom>
          <a:solid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4572000" y="1280160"/>
            <a:ext cx="4297680" cy="40233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Shape: rectangle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28800" y="5486400"/>
            <a:ext cx="5486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sz="1400" b="1" i="1" u="none">
                <a:solidFill>
                  <a:srgbClr val="FFC000"/>
                </a:solidFill>
                <a:latin typeface="Segoe UI Semibold"/>
              </a:rPr>
              <a:t>Ready to Transform? Let's Begin!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