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slideMasters/slideMaster11.xml" ContentType="application/vnd.openxmlformats-officedocument.presentationml.slideMaster+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notesMasterIdLst>
    <p:notesMasterId r:id="rId13"/>
  </p:notesMasterIdLst>
  <p:sldSz cx="9144000" cy="5143500"/>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1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Slide-1-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Slide-11-image-1.png"/><Relationship Id="rId2" Type="http://schemas.openxmlformats.org/officeDocument/2006/relationships/slideLayout" Target="../slideLayouts/slideLayout1.xml"/><Relationship Id="rId3"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206401" y="1859012"/>
            <a:ext cx="8731198" cy="819150"/>
          </a:xfrm>
          <a:prstGeom prst="rect">
            <a:avLst/>
          </a:prstGeom>
          <a:noFill/>
          <a:ln/>
        </p:spPr>
        <p:txBody>
          <a:bodyPr wrap="square" lIns="0" tIns="0" rIns="0" bIns="0" rtlCol="0" anchor="t"/>
          <a:lstStyle/>
          <a:p>
            <a:pPr algn="ctr" indent="0" marL="0">
              <a:spcAft>
                <a:spcPts val="2000"/>
              </a:spcAft>
              <a:buNone/>
            </a:pPr>
            <a:r>
              <a:rPr lang="en-US" sz="5600" b="1" dirty="0">
                <a:solidFill>
                  <a:srgbClr val="FFFFFF"/>
                </a:solidFill>
                <a:latin typeface="Arial" pitchFamily="34" charset="0"/>
                <a:ea typeface="Arial" pitchFamily="34" charset="-122"/>
                <a:cs typeface="Arial" pitchFamily="34" charset="-120"/>
              </a:rPr>
              <a:t>AI Prompting Techniques</a:t>
            </a:r>
            <a:endParaRPr lang="en-US" sz="5600" dirty="0"/>
          </a:p>
        </p:txBody>
      </p:sp>
      <p:sp>
        <p:nvSpPr>
          <p:cNvPr id="3" name="Text 1"/>
          <p:cNvSpPr/>
          <p:nvPr/>
        </p:nvSpPr>
        <p:spPr>
          <a:xfrm>
            <a:off x="206401" y="2932063"/>
            <a:ext cx="8731198" cy="352425"/>
          </a:xfrm>
          <a:prstGeom prst="rect">
            <a:avLst/>
          </a:prstGeom>
          <a:noFill/>
          <a:ln/>
        </p:spPr>
        <p:txBody>
          <a:bodyPr wrap="square" lIns="0" tIns="0" rIns="0" bIns="0" rtlCol="0" anchor="t"/>
          <a:lstStyle/>
          <a:p>
            <a:pPr algn="ctr" indent="0" marL="0">
              <a:buNone/>
            </a:pPr>
            <a:r>
              <a:rPr lang="en-US" sz="2400" dirty="0">
                <a:solidFill>
                  <a:srgbClr val="FFFFFF"/>
                </a:solidFill>
                <a:latin typeface="Arial" pitchFamily="34" charset="0"/>
                <a:ea typeface="Arial" pitchFamily="34" charset="-122"/>
                <a:cs typeface="Arial" pitchFamily="34" charset="-120"/>
              </a:rPr>
              <a:t>Mastering the Art of Effective Communication with AI</a:t>
            </a:r>
            <a:endParaRPr lang="en-US"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bg>
      <p:bgPr>
        <a:solidFill>
          <a:srgbClr val="F8F9FA"/>
        </a:solidFill>
      </p:bgPr>
    </p:bg>
    <p:spTree>
      <p:nvGrpSpPr>
        <p:cNvPr id="1" name=""/>
        <p:cNvGrpSpPr/>
        <p:nvPr/>
      </p:nvGrpSpPr>
      <p:grpSpPr>
        <a:xfrm>
          <a:off x="0" y="0"/>
          <a:ext cx="0" cy="0"/>
          <a:chOff x="0" y="0"/>
          <a:chExt cx="0" cy="0"/>
        </a:xfrm>
      </p:grpSpPr>
      <p:sp>
        <p:nvSpPr>
          <p:cNvPr id="2" name="Shape 0"/>
          <p:cNvSpPr/>
          <p:nvPr/>
        </p:nvSpPr>
        <p:spPr>
          <a:xfrm>
            <a:off x="555575" y="444401"/>
            <a:ext cx="0" cy="523875"/>
          </a:xfrm>
          <a:prstGeom prst="line">
            <a:avLst/>
          </a:prstGeom>
          <a:noFill/>
          <a:ln w="95250">
            <a:solidFill>
              <a:srgbClr val="667EEA"/>
            </a:solidFill>
            <a:prstDash val="solid"/>
          </a:ln>
        </p:spPr>
      </p:sp>
      <p:sp>
        <p:nvSpPr>
          <p:cNvPr id="3" name="Text 1"/>
          <p:cNvSpPr/>
          <p:nvPr/>
        </p:nvSpPr>
        <p:spPr>
          <a:xfrm>
            <a:off x="857101" y="444401"/>
            <a:ext cx="7934527" cy="523875"/>
          </a:xfrm>
          <a:prstGeom prst="rect">
            <a:avLst/>
          </a:prstGeom>
          <a:noFill/>
          <a:ln/>
        </p:spPr>
        <p:txBody>
          <a:bodyPr wrap="square" lIns="0" tIns="0" rIns="0" bIns="0" rtlCol="0" anchor="t"/>
          <a:lstStyle/>
          <a:p>
            <a:pPr algn="l" indent="0" marL="0">
              <a:buNone/>
            </a:pPr>
            <a:r>
              <a:rPr lang="en-US" sz="3600" b="1" dirty="0">
                <a:solidFill>
                  <a:srgbClr val="2D3748"/>
                </a:solidFill>
                <a:latin typeface="Arial" pitchFamily="34" charset="0"/>
                <a:ea typeface="Arial" pitchFamily="34" charset="-122"/>
                <a:cs typeface="Arial" pitchFamily="34" charset="-120"/>
              </a:rPr>
              <a:t>Common Pitfalls to Avoid</a:t>
            </a:r>
            <a:endParaRPr lang="en-US" sz="3600" dirty="0"/>
          </a:p>
        </p:txBody>
      </p:sp>
      <p:sp>
        <p:nvSpPr>
          <p:cNvPr id="4" name="Text 2"/>
          <p:cNvSpPr/>
          <p:nvPr/>
        </p:nvSpPr>
        <p:spPr>
          <a:xfrm>
            <a:off x="507950" y="1285726"/>
            <a:ext cx="8128099" cy="3520380"/>
          </a:xfrm>
          <a:prstGeom prst="roundRect">
            <a:avLst>
              <a:gd name="adj" fmla="val 2886"/>
            </a:avLst>
          </a:prstGeom>
          <a:solidFill>
            <a:srgbClr val="FFFFFF"/>
          </a:solidFill>
          <a:ln/>
          <a:effectLst>
            <a:outerShdw sx="100000" sy="100000" kx="0" ky="0" algn="bl" rotWithShape="0" blurRad="114300" dist="26941" dir="2700000">
              <a:srgbClr val="000000">
                <a:alpha val="10000"/>
              </a:srgbClr>
            </a:outerShdw>
          </a:effectLst>
        </p:spPr>
        <p:txBody>
          <a:bodyPr wrap="square" rtlCol="0" anchor="ctr"/>
          <a:lstStyle/>
          <a:p>
            <a:pPr indent="0" marL="0">
              <a:buNone/>
            </a:pPr>
            <a:endParaRPr lang="en-US" dirty="0"/>
          </a:p>
        </p:txBody>
      </p:sp>
      <p:sp>
        <p:nvSpPr>
          <p:cNvPr id="5" name="Text 3"/>
          <p:cNvSpPr/>
          <p:nvPr/>
        </p:nvSpPr>
        <p:spPr>
          <a:xfrm>
            <a:off x="825401" y="1603177"/>
            <a:ext cx="7643062" cy="295275"/>
          </a:xfrm>
          <a:prstGeom prst="rect">
            <a:avLst/>
          </a:prstGeom>
          <a:noFill/>
          <a:ln/>
        </p:spPr>
        <p:txBody>
          <a:bodyPr wrap="square" lIns="0" tIns="0" rIns="0" bIns="0" rtlCol="0" anchor="t"/>
          <a:lstStyle/>
          <a:p>
            <a:pPr algn="l" indent="0" marL="0">
              <a:spcAft>
                <a:spcPts val="1200"/>
              </a:spcAft>
              <a:buNone/>
            </a:pPr>
            <a:r>
              <a:rPr lang="en-US" sz="2000" b="1" dirty="0">
                <a:solidFill>
                  <a:srgbClr val="667EEA"/>
                </a:solidFill>
                <a:latin typeface="Arial" pitchFamily="34" charset="0"/>
                <a:ea typeface="Arial" pitchFamily="34" charset="-122"/>
                <a:cs typeface="Arial" pitchFamily="34" charset="-120"/>
              </a:rPr>
              <a:t>What Not to Do</a:t>
            </a:r>
            <a:endParaRPr lang="en-US" sz="2000" dirty="0"/>
          </a:p>
        </p:txBody>
      </p:sp>
      <p:sp>
        <p:nvSpPr>
          <p:cNvPr id="6" name="Text 4"/>
          <p:cNvSpPr/>
          <p:nvPr/>
        </p:nvSpPr>
        <p:spPr>
          <a:xfrm>
            <a:off x="825401" y="2050852"/>
            <a:ext cx="7493198" cy="2336304"/>
          </a:xfrm>
          <a:prstGeom prst="rect">
            <a:avLst/>
          </a:prstGeom>
          <a:noFill/>
          <a:ln/>
        </p:spPr>
        <p:txBody>
          <a:bodyPr wrap="square" lIns="158750" tIns="0" rIns="0" bIns="0" rtlCol="0" anchor="t"/>
          <a:lstStyle/>
          <a:p>
            <a:pPr algn="l" marL="158750" indent="-158750">
              <a:lnSpc>
                <a:spcPts val="2400"/>
              </a:lnSpc>
              <a:spcAft>
                <a:spcPts val="800"/>
              </a:spcAft>
              <a:buSzPct val="100000"/>
              <a:buChar char="•"/>
            </a:pPr>
            <a:r>
              <a:rPr lang="en-US" sz="1500" dirty="0">
                <a:solidFill>
                  <a:srgbClr val="4A5568"/>
                </a:solidFill>
                <a:latin typeface="Arial" pitchFamily="34" charset="0"/>
                <a:ea typeface="Arial" pitchFamily="34" charset="-122"/>
                <a:cs typeface="Arial" pitchFamily="34" charset="-120"/>
              </a:rPr>
              <a:t>Being too vague or ambiguous</a:t>
            </a:r>
            <a:endParaRPr lang="en-US" sz="1500" dirty="0"/>
          </a:p>
          <a:p>
            <a:pPr algn="l" marL="158750" indent="-158750">
              <a:lnSpc>
                <a:spcPts val="2400"/>
              </a:lnSpc>
              <a:spcAft>
                <a:spcPts val="800"/>
              </a:spcAft>
              <a:buSzPct val="100000"/>
              <a:buChar char="•"/>
            </a:pPr>
            <a:r>
              <a:rPr lang="en-US" sz="1500" dirty="0">
                <a:solidFill>
                  <a:srgbClr val="4A5568"/>
                </a:solidFill>
                <a:latin typeface="Arial" pitchFamily="34" charset="0"/>
                <a:ea typeface="Arial" pitchFamily="34" charset="-122"/>
                <a:cs typeface="Arial" pitchFamily="34" charset="-120"/>
              </a:rPr>
              <a:t>Overloading with too many instructions at once</a:t>
            </a:r>
            <a:endParaRPr lang="en-US" sz="1500" dirty="0"/>
          </a:p>
          <a:p>
            <a:pPr algn="l" marL="158750" indent="-158750">
              <a:lnSpc>
                <a:spcPts val="2400"/>
              </a:lnSpc>
              <a:spcAft>
                <a:spcPts val="800"/>
              </a:spcAft>
              <a:buSzPct val="100000"/>
              <a:buChar char="•"/>
            </a:pPr>
            <a:r>
              <a:rPr lang="en-US" sz="1500" dirty="0">
                <a:solidFill>
                  <a:srgbClr val="4A5568"/>
                </a:solidFill>
                <a:latin typeface="Arial" pitchFamily="34" charset="0"/>
                <a:ea typeface="Arial" pitchFamily="34" charset="-122"/>
                <a:cs typeface="Arial" pitchFamily="34" charset="-120"/>
              </a:rPr>
              <a:t>Assuming the AI has context it doesn't have</a:t>
            </a:r>
            <a:endParaRPr lang="en-US" sz="1500" dirty="0"/>
          </a:p>
          <a:p>
            <a:pPr algn="l" marL="158750" indent="-158750">
              <a:lnSpc>
                <a:spcPts val="2400"/>
              </a:lnSpc>
              <a:spcAft>
                <a:spcPts val="800"/>
              </a:spcAft>
              <a:buSzPct val="100000"/>
              <a:buChar char="•"/>
            </a:pPr>
            <a:r>
              <a:rPr lang="en-US" sz="1500" dirty="0">
                <a:solidFill>
                  <a:srgbClr val="4A5568"/>
                </a:solidFill>
                <a:latin typeface="Arial" pitchFamily="34" charset="0"/>
                <a:ea typeface="Arial" pitchFamily="34" charset="-122"/>
                <a:cs typeface="Arial" pitchFamily="34" charset="-120"/>
              </a:rPr>
              <a:t>Using contradictory requirements</a:t>
            </a:r>
            <a:endParaRPr lang="en-US" sz="1500" dirty="0"/>
          </a:p>
          <a:p>
            <a:pPr algn="l" marL="158750" indent="-158750">
              <a:lnSpc>
                <a:spcPts val="2400"/>
              </a:lnSpc>
              <a:spcAft>
                <a:spcPts val="800"/>
              </a:spcAft>
              <a:buSzPct val="100000"/>
              <a:buChar char="•"/>
            </a:pPr>
            <a:r>
              <a:rPr lang="en-US" sz="1500" dirty="0">
                <a:solidFill>
                  <a:srgbClr val="4A5568"/>
                </a:solidFill>
                <a:latin typeface="Arial" pitchFamily="34" charset="0"/>
                <a:ea typeface="Arial" pitchFamily="34" charset="-122"/>
                <a:cs typeface="Arial" pitchFamily="34" charset="-120"/>
              </a:rPr>
              <a:t>Not validating or reviewing AI outputs</a:t>
            </a:r>
            <a:endParaRPr lang="en-US" sz="1500" dirty="0"/>
          </a:p>
          <a:p>
            <a:pPr algn="l" marL="158750" indent="-158750">
              <a:lnSpc>
                <a:spcPts val="2400"/>
              </a:lnSpc>
              <a:spcAft>
                <a:spcPts val="800"/>
              </a:spcAft>
              <a:buSzPct val="100000"/>
              <a:buChar char="•"/>
            </a:pPr>
            <a:r>
              <a:rPr lang="en-US" sz="1500" dirty="0">
                <a:solidFill>
                  <a:srgbClr val="4A5568"/>
                </a:solidFill>
                <a:latin typeface="Arial" pitchFamily="34" charset="0"/>
                <a:ea typeface="Arial" pitchFamily="34" charset="-122"/>
                <a:cs typeface="Arial" pitchFamily="34" charset="-120"/>
              </a:rPr>
              <a:t>Expecting perfection on the first try</a:t>
            </a:r>
            <a:endParaRPr lang="en-US" sz="15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1815077" y="1944737"/>
            <a:ext cx="5513698" cy="704850"/>
          </a:xfrm>
          <a:prstGeom prst="rect">
            <a:avLst/>
          </a:prstGeom>
          <a:noFill/>
          <a:ln/>
        </p:spPr>
        <p:txBody>
          <a:bodyPr wrap="square" lIns="0" tIns="0" rIns="0" bIns="0" rtlCol="0" anchor="t"/>
          <a:lstStyle/>
          <a:p>
            <a:pPr algn="ctr" indent="0" marL="0">
              <a:spcAft>
                <a:spcPts val="2000"/>
              </a:spcAft>
              <a:buNone/>
            </a:pPr>
            <a:r>
              <a:rPr lang="en-US" sz="4800" b="1" dirty="0">
                <a:solidFill>
                  <a:srgbClr val="FFFFFF"/>
                </a:solidFill>
                <a:latin typeface="Arial" pitchFamily="34" charset="0"/>
                <a:ea typeface="Arial" pitchFamily="34" charset="-122"/>
                <a:cs typeface="Arial" pitchFamily="34" charset="-120"/>
              </a:rPr>
              <a:t>Thank You!</a:t>
            </a:r>
            <a:endParaRPr lang="en-US" sz="4800" dirty="0"/>
          </a:p>
        </p:txBody>
      </p:sp>
      <p:sp>
        <p:nvSpPr>
          <p:cNvPr id="3" name="Text 1"/>
          <p:cNvSpPr/>
          <p:nvPr/>
        </p:nvSpPr>
        <p:spPr>
          <a:xfrm>
            <a:off x="1815077" y="2903488"/>
            <a:ext cx="5513698" cy="295275"/>
          </a:xfrm>
          <a:prstGeom prst="rect">
            <a:avLst/>
          </a:prstGeom>
          <a:noFill/>
          <a:ln/>
        </p:spPr>
        <p:txBody>
          <a:bodyPr wrap="square" lIns="0" tIns="0" rIns="0" bIns="0" rtlCol="0" anchor="t"/>
          <a:lstStyle/>
          <a:p>
            <a:pPr algn="ctr" indent="0" marL="0">
              <a:buNone/>
            </a:pPr>
            <a:r>
              <a:rPr lang="en-US" sz="2000" dirty="0">
                <a:solidFill>
                  <a:srgbClr val="FFFFFF"/>
                </a:solidFill>
                <a:latin typeface="Arial" pitchFamily="34" charset="0"/>
                <a:ea typeface="Arial" pitchFamily="34" charset="-122"/>
                <a:cs typeface="Arial" pitchFamily="34" charset="-120"/>
              </a:rPr>
              <a:t>Start experimenting with these techniques today</a:t>
            </a:r>
            <a:endParaRPr lang="en-US" sz="2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solidFill>
          <a:srgbClr val="F8F9FA"/>
        </a:solidFill>
      </p:bgPr>
    </p:bg>
    <p:spTree>
      <p:nvGrpSpPr>
        <p:cNvPr id="1" name=""/>
        <p:cNvGrpSpPr/>
        <p:nvPr/>
      </p:nvGrpSpPr>
      <p:grpSpPr>
        <a:xfrm>
          <a:off x="0" y="0"/>
          <a:ext cx="0" cy="0"/>
          <a:chOff x="0" y="0"/>
          <a:chExt cx="0" cy="0"/>
        </a:xfrm>
      </p:grpSpPr>
      <p:sp>
        <p:nvSpPr>
          <p:cNvPr id="2" name="Shape 0"/>
          <p:cNvSpPr/>
          <p:nvPr/>
        </p:nvSpPr>
        <p:spPr>
          <a:xfrm>
            <a:off x="555575" y="507950"/>
            <a:ext cx="0" cy="523875"/>
          </a:xfrm>
          <a:prstGeom prst="line">
            <a:avLst/>
          </a:prstGeom>
          <a:noFill/>
          <a:ln w="95250">
            <a:solidFill>
              <a:srgbClr val="667EEA"/>
            </a:solidFill>
            <a:prstDash val="solid"/>
          </a:ln>
        </p:spPr>
      </p:sp>
      <p:sp>
        <p:nvSpPr>
          <p:cNvPr id="3" name="Text 1"/>
          <p:cNvSpPr/>
          <p:nvPr/>
        </p:nvSpPr>
        <p:spPr>
          <a:xfrm>
            <a:off x="857101" y="507950"/>
            <a:ext cx="7934527" cy="523875"/>
          </a:xfrm>
          <a:prstGeom prst="rect">
            <a:avLst/>
          </a:prstGeom>
          <a:noFill/>
          <a:ln/>
        </p:spPr>
        <p:txBody>
          <a:bodyPr wrap="square" lIns="0" tIns="0" rIns="0" bIns="0" rtlCol="0" anchor="t"/>
          <a:lstStyle/>
          <a:p>
            <a:pPr algn="l" indent="0" marL="0">
              <a:buNone/>
            </a:pPr>
            <a:r>
              <a:rPr lang="en-US" sz="3600" b="1" dirty="0">
                <a:solidFill>
                  <a:srgbClr val="2D3748"/>
                </a:solidFill>
                <a:latin typeface="Arial" pitchFamily="34" charset="0"/>
                <a:ea typeface="Arial" pitchFamily="34" charset="-122"/>
                <a:cs typeface="Arial" pitchFamily="34" charset="-120"/>
              </a:rPr>
              <a:t>What is Prompt Engineering?</a:t>
            </a:r>
            <a:endParaRPr lang="en-US" sz="3600" dirty="0"/>
          </a:p>
        </p:txBody>
      </p:sp>
      <p:sp>
        <p:nvSpPr>
          <p:cNvPr id="4" name="Text 2"/>
          <p:cNvSpPr/>
          <p:nvPr/>
        </p:nvSpPr>
        <p:spPr>
          <a:xfrm>
            <a:off x="507950" y="1412825"/>
            <a:ext cx="8128099" cy="2222897"/>
          </a:xfrm>
          <a:prstGeom prst="roundRect">
            <a:avLst>
              <a:gd name="adj" fmla="val 4571"/>
            </a:avLst>
          </a:prstGeom>
          <a:solidFill>
            <a:srgbClr val="FFFFFF"/>
          </a:solidFill>
          <a:ln/>
          <a:effectLst>
            <a:outerShdw sx="100000" sy="100000" kx="0" ky="0" algn="bl" rotWithShape="0" blurRad="114300" dist="26941" dir="2700000">
              <a:srgbClr val="000000">
                <a:alpha val="10000"/>
              </a:srgbClr>
            </a:outerShdw>
          </a:effectLst>
        </p:spPr>
        <p:txBody>
          <a:bodyPr wrap="square" rtlCol="0" anchor="ctr"/>
          <a:lstStyle/>
          <a:p>
            <a:pPr indent="0" marL="0">
              <a:buNone/>
            </a:pPr>
            <a:endParaRPr lang="en-US" dirty="0"/>
          </a:p>
        </p:txBody>
      </p:sp>
      <p:sp>
        <p:nvSpPr>
          <p:cNvPr id="5" name="Text 3"/>
          <p:cNvSpPr/>
          <p:nvPr/>
        </p:nvSpPr>
        <p:spPr>
          <a:xfrm>
            <a:off x="888950" y="1793825"/>
            <a:ext cx="7513421" cy="295275"/>
          </a:xfrm>
          <a:prstGeom prst="rect">
            <a:avLst/>
          </a:prstGeom>
          <a:noFill/>
          <a:ln/>
        </p:spPr>
        <p:txBody>
          <a:bodyPr wrap="square" lIns="0" tIns="0" rIns="0" bIns="0" rtlCol="0" anchor="t"/>
          <a:lstStyle/>
          <a:p>
            <a:pPr algn="l" indent="0" marL="0">
              <a:spcAft>
                <a:spcPts val="1500"/>
              </a:spcAft>
              <a:buNone/>
            </a:pPr>
            <a:r>
              <a:rPr lang="en-US" sz="2000" b="1" dirty="0">
                <a:solidFill>
                  <a:srgbClr val="667EEA"/>
                </a:solidFill>
                <a:latin typeface="Arial" pitchFamily="34" charset="0"/>
                <a:ea typeface="Arial" pitchFamily="34" charset="-122"/>
                <a:cs typeface="Arial" pitchFamily="34" charset="-120"/>
              </a:rPr>
              <a:t>Definition</a:t>
            </a:r>
            <a:endParaRPr lang="en-US" sz="2000" dirty="0"/>
          </a:p>
        </p:txBody>
      </p:sp>
      <p:sp>
        <p:nvSpPr>
          <p:cNvPr id="6" name="Text 4"/>
          <p:cNvSpPr/>
          <p:nvPr/>
        </p:nvSpPr>
        <p:spPr>
          <a:xfrm>
            <a:off x="888950" y="2279600"/>
            <a:ext cx="7513421" cy="975122"/>
          </a:xfrm>
          <a:prstGeom prst="rect">
            <a:avLst/>
          </a:prstGeom>
          <a:noFill/>
          <a:ln/>
        </p:spPr>
        <p:txBody>
          <a:bodyPr wrap="square" lIns="0" tIns="0" rIns="0" bIns="0" rtlCol="0" anchor="t"/>
          <a:lstStyle/>
          <a:p>
            <a:pPr algn="l" indent="0" marL="0">
              <a:lnSpc>
                <a:spcPts val="2560"/>
              </a:lnSpc>
              <a:buNone/>
            </a:pPr>
            <a:r>
              <a:rPr lang="en-US" sz="1600" dirty="0">
                <a:solidFill>
                  <a:srgbClr val="4A5568"/>
                </a:solidFill>
                <a:latin typeface="Arial" pitchFamily="34" charset="0"/>
                <a:ea typeface="Arial" pitchFamily="34" charset="-122"/>
                <a:cs typeface="Arial" pitchFamily="34" charset="-120"/>
              </a:rPr>
              <a:t>Prompt engineering is the practice of designing and refining inputs to AI language models to achieve desired outputs. It involves crafting clear, specific instructions that guide the AI to produce accurate, relevant, and useful responses.</a:t>
            </a:r>
            <a:endParaRPr lang="en-US" sz="1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solidFill>
          <a:srgbClr val="F8F9FA"/>
        </a:solidFill>
      </p:bgPr>
    </p:bg>
    <p:spTree>
      <p:nvGrpSpPr>
        <p:cNvPr id="1" name=""/>
        <p:cNvGrpSpPr/>
        <p:nvPr/>
      </p:nvGrpSpPr>
      <p:grpSpPr>
        <a:xfrm>
          <a:off x="0" y="0"/>
          <a:ext cx="0" cy="0"/>
          <a:chOff x="0" y="0"/>
          <a:chExt cx="0" cy="0"/>
        </a:xfrm>
      </p:grpSpPr>
      <p:sp>
        <p:nvSpPr>
          <p:cNvPr id="2" name="Shape 0"/>
          <p:cNvSpPr/>
          <p:nvPr/>
        </p:nvSpPr>
        <p:spPr>
          <a:xfrm>
            <a:off x="555575" y="507950"/>
            <a:ext cx="0" cy="523875"/>
          </a:xfrm>
          <a:prstGeom prst="line">
            <a:avLst/>
          </a:prstGeom>
          <a:noFill/>
          <a:ln w="95250">
            <a:solidFill>
              <a:srgbClr val="667EEA"/>
            </a:solidFill>
            <a:prstDash val="solid"/>
          </a:ln>
        </p:spPr>
      </p:sp>
      <p:sp>
        <p:nvSpPr>
          <p:cNvPr id="3" name="Text 1"/>
          <p:cNvSpPr/>
          <p:nvPr/>
        </p:nvSpPr>
        <p:spPr>
          <a:xfrm>
            <a:off x="857101" y="507950"/>
            <a:ext cx="7934527" cy="523875"/>
          </a:xfrm>
          <a:prstGeom prst="rect">
            <a:avLst/>
          </a:prstGeom>
          <a:noFill/>
          <a:ln/>
        </p:spPr>
        <p:txBody>
          <a:bodyPr wrap="square" lIns="0" tIns="0" rIns="0" bIns="0" rtlCol="0" anchor="t"/>
          <a:lstStyle/>
          <a:p>
            <a:pPr algn="l" indent="0" marL="0">
              <a:buNone/>
            </a:pPr>
            <a:r>
              <a:rPr lang="en-US" sz="3600" b="1" dirty="0">
                <a:solidFill>
                  <a:srgbClr val="2D3748"/>
                </a:solidFill>
                <a:latin typeface="Arial" pitchFamily="34" charset="0"/>
                <a:ea typeface="Arial" pitchFamily="34" charset="-122"/>
                <a:cs typeface="Arial" pitchFamily="34" charset="-120"/>
              </a:rPr>
              <a:t>Core Principles</a:t>
            </a:r>
            <a:endParaRPr lang="en-US" sz="3600" dirty="0"/>
          </a:p>
        </p:txBody>
      </p:sp>
      <p:sp>
        <p:nvSpPr>
          <p:cNvPr id="4" name="Text 2"/>
          <p:cNvSpPr/>
          <p:nvPr/>
        </p:nvSpPr>
        <p:spPr>
          <a:xfrm>
            <a:off x="507950" y="1412825"/>
            <a:ext cx="8128099" cy="3352354"/>
          </a:xfrm>
          <a:prstGeom prst="roundRect">
            <a:avLst>
              <a:gd name="adj" fmla="val 3031"/>
            </a:avLst>
          </a:prstGeom>
          <a:solidFill>
            <a:srgbClr val="FFFFFF"/>
          </a:solidFill>
          <a:ln/>
          <a:effectLst>
            <a:outerShdw sx="100000" sy="100000" kx="0" ky="0" algn="bl" rotWithShape="0" blurRad="114300" dist="26941" dir="2700000">
              <a:srgbClr val="000000">
                <a:alpha val="10000"/>
              </a:srgbClr>
            </a:outerShdw>
          </a:effectLst>
        </p:spPr>
        <p:txBody>
          <a:bodyPr wrap="square" rtlCol="0" anchor="ctr"/>
          <a:lstStyle/>
          <a:p>
            <a:pPr indent="0" marL="0">
              <a:buNone/>
            </a:pPr>
            <a:endParaRPr lang="en-US" dirty="0"/>
          </a:p>
        </p:txBody>
      </p:sp>
      <p:sp>
        <p:nvSpPr>
          <p:cNvPr id="5" name="Text 3"/>
          <p:cNvSpPr/>
          <p:nvPr/>
        </p:nvSpPr>
        <p:spPr>
          <a:xfrm>
            <a:off x="888950" y="1793825"/>
            <a:ext cx="7366099" cy="2437954"/>
          </a:xfrm>
          <a:prstGeom prst="rect">
            <a:avLst/>
          </a:prstGeom>
          <a:noFill/>
          <a:ln/>
        </p:spPr>
        <p:txBody>
          <a:bodyPr wrap="square" lIns="158750" tIns="0" rIns="0" bIns="0" rtlCol="0" anchor="t"/>
          <a:lstStyle/>
          <a:p>
            <a:pPr algn="l" marL="158750" indent="-158750">
              <a:lnSpc>
                <a:spcPts val="2880"/>
              </a:lnSpc>
              <a:spcAft>
                <a:spcPts val="1200"/>
              </a:spcAft>
              <a:buSzPct val="100000"/>
              <a:buChar char="•"/>
            </a:pPr>
            <a:r>
              <a:rPr lang="en-US" sz="1600" b="1" dirty="0">
                <a:solidFill>
                  <a:srgbClr val="4A5568"/>
                </a:solidFill>
                <a:latin typeface="Arial" pitchFamily="34" charset="0"/>
                <a:ea typeface="Arial" pitchFamily="34" charset="-122"/>
                <a:cs typeface="Arial" pitchFamily="34" charset="-120"/>
              </a:rPr>
              <a:t>Be Specific:</a:t>
            </a:r>
            <a:pPr algn="l" indent="0" marL="0">
              <a:lnSpc>
                <a:spcPts val="2880"/>
              </a:lnSpc>
              <a:spcAft>
                <a:spcPts val="1200"/>
              </a:spcAft>
              <a:buNone/>
            </a:pPr>
            <a:r>
              <a:rPr lang="en-US" sz="1600" dirty="0">
                <a:solidFill>
                  <a:srgbClr val="4A5568"/>
                </a:solidFill>
                <a:latin typeface="Arial" pitchFamily="34" charset="0"/>
                <a:ea typeface="Arial" pitchFamily="34" charset="-122"/>
                <a:cs typeface="Arial" pitchFamily="34" charset="-120"/>
              </a:rPr>
              <a:t> Provide clear, detailed instructions</a:t>
            </a:r>
            <a:endParaRPr lang="en-US" sz="1600" dirty="0"/>
          </a:p>
          <a:p>
            <a:pPr algn="l" marL="158750" indent="-158750">
              <a:lnSpc>
                <a:spcPts val="2880"/>
              </a:lnSpc>
              <a:spcAft>
                <a:spcPts val="1200"/>
              </a:spcAft>
              <a:buSzPct val="100000"/>
              <a:buChar char="•"/>
            </a:pPr>
            <a:r>
              <a:rPr lang="en-US" sz="1600" b="1" dirty="0">
                <a:solidFill>
                  <a:srgbClr val="4A5568"/>
                </a:solidFill>
                <a:latin typeface="Arial" pitchFamily="34" charset="0"/>
                <a:ea typeface="Arial" pitchFamily="34" charset="-122"/>
                <a:cs typeface="Arial" pitchFamily="34" charset="-120"/>
              </a:rPr>
              <a:t>Give Context:</a:t>
            </a:r>
            <a:pPr algn="l" indent="0" marL="0">
              <a:lnSpc>
                <a:spcPts val="2880"/>
              </a:lnSpc>
              <a:spcAft>
                <a:spcPts val="1200"/>
              </a:spcAft>
              <a:buNone/>
            </a:pPr>
            <a:r>
              <a:rPr lang="en-US" sz="1600" dirty="0">
                <a:solidFill>
                  <a:srgbClr val="4A5568"/>
                </a:solidFill>
                <a:latin typeface="Arial" pitchFamily="34" charset="0"/>
                <a:ea typeface="Arial" pitchFamily="34" charset="-122"/>
                <a:cs typeface="Arial" pitchFamily="34" charset="-120"/>
              </a:rPr>
              <a:t> Include relevant background information</a:t>
            </a:r>
            <a:endParaRPr lang="en-US" sz="1600" dirty="0"/>
          </a:p>
          <a:p>
            <a:pPr algn="l" marL="158750" indent="-158750">
              <a:lnSpc>
                <a:spcPts val="2880"/>
              </a:lnSpc>
              <a:spcAft>
                <a:spcPts val="1200"/>
              </a:spcAft>
              <a:buSzPct val="100000"/>
              <a:buChar char="•"/>
            </a:pPr>
            <a:r>
              <a:rPr lang="en-US" sz="1600" b="1" dirty="0">
                <a:solidFill>
                  <a:srgbClr val="4A5568"/>
                </a:solidFill>
                <a:latin typeface="Arial" pitchFamily="34" charset="0"/>
                <a:ea typeface="Arial" pitchFamily="34" charset="-122"/>
                <a:cs typeface="Arial" pitchFamily="34" charset="-120"/>
              </a:rPr>
              <a:t>Set Constraints:</a:t>
            </a:r>
            <a:pPr algn="l" indent="0" marL="0">
              <a:lnSpc>
                <a:spcPts val="2880"/>
              </a:lnSpc>
              <a:spcAft>
                <a:spcPts val="1200"/>
              </a:spcAft>
              <a:buNone/>
            </a:pPr>
            <a:r>
              <a:rPr lang="en-US" sz="1600" dirty="0">
                <a:solidFill>
                  <a:srgbClr val="4A5568"/>
                </a:solidFill>
                <a:latin typeface="Arial" pitchFamily="34" charset="0"/>
                <a:ea typeface="Arial" pitchFamily="34" charset="-122"/>
                <a:cs typeface="Arial" pitchFamily="34" charset="-120"/>
              </a:rPr>
              <a:t> Define boundaries and requirements</a:t>
            </a:r>
            <a:endParaRPr lang="en-US" sz="1600" dirty="0"/>
          </a:p>
          <a:p>
            <a:pPr algn="l" marL="158750" indent="-158750">
              <a:lnSpc>
                <a:spcPts val="2880"/>
              </a:lnSpc>
              <a:spcAft>
                <a:spcPts val="1200"/>
              </a:spcAft>
              <a:buSzPct val="100000"/>
              <a:buChar char="•"/>
            </a:pPr>
            <a:r>
              <a:rPr lang="en-US" sz="1600" b="1" dirty="0">
                <a:solidFill>
                  <a:srgbClr val="4A5568"/>
                </a:solidFill>
                <a:latin typeface="Arial" pitchFamily="34" charset="0"/>
                <a:ea typeface="Arial" pitchFamily="34" charset="-122"/>
                <a:cs typeface="Arial" pitchFamily="34" charset="-120"/>
              </a:rPr>
              <a:t>Use Examples:</a:t>
            </a:r>
            <a:pPr algn="l" indent="0" marL="0">
              <a:lnSpc>
                <a:spcPts val="2880"/>
              </a:lnSpc>
              <a:spcAft>
                <a:spcPts val="1200"/>
              </a:spcAft>
              <a:buNone/>
            </a:pPr>
            <a:r>
              <a:rPr lang="en-US" sz="1600" dirty="0">
                <a:solidFill>
                  <a:srgbClr val="4A5568"/>
                </a:solidFill>
                <a:latin typeface="Arial" pitchFamily="34" charset="0"/>
                <a:ea typeface="Arial" pitchFamily="34" charset="-122"/>
                <a:cs typeface="Arial" pitchFamily="34" charset="-120"/>
              </a:rPr>
              <a:t> Show the AI what you want</a:t>
            </a:r>
            <a:endParaRPr lang="en-US" sz="1600" dirty="0"/>
          </a:p>
          <a:p>
            <a:pPr algn="l" marL="158750" indent="-158750">
              <a:lnSpc>
                <a:spcPts val="2880"/>
              </a:lnSpc>
              <a:spcAft>
                <a:spcPts val="1200"/>
              </a:spcAft>
              <a:buSzPct val="100000"/>
              <a:buChar char="•"/>
            </a:pPr>
            <a:r>
              <a:rPr lang="en-US" sz="1600" b="1" dirty="0">
                <a:solidFill>
                  <a:srgbClr val="4A5568"/>
                </a:solidFill>
                <a:latin typeface="Arial" pitchFamily="34" charset="0"/>
                <a:ea typeface="Arial" pitchFamily="34" charset="-122"/>
                <a:cs typeface="Arial" pitchFamily="34" charset="-120"/>
              </a:rPr>
              <a:t>Iterate:</a:t>
            </a:r>
            <a:pPr algn="l" indent="0" marL="0">
              <a:lnSpc>
                <a:spcPts val="2880"/>
              </a:lnSpc>
              <a:spcAft>
                <a:spcPts val="1200"/>
              </a:spcAft>
              <a:buNone/>
            </a:pPr>
            <a:r>
              <a:rPr lang="en-US" sz="1600" dirty="0">
                <a:solidFill>
                  <a:srgbClr val="4A5568"/>
                </a:solidFill>
                <a:latin typeface="Arial" pitchFamily="34" charset="0"/>
                <a:ea typeface="Arial" pitchFamily="34" charset="-122"/>
                <a:cs typeface="Arial" pitchFamily="34" charset="-120"/>
              </a:rPr>
              <a:t> Refine prompts based on results</a:t>
            </a:r>
            <a:endParaRPr lang="en-US" sz="16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bg>
      <p:bgPr>
        <a:solidFill>
          <a:srgbClr val="F8F9FA"/>
        </a:solidFill>
      </p:bgPr>
    </p:bg>
    <p:spTree>
      <p:nvGrpSpPr>
        <p:cNvPr id="1" name=""/>
        <p:cNvGrpSpPr/>
        <p:nvPr/>
      </p:nvGrpSpPr>
      <p:grpSpPr>
        <a:xfrm>
          <a:off x="0" y="0"/>
          <a:ext cx="0" cy="0"/>
          <a:chOff x="0" y="0"/>
          <a:chExt cx="0" cy="0"/>
        </a:xfrm>
      </p:grpSpPr>
      <p:sp>
        <p:nvSpPr>
          <p:cNvPr id="2" name="Shape 0"/>
          <p:cNvSpPr/>
          <p:nvPr/>
        </p:nvSpPr>
        <p:spPr>
          <a:xfrm>
            <a:off x="555575" y="507950"/>
            <a:ext cx="0" cy="523875"/>
          </a:xfrm>
          <a:prstGeom prst="line">
            <a:avLst/>
          </a:prstGeom>
          <a:noFill/>
          <a:ln w="95250">
            <a:solidFill>
              <a:srgbClr val="667EEA"/>
            </a:solidFill>
            <a:prstDash val="solid"/>
          </a:ln>
        </p:spPr>
      </p:sp>
      <p:sp>
        <p:nvSpPr>
          <p:cNvPr id="3" name="Text 1"/>
          <p:cNvSpPr/>
          <p:nvPr/>
        </p:nvSpPr>
        <p:spPr>
          <a:xfrm>
            <a:off x="857101" y="507950"/>
            <a:ext cx="7934527" cy="523875"/>
          </a:xfrm>
          <a:prstGeom prst="rect">
            <a:avLst/>
          </a:prstGeom>
          <a:noFill/>
          <a:ln/>
        </p:spPr>
        <p:txBody>
          <a:bodyPr wrap="square" lIns="0" tIns="0" rIns="0" bIns="0" rtlCol="0" anchor="t"/>
          <a:lstStyle/>
          <a:p>
            <a:pPr algn="l" indent="0" marL="0">
              <a:buNone/>
            </a:pPr>
            <a:r>
              <a:rPr lang="en-US" sz="3600" b="1" dirty="0">
                <a:solidFill>
                  <a:srgbClr val="2D3748"/>
                </a:solidFill>
                <a:latin typeface="Arial" pitchFamily="34" charset="0"/>
                <a:ea typeface="Arial" pitchFamily="34" charset="-122"/>
                <a:cs typeface="Arial" pitchFamily="34" charset="-120"/>
              </a:rPr>
              <a:t>Technique 1: Zero-Shot Prompting</a:t>
            </a:r>
            <a:endParaRPr lang="en-US" sz="3600" dirty="0"/>
          </a:p>
        </p:txBody>
      </p:sp>
      <p:sp>
        <p:nvSpPr>
          <p:cNvPr id="4" name="Text 2"/>
          <p:cNvSpPr/>
          <p:nvPr/>
        </p:nvSpPr>
        <p:spPr>
          <a:xfrm>
            <a:off x="507950" y="1349276"/>
            <a:ext cx="3937099" cy="2484239"/>
          </a:xfrm>
          <a:prstGeom prst="roundRect">
            <a:avLst>
              <a:gd name="adj" fmla="val 4090"/>
            </a:avLst>
          </a:prstGeom>
          <a:solidFill>
            <a:srgbClr val="FFFFFF"/>
          </a:solidFill>
          <a:ln/>
          <a:effectLst>
            <a:outerShdw sx="100000" sy="100000" kx="0" ky="0" algn="bl" rotWithShape="0" blurRad="114300" dist="26941" dir="2700000">
              <a:srgbClr val="000000">
                <a:alpha val="10000"/>
              </a:srgbClr>
            </a:outerShdw>
          </a:effectLst>
        </p:spPr>
        <p:txBody>
          <a:bodyPr wrap="square" rtlCol="0" anchor="ctr"/>
          <a:lstStyle/>
          <a:p>
            <a:pPr indent="0" marL="0">
              <a:buNone/>
            </a:pPr>
            <a:endParaRPr lang="en-US" dirty="0"/>
          </a:p>
        </p:txBody>
      </p:sp>
      <p:sp>
        <p:nvSpPr>
          <p:cNvPr id="5" name="Text 3"/>
          <p:cNvSpPr/>
          <p:nvPr/>
        </p:nvSpPr>
        <p:spPr>
          <a:xfrm>
            <a:off x="825401" y="1666726"/>
            <a:ext cx="3368242" cy="266700"/>
          </a:xfrm>
          <a:prstGeom prst="rect">
            <a:avLst/>
          </a:prstGeom>
          <a:noFill/>
          <a:ln/>
        </p:spPr>
        <p:txBody>
          <a:bodyPr wrap="square" lIns="0" tIns="0" rIns="0" bIns="0" rtlCol="0" anchor="t"/>
          <a:lstStyle/>
          <a:p>
            <a:pPr algn="l" indent="0" marL="0">
              <a:spcAft>
                <a:spcPts val="1500"/>
              </a:spcAft>
              <a:buNone/>
            </a:pPr>
            <a:r>
              <a:rPr lang="en-US" sz="1800" b="1" dirty="0">
                <a:solidFill>
                  <a:srgbClr val="667EEA"/>
                </a:solidFill>
                <a:latin typeface="Arial" pitchFamily="34" charset="0"/>
                <a:ea typeface="Arial" pitchFamily="34" charset="-122"/>
                <a:cs typeface="Arial" pitchFamily="34" charset="-120"/>
              </a:rPr>
              <a:t>Description</a:t>
            </a:r>
            <a:endParaRPr lang="en-US" sz="1800" dirty="0"/>
          </a:p>
        </p:txBody>
      </p:sp>
      <p:sp>
        <p:nvSpPr>
          <p:cNvPr id="6" name="Text 4"/>
          <p:cNvSpPr/>
          <p:nvPr/>
        </p:nvSpPr>
        <p:spPr>
          <a:xfrm>
            <a:off x="825401" y="2123926"/>
            <a:ext cx="3368242" cy="853678"/>
          </a:xfrm>
          <a:prstGeom prst="rect">
            <a:avLst/>
          </a:prstGeom>
          <a:noFill/>
          <a:ln/>
        </p:spPr>
        <p:txBody>
          <a:bodyPr wrap="square" lIns="0" tIns="0" rIns="0" bIns="0" rtlCol="0" anchor="t"/>
          <a:lstStyle/>
          <a:p>
            <a:pPr algn="l" indent="0" marL="0">
              <a:lnSpc>
                <a:spcPts val="2240"/>
              </a:lnSpc>
              <a:spcAft>
                <a:spcPts val="1000"/>
              </a:spcAft>
              <a:buNone/>
            </a:pPr>
            <a:r>
              <a:rPr lang="en-US" sz="1400" dirty="0">
                <a:solidFill>
                  <a:srgbClr val="4A5568"/>
                </a:solidFill>
                <a:latin typeface="Arial" pitchFamily="34" charset="0"/>
                <a:ea typeface="Arial" pitchFamily="34" charset="-122"/>
                <a:cs typeface="Arial" pitchFamily="34" charset="-120"/>
              </a:rPr>
              <a:t>Provide a task instruction without any examples. The AI relies on its training to understand and complete the task.</a:t>
            </a:r>
            <a:endParaRPr lang="en-US" sz="1400" dirty="0"/>
          </a:p>
        </p:txBody>
      </p:sp>
      <p:sp>
        <p:nvSpPr>
          <p:cNvPr id="7" name="Text 5"/>
          <p:cNvSpPr/>
          <p:nvPr/>
        </p:nvSpPr>
        <p:spPr>
          <a:xfrm>
            <a:off x="825401" y="3104555"/>
            <a:ext cx="3368242" cy="284559"/>
          </a:xfrm>
          <a:prstGeom prst="rect">
            <a:avLst/>
          </a:prstGeom>
          <a:noFill/>
          <a:ln/>
        </p:spPr>
        <p:txBody>
          <a:bodyPr wrap="square" lIns="0" tIns="0" rIns="0" bIns="0" rtlCol="0" anchor="t"/>
          <a:lstStyle/>
          <a:p>
            <a:pPr algn="l" indent="0" marL="0">
              <a:lnSpc>
                <a:spcPts val="2240"/>
              </a:lnSpc>
              <a:spcAft>
                <a:spcPts val="1000"/>
              </a:spcAft>
              <a:buNone/>
            </a:pPr>
            <a:r>
              <a:rPr lang="en-US" sz="1400" b="1" dirty="0">
                <a:solidFill>
                  <a:srgbClr val="4A5568"/>
                </a:solidFill>
                <a:latin typeface="Arial" pitchFamily="34" charset="0"/>
                <a:ea typeface="Arial" pitchFamily="34" charset="-122"/>
                <a:cs typeface="Arial" pitchFamily="34" charset="-120"/>
              </a:rPr>
              <a:t>Best for:</a:t>
            </a:r>
            <a:pPr algn="l" indent="0" marL="0">
              <a:lnSpc>
                <a:spcPts val="2240"/>
              </a:lnSpc>
              <a:spcAft>
                <a:spcPts val="1000"/>
              </a:spcAft>
              <a:buNone/>
            </a:pPr>
            <a:r>
              <a:rPr lang="en-US" sz="1400" dirty="0">
                <a:solidFill>
                  <a:srgbClr val="4A5568"/>
                </a:solidFill>
                <a:latin typeface="Arial" pitchFamily="34" charset="0"/>
                <a:ea typeface="Arial" pitchFamily="34" charset="-122"/>
                <a:cs typeface="Arial" pitchFamily="34" charset="-120"/>
              </a:rPr>
              <a:t> Simple, straightforward tasks</a:t>
            </a:r>
            <a:endParaRPr lang="en-US" sz="1400" dirty="0"/>
          </a:p>
        </p:txBody>
      </p:sp>
      <p:sp>
        <p:nvSpPr>
          <p:cNvPr id="8" name="Text 6"/>
          <p:cNvSpPr/>
          <p:nvPr/>
        </p:nvSpPr>
        <p:spPr>
          <a:xfrm>
            <a:off x="4698950" y="1349276"/>
            <a:ext cx="3937099" cy="2484239"/>
          </a:xfrm>
          <a:prstGeom prst="roundRect">
            <a:avLst>
              <a:gd name="adj" fmla="val 4090"/>
            </a:avLst>
          </a:prstGeom>
          <a:solidFill>
            <a:srgbClr val="FFFFFF"/>
          </a:solidFill>
          <a:ln/>
          <a:effectLst>
            <a:outerShdw sx="100000" sy="100000" kx="0" ky="0" algn="bl" rotWithShape="0" blurRad="114300" dist="26941" dir="2700000">
              <a:srgbClr val="000000">
                <a:alpha val="10000"/>
              </a:srgbClr>
            </a:outerShdw>
          </a:effectLst>
        </p:spPr>
        <p:txBody>
          <a:bodyPr wrap="square" rtlCol="0" anchor="ctr"/>
          <a:lstStyle/>
          <a:p>
            <a:pPr indent="0" marL="0">
              <a:buNone/>
            </a:pPr>
            <a:endParaRPr lang="en-US" dirty="0"/>
          </a:p>
        </p:txBody>
      </p:sp>
      <p:sp>
        <p:nvSpPr>
          <p:cNvPr id="9" name="Text 7"/>
          <p:cNvSpPr/>
          <p:nvPr/>
        </p:nvSpPr>
        <p:spPr>
          <a:xfrm>
            <a:off x="5016401" y="1666726"/>
            <a:ext cx="3368242" cy="266700"/>
          </a:xfrm>
          <a:prstGeom prst="rect">
            <a:avLst/>
          </a:prstGeom>
          <a:noFill/>
          <a:ln/>
        </p:spPr>
        <p:txBody>
          <a:bodyPr wrap="square" lIns="0" tIns="0" rIns="0" bIns="0" rtlCol="0" anchor="t"/>
          <a:lstStyle/>
          <a:p>
            <a:pPr algn="l" indent="0" marL="0">
              <a:spcAft>
                <a:spcPts val="1500"/>
              </a:spcAft>
              <a:buNone/>
            </a:pPr>
            <a:r>
              <a:rPr lang="en-US" sz="1800" b="1" dirty="0">
                <a:solidFill>
                  <a:srgbClr val="667EEA"/>
                </a:solidFill>
                <a:latin typeface="Arial" pitchFamily="34" charset="0"/>
                <a:ea typeface="Arial" pitchFamily="34" charset="-122"/>
                <a:cs typeface="Arial" pitchFamily="34" charset="-120"/>
              </a:rPr>
              <a:t>Example</a:t>
            </a:r>
            <a:endParaRPr lang="en-US" sz="1800" dirty="0"/>
          </a:p>
        </p:txBody>
      </p:sp>
      <p:sp>
        <p:nvSpPr>
          <p:cNvPr id="10" name="Text 8"/>
          <p:cNvSpPr/>
          <p:nvPr/>
        </p:nvSpPr>
        <p:spPr>
          <a:xfrm>
            <a:off x="5016401" y="2123926"/>
            <a:ext cx="3302198" cy="792361"/>
          </a:xfrm>
          <a:prstGeom prst="roundRect">
            <a:avLst>
              <a:gd name="adj" fmla="val 6411"/>
            </a:avLst>
          </a:prstGeom>
          <a:solidFill>
            <a:srgbClr val="F7FAFC"/>
          </a:solidFill>
          <a:ln/>
        </p:spPr>
        <p:txBody>
          <a:bodyPr wrap="square" rtlCol="0" anchor="ctr"/>
          <a:lstStyle/>
          <a:p>
            <a:pPr indent="0" marL="0">
              <a:buNone/>
            </a:pPr>
            <a:endParaRPr lang="en-US" dirty="0"/>
          </a:p>
        </p:txBody>
      </p:sp>
      <p:sp>
        <p:nvSpPr>
          <p:cNvPr id="11" name="Shape 9"/>
          <p:cNvSpPr/>
          <p:nvPr/>
        </p:nvSpPr>
        <p:spPr>
          <a:xfrm>
            <a:off x="5035451" y="2123926"/>
            <a:ext cx="0" cy="792361"/>
          </a:xfrm>
          <a:prstGeom prst="line">
            <a:avLst/>
          </a:prstGeom>
          <a:noFill/>
          <a:ln w="38100">
            <a:solidFill>
              <a:srgbClr val="667EEA"/>
            </a:solidFill>
            <a:prstDash val="solid"/>
          </a:ln>
        </p:spPr>
      </p:sp>
      <p:sp>
        <p:nvSpPr>
          <p:cNvPr id="12" name="Text 10"/>
          <p:cNvSpPr/>
          <p:nvPr/>
        </p:nvSpPr>
        <p:spPr>
          <a:xfrm>
            <a:off x="5206901" y="2276326"/>
            <a:ext cx="3018484" cy="487561"/>
          </a:xfrm>
          <a:prstGeom prst="rect">
            <a:avLst/>
          </a:prstGeom>
          <a:noFill/>
          <a:ln/>
        </p:spPr>
        <p:txBody>
          <a:bodyPr wrap="square" lIns="0" tIns="0" rIns="0" bIns="0" rtlCol="0" anchor="t"/>
          <a:lstStyle/>
          <a:p>
            <a:pPr algn="l" indent="0" marL="0">
              <a:lnSpc>
                <a:spcPts val="1920"/>
              </a:lnSpc>
              <a:buNone/>
            </a:pPr>
            <a:r>
              <a:rPr lang="en-US" sz="1200" dirty="0">
                <a:solidFill>
                  <a:srgbClr val="2D3748"/>
                </a:solidFill>
                <a:latin typeface="Courier New" pitchFamily="34" charset="0"/>
                <a:ea typeface="Courier New" pitchFamily="34" charset="-122"/>
                <a:cs typeface="Courier New" pitchFamily="34" charset="-120"/>
              </a:rPr>
              <a:t>Classify the sentiment of this text: "I love this product!"</a:t>
            </a:r>
            <a:endParaRPr lang="en-US" sz="1200" dirty="0"/>
          </a:p>
        </p:txBody>
      </p:sp>
      <p:sp>
        <p:nvSpPr>
          <p:cNvPr id="13" name="Text 11"/>
          <p:cNvSpPr/>
          <p:nvPr/>
        </p:nvSpPr>
        <p:spPr>
          <a:xfrm>
            <a:off x="5016401" y="2916287"/>
            <a:ext cx="3368242" cy="284559"/>
          </a:xfrm>
          <a:prstGeom prst="rect">
            <a:avLst/>
          </a:prstGeom>
          <a:noFill/>
          <a:ln/>
        </p:spPr>
        <p:txBody>
          <a:bodyPr wrap="square" lIns="0" tIns="0" rIns="0" bIns="0" rtlCol="0" anchor="t"/>
          <a:lstStyle/>
          <a:p>
            <a:pPr algn="l" indent="0" marL="0">
              <a:lnSpc>
                <a:spcPts val="2240"/>
              </a:lnSpc>
              <a:spcAft>
                <a:spcPts val="1000"/>
              </a:spcAft>
              <a:buNone/>
            </a:pPr>
            <a:r>
              <a:rPr lang="en-US" sz="1400" b="1" dirty="0">
                <a:solidFill>
                  <a:srgbClr val="4A5568"/>
                </a:solidFill>
                <a:latin typeface="Arial" pitchFamily="34" charset="0"/>
                <a:ea typeface="Arial" pitchFamily="34" charset="-122"/>
                <a:cs typeface="Arial" pitchFamily="34" charset="-120"/>
              </a:rPr>
              <a:t>Output:</a:t>
            </a:r>
            <a:pPr algn="l" indent="0" marL="0">
              <a:lnSpc>
                <a:spcPts val="2240"/>
              </a:lnSpc>
              <a:spcAft>
                <a:spcPts val="1000"/>
              </a:spcAft>
              <a:buNone/>
            </a:pPr>
            <a:r>
              <a:rPr lang="en-US" sz="1400" dirty="0">
                <a:solidFill>
                  <a:srgbClr val="4A5568"/>
                </a:solidFill>
                <a:latin typeface="Arial" pitchFamily="34" charset="0"/>
                <a:ea typeface="Arial" pitchFamily="34" charset="-122"/>
                <a:cs typeface="Arial" pitchFamily="34" charset="-120"/>
              </a:rPr>
              <a:t> Positive sentiment</a:t>
            </a:r>
            <a:endParaRPr lang="en-US" sz="1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bg>
      <p:bgPr>
        <a:solidFill>
          <a:srgbClr val="F8F9FA"/>
        </a:solidFill>
      </p:bgPr>
    </p:bg>
    <p:spTree>
      <p:nvGrpSpPr>
        <p:cNvPr id="1" name=""/>
        <p:cNvGrpSpPr/>
        <p:nvPr/>
      </p:nvGrpSpPr>
      <p:grpSpPr>
        <a:xfrm>
          <a:off x="0" y="0"/>
          <a:ext cx="0" cy="0"/>
          <a:chOff x="0" y="0"/>
          <a:chExt cx="0" cy="0"/>
        </a:xfrm>
      </p:grpSpPr>
      <p:sp>
        <p:nvSpPr>
          <p:cNvPr id="2" name="Shape 0"/>
          <p:cNvSpPr/>
          <p:nvPr/>
        </p:nvSpPr>
        <p:spPr>
          <a:xfrm>
            <a:off x="555575" y="507950"/>
            <a:ext cx="0" cy="523875"/>
          </a:xfrm>
          <a:prstGeom prst="line">
            <a:avLst/>
          </a:prstGeom>
          <a:noFill/>
          <a:ln w="95250">
            <a:solidFill>
              <a:srgbClr val="667EEA"/>
            </a:solidFill>
            <a:prstDash val="solid"/>
          </a:ln>
        </p:spPr>
      </p:sp>
      <p:sp>
        <p:nvSpPr>
          <p:cNvPr id="3" name="Text 1"/>
          <p:cNvSpPr/>
          <p:nvPr/>
        </p:nvSpPr>
        <p:spPr>
          <a:xfrm>
            <a:off x="857101" y="507950"/>
            <a:ext cx="7934527" cy="523875"/>
          </a:xfrm>
          <a:prstGeom prst="rect">
            <a:avLst/>
          </a:prstGeom>
          <a:noFill/>
          <a:ln/>
        </p:spPr>
        <p:txBody>
          <a:bodyPr wrap="square" lIns="0" tIns="0" rIns="0" bIns="0" rtlCol="0" anchor="t"/>
          <a:lstStyle/>
          <a:p>
            <a:pPr algn="l" indent="0" marL="0">
              <a:buNone/>
            </a:pPr>
            <a:r>
              <a:rPr lang="en-US" sz="3600" b="1" dirty="0">
                <a:solidFill>
                  <a:srgbClr val="2D3748"/>
                </a:solidFill>
                <a:latin typeface="Arial" pitchFamily="34" charset="0"/>
                <a:ea typeface="Arial" pitchFamily="34" charset="-122"/>
                <a:cs typeface="Arial" pitchFamily="34" charset="-120"/>
              </a:rPr>
              <a:t>Technique 2: Few-Shot Prompting</a:t>
            </a:r>
            <a:endParaRPr lang="en-US" sz="3600" dirty="0"/>
          </a:p>
        </p:txBody>
      </p:sp>
      <p:sp>
        <p:nvSpPr>
          <p:cNvPr id="4" name="Text 2"/>
          <p:cNvSpPr/>
          <p:nvPr/>
        </p:nvSpPr>
        <p:spPr>
          <a:xfrm>
            <a:off x="507950" y="1349276"/>
            <a:ext cx="3937099" cy="3053358"/>
          </a:xfrm>
          <a:prstGeom prst="roundRect">
            <a:avLst>
              <a:gd name="adj" fmla="val 3327"/>
            </a:avLst>
          </a:prstGeom>
          <a:solidFill>
            <a:srgbClr val="FFFFFF"/>
          </a:solidFill>
          <a:ln/>
          <a:effectLst>
            <a:outerShdw sx="100000" sy="100000" kx="0" ky="0" algn="bl" rotWithShape="0" blurRad="114300" dist="26941" dir="2700000">
              <a:srgbClr val="000000">
                <a:alpha val="10000"/>
              </a:srgbClr>
            </a:outerShdw>
          </a:effectLst>
        </p:spPr>
        <p:txBody>
          <a:bodyPr wrap="square" rtlCol="0" anchor="ctr"/>
          <a:lstStyle/>
          <a:p>
            <a:pPr indent="0" marL="0">
              <a:buNone/>
            </a:pPr>
            <a:endParaRPr lang="en-US" dirty="0"/>
          </a:p>
        </p:txBody>
      </p:sp>
      <p:sp>
        <p:nvSpPr>
          <p:cNvPr id="5" name="Text 3"/>
          <p:cNvSpPr/>
          <p:nvPr/>
        </p:nvSpPr>
        <p:spPr>
          <a:xfrm>
            <a:off x="825401" y="1666726"/>
            <a:ext cx="3368242" cy="266700"/>
          </a:xfrm>
          <a:prstGeom prst="rect">
            <a:avLst/>
          </a:prstGeom>
          <a:noFill/>
          <a:ln/>
        </p:spPr>
        <p:txBody>
          <a:bodyPr wrap="square" lIns="0" tIns="0" rIns="0" bIns="0" rtlCol="0" anchor="t"/>
          <a:lstStyle/>
          <a:p>
            <a:pPr algn="l" indent="0" marL="0">
              <a:spcAft>
                <a:spcPts val="1500"/>
              </a:spcAft>
              <a:buNone/>
            </a:pPr>
            <a:r>
              <a:rPr lang="en-US" sz="1800" b="1" dirty="0">
                <a:solidFill>
                  <a:srgbClr val="667EEA"/>
                </a:solidFill>
                <a:latin typeface="Arial" pitchFamily="34" charset="0"/>
                <a:ea typeface="Arial" pitchFamily="34" charset="-122"/>
                <a:cs typeface="Arial" pitchFamily="34" charset="-120"/>
              </a:rPr>
              <a:t>Description</a:t>
            </a:r>
            <a:endParaRPr lang="en-US" sz="1800" dirty="0"/>
          </a:p>
        </p:txBody>
      </p:sp>
      <p:sp>
        <p:nvSpPr>
          <p:cNvPr id="6" name="Text 4"/>
          <p:cNvSpPr/>
          <p:nvPr/>
        </p:nvSpPr>
        <p:spPr>
          <a:xfrm>
            <a:off x="825401" y="2123926"/>
            <a:ext cx="3368242" cy="1138238"/>
          </a:xfrm>
          <a:prstGeom prst="rect">
            <a:avLst/>
          </a:prstGeom>
          <a:noFill/>
          <a:ln/>
        </p:spPr>
        <p:txBody>
          <a:bodyPr wrap="square" lIns="0" tIns="0" rIns="0" bIns="0" rtlCol="0" anchor="t"/>
          <a:lstStyle/>
          <a:p>
            <a:pPr algn="l" indent="0" marL="0">
              <a:lnSpc>
                <a:spcPts val="2240"/>
              </a:lnSpc>
              <a:spcAft>
                <a:spcPts val="1000"/>
              </a:spcAft>
              <a:buNone/>
            </a:pPr>
            <a:r>
              <a:rPr lang="en-US" sz="1400" dirty="0">
                <a:solidFill>
                  <a:srgbClr val="4A5568"/>
                </a:solidFill>
                <a:latin typeface="Arial" pitchFamily="34" charset="0"/>
                <a:ea typeface="Arial" pitchFamily="34" charset="-122"/>
                <a:cs typeface="Arial" pitchFamily="34" charset="-120"/>
              </a:rPr>
              <a:t>Provide examples of the desired input-output pattern before the actual task. This helps the AI understand the format and style you want.</a:t>
            </a:r>
            <a:endParaRPr lang="en-US" sz="1400" dirty="0"/>
          </a:p>
        </p:txBody>
      </p:sp>
      <p:sp>
        <p:nvSpPr>
          <p:cNvPr id="7" name="Text 5"/>
          <p:cNvSpPr/>
          <p:nvPr/>
        </p:nvSpPr>
        <p:spPr>
          <a:xfrm>
            <a:off x="825401" y="3389114"/>
            <a:ext cx="3368242" cy="569119"/>
          </a:xfrm>
          <a:prstGeom prst="rect">
            <a:avLst/>
          </a:prstGeom>
          <a:noFill/>
          <a:ln/>
        </p:spPr>
        <p:txBody>
          <a:bodyPr wrap="square" lIns="0" tIns="0" rIns="0" bIns="0" rtlCol="0" anchor="t"/>
          <a:lstStyle/>
          <a:p>
            <a:pPr algn="l" indent="0" marL="0">
              <a:lnSpc>
                <a:spcPts val="2240"/>
              </a:lnSpc>
              <a:spcAft>
                <a:spcPts val="1000"/>
              </a:spcAft>
              <a:buNone/>
            </a:pPr>
            <a:r>
              <a:rPr lang="en-US" sz="1400" b="1" dirty="0">
                <a:solidFill>
                  <a:srgbClr val="4A5568"/>
                </a:solidFill>
                <a:latin typeface="Arial" pitchFamily="34" charset="0"/>
                <a:ea typeface="Arial" pitchFamily="34" charset="-122"/>
                <a:cs typeface="Arial" pitchFamily="34" charset="-120"/>
              </a:rPr>
              <a:t>Best for:</a:t>
            </a:r>
            <a:pPr algn="l" indent="0" marL="0">
              <a:lnSpc>
                <a:spcPts val="2240"/>
              </a:lnSpc>
              <a:spcAft>
                <a:spcPts val="1000"/>
              </a:spcAft>
              <a:buNone/>
            </a:pPr>
            <a:r>
              <a:rPr lang="en-US" sz="1400" dirty="0">
                <a:solidFill>
                  <a:srgbClr val="4A5568"/>
                </a:solidFill>
                <a:latin typeface="Arial" pitchFamily="34" charset="0"/>
                <a:ea typeface="Arial" pitchFamily="34" charset="-122"/>
                <a:cs typeface="Arial" pitchFamily="34" charset="-120"/>
              </a:rPr>
              <a:t> Complex tasks requiring specific formats</a:t>
            </a:r>
            <a:endParaRPr lang="en-US" sz="1400" dirty="0"/>
          </a:p>
        </p:txBody>
      </p:sp>
      <p:sp>
        <p:nvSpPr>
          <p:cNvPr id="8" name="Text 6"/>
          <p:cNvSpPr/>
          <p:nvPr/>
        </p:nvSpPr>
        <p:spPr>
          <a:xfrm>
            <a:off x="4698950" y="1349276"/>
            <a:ext cx="3937099" cy="3053358"/>
          </a:xfrm>
          <a:prstGeom prst="roundRect">
            <a:avLst>
              <a:gd name="adj" fmla="val 3327"/>
            </a:avLst>
          </a:prstGeom>
          <a:solidFill>
            <a:srgbClr val="FFFFFF"/>
          </a:solidFill>
          <a:ln/>
          <a:effectLst>
            <a:outerShdw sx="100000" sy="100000" kx="0" ky="0" algn="bl" rotWithShape="0" blurRad="114300" dist="26941" dir="2700000">
              <a:srgbClr val="000000">
                <a:alpha val="10000"/>
              </a:srgbClr>
            </a:outerShdw>
          </a:effectLst>
        </p:spPr>
        <p:txBody>
          <a:bodyPr wrap="square" rtlCol="0" anchor="ctr"/>
          <a:lstStyle/>
          <a:p>
            <a:pPr indent="0" marL="0">
              <a:buNone/>
            </a:pPr>
            <a:endParaRPr lang="en-US" dirty="0"/>
          </a:p>
        </p:txBody>
      </p:sp>
      <p:sp>
        <p:nvSpPr>
          <p:cNvPr id="9" name="Text 7"/>
          <p:cNvSpPr/>
          <p:nvPr/>
        </p:nvSpPr>
        <p:spPr>
          <a:xfrm>
            <a:off x="5016401" y="1666726"/>
            <a:ext cx="3368242" cy="266700"/>
          </a:xfrm>
          <a:prstGeom prst="rect">
            <a:avLst/>
          </a:prstGeom>
          <a:noFill/>
          <a:ln/>
        </p:spPr>
        <p:txBody>
          <a:bodyPr wrap="square" lIns="0" tIns="0" rIns="0" bIns="0" rtlCol="0" anchor="t"/>
          <a:lstStyle/>
          <a:p>
            <a:pPr algn="l" indent="0" marL="0">
              <a:spcAft>
                <a:spcPts val="1500"/>
              </a:spcAft>
              <a:buNone/>
            </a:pPr>
            <a:r>
              <a:rPr lang="en-US" sz="1800" b="1" dirty="0">
                <a:solidFill>
                  <a:srgbClr val="667EEA"/>
                </a:solidFill>
                <a:latin typeface="Arial" pitchFamily="34" charset="0"/>
                <a:ea typeface="Arial" pitchFamily="34" charset="-122"/>
                <a:cs typeface="Arial" pitchFamily="34" charset="-120"/>
              </a:rPr>
              <a:t>Example</a:t>
            </a:r>
            <a:endParaRPr lang="en-US" sz="1800" dirty="0"/>
          </a:p>
        </p:txBody>
      </p:sp>
      <p:sp>
        <p:nvSpPr>
          <p:cNvPr id="10" name="Text 8"/>
          <p:cNvSpPr/>
          <p:nvPr/>
        </p:nvSpPr>
        <p:spPr>
          <a:xfrm>
            <a:off x="5016401" y="2123926"/>
            <a:ext cx="3302198" cy="1143000"/>
          </a:xfrm>
          <a:prstGeom prst="roundRect">
            <a:avLst>
              <a:gd name="adj" fmla="val 4444"/>
            </a:avLst>
          </a:prstGeom>
          <a:solidFill>
            <a:srgbClr val="F7FAFC"/>
          </a:solidFill>
          <a:ln/>
        </p:spPr>
        <p:txBody>
          <a:bodyPr wrap="square" rtlCol="0" anchor="ctr"/>
          <a:lstStyle/>
          <a:p>
            <a:pPr indent="0" marL="0">
              <a:buNone/>
            </a:pPr>
            <a:endParaRPr lang="en-US" dirty="0"/>
          </a:p>
        </p:txBody>
      </p:sp>
      <p:sp>
        <p:nvSpPr>
          <p:cNvPr id="11" name="Shape 9"/>
          <p:cNvSpPr/>
          <p:nvPr/>
        </p:nvSpPr>
        <p:spPr>
          <a:xfrm>
            <a:off x="5035451" y="2123926"/>
            <a:ext cx="0" cy="1143000"/>
          </a:xfrm>
          <a:prstGeom prst="line">
            <a:avLst/>
          </a:prstGeom>
          <a:noFill/>
          <a:ln w="38100">
            <a:solidFill>
              <a:srgbClr val="667EEA"/>
            </a:solidFill>
            <a:prstDash val="solid"/>
          </a:ln>
        </p:spPr>
      </p:sp>
      <p:sp>
        <p:nvSpPr>
          <p:cNvPr id="12" name="Text 10"/>
          <p:cNvSpPr/>
          <p:nvPr/>
        </p:nvSpPr>
        <p:spPr>
          <a:xfrm>
            <a:off x="5206901" y="2276326"/>
            <a:ext cx="3018484" cy="209550"/>
          </a:xfrm>
          <a:prstGeom prst="rect">
            <a:avLst/>
          </a:prstGeom>
          <a:noFill/>
          <a:ln/>
        </p:spPr>
        <p:txBody>
          <a:bodyPr wrap="square" lIns="0" tIns="0" rIns="0" bIns="0" rtlCol="0" anchor="t"/>
          <a:lstStyle/>
          <a:p>
            <a:pPr algn="l" indent="0" marL="0">
              <a:lnSpc>
                <a:spcPts val="1650"/>
              </a:lnSpc>
              <a:buNone/>
            </a:pPr>
            <a:r>
              <a:rPr lang="en-US" sz="1100" dirty="0">
                <a:solidFill>
                  <a:srgbClr val="2D3748"/>
                </a:solidFill>
                <a:latin typeface="Courier New" pitchFamily="34" charset="0"/>
                <a:ea typeface="Courier New" pitchFamily="34" charset="-122"/>
                <a:cs typeface="Courier New" pitchFamily="34" charset="-120"/>
              </a:rPr>
              <a:t>Review: "Great service!" → Positive</a:t>
            </a:r>
            <a:endParaRPr lang="en-US" sz="1100" dirty="0"/>
          </a:p>
        </p:txBody>
      </p:sp>
      <p:sp>
        <p:nvSpPr>
          <p:cNvPr id="13" name="Text 11"/>
          <p:cNvSpPr/>
          <p:nvPr/>
        </p:nvSpPr>
        <p:spPr>
          <a:xfrm>
            <a:off x="5206901" y="2485876"/>
            <a:ext cx="3018484" cy="419100"/>
          </a:xfrm>
          <a:prstGeom prst="rect">
            <a:avLst/>
          </a:prstGeom>
          <a:noFill/>
          <a:ln/>
        </p:spPr>
        <p:txBody>
          <a:bodyPr wrap="square" lIns="0" tIns="0" rIns="0" bIns="0" rtlCol="0" anchor="t"/>
          <a:lstStyle/>
          <a:p>
            <a:pPr algn="l" indent="0" marL="0">
              <a:lnSpc>
                <a:spcPts val="1650"/>
              </a:lnSpc>
              <a:buNone/>
            </a:pPr>
            <a:r>
              <a:rPr lang="en-US" sz="1100" dirty="0">
                <a:solidFill>
                  <a:srgbClr val="2D3748"/>
                </a:solidFill>
                <a:latin typeface="Courier New" pitchFamily="34" charset="0"/>
                <a:ea typeface="Courier New" pitchFamily="34" charset="-122"/>
                <a:cs typeface="Courier New" pitchFamily="34" charset="-120"/>
              </a:rPr>
              <a:t>Review: "Terrible experience" → Negative</a:t>
            </a:r>
            <a:endParaRPr lang="en-US" sz="1100" dirty="0"/>
          </a:p>
        </p:txBody>
      </p:sp>
      <p:sp>
        <p:nvSpPr>
          <p:cNvPr id="14" name="Text 12"/>
          <p:cNvSpPr/>
          <p:nvPr/>
        </p:nvSpPr>
        <p:spPr>
          <a:xfrm>
            <a:off x="5206901" y="2904976"/>
            <a:ext cx="3018484" cy="209550"/>
          </a:xfrm>
          <a:prstGeom prst="rect">
            <a:avLst/>
          </a:prstGeom>
          <a:noFill/>
          <a:ln/>
        </p:spPr>
        <p:txBody>
          <a:bodyPr wrap="square" lIns="0" tIns="0" rIns="0" bIns="0" rtlCol="0" anchor="t"/>
          <a:lstStyle/>
          <a:p>
            <a:pPr algn="l" indent="0" marL="0">
              <a:lnSpc>
                <a:spcPts val="1650"/>
              </a:lnSpc>
              <a:buNone/>
            </a:pPr>
            <a:r>
              <a:rPr lang="en-US" sz="1100" dirty="0">
                <a:solidFill>
                  <a:srgbClr val="2D3748"/>
                </a:solidFill>
                <a:latin typeface="Courier New" pitchFamily="34" charset="0"/>
                <a:ea typeface="Courier New" pitchFamily="34" charset="-122"/>
                <a:cs typeface="Courier New" pitchFamily="34" charset="-120"/>
              </a:rPr>
              <a:t>Review: "It was okay" → ?</a:t>
            </a:r>
            <a:endParaRPr lang="en-US" sz="1100" dirty="0"/>
          </a:p>
        </p:txBody>
      </p:sp>
      <p:sp>
        <p:nvSpPr>
          <p:cNvPr id="15" name="Text 13"/>
          <p:cNvSpPr/>
          <p:nvPr/>
        </p:nvSpPr>
        <p:spPr>
          <a:xfrm>
            <a:off x="5016401" y="3266926"/>
            <a:ext cx="3368242" cy="284559"/>
          </a:xfrm>
          <a:prstGeom prst="rect">
            <a:avLst/>
          </a:prstGeom>
          <a:noFill/>
          <a:ln/>
        </p:spPr>
        <p:txBody>
          <a:bodyPr wrap="square" lIns="0" tIns="0" rIns="0" bIns="0" rtlCol="0" anchor="t"/>
          <a:lstStyle/>
          <a:p>
            <a:pPr algn="l" indent="0" marL="0">
              <a:lnSpc>
                <a:spcPts val="2240"/>
              </a:lnSpc>
              <a:spcAft>
                <a:spcPts val="1000"/>
              </a:spcAft>
              <a:buNone/>
            </a:pPr>
            <a:r>
              <a:rPr lang="en-US" sz="1400" b="1" dirty="0">
                <a:solidFill>
                  <a:srgbClr val="4A5568"/>
                </a:solidFill>
                <a:latin typeface="Arial" pitchFamily="34" charset="0"/>
                <a:ea typeface="Arial" pitchFamily="34" charset="-122"/>
                <a:cs typeface="Arial" pitchFamily="34" charset="-120"/>
              </a:rPr>
              <a:t>Output:</a:t>
            </a:r>
            <a:pPr algn="l" indent="0" marL="0">
              <a:lnSpc>
                <a:spcPts val="2240"/>
              </a:lnSpc>
              <a:spcAft>
                <a:spcPts val="1000"/>
              </a:spcAft>
              <a:buNone/>
            </a:pPr>
            <a:r>
              <a:rPr lang="en-US" sz="1400" dirty="0">
                <a:solidFill>
                  <a:srgbClr val="4A5568"/>
                </a:solidFill>
                <a:latin typeface="Arial" pitchFamily="34" charset="0"/>
                <a:ea typeface="Arial" pitchFamily="34" charset="-122"/>
                <a:cs typeface="Arial" pitchFamily="34" charset="-120"/>
              </a:rPr>
              <a:t> Neutral</a:t>
            </a:r>
            <a:endParaRPr lang="en-US" sz="1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bg>
      <p:bgPr>
        <a:solidFill>
          <a:srgbClr val="F8F9FA"/>
        </a:solidFill>
      </p:bgPr>
    </p:bg>
    <p:spTree>
      <p:nvGrpSpPr>
        <p:cNvPr id="1" name=""/>
        <p:cNvGrpSpPr/>
        <p:nvPr/>
      </p:nvGrpSpPr>
      <p:grpSpPr>
        <a:xfrm>
          <a:off x="0" y="0"/>
          <a:ext cx="0" cy="0"/>
          <a:chOff x="0" y="0"/>
          <a:chExt cx="0" cy="0"/>
        </a:xfrm>
      </p:grpSpPr>
      <p:sp>
        <p:nvSpPr>
          <p:cNvPr id="2" name="Shape 0"/>
          <p:cNvSpPr/>
          <p:nvPr/>
        </p:nvSpPr>
        <p:spPr>
          <a:xfrm>
            <a:off x="555575" y="507950"/>
            <a:ext cx="0" cy="523875"/>
          </a:xfrm>
          <a:prstGeom prst="line">
            <a:avLst/>
          </a:prstGeom>
          <a:noFill/>
          <a:ln w="95250">
            <a:solidFill>
              <a:srgbClr val="667EEA"/>
            </a:solidFill>
            <a:prstDash val="solid"/>
          </a:ln>
        </p:spPr>
      </p:sp>
      <p:sp>
        <p:nvSpPr>
          <p:cNvPr id="3" name="Text 1"/>
          <p:cNvSpPr/>
          <p:nvPr/>
        </p:nvSpPr>
        <p:spPr>
          <a:xfrm>
            <a:off x="857101" y="507950"/>
            <a:ext cx="7934527" cy="523875"/>
          </a:xfrm>
          <a:prstGeom prst="rect">
            <a:avLst/>
          </a:prstGeom>
          <a:noFill/>
          <a:ln/>
        </p:spPr>
        <p:txBody>
          <a:bodyPr wrap="square" lIns="0" tIns="0" rIns="0" bIns="0" rtlCol="0" anchor="t"/>
          <a:lstStyle/>
          <a:p>
            <a:pPr algn="l" indent="0" marL="0">
              <a:buNone/>
            </a:pPr>
            <a:r>
              <a:rPr lang="en-US" sz="3600" b="1" dirty="0">
                <a:solidFill>
                  <a:srgbClr val="2D3748"/>
                </a:solidFill>
                <a:latin typeface="Arial" pitchFamily="34" charset="0"/>
                <a:ea typeface="Arial" pitchFamily="34" charset="-122"/>
                <a:cs typeface="Arial" pitchFamily="34" charset="-120"/>
              </a:rPr>
              <a:t>Technique 3: Chain-of-Thought</a:t>
            </a:r>
            <a:endParaRPr lang="en-US" sz="3600" dirty="0"/>
          </a:p>
        </p:txBody>
      </p:sp>
      <p:sp>
        <p:nvSpPr>
          <p:cNvPr id="4" name="Text 2"/>
          <p:cNvSpPr/>
          <p:nvPr/>
        </p:nvSpPr>
        <p:spPr>
          <a:xfrm>
            <a:off x="507950" y="1349276"/>
            <a:ext cx="3937099" cy="3058120"/>
          </a:xfrm>
          <a:prstGeom prst="roundRect">
            <a:avLst>
              <a:gd name="adj" fmla="val 3322"/>
            </a:avLst>
          </a:prstGeom>
          <a:solidFill>
            <a:srgbClr val="FFFFFF"/>
          </a:solidFill>
          <a:ln/>
          <a:effectLst>
            <a:outerShdw sx="100000" sy="100000" kx="0" ky="0" algn="bl" rotWithShape="0" blurRad="114300" dist="26941" dir="2700000">
              <a:srgbClr val="000000">
                <a:alpha val="10000"/>
              </a:srgbClr>
            </a:outerShdw>
          </a:effectLst>
        </p:spPr>
        <p:txBody>
          <a:bodyPr wrap="square" rtlCol="0" anchor="ctr"/>
          <a:lstStyle/>
          <a:p>
            <a:pPr indent="0" marL="0">
              <a:buNone/>
            </a:pPr>
            <a:endParaRPr lang="en-US" dirty="0"/>
          </a:p>
        </p:txBody>
      </p:sp>
      <p:sp>
        <p:nvSpPr>
          <p:cNvPr id="5" name="Text 3"/>
          <p:cNvSpPr/>
          <p:nvPr/>
        </p:nvSpPr>
        <p:spPr>
          <a:xfrm>
            <a:off x="825401" y="1666726"/>
            <a:ext cx="3368242" cy="266700"/>
          </a:xfrm>
          <a:prstGeom prst="rect">
            <a:avLst/>
          </a:prstGeom>
          <a:noFill/>
          <a:ln/>
        </p:spPr>
        <p:txBody>
          <a:bodyPr wrap="square" lIns="0" tIns="0" rIns="0" bIns="0" rtlCol="0" anchor="t"/>
          <a:lstStyle/>
          <a:p>
            <a:pPr algn="l" indent="0" marL="0">
              <a:spcAft>
                <a:spcPts val="1500"/>
              </a:spcAft>
              <a:buNone/>
            </a:pPr>
            <a:r>
              <a:rPr lang="en-US" sz="1800" b="1" dirty="0">
                <a:solidFill>
                  <a:srgbClr val="667EEA"/>
                </a:solidFill>
                <a:latin typeface="Arial" pitchFamily="34" charset="0"/>
                <a:ea typeface="Arial" pitchFamily="34" charset="-122"/>
                <a:cs typeface="Arial" pitchFamily="34" charset="-120"/>
              </a:rPr>
              <a:t>Description</a:t>
            </a:r>
            <a:endParaRPr lang="en-US" sz="1800" dirty="0"/>
          </a:p>
        </p:txBody>
      </p:sp>
      <p:sp>
        <p:nvSpPr>
          <p:cNvPr id="6" name="Text 4"/>
          <p:cNvSpPr/>
          <p:nvPr/>
        </p:nvSpPr>
        <p:spPr>
          <a:xfrm>
            <a:off x="825401" y="2123926"/>
            <a:ext cx="3368242" cy="853678"/>
          </a:xfrm>
          <a:prstGeom prst="rect">
            <a:avLst/>
          </a:prstGeom>
          <a:noFill/>
          <a:ln/>
        </p:spPr>
        <p:txBody>
          <a:bodyPr wrap="square" lIns="0" tIns="0" rIns="0" bIns="0" rtlCol="0" anchor="t"/>
          <a:lstStyle/>
          <a:p>
            <a:pPr algn="l" indent="0" marL="0">
              <a:lnSpc>
                <a:spcPts val="2240"/>
              </a:lnSpc>
              <a:spcAft>
                <a:spcPts val="1000"/>
              </a:spcAft>
              <a:buNone/>
            </a:pPr>
            <a:r>
              <a:rPr lang="en-US" sz="1400" dirty="0">
                <a:solidFill>
                  <a:srgbClr val="4A5568"/>
                </a:solidFill>
                <a:latin typeface="Arial" pitchFamily="34" charset="0"/>
                <a:ea typeface="Arial" pitchFamily="34" charset="-122"/>
                <a:cs typeface="Arial" pitchFamily="34" charset="-120"/>
              </a:rPr>
              <a:t>Ask the AI to explain its reasoning step-by-step. This improves accuracy on complex reasoning tasks.</a:t>
            </a:r>
            <a:endParaRPr lang="en-US" sz="1400" dirty="0"/>
          </a:p>
        </p:txBody>
      </p:sp>
      <p:sp>
        <p:nvSpPr>
          <p:cNvPr id="7" name="Text 5"/>
          <p:cNvSpPr/>
          <p:nvPr/>
        </p:nvSpPr>
        <p:spPr>
          <a:xfrm>
            <a:off x="825401" y="3104555"/>
            <a:ext cx="3368242" cy="569119"/>
          </a:xfrm>
          <a:prstGeom prst="rect">
            <a:avLst/>
          </a:prstGeom>
          <a:noFill/>
          <a:ln/>
        </p:spPr>
        <p:txBody>
          <a:bodyPr wrap="square" lIns="0" tIns="0" rIns="0" bIns="0" rtlCol="0" anchor="t"/>
          <a:lstStyle/>
          <a:p>
            <a:pPr algn="l" indent="0" marL="0">
              <a:lnSpc>
                <a:spcPts val="2240"/>
              </a:lnSpc>
              <a:spcAft>
                <a:spcPts val="1000"/>
              </a:spcAft>
              <a:buNone/>
            </a:pPr>
            <a:r>
              <a:rPr lang="en-US" sz="1400" b="1" dirty="0">
                <a:solidFill>
                  <a:srgbClr val="4A5568"/>
                </a:solidFill>
                <a:latin typeface="Arial" pitchFamily="34" charset="0"/>
                <a:ea typeface="Arial" pitchFamily="34" charset="-122"/>
                <a:cs typeface="Arial" pitchFamily="34" charset="-120"/>
              </a:rPr>
              <a:t>Best for:</a:t>
            </a:r>
            <a:pPr algn="l" indent="0" marL="0">
              <a:lnSpc>
                <a:spcPts val="2240"/>
              </a:lnSpc>
              <a:spcAft>
                <a:spcPts val="1000"/>
              </a:spcAft>
              <a:buNone/>
            </a:pPr>
            <a:r>
              <a:rPr lang="en-US" sz="1400" dirty="0">
                <a:solidFill>
                  <a:srgbClr val="4A5568"/>
                </a:solidFill>
                <a:latin typeface="Arial" pitchFamily="34" charset="0"/>
                <a:ea typeface="Arial" pitchFamily="34" charset="-122"/>
                <a:cs typeface="Arial" pitchFamily="34" charset="-120"/>
              </a:rPr>
              <a:t> Math problems, logical reasoning, multi-step tasks</a:t>
            </a:r>
            <a:endParaRPr lang="en-US" sz="1400" dirty="0"/>
          </a:p>
        </p:txBody>
      </p:sp>
      <p:sp>
        <p:nvSpPr>
          <p:cNvPr id="8" name="Text 6"/>
          <p:cNvSpPr/>
          <p:nvPr/>
        </p:nvSpPr>
        <p:spPr>
          <a:xfrm>
            <a:off x="4698950" y="1349276"/>
            <a:ext cx="3937099" cy="3058120"/>
          </a:xfrm>
          <a:prstGeom prst="roundRect">
            <a:avLst>
              <a:gd name="adj" fmla="val 3322"/>
            </a:avLst>
          </a:prstGeom>
          <a:solidFill>
            <a:srgbClr val="FFFFFF"/>
          </a:solidFill>
          <a:ln/>
          <a:effectLst>
            <a:outerShdw sx="100000" sy="100000" kx="0" ky="0" algn="bl" rotWithShape="0" blurRad="114300" dist="26941" dir="2700000">
              <a:srgbClr val="000000">
                <a:alpha val="10000"/>
              </a:srgbClr>
            </a:outerShdw>
          </a:effectLst>
        </p:spPr>
        <p:txBody>
          <a:bodyPr wrap="square" rtlCol="0" anchor="ctr"/>
          <a:lstStyle/>
          <a:p>
            <a:pPr indent="0" marL="0">
              <a:buNone/>
            </a:pPr>
            <a:endParaRPr lang="en-US" dirty="0"/>
          </a:p>
        </p:txBody>
      </p:sp>
      <p:sp>
        <p:nvSpPr>
          <p:cNvPr id="9" name="Text 7"/>
          <p:cNvSpPr/>
          <p:nvPr/>
        </p:nvSpPr>
        <p:spPr>
          <a:xfrm>
            <a:off x="5016401" y="1666726"/>
            <a:ext cx="3368242" cy="266700"/>
          </a:xfrm>
          <a:prstGeom prst="rect">
            <a:avLst/>
          </a:prstGeom>
          <a:noFill/>
          <a:ln/>
        </p:spPr>
        <p:txBody>
          <a:bodyPr wrap="square" lIns="0" tIns="0" rIns="0" bIns="0" rtlCol="0" anchor="t"/>
          <a:lstStyle/>
          <a:p>
            <a:pPr algn="l" indent="0" marL="0">
              <a:spcAft>
                <a:spcPts val="1500"/>
              </a:spcAft>
              <a:buNone/>
            </a:pPr>
            <a:r>
              <a:rPr lang="en-US" sz="1800" b="1" dirty="0">
                <a:solidFill>
                  <a:srgbClr val="667EEA"/>
                </a:solidFill>
                <a:latin typeface="Arial" pitchFamily="34" charset="0"/>
                <a:ea typeface="Arial" pitchFamily="34" charset="-122"/>
                <a:cs typeface="Arial" pitchFamily="34" charset="-120"/>
              </a:rPr>
              <a:t>Example</a:t>
            </a:r>
            <a:endParaRPr lang="en-US" sz="1800" dirty="0"/>
          </a:p>
        </p:txBody>
      </p:sp>
      <p:sp>
        <p:nvSpPr>
          <p:cNvPr id="10" name="Text 8"/>
          <p:cNvSpPr/>
          <p:nvPr/>
        </p:nvSpPr>
        <p:spPr>
          <a:xfrm>
            <a:off x="5016401" y="2123926"/>
            <a:ext cx="3302198" cy="1143000"/>
          </a:xfrm>
          <a:prstGeom prst="roundRect">
            <a:avLst>
              <a:gd name="adj" fmla="val 4444"/>
            </a:avLst>
          </a:prstGeom>
          <a:solidFill>
            <a:srgbClr val="F7FAFC"/>
          </a:solidFill>
          <a:ln/>
        </p:spPr>
        <p:txBody>
          <a:bodyPr wrap="square" rtlCol="0" anchor="ctr"/>
          <a:lstStyle/>
          <a:p>
            <a:pPr indent="0" marL="0">
              <a:buNone/>
            </a:pPr>
            <a:endParaRPr lang="en-US" dirty="0"/>
          </a:p>
        </p:txBody>
      </p:sp>
      <p:sp>
        <p:nvSpPr>
          <p:cNvPr id="11" name="Shape 9"/>
          <p:cNvSpPr/>
          <p:nvPr/>
        </p:nvSpPr>
        <p:spPr>
          <a:xfrm>
            <a:off x="5035451" y="2123926"/>
            <a:ext cx="0" cy="1143000"/>
          </a:xfrm>
          <a:prstGeom prst="line">
            <a:avLst/>
          </a:prstGeom>
          <a:noFill/>
          <a:ln w="38100">
            <a:solidFill>
              <a:srgbClr val="667EEA"/>
            </a:solidFill>
            <a:prstDash val="solid"/>
          </a:ln>
        </p:spPr>
      </p:sp>
      <p:sp>
        <p:nvSpPr>
          <p:cNvPr id="12" name="Text 10"/>
          <p:cNvSpPr/>
          <p:nvPr/>
        </p:nvSpPr>
        <p:spPr>
          <a:xfrm>
            <a:off x="5206901" y="2276326"/>
            <a:ext cx="3018484" cy="209550"/>
          </a:xfrm>
          <a:prstGeom prst="rect">
            <a:avLst/>
          </a:prstGeom>
          <a:noFill/>
          <a:ln/>
        </p:spPr>
        <p:txBody>
          <a:bodyPr wrap="square" lIns="0" tIns="0" rIns="0" bIns="0" rtlCol="0" anchor="t"/>
          <a:lstStyle/>
          <a:p>
            <a:pPr algn="l" indent="0" marL="0">
              <a:lnSpc>
                <a:spcPts val="1650"/>
              </a:lnSpc>
              <a:buNone/>
            </a:pPr>
            <a:r>
              <a:rPr lang="en-US" sz="1100" dirty="0">
                <a:solidFill>
                  <a:srgbClr val="2D3748"/>
                </a:solidFill>
                <a:latin typeface="Courier New" pitchFamily="34" charset="0"/>
                <a:ea typeface="Courier New" pitchFamily="34" charset="-122"/>
                <a:cs typeface="Courier New" pitchFamily="34" charset="-120"/>
              </a:rPr>
              <a:t>Solve this step by step:</a:t>
            </a:r>
            <a:endParaRPr lang="en-US" sz="1100" dirty="0"/>
          </a:p>
        </p:txBody>
      </p:sp>
      <p:sp>
        <p:nvSpPr>
          <p:cNvPr id="13" name="Text 11"/>
          <p:cNvSpPr/>
          <p:nvPr/>
        </p:nvSpPr>
        <p:spPr>
          <a:xfrm>
            <a:off x="5206901" y="2485876"/>
            <a:ext cx="3018484" cy="628650"/>
          </a:xfrm>
          <a:prstGeom prst="rect">
            <a:avLst/>
          </a:prstGeom>
          <a:noFill/>
          <a:ln/>
        </p:spPr>
        <p:txBody>
          <a:bodyPr wrap="square" lIns="0" tIns="0" rIns="0" bIns="0" rtlCol="0" anchor="t"/>
          <a:lstStyle/>
          <a:p>
            <a:pPr algn="l" indent="0" marL="0">
              <a:lnSpc>
                <a:spcPts val="1650"/>
              </a:lnSpc>
              <a:buNone/>
            </a:pPr>
            <a:r>
              <a:rPr lang="en-US" sz="1100" dirty="0">
                <a:solidFill>
                  <a:srgbClr val="2D3748"/>
                </a:solidFill>
                <a:latin typeface="Courier New" pitchFamily="34" charset="0"/>
                <a:ea typeface="Courier New" pitchFamily="34" charset="-122"/>
                <a:cs typeface="Courier New" pitchFamily="34" charset="-120"/>
              </a:rPr>
              <a:t>If a store has 23 apples and sells 17, then receives 45 more, how many apples does it have?</a:t>
            </a:r>
            <a:endParaRPr lang="en-US" sz="1100" dirty="0"/>
          </a:p>
        </p:txBody>
      </p:sp>
      <p:sp>
        <p:nvSpPr>
          <p:cNvPr id="14" name="Text 12"/>
          <p:cNvSpPr/>
          <p:nvPr/>
        </p:nvSpPr>
        <p:spPr>
          <a:xfrm>
            <a:off x="5016401" y="3266926"/>
            <a:ext cx="3368242" cy="284559"/>
          </a:xfrm>
          <a:prstGeom prst="rect">
            <a:avLst/>
          </a:prstGeom>
          <a:noFill/>
          <a:ln/>
        </p:spPr>
        <p:txBody>
          <a:bodyPr wrap="square" lIns="0" tIns="0" rIns="0" bIns="0" rtlCol="0" anchor="t"/>
          <a:lstStyle/>
          <a:p>
            <a:pPr algn="l" indent="0" marL="0">
              <a:lnSpc>
                <a:spcPts val="2240"/>
              </a:lnSpc>
              <a:spcAft>
                <a:spcPts val="1000"/>
              </a:spcAft>
              <a:buNone/>
            </a:pPr>
            <a:r>
              <a:rPr lang="en-US" sz="1400" b="1" dirty="0">
                <a:solidFill>
                  <a:srgbClr val="4A5568"/>
                </a:solidFill>
                <a:latin typeface="Arial" pitchFamily="34" charset="0"/>
                <a:ea typeface="Arial" pitchFamily="34" charset="-122"/>
                <a:cs typeface="Arial" pitchFamily="34" charset="-120"/>
              </a:rPr>
              <a:t>Output:</a:t>
            </a:r>
            <a:pPr algn="l" indent="0" marL="0">
              <a:lnSpc>
                <a:spcPts val="2240"/>
              </a:lnSpc>
              <a:spcAft>
                <a:spcPts val="1000"/>
              </a:spcAft>
              <a:buNone/>
            </a:pPr>
            <a:r>
              <a:rPr lang="en-US" sz="1400" dirty="0">
                <a:solidFill>
                  <a:srgbClr val="4A5568"/>
                </a:solidFill>
                <a:latin typeface="Arial" pitchFamily="34" charset="0"/>
                <a:ea typeface="Arial" pitchFamily="34" charset="-122"/>
                <a:cs typeface="Arial" pitchFamily="34" charset="-120"/>
              </a:rPr>
              <a:t> Step 1: 23 - 17 = 6</a:t>
            </a:r>
            <a:endParaRPr lang="en-US" sz="1400" dirty="0"/>
          </a:p>
        </p:txBody>
      </p:sp>
      <p:sp>
        <p:nvSpPr>
          <p:cNvPr id="15" name="Text 13"/>
          <p:cNvSpPr/>
          <p:nvPr/>
        </p:nvSpPr>
        <p:spPr>
          <a:xfrm>
            <a:off x="5016401" y="3678436"/>
            <a:ext cx="3368242" cy="284559"/>
          </a:xfrm>
          <a:prstGeom prst="rect">
            <a:avLst/>
          </a:prstGeom>
          <a:noFill/>
          <a:ln/>
        </p:spPr>
        <p:txBody>
          <a:bodyPr wrap="square" lIns="0" tIns="0" rIns="0" bIns="0" rtlCol="0" anchor="t"/>
          <a:lstStyle/>
          <a:p>
            <a:pPr algn="l" indent="0" marL="0">
              <a:lnSpc>
                <a:spcPts val="2240"/>
              </a:lnSpc>
              <a:spcAft>
                <a:spcPts val="1000"/>
              </a:spcAft>
              <a:buNone/>
            </a:pPr>
            <a:r>
              <a:rPr lang="en-US" sz="1400" dirty="0">
                <a:solidFill>
                  <a:srgbClr val="4A5568"/>
                </a:solidFill>
                <a:latin typeface="Arial" pitchFamily="34" charset="0"/>
                <a:ea typeface="Arial" pitchFamily="34" charset="-122"/>
                <a:cs typeface="Arial" pitchFamily="34" charset="-120"/>
              </a:rPr>
              <a:t>Step 2: 6 + 45 = 51 apples</a:t>
            </a:r>
            <a:endParaRPr lang="en-US" sz="1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bg>
      <p:bgPr>
        <a:solidFill>
          <a:srgbClr val="F8F9FA"/>
        </a:solidFill>
      </p:bgPr>
    </p:bg>
    <p:spTree>
      <p:nvGrpSpPr>
        <p:cNvPr id="1" name=""/>
        <p:cNvGrpSpPr/>
        <p:nvPr/>
      </p:nvGrpSpPr>
      <p:grpSpPr>
        <a:xfrm>
          <a:off x="0" y="0"/>
          <a:ext cx="0" cy="0"/>
          <a:chOff x="0" y="0"/>
          <a:chExt cx="0" cy="0"/>
        </a:xfrm>
      </p:grpSpPr>
      <p:sp>
        <p:nvSpPr>
          <p:cNvPr id="2" name="Shape 0"/>
          <p:cNvSpPr/>
          <p:nvPr/>
        </p:nvSpPr>
        <p:spPr>
          <a:xfrm>
            <a:off x="555575" y="507950"/>
            <a:ext cx="0" cy="523875"/>
          </a:xfrm>
          <a:prstGeom prst="line">
            <a:avLst/>
          </a:prstGeom>
          <a:noFill/>
          <a:ln w="95250">
            <a:solidFill>
              <a:srgbClr val="667EEA"/>
            </a:solidFill>
            <a:prstDash val="solid"/>
          </a:ln>
        </p:spPr>
      </p:sp>
      <p:sp>
        <p:nvSpPr>
          <p:cNvPr id="3" name="Text 1"/>
          <p:cNvSpPr/>
          <p:nvPr/>
        </p:nvSpPr>
        <p:spPr>
          <a:xfrm>
            <a:off x="857101" y="507950"/>
            <a:ext cx="7934527" cy="523875"/>
          </a:xfrm>
          <a:prstGeom prst="rect">
            <a:avLst/>
          </a:prstGeom>
          <a:noFill/>
          <a:ln/>
        </p:spPr>
        <p:txBody>
          <a:bodyPr wrap="square" lIns="0" tIns="0" rIns="0" bIns="0" rtlCol="0" anchor="t"/>
          <a:lstStyle/>
          <a:p>
            <a:pPr algn="l" indent="0" marL="0">
              <a:buNone/>
            </a:pPr>
            <a:r>
              <a:rPr lang="en-US" sz="3600" b="1" dirty="0">
                <a:solidFill>
                  <a:srgbClr val="2D3748"/>
                </a:solidFill>
                <a:latin typeface="Arial" pitchFamily="34" charset="0"/>
                <a:ea typeface="Arial" pitchFamily="34" charset="-122"/>
                <a:cs typeface="Arial" pitchFamily="34" charset="-120"/>
              </a:rPr>
              <a:t>Technique 4: Role Prompting</a:t>
            </a:r>
            <a:endParaRPr lang="en-US" sz="3600" dirty="0"/>
          </a:p>
        </p:txBody>
      </p:sp>
      <p:sp>
        <p:nvSpPr>
          <p:cNvPr id="4" name="Text 2"/>
          <p:cNvSpPr/>
          <p:nvPr/>
        </p:nvSpPr>
        <p:spPr>
          <a:xfrm>
            <a:off x="507950" y="1349276"/>
            <a:ext cx="3937099" cy="3006179"/>
          </a:xfrm>
          <a:prstGeom prst="roundRect">
            <a:avLst>
              <a:gd name="adj" fmla="val 3380"/>
            </a:avLst>
          </a:prstGeom>
          <a:solidFill>
            <a:srgbClr val="FFFFFF"/>
          </a:solidFill>
          <a:ln/>
          <a:effectLst>
            <a:outerShdw sx="100000" sy="100000" kx="0" ky="0" algn="bl" rotWithShape="0" blurRad="114300" dist="26941" dir="2700000">
              <a:srgbClr val="000000">
                <a:alpha val="10000"/>
              </a:srgbClr>
            </a:outerShdw>
          </a:effectLst>
        </p:spPr>
        <p:txBody>
          <a:bodyPr wrap="square" rtlCol="0" anchor="ctr"/>
          <a:lstStyle/>
          <a:p>
            <a:pPr indent="0" marL="0">
              <a:buNone/>
            </a:pPr>
            <a:endParaRPr lang="en-US" dirty="0"/>
          </a:p>
        </p:txBody>
      </p:sp>
      <p:sp>
        <p:nvSpPr>
          <p:cNvPr id="5" name="Text 3"/>
          <p:cNvSpPr/>
          <p:nvPr/>
        </p:nvSpPr>
        <p:spPr>
          <a:xfrm>
            <a:off x="825401" y="1666726"/>
            <a:ext cx="3368242" cy="266700"/>
          </a:xfrm>
          <a:prstGeom prst="rect">
            <a:avLst/>
          </a:prstGeom>
          <a:noFill/>
          <a:ln/>
        </p:spPr>
        <p:txBody>
          <a:bodyPr wrap="square" lIns="0" tIns="0" rIns="0" bIns="0" rtlCol="0" anchor="t"/>
          <a:lstStyle/>
          <a:p>
            <a:pPr algn="l" indent="0" marL="0">
              <a:spcAft>
                <a:spcPts val="1500"/>
              </a:spcAft>
              <a:buNone/>
            </a:pPr>
            <a:r>
              <a:rPr lang="en-US" sz="1800" b="1" dirty="0">
                <a:solidFill>
                  <a:srgbClr val="667EEA"/>
                </a:solidFill>
                <a:latin typeface="Arial" pitchFamily="34" charset="0"/>
                <a:ea typeface="Arial" pitchFamily="34" charset="-122"/>
                <a:cs typeface="Arial" pitchFamily="34" charset="-120"/>
              </a:rPr>
              <a:t>Description</a:t>
            </a:r>
            <a:endParaRPr lang="en-US" sz="1800" dirty="0"/>
          </a:p>
        </p:txBody>
      </p:sp>
      <p:sp>
        <p:nvSpPr>
          <p:cNvPr id="6" name="Text 4"/>
          <p:cNvSpPr/>
          <p:nvPr/>
        </p:nvSpPr>
        <p:spPr>
          <a:xfrm>
            <a:off x="825401" y="2123926"/>
            <a:ext cx="3368242" cy="853678"/>
          </a:xfrm>
          <a:prstGeom prst="rect">
            <a:avLst/>
          </a:prstGeom>
          <a:noFill/>
          <a:ln/>
        </p:spPr>
        <p:txBody>
          <a:bodyPr wrap="square" lIns="0" tIns="0" rIns="0" bIns="0" rtlCol="0" anchor="t"/>
          <a:lstStyle/>
          <a:p>
            <a:pPr algn="l" indent="0" marL="0">
              <a:lnSpc>
                <a:spcPts val="2240"/>
              </a:lnSpc>
              <a:spcAft>
                <a:spcPts val="1000"/>
              </a:spcAft>
              <a:buNone/>
            </a:pPr>
            <a:r>
              <a:rPr lang="en-US" sz="1400" dirty="0">
                <a:solidFill>
                  <a:srgbClr val="4A5568"/>
                </a:solidFill>
                <a:latin typeface="Arial" pitchFamily="34" charset="0"/>
                <a:ea typeface="Arial" pitchFamily="34" charset="-122"/>
                <a:cs typeface="Arial" pitchFamily="34" charset="-120"/>
              </a:rPr>
              <a:t>Assign the AI a specific role or persona to influence its response style and perspective.</a:t>
            </a:r>
            <a:endParaRPr lang="en-US" sz="1400" dirty="0"/>
          </a:p>
        </p:txBody>
      </p:sp>
      <p:sp>
        <p:nvSpPr>
          <p:cNvPr id="7" name="Text 5"/>
          <p:cNvSpPr/>
          <p:nvPr/>
        </p:nvSpPr>
        <p:spPr>
          <a:xfrm>
            <a:off x="825401" y="3104555"/>
            <a:ext cx="3368242" cy="569119"/>
          </a:xfrm>
          <a:prstGeom prst="rect">
            <a:avLst/>
          </a:prstGeom>
          <a:noFill/>
          <a:ln/>
        </p:spPr>
        <p:txBody>
          <a:bodyPr wrap="square" lIns="0" tIns="0" rIns="0" bIns="0" rtlCol="0" anchor="t"/>
          <a:lstStyle/>
          <a:p>
            <a:pPr algn="l" indent="0" marL="0">
              <a:lnSpc>
                <a:spcPts val="2240"/>
              </a:lnSpc>
              <a:spcAft>
                <a:spcPts val="1000"/>
              </a:spcAft>
              <a:buNone/>
            </a:pPr>
            <a:r>
              <a:rPr lang="en-US" sz="1400" b="1" dirty="0">
                <a:solidFill>
                  <a:srgbClr val="4A5568"/>
                </a:solidFill>
                <a:latin typeface="Arial" pitchFamily="34" charset="0"/>
                <a:ea typeface="Arial" pitchFamily="34" charset="-122"/>
                <a:cs typeface="Arial" pitchFamily="34" charset="-120"/>
              </a:rPr>
              <a:t>Best for:</a:t>
            </a:r>
            <a:pPr algn="l" indent="0" marL="0">
              <a:lnSpc>
                <a:spcPts val="2240"/>
              </a:lnSpc>
              <a:spcAft>
                <a:spcPts val="1000"/>
              </a:spcAft>
              <a:buNone/>
            </a:pPr>
            <a:r>
              <a:rPr lang="en-US" sz="1400" dirty="0">
                <a:solidFill>
                  <a:srgbClr val="4A5568"/>
                </a:solidFill>
                <a:latin typeface="Arial" pitchFamily="34" charset="0"/>
                <a:ea typeface="Arial" pitchFamily="34" charset="-122"/>
                <a:cs typeface="Arial" pitchFamily="34" charset="-120"/>
              </a:rPr>
              <a:t> Getting specialized expertise, creative writing, specific tones</a:t>
            </a:r>
            <a:endParaRPr lang="en-US" sz="1400" dirty="0"/>
          </a:p>
        </p:txBody>
      </p:sp>
      <p:sp>
        <p:nvSpPr>
          <p:cNvPr id="8" name="Text 6"/>
          <p:cNvSpPr/>
          <p:nvPr/>
        </p:nvSpPr>
        <p:spPr>
          <a:xfrm>
            <a:off x="4698950" y="1349276"/>
            <a:ext cx="3937099" cy="3006179"/>
          </a:xfrm>
          <a:prstGeom prst="roundRect">
            <a:avLst>
              <a:gd name="adj" fmla="val 3380"/>
            </a:avLst>
          </a:prstGeom>
          <a:solidFill>
            <a:srgbClr val="FFFFFF"/>
          </a:solidFill>
          <a:ln/>
          <a:effectLst>
            <a:outerShdw sx="100000" sy="100000" kx="0" ky="0" algn="bl" rotWithShape="0" blurRad="114300" dist="26941" dir="2700000">
              <a:srgbClr val="000000">
                <a:alpha val="10000"/>
              </a:srgbClr>
            </a:outerShdw>
          </a:effectLst>
        </p:spPr>
        <p:txBody>
          <a:bodyPr wrap="square" rtlCol="0" anchor="ctr"/>
          <a:lstStyle/>
          <a:p>
            <a:pPr indent="0" marL="0">
              <a:buNone/>
            </a:pPr>
            <a:endParaRPr lang="en-US" dirty="0"/>
          </a:p>
        </p:txBody>
      </p:sp>
      <p:sp>
        <p:nvSpPr>
          <p:cNvPr id="9" name="Text 7"/>
          <p:cNvSpPr/>
          <p:nvPr/>
        </p:nvSpPr>
        <p:spPr>
          <a:xfrm>
            <a:off x="5016401" y="1666726"/>
            <a:ext cx="3368242" cy="266700"/>
          </a:xfrm>
          <a:prstGeom prst="rect">
            <a:avLst/>
          </a:prstGeom>
          <a:noFill/>
          <a:ln/>
        </p:spPr>
        <p:txBody>
          <a:bodyPr wrap="square" lIns="0" tIns="0" rIns="0" bIns="0" rtlCol="0" anchor="t"/>
          <a:lstStyle/>
          <a:p>
            <a:pPr algn="l" indent="0" marL="0">
              <a:spcAft>
                <a:spcPts val="1500"/>
              </a:spcAft>
              <a:buNone/>
            </a:pPr>
            <a:r>
              <a:rPr lang="en-US" sz="1800" b="1" dirty="0">
                <a:solidFill>
                  <a:srgbClr val="667EEA"/>
                </a:solidFill>
                <a:latin typeface="Arial" pitchFamily="34" charset="0"/>
                <a:ea typeface="Arial" pitchFamily="34" charset="-122"/>
                <a:cs typeface="Arial" pitchFamily="34" charset="-120"/>
              </a:rPr>
              <a:t>Example</a:t>
            </a:r>
            <a:endParaRPr lang="en-US" sz="1800" dirty="0"/>
          </a:p>
        </p:txBody>
      </p:sp>
      <p:sp>
        <p:nvSpPr>
          <p:cNvPr id="10" name="Text 8"/>
          <p:cNvSpPr/>
          <p:nvPr/>
        </p:nvSpPr>
        <p:spPr>
          <a:xfrm>
            <a:off x="5016401" y="2123926"/>
            <a:ext cx="3302198" cy="933450"/>
          </a:xfrm>
          <a:prstGeom prst="roundRect">
            <a:avLst>
              <a:gd name="adj" fmla="val 5442"/>
            </a:avLst>
          </a:prstGeom>
          <a:solidFill>
            <a:srgbClr val="F7FAFC"/>
          </a:solidFill>
          <a:ln/>
        </p:spPr>
        <p:txBody>
          <a:bodyPr wrap="square" rtlCol="0" anchor="ctr"/>
          <a:lstStyle/>
          <a:p>
            <a:pPr indent="0" marL="0">
              <a:buNone/>
            </a:pPr>
            <a:endParaRPr lang="en-US" dirty="0"/>
          </a:p>
        </p:txBody>
      </p:sp>
      <p:sp>
        <p:nvSpPr>
          <p:cNvPr id="11" name="Shape 9"/>
          <p:cNvSpPr/>
          <p:nvPr/>
        </p:nvSpPr>
        <p:spPr>
          <a:xfrm>
            <a:off x="5035451" y="2123926"/>
            <a:ext cx="0" cy="933450"/>
          </a:xfrm>
          <a:prstGeom prst="line">
            <a:avLst/>
          </a:prstGeom>
          <a:noFill/>
          <a:ln w="38100">
            <a:solidFill>
              <a:srgbClr val="667EEA"/>
            </a:solidFill>
            <a:prstDash val="solid"/>
          </a:ln>
        </p:spPr>
      </p:sp>
      <p:sp>
        <p:nvSpPr>
          <p:cNvPr id="12" name="Text 10"/>
          <p:cNvSpPr/>
          <p:nvPr/>
        </p:nvSpPr>
        <p:spPr>
          <a:xfrm>
            <a:off x="5206901" y="2276326"/>
            <a:ext cx="3018484" cy="628650"/>
          </a:xfrm>
          <a:prstGeom prst="rect">
            <a:avLst/>
          </a:prstGeom>
          <a:noFill/>
          <a:ln/>
        </p:spPr>
        <p:txBody>
          <a:bodyPr wrap="square" lIns="0" tIns="0" rIns="0" bIns="0" rtlCol="0" anchor="t"/>
          <a:lstStyle/>
          <a:p>
            <a:pPr algn="l" indent="0" marL="0">
              <a:lnSpc>
                <a:spcPts val="1650"/>
              </a:lnSpc>
              <a:buNone/>
            </a:pPr>
            <a:r>
              <a:rPr lang="en-US" sz="1100" dirty="0">
                <a:solidFill>
                  <a:srgbClr val="2D3748"/>
                </a:solidFill>
                <a:latin typeface="Courier New" pitchFamily="34" charset="0"/>
                <a:ea typeface="Courier New" pitchFamily="34" charset="-122"/>
                <a:cs typeface="Courier New" pitchFamily="34" charset="-120"/>
              </a:rPr>
              <a:t>You are a senior software architect. Explain microservices to a junior developer.</a:t>
            </a:r>
            <a:endParaRPr lang="en-US" sz="1100" dirty="0"/>
          </a:p>
        </p:txBody>
      </p:sp>
      <p:sp>
        <p:nvSpPr>
          <p:cNvPr id="13" name="Text 11"/>
          <p:cNvSpPr/>
          <p:nvPr/>
        </p:nvSpPr>
        <p:spPr>
          <a:xfrm>
            <a:off x="5016401" y="3057376"/>
            <a:ext cx="3368242" cy="853678"/>
          </a:xfrm>
          <a:prstGeom prst="rect">
            <a:avLst/>
          </a:prstGeom>
          <a:noFill/>
          <a:ln/>
        </p:spPr>
        <p:txBody>
          <a:bodyPr wrap="square" lIns="0" tIns="0" rIns="0" bIns="0" rtlCol="0" anchor="t"/>
          <a:lstStyle/>
          <a:p>
            <a:pPr algn="l" indent="0" marL="0">
              <a:lnSpc>
                <a:spcPts val="2240"/>
              </a:lnSpc>
              <a:spcAft>
                <a:spcPts val="1000"/>
              </a:spcAft>
              <a:buNone/>
            </a:pPr>
            <a:r>
              <a:rPr lang="en-US" sz="1400" b="1" dirty="0">
                <a:solidFill>
                  <a:srgbClr val="4A5568"/>
                </a:solidFill>
                <a:latin typeface="Arial" pitchFamily="34" charset="0"/>
                <a:ea typeface="Arial" pitchFamily="34" charset="-122"/>
                <a:cs typeface="Arial" pitchFamily="34" charset="-120"/>
              </a:rPr>
              <a:t>Output:</a:t>
            </a:r>
            <a:pPr algn="l" indent="0" marL="0">
              <a:lnSpc>
                <a:spcPts val="2240"/>
              </a:lnSpc>
              <a:spcAft>
                <a:spcPts val="1000"/>
              </a:spcAft>
              <a:buNone/>
            </a:pPr>
            <a:r>
              <a:rPr lang="en-US" sz="1400" dirty="0">
                <a:solidFill>
                  <a:srgbClr val="4A5568"/>
                </a:solidFill>
                <a:latin typeface="Arial" pitchFamily="34" charset="0"/>
                <a:ea typeface="Arial" pitchFamily="34" charset="-122"/>
                <a:cs typeface="Arial" pitchFamily="34" charset="-120"/>
              </a:rPr>
              <a:t> Provides explanation with appropriate technical depth and mentoring tone</a:t>
            </a:r>
            <a:endParaRPr lang="en-US" sz="1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bg>
      <p:bgPr>
        <a:solidFill>
          <a:srgbClr val="F8F9FA"/>
        </a:solidFill>
      </p:bgPr>
    </p:bg>
    <p:spTree>
      <p:nvGrpSpPr>
        <p:cNvPr id="1" name=""/>
        <p:cNvGrpSpPr/>
        <p:nvPr/>
      </p:nvGrpSpPr>
      <p:grpSpPr>
        <a:xfrm>
          <a:off x="0" y="0"/>
          <a:ext cx="0" cy="0"/>
          <a:chOff x="0" y="0"/>
          <a:chExt cx="0" cy="0"/>
        </a:xfrm>
      </p:grpSpPr>
      <p:sp>
        <p:nvSpPr>
          <p:cNvPr id="2" name="Shape 0"/>
          <p:cNvSpPr/>
          <p:nvPr/>
        </p:nvSpPr>
        <p:spPr>
          <a:xfrm>
            <a:off x="555575" y="507950"/>
            <a:ext cx="0" cy="523875"/>
          </a:xfrm>
          <a:prstGeom prst="line">
            <a:avLst/>
          </a:prstGeom>
          <a:noFill/>
          <a:ln w="95250">
            <a:solidFill>
              <a:srgbClr val="667EEA"/>
            </a:solidFill>
            <a:prstDash val="solid"/>
          </a:ln>
        </p:spPr>
      </p:sp>
      <p:sp>
        <p:nvSpPr>
          <p:cNvPr id="3" name="Text 1"/>
          <p:cNvSpPr/>
          <p:nvPr/>
        </p:nvSpPr>
        <p:spPr>
          <a:xfrm>
            <a:off x="857101" y="507950"/>
            <a:ext cx="7934527" cy="523875"/>
          </a:xfrm>
          <a:prstGeom prst="rect">
            <a:avLst/>
          </a:prstGeom>
          <a:noFill/>
          <a:ln/>
        </p:spPr>
        <p:txBody>
          <a:bodyPr wrap="square" lIns="0" tIns="0" rIns="0" bIns="0" rtlCol="0" anchor="t"/>
          <a:lstStyle/>
          <a:p>
            <a:pPr algn="l" indent="0" marL="0">
              <a:buNone/>
            </a:pPr>
            <a:r>
              <a:rPr lang="en-US" sz="3600" b="1" dirty="0">
                <a:solidFill>
                  <a:srgbClr val="2D3748"/>
                </a:solidFill>
                <a:latin typeface="Arial" pitchFamily="34" charset="0"/>
                <a:ea typeface="Arial" pitchFamily="34" charset="-122"/>
                <a:cs typeface="Arial" pitchFamily="34" charset="-120"/>
              </a:rPr>
              <a:t>Technique 5: Constraint Prompting</a:t>
            </a:r>
            <a:endParaRPr lang="en-US" sz="3600" dirty="0"/>
          </a:p>
        </p:txBody>
      </p:sp>
      <p:sp>
        <p:nvSpPr>
          <p:cNvPr id="4" name="Text 2"/>
          <p:cNvSpPr/>
          <p:nvPr/>
        </p:nvSpPr>
        <p:spPr>
          <a:xfrm>
            <a:off x="507950" y="1349276"/>
            <a:ext cx="3937099" cy="2721620"/>
          </a:xfrm>
          <a:prstGeom prst="roundRect">
            <a:avLst>
              <a:gd name="adj" fmla="val 3733"/>
            </a:avLst>
          </a:prstGeom>
          <a:solidFill>
            <a:srgbClr val="FFFFFF"/>
          </a:solidFill>
          <a:ln/>
          <a:effectLst>
            <a:outerShdw sx="100000" sy="100000" kx="0" ky="0" algn="bl" rotWithShape="0" blurRad="114300" dist="26941" dir="2700000">
              <a:srgbClr val="000000">
                <a:alpha val="10000"/>
              </a:srgbClr>
            </a:outerShdw>
          </a:effectLst>
        </p:spPr>
        <p:txBody>
          <a:bodyPr wrap="square" rtlCol="0" anchor="ctr"/>
          <a:lstStyle/>
          <a:p>
            <a:pPr indent="0" marL="0">
              <a:buNone/>
            </a:pPr>
            <a:endParaRPr lang="en-US" dirty="0"/>
          </a:p>
        </p:txBody>
      </p:sp>
      <p:sp>
        <p:nvSpPr>
          <p:cNvPr id="5" name="Text 3"/>
          <p:cNvSpPr/>
          <p:nvPr/>
        </p:nvSpPr>
        <p:spPr>
          <a:xfrm>
            <a:off x="825401" y="1666726"/>
            <a:ext cx="3368242" cy="266700"/>
          </a:xfrm>
          <a:prstGeom prst="rect">
            <a:avLst/>
          </a:prstGeom>
          <a:noFill/>
          <a:ln/>
        </p:spPr>
        <p:txBody>
          <a:bodyPr wrap="square" lIns="0" tIns="0" rIns="0" bIns="0" rtlCol="0" anchor="t"/>
          <a:lstStyle/>
          <a:p>
            <a:pPr algn="l" indent="0" marL="0">
              <a:spcAft>
                <a:spcPts val="1500"/>
              </a:spcAft>
              <a:buNone/>
            </a:pPr>
            <a:r>
              <a:rPr lang="en-US" sz="1800" b="1" dirty="0">
                <a:solidFill>
                  <a:srgbClr val="667EEA"/>
                </a:solidFill>
                <a:latin typeface="Arial" pitchFamily="34" charset="0"/>
                <a:ea typeface="Arial" pitchFamily="34" charset="-122"/>
                <a:cs typeface="Arial" pitchFamily="34" charset="-120"/>
              </a:rPr>
              <a:t>Description</a:t>
            </a:r>
            <a:endParaRPr lang="en-US" sz="1800" dirty="0"/>
          </a:p>
        </p:txBody>
      </p:sp>
      <p:sp>
        <p:nvSpPr>
          <p:cNvPr id="6" name="Text 4"/>
          <p:cNvSpPr/>
          <p:nvPr/>
        </p:nvSpPr>
        <p:spPr>
          <a:xfrm>
            <a:off x="825401" y="2123926"/>
            <a:ext cx="3368242" cy="569119"/>
          </a:xfrm>
          <a:prstGeom prst="rect">
            <a:avLst/>
          </a:prstGeom>
          <a:noFill/>
          <a:ln/>
        </p:spPr>
        <p:txBody>
          <a:bodyPr wrap="square" lIns="0" tIns="0" rIns="0" bIns="0" rtlCol="0" anchor="t"/>
          <a:lstStyle/>
          <a:p>
            <a:pPr algn="l" indent="0" marL="0">
              <a:lnSpc>
                <a:spcPts val="2240"/>
              </a:lnSpc>
              <a:spcAft>
                <a:spcPts val="1000"/>
              </a:spcAft>
              <a:buNone/>
            </a:pPr>
            <a:r>
              <a:rPr lang="en-US" sz="1400" dirty="0">
                <a:solidFill>
                  <a:srgbClr val="4A5568"/>
                </a:solidFill>
                <a:latin typeface="Arial" pitchFamily="34" charset="0"/>
                <a:ea typeface="Arial" pitchFamily="34" charset="-122"/>
                <a:cs typeface="Arial" pitchFamily="34" charset="-120"/>
              </a:rPr>
              <a:t>Set specific boundaries, formats, or limitations for the AI's response.</a:t>
            </a:r>
            <a:endParaRPr lang="en-US" sz="1400" dirty="0"/>
          </a:p>
        </p:txBody>
      </p:sp>
      <p:sp>
        <p:nvSpPr>
          <p:cNvPr id="7" name="Text 5"/>
          <p:cNvSpPr/>
          <p:nvPr/>
        </p:nvSpPr>
        <p:spPr>
          <a:xfrm>
            <a:off x="825401" y="2819995"/>
            <a:ext cx="3368242" cy="569119"/>
          </a:xfrm>
          <a:prstGeom prst="rect">
            <a:avLst/>
          </a:prstGeom>
          <a:noFill/>
          <a:ln/>
        </p:spPr>
        <p:txBody>
          <a:bodyPr wrap="square" lIns="0" tIns="0" rIns="0" bIns="0" rtlCol="0" anchor="t"/>
          <a:lstStyle/>
          <a:p>
            <a:pPr algn="l" indent="0" marL="0">
              <a:lnSpc>
                <a:spcPts val="2240"/>
              </a:lnSpc>
              <a:spcAft>
                <a:spcPts val="1000"/>
              </a:spcAft>
              <a:buNone/>
            </a:pPr>
            <a:r>
              <a:rPr lang="en-US" sz="1400" b="1" dirty="0">
                <a:solidFill>
                  <a:srgbClr val="4A5568"/>
                </a:solidFill>
                <a:latin typeface="Arial" pitchFamily="34" charset="0"/>
                <a:ea typeface="Arial" pitchFamily="34" charset="-122"/>
                <a:cs typeface="Arial" pitchFamily="34" charset="-120"/>
              </a:rPr>
              <a:t>Best for:</a:t>
            </a:r>
            <a:pPr algn="l" indent="0" marL="0">
              <a:lnSpc>
                <a:spcPts val="2240"/>
              </a:lnSpc>
              <a:spcAft>
                <a:spcPts val="1000"/>
              </a:spcAft>
              <a:buNone/>
            </a:pPr>
            <a:r>
              <a:rPr lang="en-US" sz="1400" dirty="0">
                <a:solidFill>
                  <a:srgbClr val="4A5568"/>
                </a:solidFill>
                <a:latin typeface="Arial" pitchFamily="34" charset="0"/>
                <a:ea typeface="Arial" pitchFamily="34" charset="-122"/>
                <a:cs typeface="Arial" pitchFamily="34" charset="-120"/>
              </a:rPr>
              <a:t> Controlling output format, length, style, or content restrictions</a:t>
            </a:r>
            <a:endParaRPr lang="en-US" sz="1400" dirty="0"/>
          </a:p>
        </p:txBody>
      </p:sp>
      <p:sp>
        <p:nvSpPr>
          <p:cNvPr id="8" name="Text 6"/>
          <p:cNvSpPr/>
          <p:nvPr/>
        </p:nvSpPr>
        <p:spPr>
          <a:xfrm>
            <a:off x="4698950" y="1349276"/>
            <a:ext cx="3937099" cy="2721620"/>
          </a:xfrm>
          <a:prstGeom prst="roundRect">
            <a:avLst>
              <a:gd name="adj" fmla="val 3733"/>
            </a:avLst>
          </a:prstGeom>
          <a:solidFill>
            <a:srgbClr val="FFFFFF"/>
          </a:solidFill>
          <a:ln/>
          <a:effectLst>
            <a:outerShdw sx="100000" sy="100000" kx="0" ky="0" algn="bl" rotWithShape="0" blurRad="114300" dist="26941" dir="2700000">
              <a:srgbClr val="000000">
                <a:alpha val="10000"/>
              </a:srgbClr>
            </a:outerShdw>
          </a:effectLst>
        </p:spPr>
        <p:txBody>
          <a:bodyPr wrap="square" rtlCol="0" anchor="ctr"/>
          <a:lstStyle/>
          <a:p>
            <a:pPr indent="0" marL="0">
              <a:buNone/>
            </a:pPr>
            <a:endParaRPr lang="en-US" dirty="0"/>
          </a:p>
        </p:txBody>
      </p:sp>
      <p:sp>
        <p:nvSpPr>
          <p:cNvPr id="9" name="Text 7"/>
          <p:cNvSpPr/>
          <p:nvPr/>
        </p:nvSpPr>
        <p:spPr>
          <a:xfrm>
            <a:off x="5016401" y="1666726"/>
            <a:ext cx="3368242" cy="266700"/>
          </a:xfrm>
          <a:prstGeom prst="rect">
            <a:avLst/>
          </a:prstGeom>
          <a:noFill/>
          <a:ln/>
        </p:spPr>
        <p:txBody>
          <a:bodyPr wrap="square" lIns="0" tIns="0" rIns="0" bIns="0" rtlCol="0" anchor="t"/>
          <a:lstStyle/>
          <a:p>
            <a:pPr algn="l" indent="0" marL="0">
              <a:spcAft>
                <a:spcPts val="1500"/>
              </a:spcAft>
              <a:buNone/>
            </a:pPr>
            <a:r>
              <a:rPr lang="en-US" sz="1800" b="1" dirty="0">
                <a:solidFill>
                  <a:srgbClr val="667EEA"/>
                </a:solidFill>
                <a:latin typeface="Arial" pitchFamily="34" charset="0"/>
                <a:ea typeface="Arial" pitchFamily="34" charset="-122"/>
                <a:cs typeface="Arial" pitchFamily="34" charset="-120"/>
              </a:rPr>
              <a:t>Example</a:t>
            </a:r>
            <a:endParaRPr lang="en-US" sz="1800" dirty="0"/>
          </a:p>
        </p:txBody>
      </p:sp>
      <p:sp>
        <p:nvSpPr>
          <p:cNvPr id="10" name="Text 8"/>
          <p:cNvSpPr/>
          <p:nvPr/>
        </p:nvSpPr>
        <p:spPr>
          <a:xfrm>
            <a:off x="5016401" y="2123926"/>
            <a:ext cx="3302198" cy="933450"/>
          </a:xfrm>
          <a:prstGeom prst="roundRect">
            <a:avLst>
              <a:gd name="adj" fmla="val 5442"/>
            </a:avLst>
          </a:prstGeom>
          <a:solidFill>
            <a:srgbClr val="F7FAFC"/>
          </a:solidFill>
          <a:ln/>
        </p:spPr>
        <p:txBody>
          <a:bodyPr wrap="square" rtlCol="0" anchor="ctr"/>
          <a:lstStyle/>
          <a:p>
            <a:pPr indent="0" marL="0">
              <a:buNone/>
            </a:pPr>
            <a:endParaRPr lang="en-US" dirty="0"/>
          </a:p>
        </p:txBody>
      </p:sp>
      <p:sp>
        <p:nvSpPr>
          <p:cNvPr id="11" name="Shape 9"/>
          <p:cNvSpPr/>
          <p:nvPr/>
        </p:nvSpPr>
        <p:spPr>
          <a:xfrm>
            <a:off x="5035451" y="2123926"/>
            <a:ext cx="0" cy="933450"/>
          </a:xfrm>
          <a:prstGeom prst="line">
            <a:avLst/>
          </a:prstGeom>
          <a:noFill/>
          <a:ln w="38100">
            <a:solidFill>
              <a:srgbClr val="667EEA"/>
            </a:solidFill>
            <a:prstDash val="solid"/>
          </a:ln>
        </p:spPr>
      </p:sp>
      <p:sp>
        <p:nvSpPr>
          <p:cNvPr id="12" name="Text 10"/>
          <p:cNvSpPr/>
          <p:nvPr/>
        </p:nvSpPr>
        <p:spPr>
          <a:xfrm>
            <a:off x="5206901" y="2276326"/>
            <a:ext cx="3018484" cy="628650"/>
          </a:xfrm>
          <a:prstGeom prst="rect">
            <a:avLst/>
          </a:prstGeom>
          <a:noFill/>
          <a:ln/>
        </p:spPr>
        <p:txBody>
          <a:bodyPr wrap="square" lIns="0" tIns="0" rIns="0" bIns="0" rtlCol="0" anchor="t"/>
          <a:lstStyle/>
          <a:p>
            <a:pPr algn="l" indent="0" marL="0">
              <a:lnSpc>
                <a:spcPts val="1650"/>
              </a:lnSpc>
              <a:buNone/>
            </a:pPr>
            <a:r>
              <a:rPr lang="en-US" sz="1100" dirty="0">
                <a:solidFill>
                  <a:srgbClr val="2D3748"/>
                </a:solidFill>
                <a:latin typeface="Courier New" pitchFamily="34" charset="0"/>
                <a:ea typeface="Courier New" pitchFamily="34" charset="-122"/>
                <a:cs typeface="Courier New" pitchFamily="34" charset="-120"/>
              </a:rPr>
              <a:t>Write a product description in exactly 3 sentences. Use simple language. Avoid technical jargon.</a:t>
            </a:r>
            <a:endParaRPr lang="en-US" sz="1100" dirty="0"/>
          </a:p>
        </p:txBody>
      </p:sp>
      <p:sp>
        <p:nvSpPr>
          <p:cNvPr id="13" name="Text 11"/>
          <p:cNvSpPr/>
          <p:nvPr/>
        </p:nvSpPr>
        <p:spPr>
          <a:xfrm>
            <a:off x="5016401" y="3057376"/>
            <a:ext cx="3368242" cy="569119"/>
          </a:xfrm>
          <a:prstGeom prst="rect">
            <a:avLst/>
          </a:prstGeom>
          <a:noFill/>
          <a:ln/>
        </p:spPr>
        <p:txBody>
          <a:bodyPr wrap="square" lIns="0" tIns="0" rIns="0" bIns="0" rtlCol="0" anchor="t"/>
          <a:lstStyle/>
          <a:p>
            <a:pPr algn="l" indent="0" marL="0">
              <a:lnSpc>
                <a:spcPts val="2240"/>
              </a:lnSpc>
              <a:spcAft>
                <a:spcPts val="1000"/>
              </a:spcAft>
              <a:buNone/>
            </a:pPr>
            <a:r>
              <a:rPr lang="en-US" sz="1400" b="1" dirty="0">
                <a:solidFill>
                  <a:srgbClr val="4A5568"/>
                </a:solidFill>
                <a:latin typeface="Arial" pitchFamily="34" charset="0"/>
                <a:ea typeface="Arial" pitchFamily="34" charset="-122"/>
                <a:cs typeface="Arial" pitchFamily="34" charset="-120"/>
              </a:rPr>
              <a:t>Output:</a:t>
            </a:r>
            <a:pPr algn="l" indent="0" marL="0">
              <a:lnSpc>
                <a:spcPts val="2240"/>
              </a:lnSpc>
              <a:spcAft>
                <a:spcPts val="1000"/>
              </a:spcAft>
              <a:buNone/>
            </a:pPr>
            <a:r>
              <a:rPr lang="en-US" sz="1400" dirty="0">
                <a:solidFill>
                  <a:srgbClr val="4A5568"/>
                </a:solidFill>
                <a:latin typeface="Arial" pitchFamily="34" charset="0"/>
                <a:ea typeface="Arial" pitchFamily="34" charset="-122"/>
                <a:cs typeface="Arial" pitchFamily="34" charset="-120"/>
              </a:rPr>
              <a:t> Produces a concise, accessible description meeting all constraints</a:t>
            </a:r>
            <a:endParaRPr lang="en-US" sz="1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bg>
      <p:bgPr>
        <a:solidFill>
          <a:srgbClr val="F8F9FA"/>
        </a:solidFill>
      </p:bgPr>
    </p:bg>
    <p:spTree>
      <p:nvGrpSpPr>
        <p:cNvPr id="1" name=""/>
        <p:cNvGrpSpPr/>
        <p:nvPr/>
      </p:nvGrpSpPr>
      <p:grpSpPr>
        <a:xfrm>
          <a:off x="0" y="0"/>
          <a:ext cx="0" cy="0"/>
          <a:chOff x="0" y="0"/>
          <a:chExt cx="0" cy="0"/>
        </a:xfrm>
      </p:grpSpPr>
      <p:sp>
        <p:nvSpPr>
          <p:cNvPr id="2" name="Shape 0"/>
          <p:cNvSpPr/>
          <p:nvPr/>
        </p:nvSpPr>
        <p:spPr>
          <a:xfrm>
            <a:off x="555575" y="444401"/>
            <a:ext cx="0" cy="523875"/>
          </a:xfrm>
          <a:prstGeom prst="line">
            <a:avLst/>
          </a:prstGeom>
          <a:noFill/>
          <a:ln w="95250">
            <a:solidFill>
              <a:srgbClr val="667EEA"/>
            </a:solidFill>
            <a:prstDash val="solid"/>
          </a:ln>
        </p:spPr>
      </p:sp>
      <p:sp>
        <p:nvSpPr>
          <p:cNvPr id="3" name="Text 1"/>
          <p:cNvSpPr/>
          <p:nvPr/>
        </p:nvSpPr>
        <p:spPr>
          <a:xfrm>
            <a:off x="857101" y="444401"/>
            <a:ext cx="7934527" cy="523875"/>
          </a:xfrm>
          <a:prstGeom prst="rect">
            <a:avLst/>
          </a:prstGeom>
          <a:noFill/>
          <a:ln/>
        </p:spPr>
        <p:txBody>
          <a:bodyPr wrap="square" lIns="0" tIns="0" rIns="0" bIns="0" rtlCol="0" anchor="t"/>
          <a:lstStyle/>
          <a:p>
            <a:pPr algn="l" indent="0" marL="0">
              <a:buNone/>
            </a:pPr>
            <a:r>
              <a:rPr lang="en-US" sz="3600" b="1" dirty="0">
                <a:solidFill>
                  <a:srgbClr val="2D3748"/>
                </a:solidFill>
                <a:latin typeface="Arial" pitchFamily="34" charset="0"/>
                <a:ea typeface="Arial" pitchFamily="34" charset="-122"/>
                <a:cs typeface="Arial" pitchFamily="34" charset="-120"/>
              </a:rPr>
              <a:t>Best Practices</a:t>
            </a:r>
            <a:endParaRPr lang="en-US" sz="3600" dirty="0"/>
          </a:p>
        </p:txBody>
      </p:sp>
      <p:sp>
        <p:nvSpPr>
          <p:cNvPr id="4" name="Text 2"/>
          <p:cNvSpPr/>
          <p:nvPr/>
        </p:nvSpPr>
        <p:spPr>
          <a:xfrm>
            <a:off x="507950" y="1285726"/>
            <a:ext cx="8128099" cy="3520380"/>
          </a:xfrm>
          <a:prstGeom prst="roundRect">
            <a:avLst>
              <a:gd name="adj" fmla="val 2886"/>
            </a:avLst>
          </a:prstGeom>
          <a:solidFill>
            <a:srgbClr val="FFFFFF"/>
          </a:solidFill>
          <a:ln/>
          <a:effectLst>
            <a:outerShdw sx="100000" sy="100000" kx="0" ky="0" algn="bl" rotWithShape="0" blurRad="114300" dist="26941" dir="2700000">
              <a:srgbClr val="000000">
                <a:alpha val="10000"/>
              </a:srgbClr>
            </a:outerShdw>
          </a:effectLst>
        </p:spPr>
        <p:txBody>
          <a:bodyPr wrap="square" rtlCol="0" anchor="ctr"/>
          <a:lstStyle/>
          <a:p>
            <a:pPr indent="0" marL="0">
              <a:buNone/>
            </a:pPr>
            <a:endParaRPr lang="en-US" dirty="0"/>
          </a:p>
        </p:txBody>
      </p:sp>
      <p:sp>
        <p:nvSpPr>
          <p:cNvPr id="5" name="Text 3"/>
          <p:cNvSpPr/>
          <p:nvPr/>
        </p:nvSpPr>
        <p:spPr>
          <a:xfrm>
            <a:off x="825401" y="1603177"/>
            <a:ext cx="7643062" cy="295275"/>
          </a:xfrm>
          <a:prstGeom prst="rect">
            <a:avLst/>
          </a:prstGeom>
          <a:noFill/>
          <a:ln/>
        </p:spPr>
        <p:txBody>
          <a:bodyPr wrap="square" lIns="0" tIns="0" rIns="0" bIns="0" rtlCol="0" anchor="t"/>
          <a:lstStyle/>
          <a:p>
            <a:pPr algn="l" indent="0" marL="0">
              <a:spcAft>
                <a:spcPts val="1200"/>
              </a:spcAft>
              <a:buNone/>
            </a:pPr>
            <a:r>
              <a:rPr lang="en-US" sz="2000" b="1" dirty="0">
                <a:solidFill>
                  <a:srgbClr val="667EEA"/>
                </a:solidFill>
                <a:latin typeface="Arial" pitchFamily="34" charset="0"/>
                <a:ea typeface="Arial" pitchFamily="34" charset="-122"/>
                <a:cs typeface="Arial" pitchFamily="34" charset="-120"/>
              </a:rPr>
              <a:t>Tips for Effective Prompting</a:t>
            </a:r>
            <a:endParaRPr lang="en-US" sz="2000" dirty="0"/>
          </a:p>
        </p:txBody>
      </p:sp>
      <p:sp>
        <p:nvSpPr>
          <p:cNvPr id="6" name="Text 4"/>
          <p:cNvSpPr/>
          <p:nvPr/>
        </p:nvSpPr>
        <p:spPr>
          <a:xfrm>
            <a:off x="825401" y="2050852"/>
            <a:ext cx="7493198" cy="2336304"/>
          </a:xfrm>
          <a:prstGeom prst="rect">
            <a:avLst/>
          </a:prstGeom>
          <a:noFill/>
          <a:ln/>
        </p:spPr>
        <p:txBody>
          <a:bodyPr wrap="square" lIns="158750" tIns="0" rIns="0" bIns="0" rtlCol="0" anchor="t"/>
          <a:lstStyle/>
          <a:p>
            <a:pPr algn="l" marL="158750" indent="-158750">
              <a:lnSpc>
                <a:spcPts val="2400"/>
              </a:lnSpc>
              <a:spcAft>
                <a:spcPts val="800"/>
              </a:spcAft>
              <a:buSzPct val="100000"/>
              <a:buChar char="•"/>
            </a:pPr>
            <a:r>
              <a:rPr lang="en-US" sz="1500" dirty="0">
                <a:solidFill>
                  <a:srgbClr val="4A5568"/>
                </a:solidFill>
                <a:latin typeface="Arial" pitchFamily="34" charset="0"/>
                <a:ea typeface="Arial" pitchFamily="34" charset="-122"/>
                <a:cs typeface="Arial" pitchFamily="34" charset="-120"/>
              </a:rPr>
              <a:t>Start simple and add complexity gradually</a:t>
            </a:r>
            <a:endParaRPr lang="en-US" sz="1500" dirty="0"/>
          </a:p>
          <a:p>
            <a:pPr algn="l" marL="158750" indent="-158750">
              <a:lnSpc>
                <a:spcPts val="2400"/>
              </a:lnSpc>
              <a:spcAft>
                <a:spcPts val="800"/>
              </a:spcAft>
              <a:buSzPct val="100000"/>
              <a:buChar char="•"/>
            </a:pPr>
            <a:r>
              <a:rPr lang="en-US" sz="1500" dirty="0">
                <a:solidFill>
                  <a:srgbClr val="4A5568"/>
                </a:solidFill>
                <a:latin typeface="Arial" pitchFamily="34" charset="0"/>
                <a:ea typeface="Arial" pitchFamily="34" charset="-122"/>
                <a:cs typeface="Arial" pitchFamily="34" charset="-120"/>
              </a:rPr>
              <a:t>Use clear, unambiguous language</a:t>
            </a:r>
            <a:endParaRPr lang="en-US" sz="1500" dirty="0"/>
          </a:p>
          <a:p>
            <a:pPr algn="l" marL="158750" indent="-158750">
              <a:lnSpc>
                <a:spcPts val="2400"/>
              </a:lnSpc>
              <a:spcAft>
                <a:spcPts val="800"/>
              </a:spcAft>
              <a:buSzPct val="100000"/>
              <a:buChar char="•"/>
            </a:pPr>
            <a:r>
              <a:rPr lang="en-US" sz="1500" dirty="0">
                <a:solidFill>
                  <a:srgbClr val="4A5568"/>
                </a:solidFill>
                <a:latin typeface="Arial" pitchFamily="34" charset="0"/>
                <a:ea typeface="Arial" pitchFamily="34" charset="-122"/>
                <a:cs typeface="Arial" pitchFamily="34" charset="-120"/>
              </a:rPr>
              <a:t>Specify the desired output format</a:t>
            </a:r>
            <a:endParaRPr lang="en-US" sz="1500" dirty="0"/>
          </a:p>
          <a:p>
            <a:pPr algn="l" marL="158750" indent="-158750">
              <a:lnSpc>
                <a:spcPts val="2400"/>
              </a:lnSpc>
              <a:spcAft>
                <a:spcPts val="800"/>
              </a:spcAft>
              <a:buSzPct val="100000"/>
              <a:buChar char="•"/>
            </a:pPr>
            <a:r>
              <a:rPr lang="en-US" sz="1500" dirty="0">
                <a:solidFill>
                  <a:srgbClr val="4A5568"/>
                </a:solidFill>
                <a:latin typeface="Arial" pitchFamily="34" charset="0"/>
                <a:ea typeface="Arial" pitchFamily="34" charset="-122"/>
                <a:cs typeface="Arial" pitchFamily="34" charset="-120"/>
              </a:rPr>
              <a:t>Test and iterate on your prompts</a:t>
            </a:r>
            <a:endParaRPr lang="en-US" sz="1500" dirty="0"/>
          </a:p>
          <a:p>
            <a:pPr algn="l" marL="158750" indent="-158750">
              <a:lnSpc>
                <a:spcPts val="2400"/>
              </a:lnSpc>
              <a:spcAft>
                <a:spcPts val="800"/>
              </a:spcAft>
              <a:buSzPct val="100000"/>
              <a:buChar char="•"/>
            </a:pPr>
            <a:r>
              <a:rPr lang="en-US" sz="1500" dirty="0">
                <a:solidFill>
                  <a:srgbClr val="4A5568"/>
                </a:solidFill>
                <a:latin typeface="Arial" pitchFamily="34" charset="0"/>
                <a:ea typeface="Arial" pitchFamily="34" charset="-122"/>
                <a:cs typeface="Arial" pitchFamily="34" charset="-120"/>
              </a:rPr>
              <a:t>Break complex tasks into smaller steps</a:t>
            </a:r>
            <a:endParaRPr lang="en-US" sz="1500" dirty="0"/>
          </a:p>
          <a:p>
            <a:pPr algn="l" marL="158750" indent="-158750">
              <a:lnSpc>
                <a:spcPts val="2400"/>
              </a:lnSpc>
              <a:spcAft>
                <a:spcPts val="800"/>
              </a:spcAft>
              <a:buSzPct val="100000"/>
              <a:buChar char="•"/>
            </a:pPr>
            <a:r>
              <a:rPr lang="en-US" sz="1500" dirty="0">
                <a:solidFill>
                  <a:srgbClr val="4A5568"/>
                </a:solidFill>
                <a:latin typeface="Arial" pitchFamily="34" charset="0"/>
                <a:ea typeface="Arial" pitchFamily="34" charset="-122"/>
                <a:cs typeface="Arial" pitchFamily="34" charset="-120"/>
              </a:rPr>
              <a:t>Provide context about your audience or use case</a:t>
            </a:r>
            <a:endParaRPr lang="en-US" sz="15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11</Slides>
  <Notes>11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Prompting Techniques</dc:title>
  <dc:subject>PptxGenJS Presentation</dc:subject>
  <dc:creator>AI Assistant</dc:creator>
  <cp:lastModifiedBy>AI Assistant</cp:lastModifiedBy>
  <cp:revision>1</cp:revision>
  <dcterms:created xsi:type="dcterms:W3CDTF">2025-10-29T06:08:58Z</dcterms:created>
  <dcterms:modified xsi:type="dcterms:W3CDTF">2025-10-29T06:08:58Z</dcterms:modified>
</cp:coreProperties>
</file>