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1169938"/>
            <a:ext cx="7772400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Prompting Techniques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3302050" y="3189238"/>
            <a:ext cx="2539901" cy="50750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85800" y="3620988"/>
            <a:ext cx="7772400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Mastering the Art of Effective Communication with AI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Mistakes to Avoid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8031379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6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Vague vs. Specific Prompts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634901" y="2149376"/>
            <a:ext cx="3746450" cy="984200"/>
          </a:xfrm>
          <a:prstGeom prst="roundRect">
            <a:avLst>
              <a:gd name="adj" fmla="val 7742"/>
            </a:avLst>
          </a:prstGeom>
          <a:solidFill>
            <a:srgbClr val="FF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673001" y="2149376"/>
            <a:ext cx="0" cy="984200"/>
          </a:xfrm>
          <a:prstGeom prst="line">
            <a:avLst/>
          </a:prstGeom>
          <a:noFill/>
          <a:ln w="76200">
            <a:solidFill>
              <a:srgbClr val="E74C3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01601" y="2339876"/>
            <a:ext cx="335503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VAGUE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01601" y="2676376"/>
            <a:ext cx="33550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"Write something about marketing."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4901" y="3324076"/>
            <a:ext cx="3746450" cy="984200"/>
          </a:xfrm>
          <a:prstGeom prst="roundRect">
            <a:avLst>
              <a:gd name="adj" fmla="val 7742"/>
            </a:avLst>
          </a:prstGeom>
          <a:solidFill>
            <a:srgbClr val="FF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673001" y="3324076"/>
            <a:ext cx="0" cy="984200"/>
          </a:xfrm>
          <a:prstGeom prst="line">
            <a:avLst/>
          </a:prstGeom>
          <a:noFill/>
          <a:ln w="76200">
            <a:solidFill>
              <a:srgbClr val="E74C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01601" y="3514576"/>
            <a:ext cx="335503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TOO BROAD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901601" y="3851077"/>
            <a:ext cx="335503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"Tell me everything about AI."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4762351" y="2149376"/>
            <a:ext cx="3746450" cy="1250900"/>
          </a:xfrm>
          <a:prstGeom prst="roundRect">
            <a:avLst>
              <a:gd name="adj" fmla="val 6092"/>
            </a:avLst>
          </a:prstGeom>
          <a:solidFill>
            <a:srgbClr val="E8F8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4800451" y="2149376"/>
            <a:ext cx="0" cy="1250900"/>
          </a:xfrm>
          <a:prstGeom prst="line">
            <a:avLst/>
          </a:prstGeom>
          <a:noFill/>
          <a:ln w="76200">
            <a:solidFill>
              <a:srgbClr val="4069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5029051" y="2339876"/>
            <a:ext cx="335503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SPECIFIC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5029051" y="2676376"/>
            <a:ext cx="335503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"Write a 200-word email marketing strategy for a B2B SaaS company."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762351" y="3590776"/>
            <a:ext cx="3746450" cy="1250900"/>
          </a:xfrm>
          <a:prstGeom prst="roundRect">
            <a:avLst>
              <a:gd name="adj" fmla="val 6092"/>
            </a:avLst>
          </a:prstGeom>
          <a:solidFill>
            <a:srgbClr val="E8F8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800451" y="3590776"/>
            <a:ext cx="0" cy="1250900"/>
          </a:xfrm>
          <a:prstGeom prst="line">
            <a:avLst/>
          </a:prstGeom>
          <a:noFill/>
          <a:ln w="76200">
            <a:solidFill>
              <a:srgbClr val="40695B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029051" y="3781276"/>
            <a:ext cx="335503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FOCUSED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5029051" y="4117777"/>
            <a:ext cx="335503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"Explain the three main types of machine learning in 100 words."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779" y="556320"/>
            <a:ext cx="7254442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5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Experimenting Today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3302050" y="2347020"/>
            <a:ext cx="2539901" cy="50750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44779" y="2778770"/>
            <a:ext cx="7254442" cy="8938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520"/>
              </a:lnSpc>
              <a:spcAft>
                <a:spcPts val="3000"/>
              </a:spcAft>
              <a:buNone/>
            </a:pPr>
            <a:r>
              <a:rPr lang="en-US" sz="22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best way to master prompt engineering is through practice and experimentation.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44779" y="4053632"/>
            <a:ext cx="7254442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Try different techniques, learn from the results, and refine your approach.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Prompt Engineering?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8031379" cy="731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spcAft>
                <a:spcPts val="2500"/>
              </a:spcAft>
              <a:buNone/>
            </a:pPr>
            <a:r>
              <a:rPr lang="en-US" sz="18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 engineering is the practice of crafting effective instructions and queries to get the best possible responses from AI language models.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34901" y="2572792"/>
            <a:ext cx="8031379" cy="731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spcAft>
                <a:spcPts val="2500"/>
              </a:spcAft>
              <a:buNone/>
            </a:pPr>
            <a:r>
              <a:rPr lang="en-US" sz="18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quality of your prompt directly impacts the quality, accuracy, and usefulness of the AI's response.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34901" y="3621584"/>
            <a:ext cx="7873901" cy="984052"/>
          </a:xfrm>
          <a:prstGeom prst="rect">
            <a:avLst/>
          </a:prstGeom>
          <a:solidFill>
            <a:srgbClr val="F5F3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682526" y="3621584"/>
            <a:ext cx="0" cy="984052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47601" y="3875484"/>
            <a:ext cx="72866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Think of prompts as a conversation starter—the clearer and more specific you are, the better the AI can understand and assist you.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Principles of Effective Prompts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7873901" cy="2437954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 Specific:</a:t>
            </a:r>
            <a:pPr algn="l" indent="0" marL="0">
              <a:lnSpc>
                <a:spcPts val="288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Provide clear, detailed instructions about what you want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Context:</a:t>
            </a:r>
            <a:pPr algn="l" indent="0" marL="0">
              <a:lnSpc>
                <a:spcPts val="288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Give relevant background information to guide the AI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Format:</a:t>
            </a:r>
            <a:pPr algn="l" indent="0" marL="0">
              <a:lnSpc>
                <a:spcPts val="288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Specify how you want the response structured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Constraints:</a:t>
            </a:r>
            <a:pPr algn="l" indent="0" marL="0">
              <a:lnSpc>
                <a:spcPts val="288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Include limitations like length, tone, or style</a:t>
            </a:r>
            <a:endParaRPr lang="en-US" sz="1600" dirty="0"/>
          </a:p>
          <a:p>
            <a:pPr algn="l" marL="158750" indent="-158750">
              <a:lnSpc>
                <a:spcPts val="288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Examples:</a:t>
            </a:r>
            <a:pPr algn="l" indent="0" marL="0">
              <a:lnSpc>
                <a:spcPts val="288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Show the AI what you're looking for with samples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1: Zero-Shot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34901" y="2009775"/>
            <a:ext cx="3821379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2000"/>
              </a:spcAft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instruction without examples. The AI relies on its training to understand and respond.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4901" y="3063776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34901" y="3549551"/>
            <a:ext cx="3746450" cy="62865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Simple, straightforward tasks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General knowledge questions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use cases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76235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762351" y="2009775"/>
            <a:ext cx="3746450" cy="1225451"/>
          </a:xfrm>
          <a:prstGeom prst="roundRect">
            <a:avLst>
              <a:gd name="adj" fmla="val 8291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71901" y="2219325"/>
            <a:ext cx="33938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71901" y="2492276"/>
            <a:ext cx="339389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Translate the following English text to French: "Hello, how are you today?"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762351" y="3425726"/>
            <a:ext cx="3746450" cy="958751"/>
          </a:xfrm>
          <a:prstGeom prst="roundRect">
            <a:avLst>
              <a:gd name="adj" fmla="val 10597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971901" y="3635276"/>
            <a:ext cx="33938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RESPONSE: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71901" y="3908227"/>
            <a:ext cx="339389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Bonjour, comment allez-vous aujourd'hui?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2: Few-Shot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34901" y="2009775"/>
            <a:ext cx="3821379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20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Providing examples in the prompt to guide the AI's response format and style.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34901" y="2659856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34901" y="3145631"/>
            <a:ext cx="3746450" cy="62865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Specific formatting needs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Pattern recognition tasks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 output style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76235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762351" y="2009775"/>
            <a:ext cx="3746450" cy="1771501"/>
          </a:xfrm>
          <a:prstGeom prst="roundRect">
            <a:avLst>
              <a:gd name="adj" fmla="val 5735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33801" y="2181225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33801" y="2428875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Classify sentiment: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933801" y="2665065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 love this!" → Positive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933801" y="2901255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"Terrible." → Negative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33801" y="3137446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"It's okay." → Neutral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933801" y="3373636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service was amazing!"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762351" y="3908227"/>
            <a:ext cx="3746450" cy="826740"/>
          </a:xfrm>
          <a:prstGeom prst="roundRect">
            <a:avLst>
              <a:gd name="adj" fmla="val 12289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933801" y="4079677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RESPONSE: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933801" y="4327327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Positive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3: Chain-of-Thought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34901" y="2009775"/>
            <a:ext cx="3821379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20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Asking the AI to explain its reasoning step-by-step before providing an answer.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34901" y="2659856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34901" y="3145631"/>
            <a:ext cx="3746450" cy="62865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problem-solving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Mathematical reasoning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Logical analysis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76235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762351" y="2009775"/>
            <a:ext cx="3746450" cy="1024830"/>
          </a:xfrm>
          <a:prstGeom prst="roundRect">
            <a:avLst>
              <a:gd name="adj" fmla="val 9914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33801" y="2181225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33801" y="2428875"/>
            <a:ext cx="3471621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store has 15 apples. They sell 8 and receive 12 more. How many now? Think step by step.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762351" y="3161556"/>
            <a:ext cx="3746450" cy="1535311"/>
          </a:xfrm>
          <a:prstGeom prst="roundRect">
            <a:avLst>
              <a:gd name="adj" fmla="val 6618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933801" y="3333006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RESPONSE: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33801" y="3580656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 1: Start with 15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933801" y="3816846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 2: Sell 8: 15 - 8 = 7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933801" y="4053036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 3: Add 12: 7 + 12 = 19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933801" y="4289227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Answer: 19 apples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4: Role-Based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34901" y="2009775"/>
            <a:ext cx="3821379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20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Assigning a specific role or persona to the AI to shape its perspective and expertise.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34901" y="2659856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34901" y="3145631"/>
            <a:ext cx="3746450" cy="62865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Expert advice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Specialized knowledge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Specific tone or style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76235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762351" y="2009775"/>
            <a:ext cx="3746450" cy="1222921"/>
          </a:xfrm>
          <a:prstGeom prst="roundRect">
            <a:avLst>
              <a:gd name="adj" fmla="val 8308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33801" y="2181225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33801" y="2428875"/>
            <a:ext cx="3471621" cy="594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 are an experienced financial advisor. Explain the concept of compound interest to a beginner in simple terms.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762351" y="3359646"/>
            <a:ext cx="3746450" cy="1619101"/>
          </a:xfrm>
          <a:prstGeom prst="roundRect">
            <a:avLst>
              <a:gd name="adj" fmla="val 6275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933801" y="3531096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RESPONSE: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33801" y="3778746"/>
            <a:ext cx="3471621" cy="990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Think of compound interest as "interest on interest." When you save money, you earn interest. With compound interest, that earned interest also earns interest over time, creating a snowball effect that helps your money grow faster.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5: Iterative Refinement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34901" y="2009775"/>
            <a:ext cx="3821379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20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Starting with a basic prompt and refining it based on the AI's responses to get closer to your desired output.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34901" y="2659856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34901" y="3145631"/>
            <a:ext cx="3746450" cy="62865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creative tasks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Unclear requirements</a:t>
            </a:r>
            <a:endParaRPr lang="en-US" sz="1400" dirty="0"/>
          </a:p>
          <a:p>
            <a:pPr algn="l" marL="127000" indent="-127000">
              <a:buSzPct val="100000"/>
              <a:buChar char="•"/>
            </a:pPr>
            <a:r>
              <a:rPr lang="en-US" sz="14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Exploratory work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762351" y="1524000"/>
            <a:ext cx="382137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762351" y="2009775"/>
            <a:ext cx="3746450" cy="826740"/>
          </a:xfrm>
          <a:prstGeom prst="roundRect">
            <a:avLst>
              <a:gd name="adj" fmla="val 12289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33801" y="2181225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INITIAL PROMPT: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33801" y="2428875"/>
            <a:ext cx="3471621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Write a product description.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762351" y="2963466"/>
            <a:ext cx="3746450" cy="1421011"/>
          </a:xfrm>
          <a:prstGeom prst="roundRect">
            <a:avLst>
              <a:gd name="adj" fmla="val 7150"/>
            </a:avLst>
          </a:prstGeom>
          <a:solidFill>
            <a:srgbClr val="F5F5F5"/>
          </a:solidFill>
          <a:ln w="19050">
            <a:solidFill>
              <a:srgbClr val="E0E0E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933801" y="3134916"/>
            <a:ext cx="347162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REFINED PROMPT: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33801" y="3382566"/>
            <a:ext cx="3471621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spcAft>
                <a:spcPts val="300"/>
              </a:spcAft>
              <a:buNone/>
            </a:pPr>
            <a:r>
              <a:rPr lang="en-US" sz="12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Write a 50-word product description for wireless earbuds, highlighting noise cancellation and battery life. Use an enthusiastic tone for tech-savvy customers.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0413802" cy="1524000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381000"/>
            <a:ext cx="9326880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for Prompt Engineering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7873901" cy="3026569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72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 Clear &amp; Concise:</a:t>
            </a:r>
            <a:pPr algn="l" indent="0" marL="0">
              <a:lnSpc>
                <a:spcPts val="272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Avoid ambiguity. Use precise language and specific instructions.</a:t>
            </a:r>
            <a:endParaRPr lang="en-US" sz="1600" dirty="0"/>
          </a:p>
          <a:p>
            <a:pPr algn="l" marL="158750" indent="-158750">
              <a:lnSpc>
                <a:spcPts val="272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 Your Prompt:</a:t>
            </a:r>
            <a:pPr algn="l" indent="0" marL="0">
              <a:lnSpc>
                <a:spcPts val="272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 sections like context, task, format, constraints, and examples.</a:t>
            </a:r>
            <a:endParaRPr lang="en-US" sz="1600" dirty="0"/>
          </a:p>
          <a:p>
            <a:pPr algn="l" marL="158750" indent="-158750">
              <a:lnSpc>
                <a:spcPts val="272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&amp; Iterate:</a:t>
            </a:r>
            <a:pPr algn="l" indent="0" marL="0">
              <a:lnSpc>
                <a:spcPts val="272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Experiment with different phrasings to find what works best.</a:t>
            </a:r>
            <a:endParaRPr lang="en-US" sz="1600" dirty="0"/>
          </a:p>
          <a:p>
            <a:pPr algn="l" marL="158750" indent="-158750">
              <a:lnSpc>
                <a:spcPts val="272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Delimiters:</a:t>
            </a:r>
            <a:pPr algn="l" indent="0" marL="0">
              <a:lnSpc>
                <a:spcPts val="272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Separate different parts with quotes, brackets, or line breaks.</a:t>
            </a:r>
            <a:endParaRPr lang="en-US" sz="1600" dirty="0"/>
          </a:p>
          <a:p>
            <a:pPr algn="l" marL="158750" indent="-158750">
              <a:lnSpc>
                <a:spcPts val="2720"/>
              </a:lnSpc>
              <a:spcAft>
                <a:spcPts val="1200"/>
              </a:spcAft>
              <a:buSzPct val="100000"/>
              <a:buChar char="•"/>
            </a:pPr>
            <a:r>
              <a:rPr lang="en-US" sz="1600" b="1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Context:</a:t>
            </a:r>
            <a:pPr algn="l" indent="0" marL="0">
              <a:lnSpc>
                <a:spcPts val="272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rgbClr val="2A2E3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Give the AI relevant background information to guide responses.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Prompting Techniques</dc:title>
  <dc:subject>PptxGenJS Presentation</dc:subject>
  <dc:creator>AI Assistant</dc:creator>
  <cp:lastModifiedBy>AI Assistant</cp:lastModifiedBy>
  <cp:revision>1</cp:revision>
  <dcterms:created xsi:type="dcterms:W3CDTF">2025-10-29T06:14:52Z</dcterms:created>
  <dcterms:modified xsi:type="dcterms:W3CDTF">2025-10-29T06:14:52Z</dcterms:modified>
</cp:coreProperties>
</file>